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5"/>
  </p:notesMasterIdLst>
  <p:sldIdLst>
    <p:sldId id="256" r:id="rId2"/>
    <p:sldId id="257" r:id="rId3"/>
    <p:sldId id="313" r:id="rId4"/>
    <p:sldId id="258" r:id="rId5"/>
    <p:sldId id="259" r:id="rId6"/>
    <p:sldId id="260" r:id="rId7"/>
    <p:sldId id="314" r:id="rId8"/>
    <p:sldId id="315" r:id="rId9"/>
    <p:sldId id="316" r:id="rId10"/>
    <p:sldId id="317" r:id="rId11"/>
    <p:sldId id="319" r:id="rId12"/>
    <p:sldId id="318" r:id="rId13"/>
    <p:sldId id="320" r:id="rId14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33CC"/>
    <a:srgbClr val="0000CC"/>
    <a:srgbClr val="0000FF"/>
    <a:srgbClr val="00CCFF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90" autoAdjust="0"/>
    <p:restoredTop sz="94660"/>
  </p:normalViewPr>
  <p:slideViewPr>
    <p:cSldViewPr>
      <p:cViewPr varScale="1">
        <p:scale>
          <a:sx n="65" d="100"/>
          <a:sy n="65" d="100"/>
        </p:scale>
        <p:origin x="-1224" y="-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09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09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smtClean="0">
                <a:latin typeface="Arial" pitchFamily="34" charset="0"/>
              </a:defRPr>
            </a:lvl1pPr>
          </a:lstStyle>
          <a:p>
            <a:pPr>
              <a:defRPr/>
            </a:pPr>
            <a:fld id="{7CC1EEF0-2DF3-4496-8E77-03F35C0DC0D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902926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D8676DB0-71C1-48EF-A320-C047E373B933}" type="slidenum">
              <a:rPr lang="en-US" altLang="zh-TW" sz="1200">
                <a:latin typeface="Arial" charset="0"/>
              </a:rPr>
              <a:pPr eaLnBrk="1" hangingPunct="1"/>
              <a:t>1</a:t>
            </a:fld>
            <a:endParaRPr lang="en-US" altLang="zh-TW" sz="1200">
              <a:latin typeface="Arial" charset="0"/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022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3581400"/>
            <a:ext cx="6172200" cy="838200"/>
          </a:xfrm>
        </p:spPr>
        <p:txBody>
          <a:bodyPr anchorCtr="1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zh-TW" noProof="0" smtClean="0"/>
              <a:t>Click to edit Master subtitle style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936625" y="2339975"/>
            <a:ext cx="7772400" cy="1143000"/>
          </a:xfrm>
        </p:spPr>
        <p:txBody>
          <a:bodyPr/>
          <a:lstStyle>
            <a:lvl1pPr>
              <a:defRPr sz="4600"/>
            </a:lvl1pPr>
          </a:lstStyle>
          <a:p>
            <a:pPr lvl="0"/>
            <a:r>
              <a:rPr lang="en-US" altLang="zh-TW" noProof="0" smtClean="0"/>
              <a:t>Click to edit Master 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quarter" idx="10"/>
          </p:nvPr>
        </p:nvSpPr>
        <p:spPr>
          <a:xfrm>
            <a:off x="2667000" y="6553200"/>
            <a:ext cx="1905000" cy="304800"/>
          </a:xfrm>
        </p:spPr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5195888" y="6553200"/>
            <a:ext cx="3279775" cy="304800"/>
          </a:xfrm>
        </p:spPr>
        <p:txBody>
          <a:bodyPr/>
          <a:lstStyle>
            <a:lvl1pPr algn="r">
              <a:defRPr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525" y="6359525"/>
            <a:ext cx="587375" cy="488950"/>
          </a:xfrm>
        </p:spPr>
        <p:txBody>
          <a:bodyPr anchorCtr="0"/>
          <a:lstStyle>
            <a:lvl1pPr>
              <a:defRPr smtClean="0"/>
            </a:lvl1pPr>
          </a:lstStyle>
          <a:p>
            <a:pPr>
              <a:defRPr/>
            </a:pPr>
            <a:fld id="{90D9EA25-EA31-4F44-90EB-645FC604332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20451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2D6AEB-BC2C-47D7-8563-805B68E2595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44244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934200" y="990600"/>
            <a:ext cx="1828800" cy="5257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447800" y="990600"/>
            <a:ext cx="5334000" cy="52578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3954E8-75A1-4337-900B-B20E81190DA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52066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9A3F56-0698-4059-93C4-1951A260C3D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56594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830466-2210-4DC4-AE51-B0457D58250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92017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447800" y="2057400"/>
            <a:ext cx="35814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81600" y="2057400"/>
            <a:ext cx="35814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3B6EB0-8913-421D-B6C4-1C9826722DD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70839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538496-2168-43C4-A81B-F0F5220C2F9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61065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72AF0A-642A-4C15-AAF5-E467C77E844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29562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2CFA28-01FF-44D9-87A0-CE84F5FF813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76837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1F7A3F-D183-4F71-BACC-0E77266AD1F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700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6C36FC-F580-4749-AF76-04A00C7FC23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28742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990600"/>
            <a:ext cx="73152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47800" y="2057400"/>
            <a:ext cx="73152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 Click to edit Master text styles</a:t>
            </a:r>
          </a:p>
          <a:p>
            <a:pPr lvl="1"/>
            <a:r>
              <a:rPr lang="en-US" altLang="zh-TW" smtClean="0"/>
              <a:t> Second level</a:t>
            </a:r>
          </a:p>
          <a:p>
            <a:pPr lvl="2"/>
            <a:r>
              <a:rPr lang="en-US" altLang="zh-TW" smtClean="0"/>
              <a:t> Third level</a:t>
            </a:r>
          </a:p>
          <a:p>
            <a:pPr lvl="3"/>
            <a:r>
              <a:rPr lang="en-US" altLang="zh-TW" smtClean="0"/>
              <a:t> Fourth level</a:t>
            </a:r>
          </a:p>
          <a:p>
            <a:pPr lvl="4"/>
            <a:r>
              <a:rPr lang="en-US" altLang="zh-TW" smtClean="0"/>
              <a:t> Fifth level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65532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4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36875" y="6529388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4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343650"/>
            <a:ext cx="5873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  <a:spAutoFit/>
          </a:bodyPr>
          <a:lstStyle>
            <a:lvl1pPr>
              <a:defRPr sz="2600" b="1" smtClean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64F238B3-F1D8-4FC1-BA36-528E84FE0C5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sz="3200" b="1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sz="2800" b="1">
          <a:solidFill>
            <a:srgbClr val="000000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sz="2400" b="1">
          <a:solidFill>
            <a:srgbClr val="000000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sz="2000" b="1">
          <a:solidFill>
            <a:srgbClr val="000000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1916832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TW" sz="6600" dirty="0" err="1" smtClean="0">
                <a:latin typeface="Arial" charset="0"/>
              </a:rPr>
              <a:t>Uva</a:t>
            </a:r>
            <a:r>
              <a:rPr lang="en-US" altLang="zh-TW" sz="6600" dirty="0">
                <a:latin typeface="Arial" charset="0"/>
              </a:rPr>
              <a:t> </a:t>
            </a:r>
            <a:r>
              <a:rPr lang="en-US" altLang="zh-TW" sz="6600" dirty="0" smtClean="0">
                <a:latin typeface="Arial" charset="0"/>
              </a:rPr>
              <a:t>10891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47664" y="3501008"/>
            <a:ext cx="6172200" cy="1719808"/>
          </a:xfrm>
        </p:spPr>
        <p:txBody>
          <a:bodyPr/>
          <a:lstStyle/>
          <a:p>
            <a:r>
              <a:rPr lang="en-US" altLang="zh-TW" sz="3600" dirty="0" smtClean="0"/>
              <a:t>Game of Sum</a:t>
            </a:r>
            <a:endParaRPr lang="en-US" altLang="zh-TW" sz="3600" dirty="0"/>
          </a:p>
          <a:p>
            <a:r>
              <a:rPr lang="en-US" altLang="zh-TW" sz="3600" dirty="0" smtClean="0">
                <a:latin typeface="Arial" charset="0"/>
              </a:rPr>
              <a:t>Time: 3 seconds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41663"/>
            <a:ext cx="8430788" cy="643615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 bwMode="auto">
          <a:xfrm>
            <a:off x="1187625" y="4653136"/>
            <a:ext cx="3600400" cy="57606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1187625" y="5229200"/>
            <a:ext cx="3600400" cy="57606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148064" y="3936538"/>
            <a:ext cx="3174267" cy="2585323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</a:rPr>
              <a:t>d(</a:t>
            </a:r>
            <a:r>
              <a:rPr lang="en-US" altLang="zh-TW" sz="1800" b="1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</a:rPr>
              <a:t>i</a:t>
            </a: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</a:rPr>
              <a:t>, j)=    sum(</a:t>
            </a:r>
            <a:r>
              <a:rPr lang="en-US" altLang="zh-TW" sz="1800" b="1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</a:rPr>
              <a:t>i</a:t>
            </a: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</a:rPr>
              <a:t>, j) </a:t>
            </a:r>
            <a:endParaRPr lang="en-US" altLang="zh-TW" sz="18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Arial Unicode MS" panose="020B0604020202020204" pitchFamily="34" charset="-120"/>
            </a:endParaRPr>
          </a:p>
          <a:p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</a:rPr>
              <a:t>                 – min</a:t>
            </a: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</a:rPr>
              <a:t>{ d(i+1,j),      </a:t>
            </a:r>
          </a:p>
          <a:p>
            <a:pPr marL="0" indent="0">
              <a:buNone/>
            </a:pP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</a:rPr>
              <a:t>         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</a:rPr>
              <a:t>                     d(i+2</a:t>
            </a: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</a:rPr>
              <a:t>, j), </a:t>
            </a:r>
          </a:p>
          <a:p>
            <a:pPr marL="0" indent="0">
              <a:buNone/>
            </a:pP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</a:rPr>
              <a:t>                               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</a:rPr>
              <a:t>…, </a:t>
            </a: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</a:rPr>
              <a:t>d(j, j), </a:t>
            </a:r>
          </a:p>
          <a:p>
            <a:pPr marL="0" indent="0">
              <a:buNone/>
            </a:pP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</a:rPr>
              <a:t>                              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</a:rPr>
              <a:t>d(</a:t>
            </a:r>
            <a:r>
              <a:rPr lang="en-US" altLang="zh-TW" sz="18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</a:rPr>
              <a:t>i</a:t>
            </a: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</a:rPr>
              <a:t>, j-1), </a:t>
            </a:r>
          </a:p>
          <a:p>
            <a:pPr marL="0" indent="0">
              <a:buNone/>
            </a:pP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</a:rPr>
              <a:t>                              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</a:rPr>
              <a:t>d(</a:t>
            </a:r>
            <a:r>
              <a:rPr lang="en-US" altLang="zh-TW" sz="18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</a:rPr>
              <a:t>i</a:t>
            </a: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</a:rPr>
              <a:t>, j-2),</a:t>
            </a:r>
          </a:p>
          <a:p>
            <a:pPr marL="0" indent="0">
              <a:buNone/>
            </a:pP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</a:rPr>
              <a:t>                               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</a:rPr>
              <a:t>…,</a:t>
            </a: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</a:rPr>
              <a:t>d(</a:t>
            </a:r>
            <a:r>
              <a:rPr lang="en-US" altLang="zh-TW" sz="1800" b="1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</a:rPr>
              <a:t>i</a:t>
            </a: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</a:rPr>
              <a:t>, </a:t>
            </a:r>
            <a:r>
              <a:rPr lang="en-US" altLang="zh-TW" sz="1800" b="1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</a:rPr>
              <a:t>i</a:t>
            </a: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</a:rPr>
              <a:t>), </a:t>
            </a:r>
          </a:p>
          <a:p>
            <a:pPr marL="0" indent="0">
              <a:buNone/>
            </a:pP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</a:rPr>
              <a:t>                               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</a:rPr>
              <a:t>0    </a:t>
            </a: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</a:rPr>
              <a:t>} </a:t>
            </a:r>
            <a:endParaRPr lang="zh-TW" altLang="en-US" sz="1800" b="1" dirty="0">
              <a:latin typeface="微軟正黑體" panose="020B0604030504040204" pitchFamily="34" charset="-120"/>
              <a:ea typeface="微軟正黑體" panose="020B0604030504040204" pitchFamily="34" charset="-120"/>
              <a:cs typeface="Arial Unicode MS" panose="020B0604020202020204" pitchFamily="34" charset="-120"/>
            </a:endParaRPr>
          </a:p>
          <a:p>
            <a:endParaRPr lang="zh-TW" altLang="en-US" sz="1800" b="1" dirty="0"/>
          </a:p>
        </p:txBody>
      </p:sp>
      <p:sp>
        <p:nvSpPr>
          <p:cNvPr id="8" name="矩形 7"/>
          <p:cNvSpPr/>
          <p:nvPr/>
        </p:nvSpPr>
        <p:spPr bwMode="auto">
          <a:xfrm>
            <a:off x="6954179" y="4161641"/>
            <a:ext cx="1146213" cy="92354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6954178" y="5089873"/>
            <a:ext cx="1146213" cy="85940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10" name="直線單箭頭接點 9"/>
          <p:cNvCxnSpPr/>
          <p:nvPr/>
        </p:nvCxnSpPr>
        <p:spPr bwMode="auto">
          <a:xfrm flipH="1">
            <a:off x="4932040" y="4725144"/>
            <a:ext cx="1872208" cy="21602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直線單箭頭接點 11"/>
          <p:cNvCxnSpPr/>
          <p:nvPr/>
        </p:nvCxnSpPr>
        <p:spPr bwMode="auto">
          <a:xfrm flipH="1" flipV="1">
            <a:off x="4932040" y="5445224"/>
            <a:ext cx="1872208" cy="7435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矩形 13"/>
          <p:cNvSpPr/>
          <p:nvPr/>
        </p:nvSpPr>
        <p:spPr bwMode="auto">
          <a:xfrm>
            <a:off x="1187625" y="5949280"/>
            <a:ext cx="3600400" cy="36004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73942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03648" y="33265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Time Complexity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9592" y="1484784"/>
            <a:ext cx="7863408" cy="4763616"/>
          </a:xfrm>
        </p:spPr>
        <p:txBody>
          <a:bodyPr/>
          <a:lstStyle/>
          <a:p>
            <a:r>
              <a:rPr lang="en-US" altLang="zh-TW" dirty="0" smtClean="0"/>
              <a:t>Combination (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, j) → O(n</a:t>
            </a:r>
            <a:r>
              <a:rPr lang="en-US" altLang="zh-TW" baseline="30000" dirty="0" smtClean="0"/>
              <a:t>2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State Transformation of each (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, j)→ O(n)</a:t>
            </a:r>
          </a:p>
          <a:p>
            <a:endParaRPr lang="en-US" altLang="zh-TW" dirty="0"/>
          </a:p>
          <a:p>
            <a:r>
              <a:rPr lang="en-US" altLang="zh-TW" sz="4800" dirty="0" smtClean="0">
                <a:solidFill>
                  <a:srgbClr val="FF0000"/>
                </a:solidFill>
              </a:rPr>
              <a:t>O(n</a:t>
            </a:r>
            <a:r>
              <a:rPr lang="en-US" altLang="zh-TW" sz="4800" baseline="30000" dirty="0" smtClean="0">
                <a:solidFill>
                  <a:srgbClr val="FF0000"/>
                </a:solidFill>
              </a:rPr>
              <a:t>3</a:t>
            </a:r>
            <a:r>
              <a:rPr lang="en-US" altLang="zh-TW" sz="4800" dirty="0" smtClean="0">
                <a:solidFill>
                  <a:srgbClr val="FF0000"/>
                </a:solidFill>
              </a:rPr>
              <a:t>)</a:t>
            </a:r>
            <a:endParaRPr lang="en-US" altLang="zh-TW" sz="4800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7062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 bwMode="auto">
          <a:xfrm>
            <a:off x="395536" y="2924944"/>
            <a:ext cx="8424936" cy="3024336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539551" y="4997902"/>
            <a:ext cx="6799717" cy="663346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03648" y="260648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Solution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340768"/>
            <a:ext cx="8568952" cy="4608512"/>
          </a:xfrm>
        </p:spPr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</a:rPr>
              <a:t>Let 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</a:rPr>
              <a:t>d(</a:t>
            </a:r>
            <a:r>
              <a:rPr lang="en-US" altLang="zh-TW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</a:rPr>
              <a:t>i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</a:rPr>
              <a:t>, j)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</a:rPr>
              <a:t>代表第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</a:rPr>
              <a:t>i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</a:rPr>
              <a:t>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</a:rPr>
              <a:t>到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</a:rPr>
              <a:t>j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</a:rPr>
              <a:t>的子序列，拿者的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</a:rPr>
              <a:t>sum</a:t>
            </a: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  <a:cs typeface="Arial Unicode MS" panose="020B0604020202020204" pitchFamily="34" charset="-120"/>
            </a:endParaRPr>
          </a:p>
          <a:p>
            <a:pPr marL="0" indent="0">
              <a:buNone/>
            </a:pP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</a:rPr>
              <a:t>Let f(</a:t>
            </a:r>
            <a:r>
              <a:rPr lang="en-US" altLang="zh-TW" sz="2800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</a:rPr>
              <a:t>i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</a:rPr>
              <a:t>, j) =min{ d(</a:t>
            </a:r>
            <a:r>
              <a:rPr lang="en-US" altLang="zh-TW" sz="2800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</a:rPr>
              <a:t>i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</a:rPr>
              <a:t>, j), d(i+1, j), d(i+2, j),…,d(j, j) }</a:t>
            </a:r>
          </a:p>
          <a:p>
            <a:pPr marL="0" indent="0">
              <a:buNone/>
            </a:pP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</a:rPr>
              <a:t>Let g(</a:t>
            </a:r>
            <a:r>
              <a:rPr lang="en-US" altLang="zh-TW" sz="2800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</a:rPr>
              <a:t>i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</a:rPr>
              <a:t>, j)=min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</a:rPr>
              <a:t>{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</a:rPr>
              <a:t>d(</a:t>
            </a:r>
            <a:r>
              <a:rPr lang="en-US" altLang="zh-TW" sz="2800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</a:rPr>
              <a:t>i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</a:rPr>
              <a:t>, j), d(</a:t>
            </a:r>
            <a:r>
              <a:rPr lang="en-US" altLang="zh-TW" sz="2800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</a:rPr>
              <a:t>i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</a:rPr>
              <a:t>, j-1), d(</a:t>
            </a:r>
            <a:r>
              <a:rPr lang="en-US" altLang="zh-TW" sz="2800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</a:rPr>
              <a:t>i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</a:rPr>
              <a:t>, j-2),…,d(</a:t>
            </a:r>
            <a:r>
              <a:rPr lang="en-US" altLang="zh-TW" sz="2800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</a:rPr>
              <a:t>i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</a:rPr>
              <a:t>, i) }</a:t>
            </a:r>
          </a:p>
          <a:p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  <a:cs typeface="Arial Unicode MS" panose="020B0604020202020204" pitchFamily="34" charset="-120"/>
            </a:endParaRPr>
          </a:p>
          <a:p>
            <a:pPr marL="0" indent="0">
              <a:buNone/>
            </a:pP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</a:rPr>
              <a:t>So </a:t>
            </a:r>
          </a:p>
          <a:p>
            <a:pPr marL="0" indent="0">
              <a:buNone/>
            </a:pP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</a:rPr>
              <a:t>d(</a:t>
            </a:r>
            <a:r>
              <a:rPr lang="en-US" altLang="zh-TW" sz="2800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</a:rPr>
              <a:t>i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</a:rPr>
              <a:t>, j)=sum(</a:t>
            </a:r>
            <a:r>
              <a:rPr lang="en-US" altLang="zh-TW" sz="2800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</a:rPr>
              <a:t>i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</a:rPr>
              <a:t>, j)-min{ f(i+1, j), g(</a:t>
            </a:r>
            <a:r>
              <a:rPr lang="en-US" altLang="zh-TW" sz="2800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</a:rPr>
              <a:t>i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</a:rPr>
              <a:t>, j-1), 0}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  <a:cs typeface="Arial Unicode MS" panose="020B060402020202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4929663" y="1988840"/>
            <a:ext cx="3890809" cy="830997"/>
          </a:xfrm>
          <a:prstGeom prst="rect">
            <a:avLst/>
          </a:prstGeom>
          <a:solidFill>
            <a:schemeClr val="accent4"/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</a:rPr>
              <a:t>f(</a:t>
            </a:r>
            <a:r>
              <a:rPr lang="en-US" altLang="zh-TW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</a:rPr>
              <a:t>i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</a:rPr>
              <a:t>, j) =min{ d(</a:t>
            </a:r>
            <a:r>
              <a:rPr lang="en-US" altLang="zh-TW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</a:rPr>
              <a:t>i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</a:rPr>
              <a:t>, j), 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</a:rPr>
              <a:t>f(i+1, j)}</a:t>
            </a:r>
            <a:endParaRPr lang="en-US" altLang="zh-TW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 Unicode MS" panose="020B0604020202020204" pitchFamily="34" charset="-120"/>
            </a:endParaRPr>
          </a:p>
          <a:p>
            <a:pPr marL="0" indent="0">
              <a:buNone/>
            </a:pP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</a:rPr>
              <a:t>g(</a:t>
            </a:r>
            <a:r>
              <a:rPr lang="en-US" altLang="zh-TW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</a:rPr>
              <a:t>i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</a:rPr>
              <a:t>, j)=min{ d(</a:t>
            </a:r>
            <a:r>
              <a:rPr lang="en-US" altLang="zh-TW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</a:rPr>
              <a:t>i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</a:rPr>
              <a:t>, j), 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</a:rPr>
              <a:t>g(I, j-1)}</a:t>
            </a:r>
            <a:endParaRPr lang="en-US" altLang="zh-TW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 Unicode MS" panose="020B060402020202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465296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706239" y="-2732"/>
            <a:ext cx="180049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5400" b="1" dirty="0" smtClean="0">
                <a:solidFill>
                  <a:srgbClr val="FF0000"/>
                </a:solidFill>
              </a:rPr>
              <a:t>O(n</a:t>
            </a:r>
            <a:r>
              <a:rPr lang="en-US" altLang="zh-TW" sz="5400" b="1" baseline="30000" dirty="0" smtClean="0">
                <a:solidFill>
                  <a:srgbClr val="FF0000"/>
                </a:solidFill>
              </a:rPr>
              <a:t>2</a:t>
            </a:r>
            <a:r>
              <a:rPr lang="en-US" altLang="zh-TW" sz="5400" b="1" dirty="0" smtClean="0">
                <a:solidFill>
                  <a:srgbClr val="FF0000"/>
                </a:solidFill>
              </a:rPr>
              <a:t>)</a:t>
            </a:r>
            <a:endParaRPr lang="en-US" altLang="zh-TW" sz="5400" b="1" dirty="0">
              <a:solidFill>
                <a:srgbClr val="FF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54" y="-2732"/>
            <a:ext cx="6048672" cy="68804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 bwMode="auto">
          <a:xfrm>
            <a:off x="6608315" y="1218141"/>
            <a:ext cx="1872208" cy="158417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8249691" y="1218141"/>
            <a:ext cx="230832" cy="21602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6" name="直線接點 5"/>
          <p:cNvCxnSpPr/>
          <p:nvPr/>
        </p:nvCxnSpPr>
        <p:spPr bwMode="auto">
          <a:xfrm>
            <a:off x="6608315" y="1218141"/>
            <a:ext cx="1872208" cy="1584176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直線單箭頭接點 9"/>
          <p:cNvCxnSpPr/>
          <p:nvPr/>
        </p:nvCxnSpPr>
        <p:spPr bwMode="auto">
          <a:xfrm flipV="1">
            <a:off x="7544419" y="1578181"/>
            <a:ext cx="489248" cy="4320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文字方塊 11"/>
          <p:cNvSpPr txBox="1"/>
          <p:nvPr/>
        </p:nvSpPr>
        <p:spPr>
          <a:xfrm>
            <a:off x="6148894" y="764704"/>
            <a:ext cx="9188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d</a:t>
            </a:r>
            <a:r>
              <a:rPr lang="en-US" altLang="zh-TW" dirty="0" smtClean="0"/>
              <a:t>[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][j]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8021102" y="768189"/>
            <a:ext cx="10567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d[1][n]</a:t>
            </a:r>
            <a:endParaRPr lang="zh-TW" altLang="en-US" dirty="0"/>
          </a:p>
        </p:txBody>
      </p:sp>
      <p:sp>
        <p:nvSpPr>
          <p:cNvPr id="15" name="矩形 14"/>
          <p:cNvSpPr/>
          <p:nvPr/>
        </p:nvSpPr>
        <p:spPr bwMode="auto">
          <a:xfrm>
            <a:off x="6589495" y="3290123"/>
            <a:ext cx="1872208" cy="158417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17" name="直線接點 16"/>
          <p:cNvCxnSpPr/>
          <p:nvPr/>
        </p:nvCxnSpPr>
        <p:spPr bwMode="auto">
          <a:xfrm>
            <a:off x="6589495" y="3290123"/>
            <a:ext cx="1872208" cy="1584176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文字方塊 18"/>
          <p:cNvSpPr txBox="1"/>
          <p:nvPr/>
        </p:nvSpPr>
        <p:spPr>
          <a:xfrm>
            <a:off x="6130074" y="2836686"/>
            <a:ext cx="867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f[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][j]</a:t>
            </a:r>
            <a:endParaRPr lang="zh-TW" altLang="en-US" dirty="0"/>
          </a:p>
        </p:txBody>
      </p:sp>
      <p:sp>
        <p:nvSpPr>
          <p:cNvPr id="21" name="矩形 20"/>
          <p:cNvSpPr/>
          <p:nvPr/>
        </p:nvSpPr>
        <p:spPr bwMode="auto">
          <a:xfrm>
            <a:off x="6634524" y="5373216"/>
            <a:ext cx="1872208" cy="158417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22" name="直線接點 21"/>
          <p:cNvCxnSpPr/>
          <p:nvPr/>
        </p:nvCxnSpPr>
        <p:spPr bwMode="auto">
          <a:xfrm>
            <a:off x="6634524" y="5373216"/>
            <a:ext cx="1872208" cy="1584176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文字方塊 22"/>
          <p:cNvSpPr txBox="1"/>
          <p:nvPr/>
        </p:nvSpPr>
        <p:spPr>
          <a:xfrm>
            <a:off x="6175103" y="4919779"/>
            <a:ext cx="9188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g[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][j]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88110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59632" y="260648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Problem Description (1/2)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3568" y="1124744"/>
            <a:ext cx="7819256" cy="4968552"/>
          </a:xfrm>
        </p:spPr>
        <p:txBody>
          <a:bodyPr/>
          <a:lstStyle/>
          <a:p>
            <a:pPr algn="just"/>
            <a:r>
              <a:rPr lang="en-US" altLang="zh-TW" sz="2800" dirty="0"/>
              <a:t>This is a two player game. Initially there are n integer numbers in an array and players A and B get chance to take them alternatively. </a:t>
            </a:r>
            <a:endParaRPr lang="en-US" altLang="zh-TW" sz="2800" dirty="0" smtClean="0"/>
          </a:p>
          <a:p>
            <a:pPr algn="just"/>
            <a:r>
              <a:rPr lang="en-US" altLang="zh-TW" sz="2800" dirty="0" smtClean="0"/>
              <a:t>Each </a:t>
            </a:r>
            <a:r>
              <a:rPr lang="en-US" altLang="zh-TW" sz="2800" dirty="0"/>
              <a:t>player can take one or more numbers </a:t>
            </a:r>
            <a:r>
              <a:rPr lang="en-US" altLang="zh-TW" sz="2800" u="sng" dirty="0">
                <a:solidFill>
                  <a:srgbClr val="FF0000"/>
                </a:solidFill>
              </a:rPr>
              <a:t>from the left or right end of the array</a:t>
            </a:r>
            <a:r>
              <a:rPr lang="en-US" altLang="zh-TW" sz="2800" dirty="0"/>
              <a:t> but cannot take from both ends at a time. He can </a:t>
            </a:r>
            <a:r>
              <a:rPr lang="en-US" altLang="zh-TW" sz="2800" u="sng" dirty="0">
                <a:solidFill>
                  <a:srgbClr val="FF0000"/>
                </a:solidFill>
              </a:rPr>
              <a:t>take as many consecutive numbers</a:t>
            </a:r>
            <a:r>
              <a:rPr lang="en-US" altLang="zh-TW" sz="2800" dirty="0"/>
              <a:t> as he wants during his time. The game ends when all numbers are taken from the array by the players. 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419789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59632" y="260648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Problem Description (2/2)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3568" y="1124744"/>
            <a:ext cx="7819256" cy="4968552"/>
          </a:xfrm>
        </p:spPr>
        <p:txBody>
          <a:bodyPr/>
          <a:lstStyle/>
          <a:p>
            <a:pPr algn="just"/>
            <a:r>
              <a:rPr lang="en-US" altLang="zh-TW" sz="2800" dirty="0" smtClean="0"/>
              <a:t>The </a:t>
            </a:r>
            <a:r>
              <a:rPr lang="en-US" altLang="zh-TW" sz="2800" dirty="0"/>
              <a:t>point of each player is calculated by the summation of the numbers, which he has taken. </a:t>
            </a:r>
            <a:endParaRPr lang="en-US" altLang="zh-TW" sz="2800" dirty="0" smtClean="0"/>
          </a:p>
          <a:p>
            <a:pPr algn="just"/>
            <a:r>
              <a:rPr lang="en-US" altLang="zh-TW" sz="2800" dirty="0" smtClean="0"/>
              <a:t>Each </a:t>
            </a:r>
            <a:r>
              <a:rPr lang="en-US" altLang="zh-TW" sz="2800" dirty="0"/>
              <a:t>player tries to </a:t>
            </a:r>
            <a:r>
              <a:rPr lang="en-US" altLang="zh-TW" sz="2800" u="sng" dirty="0">
                <a:solidFill>
                  <a:srgbClr val="FF0000"/>
                </a:solidFill>
              </a:rPr>
              <a:t>achieve more points</a:t>
            </a:r>
            <a:r>
              <a:rPr lang="en-US" altLang="zh-TW" sz="2800" dirty="0"/>
              <a:t> from other. If both players play optimally and player A starts the game then </a:t>
            </a:r>
            <a:r>
              <a:rPr lang="en-US" altLang="zh-TW" sz="2800" u="sng" dirty="0">
                <a:solidFill>
                  <a:srgbClr val="FF0000"/>
                </a:solidFill>
              </a:rPr>
              <a:t>how much more point can player A get than player B</a:t>
            </a:r>
            <a:r>
              <a:rPr lang="en-US" altLang="zh-TW" sz="2800" dirty="0"/>
              <a:t>? 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97651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59632" y="260648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Input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27584" y="980728"/>
            <a:ext cx="7776864" cy="4824536"/>
          </a:xfrm>
        </p:spPr>
        <p:txBody>
          <a:bodyPr/>
          <a:lstStyle/>
          <a:p>
            <a:pPr algn="just"/>
            <a:r>
              <a:rPr lang="en-US" altLang="zh-TW" sz="2800" dirty="0"/>
              <a:t>The input consists of </a:t>
            </a:r>
            <a:r>
              <a:rPr lang="en-US" altLang="zh-TW" sz="2800" u="sng" dirty="0">
                <a:solidFill>
                  <a:srgbClr val="FF0000"/>
                </a:solidFill>
              </a:rPr>
              <a:t>a number of cases</a:t>
            </a:r>
            <a:r>
              <a:rPr lang="en-US" altLang="zh-TW" sz="2800" dirty="0"/>
              <a:t>. </a:t>
            </a:r>
            <a:endParaRPr lang="en-US" altLang="zh-TW" sz="2800" dirty="0" smtClean="0"/>
          </a:p>
          <a:p>
            <a:pPr algn="just"/>
            <a:r>
              <a:rPr lang="en-US" altLang="zh-TW" sz="2800" dirty="0" smtClean="0"/>
              <a:t>Each </a:t>
            </a:r>
            <a:r>
              <a:rPr lang="en-US" altLang="zh-TW" sz="2800" dirty="0"/>
              <a:t>case starts with </a:t>
            </a:r>
            <a:r>
              <a:rPr lang="en-US" altLang="zh-TW" sz="2800" u="sng" dirty="0">
                <a:solidFill>
                  <a:srgbClr val="FF0000"/>
                </a:solidFill>
              </a:rPr>
              <a:t>a line specifying the integer n (0 &lt; n ≤ 100)</a:t>
            </a:r>
            <a:r>
              <a:rPr lang="en-US" altLang="zh-TW" sz="2800" dirty="0"/>
              <a:t>, the number of elements in the array. After that, n numbers are given for the game. </a:t>
            </a:r>
            <a:endParaRPr lang="en-US" altLang="zh-TW" sz="2800" dirty="0" smtClean="0"/>
          </a:p>
          <a:p>
            <a:pPr algn="just"/>
            <a:r>
              <a:rPr lang="en-US" altLang="zh-TW" sz="2800" dirty="0" smtClean="0"/>
              <a:t>Input </a:t>
            </a:r>
            <a:r>
              <a:rPr lang="en-US" altLang="zh-TW" sz="2800" dirty="0"/>
              <a:t>is </a:t>
            </a:r>
            <a:r>
              <a:rPr lang="en-US" altLang="zh-TW" sz="2800" u="sng" dirty="0">
                <a:solidFill>
                  <a:srgbClr val="FF0000"/>
                </a:solidFill>
              </a:rPr>
              <a:t>terminated by a line where n = 0</a:t>
            </a:r>
            <a:r>
              <a:rPr lang="en-US" altLang="zh-TW" sz="2800" dirty="0"/>
              <a:t>. 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32142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59632" y="260648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Output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43608" y="1124744"/>
            <a:ext cx="7560840" cy="4896544"/>
          </a:xfrm>
        </p:spPr>
        <p:txBody>
          <a:bodyPr/>
          <a:lstStyle/>
          <a:p>
            <a:pPr algn="just"/>
            <a:r>
              <a:rPr lang="en-US" altLang="zh-TW" sz="2800" dirty="0"/>
              <a:t>For each test case, print a number, which represents the </a:t>
            </a:r>
            <a:r>
              <a:rPr lang="en-US" altLang="zh-TW" sz="2800" u="sng" dirty="0">
                <a:solidFill>
                  <a:srgbClr val="FF0000"/>
                </a:solidFill>
              </a:rPr>
              <a:t>maximum difference that the first player obtained</a:t>
            </a:r>
            <a:r>
              <a:rPr lang="en-US" altLang="zh-TW" sz="2800" dirty="0"/>
              <a:t> after playing this game optimally.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6337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729414" y="266597"/>
            <a:ext cx="4824536" cy="838200"/>
          </a:xfrm>
        </p:spPr>
        <p:txBody>
          <a:bodyPr/>
          <a:lstStyle/>
          <a:p>
            <a:r>
              <a:rPr lang="en-US" altLang="zh-TW" sz="3600" dirty="0" smtClean="0"/>
              <a:t>Sample Input / Output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683000"/>
            <a:ext cx="3384376" cy="5058368"/>
          </a:xfrm>
          <a:solidFill>
            <a:schemeClr val="bg1"/>
          </a:solidFill>
          <a:ln>
            <a:solidFill>
              <a:schemeClr val="bg2"/>
            </a:solidFill>
          </a:ln>
        </p:spPr>
        <p:txBody>
          <a:bodyPr/>
          <a:lstStyle/>
          <a:p>
            <a:pPr marL="0" indent="0" algn="just">
              <a:lnSpc>
                <a:spcPts val="2500"/>
              </a:lnSpc>
              <a:buNone/>
            </a:pPr>
            <a:r>
              <a:rPr lang="en-US" altLang="zh-TW" sz="2400" dirty="0"/>
              <a:t>4 </a:t>
            </a:r>
            <a:endParaRPr lang="en-US" altLang="zh-TW" sz="2400" dirty="0" smtClean="0"/>
          </a:p>
          <a:p>
            <a:pPr marL="0" indent="0" algn="just">
              <a:lnSpc>
                <a:spcPts val="2500"/>
              </a:lnSpc>
              <a:buNone/>
            </a:pPr>
            <a:r>
              <a:rPr lang="en-US" altLang="zh-TW" sz="2400" dirty="0" smtClean="0"/>
              <a:t>4 </a:t>
            </a:r>
            <a:r>
              <a:rPr lang="en-US" altLang="zh-TW" sz="2400" dirty="0"/>
              <a:t>-10 -20 7 </a:t>
            </a:r>
            <a:endParaRPr lang="en-US" altLang="zh-TW" sz="2400" dirty="0" smtClean="0"/>
          </a:p>
          <a:p>
            <a:pPr marL="0" indent="0" algn="just">
              <a:lnSpc>
                <a:spcPts val="2500"/>
              </a:lnSpc>
              <a:buNone/>
            </a:pPr>
            <a:r>
              <a:rPr lang="en-US" altLang="zh-TW" sz="2400" dirty="0" smtClean="0"/>
              <a:t>4 </a:t>
            </a:r>
          </a:p>
          <a:p>
            <a:pPr marL="0" indent="0" algn="just">
              <a:lnSpc>
                <a:spcPts val="2500"/>
              </a:lnSpc>
              <a:buNone/>
            </a:pPr>
            <a:r>
              <a:rPr lang="en-US" altLang="zh-TW" sz="2400" dirty="0" smtClean="0"/>
              <a:t>1 </a:t>
            </a:r>
            <a:r>
              <a:rPr lang="en-US" altLang="zh-TW" sz="2400" dirty="0"/>
              <a:t>2 3 4 </a:t>
            </a:r>
            <a:endParaRPr lang="en-US" altLang="zh-TW" sz="2400" dirty="0" smtClean="0"/>
          </a:p>
          <a:p>
            <a:pPr marL="0" indent="0" algn="just">
              <a:lnSpc>
                <a:spcPts val="2500"/>
              </a:lnSpc>
              <a:buNone/>
            </a:pPr>
            <a:r>
              <a:rPr lang="en-US" altLang="zh-TW" sz="2400" dirty="0" smtClean="0"/>
              <a:t>0 </a:t>
            </a:r>
          </a:p>
        </p:txBody>
      </p:sp>
      <p:sp>
        <p:nvSpPr>
          <p:cNvPr id="5" name="內容版面配置區 2"/>
          <p:cNvSpPr txBox="1">
            <a:spLocks/>
          </p:cNvSpPr>
          <p:nvPr/>
        </p:nvSpPr>
        <p:spPr bwMode="auto">
          <a:xfrm>
            <a:off x="4200728" y="1683133"/>
            <a:ext cx="4608512" cy="864096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sz="32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sz="2800" b="1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sz="2400" b="1">
                <a:solidFill>
                  <a:srgbClr val="0000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sz="2000" b="1">
                <a:solidFill>
                  <a:srgbClr val="0000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algn="just">
              <a:buNone/>
            </a:pPr>
            <a:r>
              <a:rPr lang="en-US" altLang="zh-TW" sz="2400" dirty="0" smtClean="0"/>
              <a:t>7</a:t>
            </a:r>
          </a:p>
          <a:p>
            <a:pPr marL="0" indent="0" algn="just">
              <a:buNone/>
            </a:pPr>
            <a:r>
              <a:rPr lang="en-US" altLang="zh-TW" sz="2400" kern="0" dirty="0" smtClean="0"/>
              <a:t>10</a:t>
            </a:r>
            <a:endParaRPr lang="zh-TW" altLang="en-US" sz="1600" kern="0" dirty="0"/>
          </a:p>
        </p:txBody>
      </p:sp>
      <p:cxnSp>
        <p:nvCxnSpPr>
          <p:cNvPr id="11" name="直線單箭頭接點 10"/>
          <p:cNvCxnSpPr>
            <a:stCxn id="13" idx="1"/>
          </p:cNvCxnSpPr>
          <p:nvPr/>
        </p:nvCxnSpPr>
        <p:spPr bwMode="auto">
          <a:xfrm flipH="1">
            <a:off x="871188" y="1381418"/>
            <a:ext cx="432048" cy="4762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文字方塊 12"/>
          <p:cNvSpPr txBox="1"/>
          <p:nvPr/>
        </p:nvSpPr>
        <p:spPr>
          <a:xfrm>
            <a:off x="1303236" y="1196752"/>
            <a:ext cx="2091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>
                <a:solidFill>
                  <a:srgbClr val="FF0000"/>
                </a:solidFill>
              </a:rPr>
              <a:t>Number of integers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467544" y="1683132"/>
            <a:ext cx="3384376" cy="73775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4200728" y="342900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4170113" y="2967335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</a:t>
            </a:r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5018426" y="2967335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B</a:t>
            </a:r>
            <a:endParaRPr lang="zh-TW" altLang="en-US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5044074" y="343062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7</a:t>
            </a:r>
            <a:endParaRPr lang="zh-TW" alt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5858658" y="3392720"/>
            <a:ext cx="595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-10</a:t>
            </a:r>
            <a:endParaRPr lang="zh-TW" altLang="en-US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5952434" y="2968956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4211960" y="3918247"/>
            <a:ext cx="2851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A=-6   B=-13  A-B=7</a:t>
            </a:r>
            <a:endParaRPr lang="zh-TW" altLang="en-US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6672514" y="2996952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B</a:t>
            </a:r>
            <a:endParaRPr lang="zh-TW" altLang="en-US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6569253" y="3399383"/>
            <a:ext cx="595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-20</a:t>
            </a:r>
            <a:endParaRPr lang="zh-TW" altLang="en-US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4242575" y="519083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7</a:t>
            </a:r>
            <a:endParaRPr lang="zh-TW" altLang="en-US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4211960" y="4729172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</a:t>
            </a:r>
            <a:endParaRPr lang="zh-TW" altLang="en-US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5060273" y="4729172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B</a:t>
            </a:r>
            <a:endParaRPr lang="zh-TW" altLang="en-US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5085921" y="5192458"/>
            <a:ext cx="825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4 -10</a:t>
            </a:r>
            <a:endParaRPr lang="zh-TW" altLang="en-US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6093358" y="5192458"/>
            <a:ext cx="595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-20</a:t>
            </a:r>
            <a:endParaRPr lang="zh-TW" altLang="en-US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6221250" y="4730793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</a:t>
            </a:r>
            <a:endParaRPr lang="zh-TW" altLang="en-US" dirty="0"/>
          </a:p>
        </p:txBody>
      </p:sp>
      <p:sp>
        <p:nvSpPr>
          <p:cNvPr id="45" name="文字方塊 44"/>
          <p:cNvSpPr txBox="1"/>
          <p:nvPr/>
        </p:nvSpPr>
        <p:spPr>
          <a:xfrm>
            <a:off x="4232545" y="5654123"/>
            <a:ext cx="2799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A=-13 B=-6  A-B=-7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330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75656" y="-27384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Solution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15616" y="620688"/>
            <a:ext cx="7776864" cy="5328592"/>
          </a:xfrm>
        </p:spPr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</a:rPr>
              <a:t>Let 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</a:rPr>
              <a:t>d(</a:t>
            </a:r>
            <a:r>
              <a:rPr lang="en-US" altLang="zh-TW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</a:rPr>
              <a:t>i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</a:rPr>
              <a:t>, j)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</a:rPr>
              <a:t>代表第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</a:rPr>
              <a:t>i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</a:rPr>
              <a:t>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</a:rPr>
              <a:t>到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</a:rPr>
              <a:t>j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</a:rPr>
              <a:t>的子序列，拿者的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</a:rPr>
              <a:t>sum</a:t>
            </a: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  <a:cs typeface="Arial Unicode MS" panose="020B060402020202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</a:rPr>
              <a:t>d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</a:rPr>
              <a:t>(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</a:rPr>
              <a:t>i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</a:rPr>
              <a:t>, j)=    sum(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</a:rPr>
              <a:t>i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</a:rPr>
              <a:t>, j) - min{ d(i+1,j),      </a:t>
            </a:r>
          </a:p>
          <a:p>
            <a:pPr marL="0" indent="0"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</a:rPr>
              <a:t>                                                d(i+2, j), </a:t>
            </a:r>
          </a:p>
          <a:p>
            <a:pPr marL="0" indent="0"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</a:rPr>
              <a:t>                                                …, d(j, j), </a:t>
            </a:r>
          </a:p>
          <a:p>
            <a:pPr marL="0" indent="0"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</a:rPr>
              <a:t>                                                d(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</a:rPr>
              <a:t>i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</a:rPr>
              <a:t>, j-1), </a:t>
            </a:r>
          </a:p>
          <a:p>
            <a:pPr marL="0" indent="0"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</a:rPr>
              <a:t>                                                d(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</a:rPr>
              <a:t>i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</a:rPr>
              <a:t>, j-2),</a:t>
            </a:r>
          </a:p>
          <a:p>
            <a:pPr marL="0" indent="0"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</a:rPr>
              <a:t>                                                 …,d(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</a:rPr>
              <a:t>i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</a:rPr>
              <a:t>, 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</a:rPr>
              <a:t>i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</a:rPr>
              <a:t>), </a:t>
            </a:r>
          </a:p>
          <a:p>
            <a:pPr marL="0" indent="0"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</a:rPr>
              <a:t>                                                            0    } 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6084168" y="2374001"/>
            <a:ext cx="1872208" cy="172819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6084168" y="4099079"/>
            <a:ext cx="1872208" cy="172819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6084168" y="5827271"/>
            <a:ext cx="1872208" cy="52154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35496" y="3689177"/>
            <a:ext cx="2592287" cy="43204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35496" y="3689177"/>
            <a:ext cx="432048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39552" y="3227024"/>
            <a:ext cx="670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i+1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35496" y="4582034"/>
            <a:ext cx="2592287" cy="43204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35496" y="4582034"/>
            <a:ext cx="839244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119112" y="4119881"/>
            <a:ext cx="2648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2289575" y="3217370"/>
            <a:ext cx="2648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j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1016713" y="4119880"/>
            <a:ext cx="670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i+2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2289575" y="4111572"/>
            <a:ext cx="2648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j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35496" y="5980668"/>
            <a:ext cx="2592287" cy="43204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54135" y="5980668"/>
            <a:ext cx="2141602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2290960" y="5533258"/>
            <a:ext cx="2648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j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0" name="直線接點 19"/>
          <p:cNvCxnSpPr/>
          <p:nvPr/>
        </p:nvCxnSpPr>
        <p:spPr bwMode="auto">
          <a:xfrm>
            <a:off x="1403648" y="5197680"/>
            <a:ext cx="0" cy="576063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ysDot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矩形 20"/>
          <p:cNvSpPr/>
          <p:nvPr/>
        </p:nvSpPr>
        <p:spPr bwMode="auto">
          <a:xfrm>
            <a:off x="2780183" y="3679638"/>
            <a:ext cx="2592287" cy="43204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4940422" y="3679638"/>
            <a:ext cx="432048" cy="432048"/>
          </a:xfrm>
          <a:prstGeom prst="rect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2881560" y="3217485"/>
            <a:ext cx="2648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2780183" y="4572495"/>
            <a:ext cx="2592287" cy="43204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2863799" y="4110342"/>
            <a:ext cx="2648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4364625" y="3200416"/>
            <a:ext cx="5757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j-1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3901624" y="4110341"/>
            <a:ext cx="61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J-2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2780183" y="5971129"/>
            <a:ext cx="2592287" cy="43204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5035647" y="5523719"/>
            <a:ext cx="2648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j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3" name="直線接點 32"/>
          <p:cNvCxnSpPr/>
          <p:nvPr/>
        </p:nvCxnSpPr>
        <p:spPr bwMode="auto">
          <a:xfrm>
            <a:off x="4148335" y="5188141"/>
            <a:ext cx="0" cy="576063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ysDot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矩形 33"/>
          <p:cNvSpPr/>
          <p:nvPr/>
        </p:nvSpPr>
        <p:spPr bwMode="auto">
          <a:xfrm>
            <a:off x="4499992" y="4563698"/>
            <a:ext cx="884087" cy="432048"/>
          </a:xfrm>
          <a:prstGeom prst="rect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3203848" y="5958131"/>
            <a:ext cx="2178617" cy="432048"/>
          </a:xfrm>
          <a:prstGeom prst="rect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2881560" y="5519003"/>
            <a:ext cx="2648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87528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75656" y="33265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Solution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15616" y="1240905"/>
            <a:ext cx="7863408" cy="5328592"/>
          </a:xfrm>
        </p:spPr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</a:rPr>
              <a:t>sum(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</a:rPr>
              <a:t>i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</a:rPr>
              <a:t>, j)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</a:rPr>
              <a:t>可以使用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</a:rPr>
              <a:t>prefix sum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  <a:cs typeface="Arial Unicode MS" panose="020B0604020202020204" pitchFamily="34" charset="-120"/>
            </a:endParaRPr>
          </a:p>
          <a:p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Arial Unicode MS" panose="020B0604020202020204" pitchFamily="34" charset="-120"/>
            </a:endParaRPr>
          </a:p>
          <a:p>
            <a:r>
              <a:rPr lang="en-US" altLang="zh-TW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</a:rPr>
              <a:t>a</a:t>
            </a:r>
            <a:r>
              <a:rPr lang="en-US" altLang="zh-TW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</a:rPr>
              <a:t>ns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</a:rPr>
              <a:t>=d(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</a:rPr>
              <a:t>i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</a:rPr>
              <a:t>, j)-{sum(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</a:rPr>
              <a:t>i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</a:rPr>
              <a:t>, j)-d(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</a:rPr>
              <a:t>i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</a:rPr>
              <a:t>, j)}</a:t>
            </a:r>
          </a:p>
          <a:p>
            <a:pPr marL="0" indent="0"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</a:rPr>
              <a:t>         = 2 ╳ d(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</a:rPr>
              <a:t>i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</a:rPr>
              <a:t>, j) – sum (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</a:rPr>
              <a:t>i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anose="020B0604020202020204" pitchFamily="34" charset="-120"/>
              </a:rPr>
              <a:t>, j)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  <a:cs typeface="Arial Unicode MS" panose="020B060402020202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27045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40668"/>
            <a:ext cx="8388828" cy="540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 bwMode="auto">
          <a:xfrm>
            <a:off x="2987824" y="3345557"/>
            <a:ext cx="3096344" cy="43204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6098510" y="3303261"/>
            <a:ext cx="11344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//prefix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2339753" y="4353669"/>
            <a:ext cx="5328592" cy="50405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61058795"/>
      </p:ext>
    </p:extLst>
  </p:cSld>
  <p:clrMapOvr>
    <a:masterClrMapping/>
  </p:clrMapOvr>
</p:sld>
</file>

<file path=ppt/theme/theme1.xml><?xml version="1.0" encoding="utf-8"?>
<a:theme xmlns:a="http://schemas.openxmlformats.org/drawingml/2006/main" name="古典-1">
  <a:themeElements>
    <a:clrScheme name="">
      <a:dk1>
        <a:srgbClr val="003366"/>
      </a:dk1>
      <a:lt1>
        <a:srgbClr val="FFFFFF"/>
      </a:lt1>
      <a:dk2>
        <a:srgbClr val="004060"/>
      </a:dk2>
      <a:lt2>
        <a:srgbClr val="000000"/>
      </a:lt2>
      <a:accent1>
        <a:srgbClr val="339966"/>
      </a:accent1>
      <a:accent2>
        <a:srgbClr val="8779A5"/>
      </a:accent2>
      <a:accent3>
        <a:srgbClr val="FFFFFF"/>
      </a:accent3>
      <a:accent4>
        <a:srgbClr val="002A56"/>
      </a:accent4>
      <a:accent5>
        <a:srgbClr val="ADCAB8"/>
      </a:accent5>
      <a:accent6>
        <a:srgbClr val="7A6D95"/>
      </a:accent6>
      <a:hlink>
        <a:srgbClr val="C67600"/>
      </a:hlink>
      <a:folHlink>
        <a:srgbClr val="3366CC"/>
      </a:folHlink>
    </a:clrScheme>
    <a:fontScheme name="古典-1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古典-1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古典-1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典-1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典-1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古典-1</Template>
  <TotalTime>3569</TotalTime>
  <Words>614</Words>
  <Application>Microsoft Office PowerPoint</Application>
  <PresentationFormat>如螢幕大小 (4:3)</PresentationFormat>
  <Paragraphs>97</Paragraphs>
  <Slides>13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4" baseType="lpstr">
      <vt:lpstr>古典-1</vt:lpstr>
      <vt:lpstr>Uva 10891</vt:lpstr>
      <vt:lpstr>Problem Description (1/2)</vt:lpstr>
      <vt:lpstr>Problem Description (2/2)</vt:lpstr>
      <vt:lpstr>Input</vt:lpstr>
      <vt:lpstr>Output</vt:lpstr>
      <vt:lpstr>Sample Input / Output</vt:lpstr>
      <vt:lpstr>Solution</vt:lpstr>
      <vt:lpstr>Solution</vt:lpstr>
      <vt:lpstr>PowerPoint 簡報</vt:lpstr>
      <vt:lpstr>PowerPoint 簡報</vt:lpstr>
      <vt:lpstr>Time Complexity</vt:lpstr>
      <vt:lpstr>Solution</vt:lpstr>
      <vt:lpstr>PowerPoint 簡報</vt:lpstr>
    </vt:vector>
  </TitlesOfParts>
  <Company>ccl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Assembly Language</dc:title>
  <dc:creator>coolman</dc:creator>
  <cp:lastModifiedBy>Windows 使用者</cp:lastModifiedBy>
  <cp:revision>1007</cp:revision>
  <dcterms:created xsi:type="dcterms:W3CDTF">2007-09-17T04:06:35Z</dcterms:created>
  <dcterms:modified xsi:type="dcterms:W3CDTF">2019-04-24T08:39:04Z</dcterms:modified>
</cp:coreProperties>
</file>