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56" r:id="rId2"/>
    <p:sldId id="257" r:id="rId3"/>
    <p:sldId id="313" r:id="rId4"/>
    <p:sldId id="321" r:id="rId5"/>
    <p:sldId id="258" r:id="rId6"/>
    <p:sldId id="322" r:id="rId7"/>
    <p:sldId id="323" r:id="rId8"/>
    <p:sldId id="259" r:id="rId9"/>
    <p:sldId id="324" r:id="rId10"/>
    <p:sldId id="260" r:id="rId11"/>
    <p:sldId id="314" r:id="rId12"/>
    <p:sldId id="325" r:id="rId13"/>
    <p:sldId id="326" r:id="rId14"/>
    <p:sldId id="327" r:id="rId15"/>
    <p:sldId id="328" r:id="rId16"/>
    <p:sldId id="329" r:id="rId17"/>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0000"/>
    <a:srgbClr val="0033CC"/>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660"/>
  </p:normalViewPr>
  <p:slideViewPr>
    <p:cSldViewPr>
      <p:cViewPr>
        <p:scale>
          <a:sx n="66" d="100"/>
          <a:sy n="66" d="100"/>
        </p:scale>
        <p:origin x="-120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3068022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11560" y="1916832"/>
            <a:ext cx="7772400" cy="1143000"/>
          </a:xfrm>
        </p:spPr>
        <p:txBody>
          <a:bodyPr/>
          <a:lstStyle/>
          <a:p>
            <a:pPr eaLnBrk="1" hangingPunct="1"/>
            <a:r>
              <a:rPr lang="en-US" altLang="zh-TW" sz="6600" dirty="0" err="1" smtClean="0">
                <a:latin typeface="Arial" charset="0"/>
              </a:rPr>
              <a:t>Uva</a:t>
            </a:r>
            <a:r>
              <a:rPr lang="en-US" altLang="zh-TW" sz="6600" dirty="0">
                <a:latin typeface="Arial" charset="0"/>
              </a:rPr>
              <a:t> </a:t>
            </a:r>
            <a:r>
              <a:rPr lang="en-US" altLang="zh-TW" sz="6600" dirty="0" smtClean="0">
                <a:latin typeface="Arial" charset="0"/>
              </a:rPr>
              <a:t>1169</a:t>
            </a:r>
          </a:p>
        </p:txBody>
      </p:sp>
      <p:sp>
        <p:nvSpPr>
          <p:cNvPr id="3075" name="Rectangle 3"/>
          <p:cNvSpPr>
            <a:spLocks noGrp="1" noChangeArrowheads="1"/>
          </p:cNvSpPr>
          <p:nvPr>
            <p:ph type="subTitle" idx="1"/>
          </p:nvPr>
        </p:nvSpPr>
        <p:spPr>
          <a:xfrm>
            <a:off x="1547664" y="3501008"/>
            <a:ext cx="6172200" cy="1719808"/>
          </a:xfrm>
        </p:spPr>
        <p:txBody>
          <a:bodyPr/>
          <a:lstStyle/>
          <a:p>
            <a:r>
              <a:rPr lang="en-US" altLang="zh-TW" sz="3600" dirty="0" err="1" smtClean="0"/>
              <a:t>Robotruck</a:t>
            </a:r>
            <a:endParaRPr lang="en-US" altLang="zh-TW" sz="3600" dirty="0" smtClean="0"/>
          </a:p>
          <a:p>
            <a:r>
              <a:rPr lang="en-US" altLang="zh-TW" sz="3600" dirty="0" smtClean="0"/>
              <a:t>SWERC 2007, LA3983</a:t>
            </a:r>
            <a:endParaRPr lang="en-US" altLang="zh-TW" sz="3600" dirty="0"/>
          </a:p>
          <a:p>
            <a:r>
              <a:rPr lang="en-US" altLang="zh-TW" sz="3600"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29414" y="266597"/>
            <a:ext cx="4824536" cy="838200"/>
          </a:xfrm>
        </p:spPr>
        <p:txBody>
          <a:bodyPr/>
          <a:lstStyle/>
          <a:p>
            <a:r>
              <a:rPr lang="en-US" altLang="zh-TW" sz="3600" dirty="0" smtClean="0"/>
              <a:t>Sample Input / Output</a:t>
            </a:r>
            <a:endParaRPr lang="zh-TW" altLang="en-US" sz="3600" dirty="0"/>
          </a:p>
        </p:txBody>
      </p:sp>
      <p:sp>
        <p:nvSpPr>
          <p:cNvPr id="3" name="內容版面配置區 2"/>
          <p:cNvSpPr>
            <a:spLocks noGrp="1"/>
          </p:cNvSpPr>
          <p:nvPr>
            <p:ph idx="1"/>
          </p:nvPr>
        </p:nvSpPr>
        <p:spPr>
          <a:xfrm>
            <a:off x="467544" y="1683000"/>
            <a:ext cx="3384376" cy="5058368"/>
          </a:xfrm>
          <a:solidFill>
            <a:schemeClr val="bg1"/>
          </a:solidFill>
          <a:ln>
            <a:solidFill>
              <a:schemeClr val="bg2"/>
            </a:solidFill>
          </a:ln>
        </p:spPr>
        <p:txBody>
          <a:bodyPr/>
          <a:lstStyle/>
          <a:p>
            <a:pPr marL="0" indent="0" algn="just">
              <a:lnSpc>
                <a:spcPts val="2500"/>
              </a:lnSpc>
              <a:buNone/>
            </a:pPr>
            <a:r>
              <a:rPr lang="en-US" altLang="zh-TW" sz="2400" dirty="0"/>
              <a:t>1 </a:t>
            </a:r>
            <a:endParaRPr lang="en-US" altLang="zh-TW" sz="2400" dirty="0" smtClean="0"/>
          </a:p>
          <a:p>
            <a:pPr marL="0" indent="0" algn="just">
              <a:lnSpc>
                <a:spcPts val="2500"/>
              </a:lnSpc>
              <a:buNone/>
            </a:pPr>
            <a:endParaRPr lang="en-US" altLang="zh-TW" sz="2400" dirty="0"/>
          </a:p>
          <a:p>
            <a:pPr marL="0" indent="0" algn="just">
              <a:lnSpc>
                <a:spcPts val="2500"/>
              </a:lnSpc>
              <a:buNone/>
            </a:pPr>
            <a:r>
              <a:rPr lang="en-US" altLang="zh-TW" sz="2400" dirty="0" smtClean="0"/>
              <a:t>10 </a:t>
            </a:r>
            <a:r>
              <a:rPr lang="en-US" altLang="zh-TW" sz="2400" dirty="0"/>
              <a:t>4 </a:t>
            </a:r>
            <a:endParaRPr lang="en-US" altLang="zh-TW" sz="2400" dirty="0" smtClean="0"/>
          </a:p>
          <a:p>
            <a:pPr marL="0" indent="0" algn="just">
              <a:lnSpc>
                <a:spcPts val="2500"/>
              </a:lnSpc>
              <a:buNone/>
            </a:pPr>
            <a:r>
              <a:rPr lang="en-US" altLang="zh-TW" sz="2400" dirty="0" smtClean="0"/>
              <a:t>1 </a:t>
            </a:r>
            <a:r>
              <a:rPr lang="en-US" altLang="zh-TW" sz="2400" dirty="0"/>
              <a:t>2 </a:t>
            </a:r>
            <a:r>
              <a:rPr lang="en-US" altLang="zh-TW" sz="2400" dirty="0" smtClean="0"/>
              <a:t>3 </a:t>
            </a:r>
          </a:p>
          <a:p>
            <a:pPr marL="0" indent="0" algn="just">
              <a:lnSpc>
                <a:spcPts val="2500"/>
              </a:lnSpc>
              <a:buNone/>
            </a:pPr>
            <a:r>
              <a:rPr lang="en-US" altLang="zh-TW" sz="2400" dirty="0" smtClean="0"/>
              <a:t>1 0 </a:t>
            </a:r>
            <a:r>
              <a:rPr lang="en-US" altLang="zh-TW" sz="2400" dirty="0"/>
              <a:t>3 </a:t>
            </a:r>
            <a:endParaRPr lang="en-US" altLang="zh-TW" sz="2400" dirty="0" smtClean="0"/>
          </a:p>
          <a:p>
            <a:pPr marL="0" indent="0" algn="just">
              <a:lnSpc>
                <a:spcPts val="2500"/>
              </a:lnSpc>
              <a:buNone/>
            </a:pPr>
            <a:r>
              <a:rPr lang="en-US" altLang="zh-TW" sz="2400" dirty="0" smtClean="0"/>
              <a:t>3 </a:t>
            </a:r>
            <a:r>
              <a:rPr lang="en-US" altLang="zh-TW" sz="2400" dirty="0"/>
              <a:t>1 4 </a:t>
            </a:r>
            <a:endParaRPr lang="en-US" altLang="zh-TW" sz="2400" dirty="0" smtClean="0"/>
          </a:p>
          <a:p>
            <a:pPr marL="0" indent="0" algn="just">
              <a:lnSpc>
                <a:spcPts val="2500"/>
              </a:lnSpc>
              <a:buNone/>
            </a:pPr>
            <a:r>
              <a:rPr lang="en-US" altLang="zh-TW" sz="2400" dirty="0" smtClean="0"/>
              <a:t>3 </a:t>
            </a:r>
            <a:r>
              <a:rPr lang="en-US" altLang="zh-TW" sz="2400" dirty="0"/>
              <a:t>1 4</a:t>
            </a:r>
            <a:endParaRPr lang="en-US" altLang="zh-TW" sz="2400" dirty="0" smtClean="0"/>
          </a:p>
        </p:txBody>
      </p:sp>
      <p:sp>
        <p:nvSpPr>
          <p:cNvPr id="5" name="內容版面配置區 2"/>
          <p:cNvSpPr txBox="1">
            <a:spLocks/>
          </p:cNvSpPr>
          <p:nvPr/>
        </p:nvSpPr>
        <p:spPr bwMode="auto">
          <a:xfrm>
            <a:off x="4200728" y="1052736"/>
            <a:ext cx="4608512" cy="864096"/>
          </a:xfrm>
          <a:prstGeom prst="rect">
            <a:avLst/>
          </a:prstGeom>
          <a:solidFill>
            <a:schemeClr val="bg1"/>
          </a:solidFill>
          <a:ln>
            <a:solidFill>
              <a:schemeClr val="bg2"/>
            </a:solid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14</a:t>
            </a:r>
            <a:endParaRPr lang="zh-TW" altLang="en-US" sz="1600" kern="0" dirty="0"/>
          </a:p>
        </p:txBody>
      </p:sp>
      <p:cxnSp>
        <p:nvCxnSpPr>
          <p:cNvPr id="11" name="直線單箭頭接點 10"/>
          <p:cNvCxnSpPr>
            <a:stCxn id="13" idx="1"/>
          </p:cNvCxnSpPr>
          <p:nvPr/>
        </p:nvCxnSpPr>
        <p:spPr bwMode="auto">
          <a:xfrm flipH="1">
            <a:off x="871188" y="1381418"/>
            <a:ext cx="432048" cy="476288"/>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1303236" y="1196752"/>
            <a:ext cx="2213106" cy="369332"/>
          </a:xfrm>
          <a:prstGeom prst="rect">
            <a:avLst/>
          </a:prstGeom>
          <a:noFill/>
        </p:spPr>
        <p:txBody>
          <a:bodyPr wrap="none" rtlCol="0">
            <a:spAutoFit/>
          </a:bodyPr>
          <a:lstStyle/>
          <a:p>
            <a:r>
              <a:rPr lang="en-US" altLang="zh-TW" sz="1800" b="1" dirty="0" smtClean="0">
                <a:solidFill>
                  <a:srgbClr val="FF0000"/>
                </a:solidFill>
              </a:rPr>
              <a:t>Number of test cases</a:t>
            </a:r>
            <a:endParaRPr lang="zh-TW" altLang="en-US" sz="1800" b="1" dirty="0">
              <a:solidFill>
                <a:srgbClr val="FF0000"/>
              </a:solidFill>
            </a:endParaRPr>
          </a:p>
        </p:txBody>
      </p:sp>
      <p:sp>
        <p:nvSpPr>
          <p:cNvPr id="16" name="矩形 15"/>
          <p:cNvSpPr/>
          <p:nvPr/>
        </p:nvSpPr>
        <p:spPr bwMode="auto">
          <a:xfrm>
            <a:off x="467544" y="1683132"/>
            <a:ext cx="3384376" cy="368877"/>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矩形 24"/>
          <p:cNvSpPr/>
          <p:nvPr/>
        </p:nvSpPr>
        <p:spPr bwMode="auto">
          <a:xfrm>
            <a:off x="467544" y="2484059"/>
            <a:ext cx="3384376" cy="368877"/>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8" name="矩形 27"/>
          <p:cNvSpPr/>
          <p:nvPr/>
        </p:nvSpPr>
        <p:spPr bwMode="auto">
          <a:xfrm>
            <a:off x="467544" y="2858907"/>
            <a:ext cx="3384376" cy="1521005"/>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9" name="文字方塊 28"/>
          <p:cNvSpPr txBox="1"/>
          <p:nvPr/>
        </p:nvSpPr>
        <p:spPr>
          <a:xfrm>
            <a:off x="755576" y="2052009"/>
            <a:ext cx="1069524" cy="369332"/>
          </a:xfrm>
          <a:prstGeom prst="rect">
            <a:avLst/>
          </a:prstGeom>
          <a:noFill/>
        </p:spPr>
        <p:txBody>
          <a:bodyPr wrap="none" rtlCol="0">
            <a:spAutoFit/>
          </a:bodyPr>
          <a:lstStyle/>
          <a:p>
            <a:r>
              <a:rPr lang="en-US" altLang="zh-TW" sz="1800" b="1" dirty="0" smtClean="0">
                <a:solidFill>
                  <a:srgbClr val="FF0000"/>
                </a:solidFill>
              </a:rPr>
              <a:t>Capacity</a:t>
            </a:r>
            <a:endParaRPr lang="zh-TW" altLang="en-US" sz="1800" b="1" dirty="0">
              <a:solidFill>
                <a:srgbClr val="FF0000"/>
              </a:solidFill>
            </a:endParaRPr>
          </a:p>
        </p:txBody>
      </p:sp>
      <p:cxnSp>
        <p:nvCxnSpPr>
          <p:cNvPr id="38" name="直線單箭頭接點 37"/>
          <p:cNvCxnSpPr/>
          <p:nvPr/>
        </p:nvCxnSpPr>
        <p:spPr bwMode="auto">
          <a:xfrm flipH="1">
            <a:off x="655164" y="2326191"/>
            <a:ext cx="216024" cy="238144"/>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文字方塊 38"/>
          <p:cNvSpPr txBox="1"/>
          <p:nvPr/>
        </p:nvSpPr>
        <p:spPr>
          <a:xfrm>
            <a:off x="1702276" y="2060848"/>
            <a:ext cx="2206694" cy="369332"/>
          </a:xfrm>
          <a:prstGeom prst="rect">
            <a:avLst/>
          </a:prstGeom>
          <a:noFill/>
        </p:spPr>
        <p:txBody>
          <a:bodyPr wrap="none" rtlCol="0">
            <a:spAutoFit/>
          </a:bodyPr>
          <a:lstStyle/>
          <a:p>
            <a:r>
              <a:rPr lang="en-US" altLang="zh-TW" sz="1800" b="1" dirty="0" smtClean="0">
                <a:solidFill>
                  <a:srgbClr val="FF0000"/>
                </a:solidFill>
              </a:rPr>
              <a:t>Number of packages</a:t>
            </a:r>
            <a:endParaRPr lang="zh-TW" altLang="en-US" sz="1800" b="1" dirty="0">
              <a:solidFill>
                <a:srgbClr val="FF0000"/>
              </a:solidFill>
            </a:endParaRPr>
          </a:p>
        </p:txBody>
      </p:sp>
      <p:cxnSp>
        <p:nvCxnSpPr>
          <p:cNvPr id="40" name="直線單箭頭接點 39"/>
          <p:cNvCxnSpPr/>
          <p:nvPr/>
        </p:nvCxnSpPr>
        <p:spPr bwMode="auto">
          <a:xfrm flipH="1">
            <a:off x="1087212" y="2421341"/>
            <a:ext cx="964508" cy="247156"/>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字方塊 40"/>
          <p:cNvSpPr txBox="1"/>
          <p:nvPr/>
        </p:nvSpPr>
        <p:spPr>
          <a:xfrm>
            <a:off x="1546339" y="2843644"/>
            <a:ext cx="1441485" cy="369332"/>
          </a:xfrm>
          <a:prstGeom prst="rect">
            <a:avLst/>
          </a:prstGeom>
          <a:noFill/>
        </p:spPr>
        <p:txBody>
          <a:bodyPr wrap="none" rtlCol="0">
            <a:spAutoFit/>
          </a:bodyPr>
          <a:lstStyle/>
          <a:p>
            <a:r>
              <a:rPr lang="en-US" altLang="zh-TW" sz="1800" b="1" dirty="0" smtClean="0">
                <a:solidFill>
                  <a:srgbClr val="FF0000"/>
                </a:solidFill>
              </a:rPr>
              <a:t>(x, y, weight)</a:t>
            </a:r>
            <a:endParaRPr lang="zh-TW" altLang="en-US" sz="1800" b="1" dirty="0">
              <a:solidFill>
                <a:srgbClr val="FF0000"/>
              </a:solidFill>
            </a:endParaRPr>
          </a:p>
        </p:txBody>
      </p:sp>
      <p:cxnSp>
        <p:nvCxnSpPr>
          <p:cNvPr id="42" name="直線單箭頭接點 41"/>
          <p:cNvCxnSpPr>
            <a:stCxn id="41" idx="1"/>
          </p:cNvCxnSpPr>
          <p:nvPr/>
        </p:nvCxnSpPr>
        <p:spPr bwMode="auto">
          <a:xfrm flipH="1">
            <a:off x="1195224" y="3028310"/>
            <a:ext cx="351115" cy="0"/>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3" name="表格 42"/>
          <p:cNvGraphicFramePr>
            <a:graphicFrameLocks noGrp="1"/>
          </p:cNvGraphicFramePr>
          <p:nvPr>
            <p:extLst>
              <p:ext uri="{D42A27DB-BD31-4B8C-83A1-F6EECF244321}">
                <p14:modId xmlns:p14="http://schemas.microsoft.com/office/powerpoint/2010/main" val="2889701439"/>
              </p:ext>
            </p:extLst>
          </p:nvPr>
        </p:nvGraphicFramePr>
        <p:xfrm>
          <a:off x="5172984" y="2060848"/>
          <a:ext cx="2664000" cy="1836000"/>
        </p:xfrm>
        <a:graphic>
          <a:graphicData uri="http://schemas.openxmlformats.org/drawingml/2006/table">
            <a:tbl>
              <a:tblPr firstRow="1" bandRow="1">
                <a:tableStyleId>{5C22544A-7EE6-4342-B048-85BDC9FD1C3A}</a:tableStyleId>
              </a:tblPr>
              <a:tblGrid>
                <a:gridCol w="532800"/>
                <a:gridCol w="532800"/>
                <a:gridCol w="532800"/>
                <a:gridCol w="532800"/>
                <a:gridCol w="532800"/>
              </a:tblGrid>
              <a:tr h="45900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4" name="橢圓 43"/>
          <p:cNvSpPr/>
          <p:nvPr/>
        </p:nvSpPr>
        <p:spPr bwMode="auto">
          <a:xfrm>
            <a:off x="5100976" y="3789040"/>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6" name="文字方塊 45"/>
          <p:cNvSpPr txBox="1"/>
          <p:nvPr/>
        </p:nvSpPr>
        <p:spPr>
          <a:xfrm>
            <a:off x="4486616" y="3691771"/>
            <a:ext cx="630301" cy="338554"/>
          </a:xfrm>
          <a:prstGeom prst="rect">
            <a:avLst/>
          </a:prstGeom>
          <a:noFill/>
        </p:spPr>
        <p:txBody>
          <a:bodyPr wrap="none" rtlCol="0">
            <a:spAutoFit/>
          </a:bodyPr>
          <a:lstStyle/>
          <a:p>
            <a:r>
              <a:rPr lang="en-US" altLang="zh-TW" sz="1600" b="1" dirty="0" smtClean="0"/>
              <a:t>(0, 0)</a:t>
            </a:r>
            <a:endParaRPr lang="zh-TW" altLang="en-US" sz="1600" b="1" dirty="0"/>
          </a:p>
        </p:txBody>
      </p:sp>
      <p:sp>
        <p:nvSpPr>
          <p:cNvPr id="47" name="橢圓 46"/>
          <p:cNvSpPr/>
          <p:nvPr/>
        </p:nvSpPr>
        <p:spPr bwMode="auto">
          <a:xfrm>
            <a:off x="5605032" y="2924944"/>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8" name="橢圓 47"/>
          <p:cNvSpPr/>
          <p:nvPr/>
        </p:nvSpPr>
        <p:spPr bwMode="auto">
          <a:xfrm>
            <a:off x="6756581" y="3356992"/>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9" name="橢圓 48"/>
          <p:cNvSpPr/>
          <p:nvPr/>
        </p:nvSpPr>
        <p:spPr bwMode="auto">
          <a:xfrm>
            <a:off x="6685152" y="3356992"/>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0" name="文字方塊 49"/>
          <p:cNvSpPr txBox="1"/>
          <p:nvPr/>
        </p:nvSpPr>
        <p:spPr>
          <a:xfrm>
            <a:off x="5663472" y="2643283"/>
            <a:ext cx="835485" cy="338554"/>
          </a:xfrm>
          <a:prstGeom prst="rect">
            <a:avLst/>
          </a:prstGeom>
          <a:noFill/>
        </p:spPr>
        <p:txBody>
          <a:bodyPr wrap="none" rtlCol="0">
            <a:spAutoFit/>
          </a:bodyPr>
          <a:lstStyle/>
          <a:p>
            <a:r>
              <a:rPr lang="en-US" altLang="zh-TW" sz="1600" b="1" dirty="0" smtClean="0"/>
              <a:t>(1, 2, 3)</a:t>
            </a:r>
            <a:endParaRPr lang="zh-TW" altLang="en-US" sz="1600" b="1" dirty="0"/>
          </a:p>
        </p:txBody>
      </p:sp>
      <p:sp>
        <p:nvSpPr>
          <p:cNvPr id="51" name="橢圓 50"/>
          <p:cNvSpPr/>
          <p:nvPr/>
        </p:nvSpPr>
        <p:spPr bwMode="auto">
          <a:xfrm>
            <a:off x="5613416" y="3789040"/>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文字方塊 51"/>
          <p:cNvSpPr txBox="1"/>
          <p:nvPr/>
        </p:nvSpPr>
        <p:spPr>
          <a:xfrm>
            <a:off x="5663471" y="3861048"/>
            <a:ext cx="835485" cy="338554"/>
          </a:xfrm>
          <a:prstGeom prst="rect">
            <a:avLst/>
          </a:prstGeom>
          <a:noFill/>
        </p:spPr>
        <p:txBody>
          <a:bodyPr wrap="none" rtlCol="0">
            <a:spAutoFit/>
          </a:bodyPr>
          <a:lstStyle/>
          <a:p>
            <a:r>
              <a:rPr lang="en-US" altLang="zh-TW" sz="1600" b="1" dirty="0" smtClean="0"/>
              <a:t>(1, 0, 3)</a:t>
            </a:r>
            <a:endParaRPr lang="zh-TW" altLang="en-US" sz="1600" b="1" dirty="0"/>
          </a:p>
        </p:txBody>
      </p:sp>
      <p:sp>
        <p:nvSpPr>
          <p:cNvPr id="53" name="文字方塊 52"/>
          <p:cNvSpPr txBox="1"/>
          <p:nvPr/>
        </p:nvSpPr>
        <p:spPr>
          <a:xfrm>
            <a:off x="6818293" y="2981837"/>
            <a:ext cx="784189" cy="338554"/>
          </a:xfrm>
          <a:prstGeom prst="rect">
            <a:avLst/>
          </a:prstGeom>
          <a:noFill/>
        </p:spPr>
        <p:txBody>
          <a:bodyPr wrap="none" rtlCol="0">
            <a:spAutoFit/>
          </a:bodyPr>
          <a:lstStyle/>
          <a:p>
            <a:r>
              <a:rPr lang="en-US" altLang="zh-TW" sz="1600" b="1" dirty="0" smtClean="0"/>
              <a:t>(3, 1,4)</a:t>
            </a:r>
            <a:endParaRPr lang="zh-TW" altLang="en-US" sz="1600" b="1" dirty="0"/>
          </a:p>
        </p:txBody>
      </p:sp>
      <p:sp>
        <p:nvSpPr>
          <p:cNvPr id="54" name="文字方塊 53"/>
          <p:cNvSpPr txBox="1"/>
          <p:nvPr/>
        </p:nvSpPr>
        <p:spPr>
          <a:xfrm>
            <a:off x="6919055" y="3212976"/>
            <a:ext cx="835485" cy="338554"/>
          </a:xfrm>
          <a:prstGeom prst="rect">
            <a:avLst/>
          </a:prstGeom>
          <a:noFill/>
        </p:spPr>
        <p:txBody>
          <a:bodyPr wrap="none" rtlCol="0">
            <a:spAutoFit/>
          </a:bodyPr>
          <a:lstStyle/>
          <a:p>
            <a:r>
              <a:rPr lang="en-US" altLang="zh-TW" sz="1600" b="1" dirty="0" smtClean="0"/>
              <a:t>(3, 1, 4)</a:t>
            </a:r>
            <a:endParaRPr lang="zh-TW" altLang="en-US" sz="1600" b="1" dirty="0"/>
          </a:p>
        </p:txBody>
      </p:sp>
      <p:sp>
        <p:nvSpPr>
          <p:cNvPr id="55" name="手繪多邊形 54"/>
          <p:cNvSpPr/>
          <p:nvPr/>
        </p:nvSpPr>
        <p:spPr>
          <a:xfrm>
            <a:off x="5087009" y="2925648"/>
            <a:ext cx="522794" cy="814853"/>
          </a:xfrm>
          <a:custGeom>
            <a:avLst/>
            <a:gdLst>
              <a:gd name="connsiteX0" fmla="*/ 48660 w 522794"/>
              <a:gd name="connsiteY0" fmla="*/ 814853 h 814853"/>
              <a:gd name="connsiteX1" fmla="*/ 48660 w 522794"/>
              <a:gd name="connsiteY1" fmla="*/ 408453 h 814853"/>
              <a:gd name="connsiteX2" fmla="*/ 31727 w 522794"/>
              <a:gd name="connsiteY2" fmla="*/ 61319 h 814853"/>
              <a:gd name="connsiteX3" fmla="*/ 522794 w 522794"/>
              <a:gd name="connsiteY3" fmla="*/ 2053 h 814853"/>
            </a:gdLst>
            <a:ahLst/>
            <a:cxnLst>
              <a:cxn ang="0">
                <a:pos x="connsiteX0" y="connsiteY0"/>
              </a:cxn>
              <a:cxn ang="0">
                <a:pos x="connsiteX1" y="connsiteY1"/>
              </a:cxn>
              <a:cxn ang="0">
                <a:pos x="connsiteX2" y="connsiteY2"/>
              </a:cxn>
              <a:cxn ang="0">
                <a:pos x="connsiteX3" y="connsiteY3"/>
              </a:cxn>
            </a:cxnLst>
            <a:rect l="l" t="t" r="r" b="b"/>
            <a:pathLst>
              <a:path w="522794" h="814853">
                <a:moveTo>
                  <a:pt x="48660" y="814853"/>
                </a:moveTo>
                <a:cubicBezTo>
                  <a:pt x="50071" y="674447"/>
                  <a:pt x="51482" y="534042"/>
                  <a:pt x="48660" y="408453"/>
                </a:cubicBezTo>
                <a:cubicBezTo>
                  <a:pt x="45838" y="282864"/>
                  <a:pt x="-47295" y="129052"/>
                  <a:pt x="31727" y="61319"/>
                </a:cubicBezTo>
                <a:cubicBezTo>
                  <a:pt x="110749" y="-6414"/>
                  <a:pt x="316771" y="-2181"/>
                  <a:pt x="522794" y="2053"/>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6" name="文字方塊 55"/>
          <p:cNvSpPr txBox="1"/>
          <p:nvPr/>
        </p:nvSpPr>
        <p:spPr>
          <a:xfrm>
            <a:off x="4813718" y="2951767"/>
            <a:ext cx="287258" cy="338554"/>
          </a:xfrm>
          <a:prstGeom prst="rect">
            <a:avLst/>
          </a:prstGeom>
          <a:noFill/>
        </p:spPr>
        <p:txBody>
          <a:bodyPr wrap="none" rtlCol="0">
            <a:spAutoFit/>
          </a:bodyPr>
          <a:lstStyle/>
          <a:p>
            <a:r>
              <a:rPr lang="en-US" altLang="zh-TW" sz="1600" b="1" dirty="0" smtClean="0">
                <a:solidFill>
                  <a:srgbClr val="FF0000"/>
                </a:solidFill>
              </a:rPr>
              <a:t>3</a:t>
            </a:r>
            <a:endParaRPr lang="zh-TW" altLang="en-US" sz="1600" b="1" dirty="0">
              <a:solidFill>
                <a:srgbClr val="FF0000"/>
              </a:solidFill>
            </a:endParaRPr>
          </a:p>
        </p:txBody>
      </p:sp>
      <p:sp>
        <p:nvSpPr>
          <p:cNvPr id="15" name="手繪多邊形 14"/>
          <p:cNvSpPr/>
          <p:nvPr/>
        </p:nvSpPr>
        <p:spPr>
          <a:xfrm>
            <a:off x="5740400" y="3056467"/>
            <a:ext cx="59506" cy="778933"/>
          </a:xfrm>
          <a:custGeom>
            <a:avLst/>
            <a:gdLst>
              <a:gd name="connsiteX0" fmla="*/ 16933 w 59506"/>
              <a:gd name="connsiteY0" fmla="*/ 0 h 778933"/>
              <a:gd name="connsiteX1" fmla="*/ 59267 w 59506"/>
              <a:gd name="connsiteY1" fmla="*/ 482600 h 778933"/>
              <a:gd name="connsiteX2" fmla="*/ 0 w 59506"/>
              <a:gd name="connsiteY2" fmla="*/ 778933 h 778933"/>
            </a:gdLst>
            <a:ahLst/>
            <a:cxnLst>
              <a:cxn ang="0">
                <a:pos x="connsiteX0" y="connsiteY0"/>
              </a:cxn>
              <a:cxn ang="0">
                <a:pos x="connsiteX1" y="connsiteY1"/>
              </a:cxn>
              <a:cxn ang="0">
                <a:pos x="connsiteX2" y="connsiteY2"/>
              </a:cxn>
            </a:cxnLst>
            <a:rect l="l" t="t" r="r" b="b"/>
            <a:pathLst>
              <a:path w="59506" h="778933">
                <a:moveTo>
                  <a:pt x="16933" y="0"/>
                </a:moveTo>
                <a:cubicBezTo>
                  <a:pt x="39511" y="176389"/>
                  <a:pt x="62089" y="352778"/>
                  <a:pt x="59267" y="482600"/>
                </a:cubicBezTo>
                <a:cubicBezTo>
                  <a:pt x="56445" y="612422"/>
                  <a:pt x="28222" y="695677"/>
                  <a:pt x="0" y="778933"/>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7" name="手繪多邊形 16"/>
          <p:cNvSpPr/>
          <p:nvPr/>
        </p:nvSpPr>
        <p:spPr>
          <a:xfrm>
            <a:off x="5799667" y="3564467"/>
            <a:ext cx="1032933" cy="318924"/>
          </a:xfrm>
          <a:custGeom>
            <a:avLst/>
            <a:gdLst>
              <a:gd name="connsiteX0" fmla="*/ 0 w 1032933"/>
              <a:gd name="connsiteY0" fmla="*/ 279400 h 318924"/>
              <a:gd name="connsiteX1" fmla="*/ 491066 w 1032933"/>
              <a:gd name="connsiteY1" fmla="*/ 296333 h 318924"/>
              <a:gd name="connsiteX2" fmla="*/ 914400 w 1032933"/>
              <a:gd name="connsiteY2" fmla="*/ 296333 h 318924"/>
              <a:gd name="connsiteX3" fmla="*/ 1032933 w 1032933"/>
              <a:gd name="connsiteY3" fmla="*/ 0 h 318924"/>
            </a:gdLst>
            <a:ahLst/>
            <a:cxnLst>
              <a:cxn ang="0">
                <a:pos x="connsiteX0" y="connsiteY0"/>
              </a:cxn>
              <a:cxn ang="0">
                <a:pos x="connsiteX1" y="connsiteY1"/>
              </a:cxn>
              <a:cxn ang="0">
                <a:pos x="connsiteX2" y="connsiteY2"/>
              </a:cxn>
              <a:cxn ang="0">
                <a:pos x="connsiteX3" y="connsiteY3"/>
              </a:cxn>
            </a:cxnLst>
            <a:rect l="l" t="t" r="r" b="b"/>
            <a:pathLst>
              <a:path w="1032933" h="318924">
                <a:moveTo>
                  <a:pt x="0" y="279400"/>
                </a:moveTo>
                <a:lnTo>
                  <a:pt x="491066" y="296333"/>
                </a:lnTo>
                <a:cubicBezTo>
                  <a:pt x="643466" y="299155"/>
                  <a:pt x="824089" y="345722"/>
                  <a:pt x="914400" y="296333"/>
                </a:cubicBezTo>
                <a:cubicBezTo>
                  <a:pt x="1004711" y="246944"/>
                  <a:pt x="1018822" y="123472"/>
                  <a:pt x="1032933" y="0"/>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手繪多邊形 18"/>
          <p:cNvSpPr/>
          <p:nvPr/>
        </p:nvSpPr>
        <p:spPr>
          <a:xfrm>
            <a:off x="5045280" y="3374416"/>
            <a:ext cx="1601053" cy="435584"/>
          </a:xfrm>
          <a:custGeom>
            <a:avLst/>
            <a:gdLst>
              <a:gd name="connsiteX0" fmla="*/ 1601053 w 1601053"/>
              <a:gd name="connsiteY0" fmla="*/ 29184 h 435584"/>
              <a:gd name="connsiteX1" fmla="*/ 1042253 w 1601053"/>
              <a:gd name="connsiteY1" fmla="*/ 3784 h 435584"/>
              <a:gd name="connsiteX2" fmla="*/ 229453 w 1601053"/>
              <a:gd name="connsiteY2" fmla="*/ 29184 h 435584"/>
              <a:gd name="connsiteX3" fmla="*/ 17787 w 1601053"/>
              <a:gd name="connsiteY3" fmla="*/ 29184 h 435584"/>
              <a:gd name="connsiteX4" fmla="*/ 26253 w 1601053"/>
              <a:gd name="connsiteY4" fmla="*/ 435584 h 43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1053" h="435584">
                <a:moveTo>
                  <a:pt x="1601053" y="29184"/>
                </a:moveTo>
                <a:cubicBezTo>
                  <a:pt x="1435953" y="16484"/>
                  <a:pt x="1270853" y="3784"/>
                  <a:pt x="1042253" y="3784"/>
                </a:cubicBezTo>
                <a:cubicBezTo>
                  <a:pt x="813653" y="3784"/>
                  <a:pt x="400197" y="24951"/>
                  <a:pt x="229453" y="29184"/>
                </a:cubicBezTo>
                <a:cubicBezTo>
                  <a:pt x="58709" y="33417"/>
                  <a:pt x="51654" y="-38549"/>
                  <a:pt x="17787" y="29184"/>
                </a:cubicBezTo>
                <a:cubicBezTo>
                  <a:pt x="-16080" y="96917"/>
                  <a:pt x="5086" y="266250"/>
                  <a:pt x="26253" y="435584"/>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3" name="文字方塊 72"/>
          <p:cNvSpPr txBox="1"/>
          <p:nvPr/>
        </p:nvSpPr>
        <p:spPr>
          <a:xfrm>
            <a:off x="5799518" y="3028310"/>
            <a:ext cx="287258" cy="338554"/>
          </a:xfrm>
          <a:prstGeom prst="rect">
            <a:avLst/>
          </a:prstGeom>
          <a:noFill/>
        </p:spPr>
        <p:txBody>
          <a:bodyPr wrap="none" rtlCol="0">
            <a:spAutoFit/>
          </a:bodyPr>
          <a:lstStyle/>
          <a:p>
            <a:r>
              <a:rPr lang="en-US" altLang="zh-TW" sz="1600" b="1" dirty="0" smtClean="0">
                <a:solidFill>
                  <a:srgbClr val="FF0000"/>
                </a:solidFill>
              </a:rPr>
              <a:t>2</a:t>
            </a:r>
            <a:endParaRPr lang="zh-TW" altLang="en-US" sz="1600" b="1" dirty="0">
              <a:solidFill>
                <a:srgbClr val="FF0000"/>
              </a:solidFill>
            </a:endParaRPr>
          </a:p>
        </p:txBody>
      </p:sp>
      <p:sp>
        <p:nvSpPr>
          <p:cNvPr id="74" name="文字方塊 73"/>
          <p:cNvSpPr txBox="1"/>
          <p:nvPr/>
        </p:nvSpPr>
        <p:spPr>
          <a:xfrm>
            <a:off x="6406431" y="3862514"/>
            <a:ext cx="287258" cy="338554"/>
          </a:xfrm>
          <a:prstGeom prst="rect">
            <a:avLst/>
          </a:prstGeom>
          <a:noFill/>
        </p:spPr>
        <p:txBody>
          <a:bodyPr wrap="none" rtlCol="0">
            <a:spAutoFit/>
          </a:bodyPr>
          <a:lstStyle/>
          <a:p>
            <a:r>
              <a:rPr lang="en-US" altLang="zh-TW" sz="1600" b="1" dirty="0" smtClean="0">
                <a:solidFill>
                  <a:srgbClr val="FF0000"/>
                </a:solidFill>
              </a:rPr>
              <a:t>3</a:t>
            </a:r>
            <a:endParaRPr lang="zh-TW" altLang="en-US" sz="1600" b="1" dirty="0">
              <a:solidFill>
                <a:srgbClr val="FF0000"/>
              </a:solidFill>
            </a:endParaRPr>
          </a:p>
        </p:txBody>
      </p:sp>
      <p:sp>
        <p:nvSpPr>
          <p:cNvPr id="76" name="文字方塊 75"/>
          <p:cNvSpPr txBox="1"/>
          <p:nvPr/>
        </p:nvSpPr>
        <p:spPr>
          <a:xfrm>
            <a:off x="6134119" y="3090446"/>
            <a:ext cx="287258" cy="338554"/>
          </a:xfrm>
          <a:prstGeom prst="rect">
            <a:avLst/>
          </a:prstGeom>
          <a:noFill/>
        </p:spPr>
        <p:txBody>
          <a:bodyPr wrap="none" rtlCol="0">
            <a:spAutoFit/>
          </a:bodyPr>
          <a:lstStyle/>
          <a:p>
            <a:r>
              <a:rPr lang="en-US" altLang="zh-TW" sz="1600" b="1" dirty="0" smtClean="0">
                <a:solidFill>
                  <a:srgbClr val="FF0000"/>
                </a:solidFill>
              </a:rPr>
              <a:t>4</a:t>
            </a:r>
            <a:endParaRPr lang="zh-TW" altLang="en-US" sz="1600" b="1" dirty="0">
              <a:solidFill>
                <a:srgbClr val="FF0000"/>
              </a:solidFill>
            </a:endParaRPr>
          </a:p>
        </p:txBody>
      </p:sp>
      <p:graphicFrame>
        <p:nvGraphicFramePr>
          <p:cNvPr id="77" name="表格 76"/>
          <p:cNvGraphicFramePr>
            <a:graphicFrameLocks noGrp="1"/>
          </p:cNvGraphicFramePr>
          <p:nvPr>
            <p:extLst>
              <p:ext uri="{D42A27DB-BD31-4B8C-83A1-F6EECF244321}">
                <p14:modId xmlns:p14="http://schemas.microsoft.com/office/powerpoint/2010/main" val="2415724663"/>
              </p:ext>
            </p:extLst>
          </p:nvPr>
        </p:nvGraphicFramePr>
        <p:xfrm>
          <a:off x="5242940" y="4509120"/>
          <a:ext cx="2664000" cy="1836000"/>
        </p:xfrm>
        <a:graphic>
          <a:graphicData uri="http://schemas.openxmlformats.org/drawingml/2006/table">
            <a:tbl>
              <a:tblPr firstRow="1" bandRow="1">
                <a:tableStyleId>{5C22544A-7EE6-4342-B048-85BDC9FD1C3A}</a:tableStyleId>
              </a:tblPr>
              <a:tblGrid>
                <a:gridCol w="532800"/>
                <a:gridCol w="532800"/>
                <a:gridCol w="532800"/>
                <a:gridCol w="532800"/>
                <a:gridCol w="532800"/>
              </a:tblGrid>
              <a:tr h="45900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8" name="橢圓 77"/>
          <p:cNvSpPr/>
          <p:nvPr/>
        </p:nvSpPr>
        <p:spPr bwMode="auto">
          <a:xfrm>
            <a:off x="5170932" y="6237312"/>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9" name="文字方塊 78"/>
          <p:cNvSpPr txBox="1"/>
          <p:nvPr/>
        </p:nvSpPr>
        <p:spPr>
          <a:xfrm>
            <a:off x="4556572" y="6140043"/>
            <a:ext cx="630301" cy="338554"/>
          </a:xfrm>
          <a:prstGeom prst="rect">
            <a:avLst/>
          </a:prstGeom>
          <a:noFill/>
        </p:spPr>
        <p:txBody>
          <a:bodyPr wrap="none" rtlCol="0">
            <a:spAutoFit/>
          </a:bodyPr>
          <a:lstStyle/>
          <a:p>
            <a:r>
              <a:rPr lang="en-US" altLang="zh-TW" sz="1600" b="1" dirty="0" smtClean="0"/>
              <a:t>(0, 0)</a:t>
            </a:r>
            <a:endParaRPr lang="zh-TW" altLang="en-US" sz="1600" b="1" dirty="0"/>
          </a:p>
        </p:txBody>
      </p:sp>
      <p:sp>
        <p:nvSpPr>
          <p:cNvPr id="82" name="橢圓 81"/>
          <p:cNvSpPr/>
          <p:nvPr/>
        </p:nvSpPr>
        <p:spPr bwMode="auto">
          <a:xfrm>
            <a:off x="6755108" y="5805264"/>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6" name="文字方塊 85"/>
          <p:cNvSpPr txBox="1"/>
          <p:nvPr/>
        </p:nvSpPr>
        <p:spPr>
          <a:xfrm>
            <a:off x="6804248" y="5538718"/>
            <a:ext cx="784189" cy="338554"/>
          </a:xfrm>
          <a:prstGeom prst="rect">
            <a:avLst/>
          </a:prstGeom>
          <a:noFill/>
        </p:spPr>
        <p:txBody>
          <a:bodyPr wrap="none" rtlCol="0">
            <a:spAutoFit/>
          </a:bodyPr>
          <a:lstStyle/>
          <a:p>
            <a:r>
              <a:rPr lang="en-US" altLang="zh-TW" sz="1600" b="1" dirty="0" smtClean="0"/>
              <a:t>(3, 1,4)</a:t>
            </a:r>
            <a:endParaRPr lang="zh-TW" altLang="en-US" sz="1600" b="1" dirty="0"/>
          </a:p>
        </p:txBody>
      </p:sp>
      <p:sp>
        <p:nvSpPr>
          <p:cNvPr id="92" name="手繪多邊形 91"/>
          <p:cNvSpPr/>
          <p:nvPr/>
        </p:nvSpPr>
        <p:spPr>
          <a:xfrm>
            <a:off x="5115236" y="5822688"/>
            <a:ext cx="1601053" cy="435584"/>
          </a:xfrm>
          <a:custGeom>
            <a:avLst/>
            <a:gdLst>
              <a:gd name="connsiteX0" fmla="*/ 1601053 w 1601053"/>
              <a:gd name="connsiteY0" fmla="*/ 29184 h 435584"/>
              <a:gd name="connsiteX1" fmla="*/ 1042253 w 1601053"/>
              <a:gd name="connsiteY1" fmla="*/ 3784 h 435584"/>
              <a:gd name="connsiteX2" fmla="*/ 229453 w 1601053"/>
              <a:gd name="connsiteY2" fmla="*/ 29184 h 435584"/>
              <a:gd name="connsiteX3" fmla="*/ 17787 w 1601053"/>
              <a:gd name="connsiteY3" fmla="*/ 29184 h 435584"/>
              <a:gd name="connsiteX4" fmla="*/ 26253 w 1601053"/>
              <a:gd name="connsiteY4" fmla="*/ 435584 h 43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1053" h="435584">
                <a:moveTo>
                  <a:pt x="1601053" y="29184"/>
                </a:moveTo>
                <a:cubicBezTo>
                  <a:pt x="1435953" y="16484"/>
                  <a:pt x="1270853" y="3784"/>
                  <a:pt x="1042253" y="3784"/>
                </a:cubicBezTo>
                <a:cubicBezTo>
                  <a:pt x="813653" y="3784"/>
                  <a:pt x="400197" y="24951"/>
                  <a:pt x="229453" y="29184"/>
                </a:cubicBezTo>
                <a:cubicBezTo>
                  <a:pt x="58709" y="33417"/>
                  <a:pt x="51654" y="-38549"/>
                  <a:pt x="17787" y="29184"/>
                </a:cubicBezTo>
                <a:cubicBezTo>
                  <a:pt x="-16080" y="96917"/>
                  <a:pt x="5086" y="266250"/>
                  <a:pt x="26253" y="435584"/>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5" name="文字方塊 94"/>
          <p:cNvSpPr txBox="1"/>
          <p:nvPr/>
        </p:nvSpPr>
        <p:spPr>
          <a:xfrm>
            <a:off x="6204075" y="5538718"/>
            <a:ext cx="287258" cy="338554"/>
          </a:xfrm>
          <a:prstGeom prst="rect">
            <a:avLst/>
          </a:prstGeom>
          <a:noFill/>
        </p:spPr>
        <p:txBody>
          <a:bodyPr wrap="none" rtlCol="0">
            <a:spAutoFit/>
          </a:bodyPr>
          <a:lstStyle/>
          <a:p>
            <a:r>
              <a:rPr lang="en-US" altLang="zh-TW" sz="1600" b="1" dirty="0" smtClean="0">
                <a:solidFill>
                  <a:srgbClr val="FF0000"/>
                </a:solidFill>
              </a:rPr>
              <a:t>4</a:t>
            </a:r>
            <a:endParaRPr lang="zh-TW" altLang="en-US" sz="1600" b="1" dirty="0">
              <a:solidFill>
                <a:srgbClr val="FF0000"/>
              </a:solidFill>
            </a:endParaRPr>
          </a:p>
        </p:txBody>
      </p:sp>
      <p:sp>
        <p:nvSpPr>
          <p:cNvPr id="20" name="手繪多邊形 19"/>
          <p:cNvSpPr/>
          <p:nvPr/>
        </p:nvSpPr>
        <p:spPr>
          <a:xfrm>
            <a:off x="5266267" y="5977467"/>
            <a:ext cx="1676516" cy="453621"/>
          </a:xfrm>
          <a:custGeom>
            <a:avLst/>
            <a:gdLst>
              <a:gd name="connsiteX0" fmla="*/ 0 w 1676516"/>
              <a:gd name="connsiteY0" fmla="*/ 423333 h 453621"/>
              <a:gd name="connsiteX1" fmla="*/ 558800 w 1676516"/>
              <a:gd name="connsiteY1" fmla="*/ 448733 h 453621"/>
              <a:gd name="connsiteX2" fmla="*/ 1126066 w 1676516"/>
              <a:gd name="connsiteY2" fmla="*/ 448733 h 453621"/>
              <a:gd name="connsiteX3" fmla="*/ 1625600 w 1676516"/>
              <a:gd name="connsiteY3" fmla="*/ 397933 h 453621"/>
              <a:gd name="connsiteX4" fmla="*/ 1634066 w 1676516"/>
              <a:gd name="connsiteY4" fmla="*/ 0 h 453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516" h="453621">
                <a:moveTo>
                  <a:pt x="0" y="423333"/>
                </a:moveTo>
                <a:cubicBezTo>
                  <a:pt x="185561" y="433916"/>
                  <a:pt x="371122" y="444500"/>
                  <a:pt x="558800" y="448733"/>
                </a:cubicBezTo>
                <a:cubicBezTo>
                  <a:pt x="746478" y="452966"/>
                  <a:pt x="948266" y="457200"/>
                  <a:pt x="1126066" y="448733"/>
                </a:cubicBezTo>
                <a:cubicBezTo>
                  <a:pt x="1303866" y="440266"/>
                  <a:pt x="1540933" y="472722"/>
                  <a:pt x="1625600" y="397933"/>
                </a:cubicBezTo>
                <a:cubicBezTo>
                  <a:pt x="1710267" y="323144"/>
                  <a:pt x="1672166" y="161572"/>
                  <a:pt x="1634066" y="0"/>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6" name="文字方塊 95"/>
          <p:cNvSpPr txBox="1"/>
          <p:nvPr/>
        </p:nvSpPr>
        <p:spPr>
          <a:xfrm>
            <a:off x="6081213" y="6428136"/>
            <a:ext cx="287258" cy="338554"/>
          </a:xfrm>
          <a:prstGeom prst="rect">
            <a:avLst/>
          </a:prstGeom>
          <a:noFill/>
        </p:spPr>
        <p:txBody>
          <a:bodyPr wrap="none" rtlCol="0">
            <a:spAutoFit/>
          </a:bodyPr>
          <a:lstStyle/>
          <a:p>
            <a:r>
              <a:rPr lang="en-US" altLang="zh-TW" sz="1600" b="1" dirty="0" smtClean="0">
                <a:solidFill>
                  <a:srgbClr val="FF0000"/>
                </a:solidFill>
              </a:rPr>
              <a:t>4</a:t>
            </a:r>
            <a:endParaRPr lang="zh-TW" altLang="en-US" sz="1600" b="1" dirty="0">
              <a:solidFill>
                <a:srgbClr val="FF0000"/>
              </a:solidFill>
            </a:endParaRPr>
          </a:p>
        </p:txBody>
      </p:sp>
      <p:sp>
        <p:nvSpPr>
          <p:cNvPr id="21" name="文字方塊 20"/>
          <p:cNvSpPr txBox="1"/>
          <p:nvPr/>
        </p:nvSpPr>
        <p:spPr>
          <a:xfrm>
            <a:off x="8100392" y="3800958"/>
            <a:ext cx="646331" cy="646331"/>
          </a:xfrm>
          <a:prstGeom prst="rect">
            <a:avLst/>
          </a:prstGeom>
          <a:noFill/>
        </p:spPr>
        <p:txBody>
          <a:bodyPr wrap="none" rtlCol="0">
            <a:spAutoFit/>
          </a:bodyPr>
          <a:lstStyle/>
          <a:p>
            <a:r>
              <a:rPr lang="en-US" altLang="zh-TW" sz="3600" b="1" dirty="0" smtClean="0">
                <a:solidFill>
                  <a:srgbClr val="FF0000"/>
                </a:solidFill>
              </a:rPr>
              <a:t>20</a:t>
            </a:r>
            <a:endParaRPr lang="zh-TW" altLang="en-US" sz="3600" b="1" dirty="0">
              <a:solidFill>
                <a:srgbClr val="FF0000"/>
              </a:solidFill>
            </a:endParaRPr>
          </a:p>
        </p:txBody>
      </p:sp>
    </p:spTree>
    <p:extLst>
      <p:ext uri="{BB962C8B-B14F-4D97-AF65-F5344CB8AC3E}">
        <p14:creationId xmlns:p14="http://schemas.microsoft.com/office/powerpoint/2010/main" val="163304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899592" y="2348880"/>
            <a:ext cx="7992888" cy="2808312"/>
          </a:xfrm>
          <a:prstGeom prst="rect">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矩形 18"/>
          <p:cNvSpPr/>
          <p:nvPr/>
        </p:nvSpPr>
        <p:spPr bwMode="auto">
          <a:xfrm>
            <a:off x="2771800" y="4581128"/>
            <a:ext cx="4248472" cy="432048"/>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31640" y="25400"/>
            <a:ext cx="7315200" cy="838200"/>
          </a:xfrm>
        </p:spPr>
        <p:txBody>
          <a:bodyPr/>
          <a:lstStyle/>
          <a:p>
            <a:r>
              <a:rPr lang="en-US" altLang="zh-TW" dirty="0" smtClean="0"/>
              <a:t>Solution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67544" y="836712"/>
                <a:ext cx="8676456" cy="5328592"/>
              </a:xfrm>
            </p:spPr>
            <p:txBody>
              <a:bodyPr/>
              <a:lstStyle/>
              <a:p>
                <a:r>
                  <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rPr>
                  <a:t>Let </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d[i</a:t>
                </a:r>
                <a:r>
                  <a:rPr lang="en-US" altLang="zh-TW" dirty="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 </a:t>
                </a:r>
                <a:r>
                  <a:rPr lang="zh-TW" altLang="en-US" dirty="0" smtClean="0">
                    <a:latin typeface="微軟正黑體" panose="020B0604030504040204" pitchFamily="34" charset="-120"/>
                    <a:ea typeface="微軟正黑體" panose="020B0604030504040204" pitchFamily="34" charset="-120"/>
                    <a:cs typeface="Arial Unicode MS" panose="020B0604020202020204" pitchFamily="34" charset="-120"/>
                  </a:rPr>
                  <a:t>代表將前 </a:t>
                </a:r>
                <a:r>
                  <a:rPr lang="en-US" altLang="zh-TW" dirty="0">
                    <a:latin typeface="微軟正黑體" panose="020B0604030504040204" pitchFamily="34" charset="-120"/>
                    <a:ea typeface="微軟正黑體" panose="020B0604030504040204" pitchFamily="34" charset="-120"/>
                    <a:cs typeface="Arial Unicode MS" panose="020B0604020202020204" pitchFamily="34" charset="-120"/>
                  </a:rPr>
                  <a:t>i</a:t>
                </a:r>
                <a:r>
                  <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rPr>
                  <a:t> </a:t>
                </a:r>
                <a:r>
                  <a:rPr lang="zh-TW" altLang="en-US" dirty="0" smtClean="0">
                    <a:latin typeface="微軟正黑體" panose="020B0604030504040204" pitchFamily="34" charset="-120"/>
                    <a:ea typeface="微軟正黑體" panose="020B0604030504040204" pitchFamily="34" charset="-120"/>
                    <a:cs typeface="Arial Unicode MS" panose="020B0604020202020204" pitchFamily="34" charset="-120"/>
                  </a:rPr>
                  <a:t>個 </a:t>
                </a:r>
                <a:r>
                  <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rPr>
                  <a:t>packages </a:t>
                </a:r>
                <a:r>
                  <a:rPr lang="zh-TW" altLang="en-US" dirty="0" smtClean="0">
                    <a:latin typeface="微軟正黑體" panose="020B0604030504040204" pitchFamily="34" charset="-120"/>
                    <a:ea typeface="微軟正黑體" panose="020B0604030504040204" pitchFamily="34" charset="-120"/>
                    <a:cs typeface="Arial Unicode MS" panose="020B0604020202020204" pitchFamily="34" charset="-120"/>
                  </a:rPr>
                  <a:t>收完的</a:t>
                </a:r>
                <a:r>
                  <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rPr>
                  <a:t>minimum moves</a:t>
                </a:r>
              </a:p>
              <a:p>
                <a:endPar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r>
                  <a:rPr lang="en-US" altLang="zh-TW" sz="2800" dirty="0" smtClean="0">
                    <a:latin typeface="微軟正黑體" pitchFamily="34" charset="-120"/>
                    <a:ea typeface="微軟正黑體" pitchFamily="34" charset="-120"/>
                  </a:rPr>
                  <a:t>d[i</a:t>
                </a:r>
                <a:r>
                  <a:rPr lang="en-US" altLang="zh-TW" sz="2800" dirty="0">
                    <a:latin typeface="微軟正黑體" pitchFamily="34" charset="-120"/>
                    <a:ea typeface="微軟正黑體" pitchFamily="34" charset="-120"/>
                  </a:rPr>
                  <a:t>] = </a:t>
                </a:r>
                <a:r>
                  <a:rPr lang="en-US" altLang="zh-TW" sz="2800" dirty="0" smtClean="0">
                    <a:solidFill>
                      <a:srgbClr val="FF0000"/>
                    </a:solidFill>
                    <a:latin typeface="微軟正黑體" pitchFamily="34" charset="-120"/>
                    <a:ea typeface="微軟正黑體" pitchFamily="34" charset="-120"/>
                  </a:rPr>
                  <a:t>min</a:t>
                </a:r>
                <a:r>
                  <a:rPr lang="en-US" altLang="zh-TW" sz="2800" dirty="0" smtClean="0">
                    <a:latin typeface="微軟正黑體" pitchFamily="34" charset="-120"/>
                    <a:ea typeface="微軟正黑體" pitchFamily="34" charset="-120"/>
                  </a:rPr>
                  <a:t>{ </a:t>
                </a:r>
                <a:r>
                  <a:rPr lang="en-US" altLang="zh-TW" sz="2800" dirty="0" smtClean="0">
                    <a:solidFill>
                      <a:srgbClr val="FF0000"/>
                    </a:solidFill>
                    <a:latin typeface="微軟正黑體" pitchFamily="34" charset="-120"/>
                    <a:ea typeface="微軟正黑體" pitchFamily="34" charset="-120"/>
                  </a:rPr>
                  <a:t>d[j]  </a:t>
                </a:r>
                <a:r>
                  <a:rPr lang="en-US" altLang="zh-TW" sz="2800" dirty="0" smtClean="0">
                    <a:solidFill>
                      <a:srgbClr val="0000FF"/>
                    </a:solidFill>
                    <a:latin typeface="微軟正黑體" pitchFamily="34" charset="-120"/>
                    <a:ea typeface="微軟正黑體" pitchFamily="34" charset="-120"/>
                  </a:rPr>
                  <a:t>//</a:t>
                </a:r>
                <a:r>
                  <a:rPr lang="zh-TW" altLang="en-US" sz="2800" dirty="0" smtClean="0">
                    <a:solidFill>
                      <a:srgbClr val="0000FF"/>
                    </a:solidFill>
                    <a:latin typeface="微軟正黑體" pitchFamily="34" charset="-120"/>
                    <a:ea typeface="微軟正黑體" pitchFamily="34" charset="-120"/>
                  </a:rPr>
                  <a:t>撿到 </a:t>
                </a:r>
                <a:r>
                  <a:rPr lang="en-US" altLang="zh-TW" sz="2800" dirty="0" smtClean="0">
                    <a:solidFill>
                      <a:srgbClr val="0000FF"/>
                    </a:solidFill>
                    <a:latin typeface="微軟正黑體" pitchFamily="34" charset="-120"/>
                    <a:ea typeface="微軟正黑體" pitchFamily="34" charset="-120"/>
                  </a:rPr>
                  <a:t>j</a:t>
                </a:r>
                <a:r>
                  <a:rPr lang="zh-TW" altLang="en-US" sz="2800" dirty="0" smtClean="0">
                    <a:solidFill>
                      <a:srgbClr val="0000FF"/>
                    </a:solidFill>
                    <a:latin typeface="微軟正黑體" pitchFamily="34" charset="-120"/>
                    <a:ea typeface="微軟正黑體" pitchFamily="34" charset="-120"/>
                  </a:rPr>
                  <a:t>的 最小 </a:t>
                </a:r>
                <a:r>
                  <a:rPr lang="en-US" altLang="zh-TW" sz="2800" dirty="0" smtClean="0">
                    <a:solidFill>
                      <a:srgbClr val="0000FF"/>
                    </a:solidFill>
                    <a:latin typeface="微軟正黑體" pitchFamily="34" charset="-120"/>
                    <a:ea typeface="微軟正黑體" pitchFamily="34" charset="-120"/>
                  </a:rPr>
                  <a:t>moves</a:t>
                </a:r>
              </a:p>
              <a:p>
                <a:pPr marL="0" indent="0">
                  <a:buNone/>
                </a:pPr>
                <a:r>
                  <a:rPr lang="en-US" altLang="zh-TW" sz="2800" dirty="0" smtClean="0">
                    <a:latin typeface="微軟正黑體" pitchFamily="34" charset="-120"/>
                    <a:ea typeface="微軟正黑體" pitchFamily="34" charset="-120"/>
                  </a:rPr>
                  <a:t>                        +</a:t>
                </a:r>
                <a:r>
                  <a:rPr lang="en-US" altLang="zh-TW" sz="2800" dirty="0" smtClean="0">
                    <a:solidFill>
                      <a:srgbClr val="FF0000"/>
                    </a:solidFill>
                    <a:latin typeface="微軟正黑體" pitchFamily="34" charset="-120"/>
                    <a:ea typeface="微軟正黑體" pitchFamily="34" charset="-120"/>
                  </a:rPr>
                  <a:t>d2o(j+1) </a:t>
                </a:r>
                <a:r>
                  <a:rPr lang="en-US" altLang="zh-TW" sz="2800" dirty="0" smtClean="0">
                    <a:solidFill>
                      <a:srgbClr val="0000FF"/>
                    </a:solidFill>
                    <a:latin typeface="微軟正黑體" pitchFamily="34" charset="-120"/>
                    <a:ea typeface="微軟正黑體" pitchFamily="34" charset="-120"/>
                  </a:rPr>
                  <a:t>//(0,0) </a:t>
                </a:r>
                <a:r>
                  <a:rPr lang="zh-TW" altLang="en-US" sz="2800" dirty="0" smtClean="0">
                    <a:solidFill>
                      <a:srgbClr val="0000FF"/>
                    </a:solidFill>
                    <a:latin typeface="微軟正黑體" pitchFamily="34" charset="-120"/>
                    <a:ea typeface="微軟正黑體" pitchFamily="34" charset="-120"/>
                  </a:rPr>
                  <a:t>走到 </a:t>
                </a:r>
                <a:r>
                  <a:rPr lang="en-US" altLang="zh-TW" sz="2800" dirty="0" smtClean="0">
                    <a:solidFill>
                      <a:srgbClr val="0000FF"/>
                    </a:solidFill>
                    <a:latin typeface="微軟正黑體" pitchFamily="34" charset="-120"/>
                    <a:ea typeface="微軟正黑體" pitchFamily="34" charset="-120"/>
                  </a:rPr>
                  <a:t>j+1 </a:t>
                </a:r>
                <a:r>
                  <a:rPr lang="zh-TW" altLang="en-US" sz="2800" dirty="0" smtClean="0">
                    <a:solidFill>
                      <a:srgbClr val="0000FF"/>
                    </a:solidFill>
                    <a:latin typeface="微軟正黑體" pitchFamily="34" charset="-120"/>
                    <a:ea typeface="微軟正黑體" pitchFamily="34" charset="-120"/>
                  </a:rPr>
                  <a:t>的 </a:t>
                </a:r>
                <a:r>
                  <a:rPr lang="en-US" altLang="zh-TW" sz="2800" dirty="0" smtClean="0">
                    <a:solidFill>
                      <a:srgbClr val="0000FF"/>
                    </a:solidFill>
                    <a:latin typeface="微軟正黑體" pitchFamily="34" charset="-120"/>
                    <a:ea typeface="微軟正黑體" pitchFamily="34" charset="-120"/>
                  </a:rPr>
                  <a:t>moves</a:t>
                </a:r>
              </a:p>
              <a:p>
                <a:pPr marL="0" indent="0">
                  <a:buNone/>
                </a:pPr>
                <a:r>
                  <a:rPr lang="en-US" altLang="zh-TW" sz="2800" dirty="0" smtClean="0">
                    <a:latin typeface="微軟正黑體" pitchFamily="34" charset="-120"/>
                    <a:ea typeface="微軟正黑體" pitchFamily="34" charset="-120"/>
                  </a:rPr>
                  <a:t>                        +</a:t>
                </a:r>
                <a:r>
                  <a:rPr lang="en-US" altLang="zh-TW" sz="2800" dirty="0" err="1" smtClean="0">
                    <a:solidFill>
                      <a:srgbClr val="FF0000"/>
                    </a:solidFill>
                    <a:latin typeface="微軟正黑體" pitchFamily="34" charset="-120"/>
                    <a:ea typeface="微軟正黑體" pitchFamily="34" charset="-120"/>
                  </a:rPr>
                  <a:t>dist</a:t>
                </a:r>
                <a:r>
                  <a:rPr lang="en-US" altLang="zh-TW" sz="2800" dirty="0" smtClean="0">
                    <a:solidFill>
                      <a:srgbClr val="FF0000"/>
                    </a:solidFill>
                    <a:latin typeface="微軟正黑體" pitchFamily="34" charset="-120"/>
                    <a:ea typeface="微軟正黑體" pitchFamily="34" charset="-120"/>
                  </a:rPr>
                  <a:t>(j+1,i) </a:t>
                </a:r>
                <a:r>
                  <a:rPr lang="en-US" altLang="zh-TW" sz="2800" dirty="0" smtClean="0">
                    <a:solidFill>
                      <a:srgbClr val="0000FF"/>
                    </a:solidFill>
                    <a:latin typeface="微軟正黑體" pitchFamily="34" charset="-120"/>
                    <a:ea typeface="微軟正黑體" pitchFamily="34" charset="-120"/>
                  </a:rPr>
                  <a:t>//</a:t>
                </a:r>
                <a:r>
                  <a:rPr lang="zh-TW" altLang="en-US" sz="2800" dirty="0" smtClean="0">
                    <a:solidFill>
                      <a:srgbClr val="0000FF"/>
                    </a:solidFill>
                    <a:latin typeface="微軟正黑體" pitchFamily="34" charset="-120"/>
                    <a:ea typeface="微軟正黑體" pitchFamily="34" charset="-120"/>
                  </a:rPr>
                  <a:t>從 </a:t>
                </a:r>
                <a:r>
                  <a:rPr lang="en-US" altLang="zh-TW" sz="2800" dirty="0" smtClean="0">
                    <a:solidFill>
                      <a:srgbClr val="0000FF"/>
                    </a:solidFill>
                    <a:latin typeface="微軟正黑體" pitchFamily="34" charset="-120"/>
                    <a:ea typeface="微軟正黑體" pitchFamily="34" charset="-120"/>
                  </a:rPr>
                  <a:t>(j+1) </a:t>
                </a:r>
                <a:r>
                  <a:rPr lang="zh-TW" altLang="en-US" sz="2800" dirty="0" smtClean="0">
                    <a:solidFill>
                      <a:srgbClr val="0000FF"/>
                    </a:solidFill>
                    <a:latin typeface="微軟正黑體" pitchFamily="34" charset="-120"/>
                    <a:ea typeface="微軟正黑體" pitchFamily="34" charset="-120"/>
                  </a:rPr>
                  <a:t>收到 </a:t>
                </a:r>
                <a:r>
                  <a:rPr lang="en-US" altLang="zh-TW" sz="2800" dirty="0" smtClean="0">
                    <a:solidFill>
                      <a:srgbClr val="0000FF"/>
                    </a:solidFill>
                    <a:latin typeface="微軟正黑體" pitchFamily="34" charset="-120"/>
                    <a:ea typeface="微軟正黑體" pitchFamily="34" charset="-120"/>
                  </a:rPr>
                  <a:t>i </a:t>
                </a:r>
                <a:r>
                  <a:rPr lang="zh-TW" altLang="en-US" sz="2800" dirty="0" smtClean="0">
                    <a:solidFill>
                      <a:srgbClr val="0000FF"/>
                    </a:solidFill>
                    <a:latin typeface="微軟正黑體" pitchFamily="34" charset="-120"/>
                    <a:ea typeface="微軟正黑體" pitchFamily="34" charset="-120"/>
                  </a:rPr>
                  <a:t>的</a:t>
                </a:r>
                <a:r>
                  <a:rPr lang="en-US" altLang="zh-TW" sz="2800" dirty="0" smtClean="0">
                    <a:solidFill>
                      <a:srgbClr val="0000FF"/>
                    </a:solidFill>
                    <a:latin typeface="微軟正黑體" pitchFamily="34" charset="-120"/>
                    <a:ea typeface="微軟正黑體" pitchFamily="34" charset="-120"/>
                  </a:rPr>
                  <a:t>moves </a:t>
                </a:r>
              </a:p>
              <a:p>
                <a:pPr marL="0" indent="0">
                  <a:buNone/>
                </a:pPr>
                <a:r>
                  <a:rPr lang="en-US" altLang="zh-TW" sz="2800" dirty="0" smtClean="0">
                    <a:latin typeface="微軟正黑體" pitchFamily="34" charset="-120"/>
                    <a:ea typeface="微軟正黑體" pitchFamily="34" charset="-120"/>
                  </a:rPr>
                  <a:t>                        +</a:t>
                </a:r>
                <a:r>
                  <a:rPr lang="en-US" altLang="zh-TW" sz="2800" dirty="0" smtClean="0">
                    <a:solidFill>
                      <a:srgbClr val="FF0000"/>
                    </a:solidFill>
                    <a:latin typeface="微軟正黑體" pitchFamily="34" charset="-120"/>
                    <a:ea typeface="微軟正黑體" pitchFamily="34" charset="-120"/>
                  </a:rPr>
                  <a:t>d2o(i) </a:t>
                </a:r>
                <a:r>
                  <a:rPr lang="en-US" altLang="zh-TW" sz="2800" dirty="0" smtClean="0">
                    <a:solidFill>
                      <a:srgbClr val="0000FF"/>
                    </a:solidFill>
                    <a:latin typeface="微軟正黑體" pitchFamily="34" charset="-120"/>
                    <a:ea typeface="微軟正黑體" pitchFamily="34" charset="-120"/>
                  </a:rPr>
                  <a:t>//</a:t>
                </a:r>
                <a:r>
                  <a:rPr lang="zh-TW" altLang="en-US" sz="2800" dirty="0" smtClean="0">
                    <a:solidFill>
                      <a:srgbClr val="0000FF"/>
                    </a:solidFill>
                    <a:latin typeface="微軟正黑體" pitchFamily="34" charset="-120"/>
                    <a:ea typeface="微軟正黑體" pitchFamily="34" charset="-120"/>
                  </a:rPr>
                  <a:t>從 </a:t>
                </a:r>
                <a:r>
                  <a:rPr lang="en-US" altLang="zh-TW" sz="2800" dirty="0">
                    <a:solidFill>
                      <a:srgbClr val="0000FF"/>
                    </a:solidFill>
                    <a:latin typeface="微軟正黑體" pitchFamily="34" charset="-120"/>
                    <a:ea typeface="微軟正黑體" pitchFamily="34" charset="-120"/>
                  </a:rPr>
                  <a:t>i</a:t>
                </a:r>
                <a:r>
                  <a:rPr lang="en-US" altLang="zh-TW" sz="2800" dirty="0" smtClean="0">
                    <a:solidFill>
                      <a:srgbClr val="0000FF"/>
                    </a:solidFill>
                    <a:latin typeface="微軟正黑體" pitchFamily="34" charset="-120"/>
                    <a:ea typeface="微軟正黑體" pitchFamily="34" charset="-120"/>
                  </a:rPr>
                  <a:t> </a:t>
                </a:r>
                <a:r>
                  <a:rPr lang="zh-TW" altLang="en-US" sz="2800" dirty="0" smtClean="0">
                    <a:solidFill>
                      <a:srgbClr val="0000FF"/>
                    </a:solidFill>
                    <a:latin typeface="微軟正黑體" pitchFamily="34" charset="-120"/>
                    <a:ea typeface="微軟正黑體" pitchFamily="34" charset="-120"/>
                  </a:rPr>
                  <a:t>走回</a:t>
                </a:r>
                <a:r>
                  <a:rPr lang="en-US" altLang="zh-TW" sz="2800" dirty="0" smtClean="0">
                    <a:solidFill>
                      <a:srgbClr val="0000FF"/>
                    </a:solidFill>
                    <a:latin typeface="微軟正黑體" pitchFamily="34" charset="-120"/>
                    <a:ea typeface="微軟正黑體" pitchFamily="34" charset="-120"/>
                  </a:rPr>
                  <a:t>(0,0) </a:t>
                </a:r>
                <a:r>
                  <a:rPr lang="zh-TW" altLang="en-US" sz="2800" dirty="0" smtClean="0">
                    <a:solidFill>
                      <a:srgbClr val="0000FF"/>
                    </a:solidFill>
                    <a:latin typeface="微軟正黑體" pitchFamily="34" charset="-120"/>
                    <a:ea typeface="微軟正黑體" pitchFamily="34" charset="-120"/>
                  </a:rPr>
                  <a:t>的</a:t>
                </a:r>
                <a:r>
                  <a:rPr lang="en-US" altLang="zh-TW" sz="2800" dirty="0" smtClean="0">
                    <a:solidFill>
                      <a:srgbClr val="0000FF"/>
                    </a:solidFill>
                    <a:latin typeface="微軟正黑體" pitchFamily="34" charset="-120"/>
                    <a:ea typeface="微軟正黑體" pitchFamily="34" charset="-120"/>
                  </a:rPr>
                  <a:t>moves</a:t>
                </a:r>
              </a:p>
              <a:p>
                <a:pPr marL="0" indent="0">
                  <a:buNone/>
                </a:pPr>
                <a:r>
                  <a:rPr lang="en-US" altLang="zh-TW" sz="2800" dirty="0">
                    <a:latin typeface="微軟正黑體" pitchFamily="34" charset="-120"/>
                    <a:ea typeface="微軟正黑體" pitchFamily="34" charset="-120"/>
                  </a:rPr>
                  <a:t> </a:t>
                </a:r>
                <a:r>
                  <a:rPr lang="en-US" altLang="zh-TW" sz="2800" dirty="0" smtClean="0">
                    <a:latin typeface="微軟正黑體" pitchFamily="34" charset="-120"/>
                    <a:ea typeface="微軟正黑體" pitchFamily="34" charset="-120"/>
                  </a:rPr>
                  <a:t>                       , where </a:t>
                </a:r>
                <a:r>
                  <a:rPr lang="en-US" altLang="zh-TW" sz="2800" dirty="0" smtClean="0">
                    <a:solidFill>
                      <a:srgbClr val="FF0000"/>
                    </a:solidFill>
                    <a:latin typeface="微軟正黑體" pitchFamily="34" charset="-120"/>
                    <a:ea typeface="微軟正黑體" pitchFamily="34" charset="-120"/>
                  </a:rPr>
                  <a:t>j</a:t>
                </a:r>
                <a:r>
                  <a:rPr lang="en-US" altLang="zh-TW" sz="2800" dirty="0">
                    <a:solidFill>
                      <a:srgbClr val="FF0000"/>
                    </a:solidFill>
                    <a:ea typeface="Cambria Math"/>
                  </a:rPr>
                  <a:t> </a:t>
                </a:r>
                <a14:m>
                  <m:oMath xmlns:m="http://schemas.openxmlformats.org/officeDocument/2006/math">
                    <m:r>
                      <a:rPr lang="en-US" altLang="zh-TW" sz="2800" i="1">
                        <a:solidFill>
                          <a:srgbClr val="FF0000"/>
                        </a:solidFill>
                        <a:latin typeface="Cambria Math"/>
                        <a:ea typeface="Cambria Math"/>
                      </a:rPr>
                      <m:t>≤ </m:t>
                    </m:r>
                  </m:oMath>
                </a14:m>
                <a:r>
                  <a:rPr lang="en-US" altLang="zh-TW" sz="2800" dirty="0" smtClean="0">
                    <a:latin typeface="微軟正黑體" pitchFamily="34" charset="-120"/>
                    <a:ea typeface="微軟正黑體" pitchFamily="34" charset="-120"/>
                  </a:rPr>
                  <a:t>i, </a:t>
                </a:r>
                <a:r>
                  <a:rPr lang="en-US" altLang="zh-TW" sz="2800" dirty="0" smtClean="0">
                    <a:solidFill>
                      <a:srgbClr val="FF0000"/>
                    </a:solidFill>
                    <a:latin typeface="微軟正黑體" pitchFamily="34" charset="-120"/>
                    <a:ea typeface="微軟正黑體" pitchFamily="34" charset="-120"/>
                  </a:rPr>
                  <a:t>w(j+1,i)</a:t>
                </a:r>
                <a14:m>
                  <m:oMath xmlns:m="http://schemas.openxmlformats.org/officeDocument/2006/math">
                    <m:r>
                      <a:rPr lang="en-US" altLang="zh-TW" sz="2800" i="1" smtClean="0">
                        <a:solidFill>
                          <a:srgbClr val="FF0000"/>
                        </a:solidFill>
                        <a:latin typeface="Cambria Math"/>
                        <a:ea typeface="Cambria Math"/>
                      </a:rPr>
                      <m:t>≤</m:t>
                    </m:r>
                  </m:oMath>
                </a14:m>
                <a:r>
                  <a:rPr lang="en-US" altLang="zh-TW" sz="2800" dirty="0" smtClean="0">
                    <a:solidFill>
                      <a:srgbClr val="FF0000"/>
                    </a:solidFill>
                    <a:latin typeface="微軟正黑體" pitchFamily="34" charset="-120"/>
                    <a:ea typeface="微軟正黑體" pitchFamily="34" charset="-120"/>
                  </a:rPr>
                  <a:t>C </a:t>
                </a:r>
                <a:r>
                  <a:rPr lang="en-US" altLang="zh-TW" sz="2800" dirty="0" smtClean="0">
                    <a:latin typeface="微軟正黑體" pitchFamily="34" charset="-120"/>
                    <a:ea typeface="微軟正黑體" pitchFamily="34" charset="-120"/>
                  </a:rPr>
                  <a:t>}</a:t>
                </a:r>
                <a:endPar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67544" y="836712"/>
                <a:ext cx="8676456" cy="5328592"/>
              </a:xfrm>
              <a:blipFill rotWithShape="1">
                <a:blip r:embed="rId2"/>
                <a:stretch>
                  <a:fillRect t="-1487"/>
                </a:stretch>
              </a:blipFill>
            </p:spPr>
            <p:txBody>
              <a:bodyPr/>
              <a:lstStyle/>
              <a:p>
                <a:r>
                  <a:rPr lang="zh-TW" altLang="en-US">
                    <a:noFill/>
                  </a:rPr>
                  <a:t> </a:t>
                </a:r>
              </a:p>
            </p:txBody>
          </p:sp>
        </mc:Fallback>
      </mc:AlternateContent>
      <p:sp>
        <p:nvSpPr>
          <p:cNvPr id="29" name="橢圓 28"/>
          <p:cNvSpPr/>
          <p:nvPr/>
        </p:nvSpPr>
        <p:spPr bwMode="auto">
          <a:xfrm>
            <a:off x="3078844" y="5824470"/>
            <a:ext cx="180020" cy="216024"/>
          </a:xfrm>
          <a:prstGeom prst="ellipse">
            <a:avLst/>
          </a:prstGeom>
          <a:solidFill>
            <a:srgbClr val="0000FF"/>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5887507" y="5824470"/>
            <a:ext cx="180020" cy="216024"/>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1" name="文字方塊 30"/>
          <p:cNvSpPr txBox="1"/>
          <p:nvPr/>
        </p:nvSpPr>
        <p:spPr>
          <a:xfrm>
            <a:off x="3798657" y="5467786"/>
            <a:ext cx="984565" cy="400110"/>
          </a:xfrm>
          <a:prstGeom prst="rect">
            <a:avLst/>
          </a:prstGeom>
          <a:noFill/>
        </p:spPr>
        <p:txBody>
          <a:bodyPr wrap="none" rtlCol="0">
            <a:spAutoFit/>
          </a:bodyPr>
          <a:lstStyle/>
          <a:p>
            <a:r>
              <a:rPr lang="zh-TW" altLang="en-US" sz="2000" b="1" dirty="0" smtClean="0">
                <a:latin typeface="微軟正黑體" pitchFamily="34" charset="-120"/>
                <a:ea typeface="微軟正黑體" pitchFamily="34" charset="-120"/>
              </a:rPr>
              <a:t>第 </a:t>
            </a:r>
            <a:r>
              <a:rPr lang="en-US" altLang="zh-TW" sz="2000" b="1" dirty="0" smtClean="0">
                <a:latin typeface="微軟正黑體" pitchFamily="34" charset="-120"/>
                <a:ea typeface="微軟正黑體" pitchFamily="34" charset="-120"/>
              </a:rPr>
              <a:t>j+1 </a:t>
            </a:r>
            <a:endParaRPr lang="zh-TW" altLang="en-US" sz="2000" b="1" dirty="0">
              <a:latin typeface="微軟正黑體" pitchFamily="34" charset="-120"/>
              <a:ea typeface="微軟正黑體" pitchFamily="34" charset="-120"/>
            </a:endParaRPr>
          </a:p>
        </p:txBody>
      </p:sp>
      <p:sp>
        <p:nvSpPr>
          <p:cNvPr id="40" name="文字方塊 39"/>
          <p:cNvSpPr txBox="1"/>
          <p:nvPr/>
        </p:nvSpPr>
        <p:spPr>
          <a:xfrm>
            <a:off x="5665082" y="5437009"/>
            <a:ext cx="635110" cy="400110"/>
          </a:xfrm>
          <a:prstGeom prst="rect">
            <a:avLst/>
          </a:prstGeom>
          <a:noFill/>
        </p:spPr>
        <p:txBody>
          <a:bodyPr wrap="none" rtlCol="0">
            <a:spAutoFit/>
          </a:bodyPr>
          <a:lstStyle/>
          <a:p>
            <a:r>
              <a:rPr lang="zh-TW" altLang="en-US" sz="2000" b="1" dirty="0" smtClean="0">
                <a:latin typeface="微軟正黑體" pitchFamily="34" charset="-120"/>
                <a:ea typeface="微軟正黑體" pitchFamily="34" charset="-120"/>
              </a:rPr>
              <a:t>第 </a:t>
            </a:r>
            <a:r>
              <a:rPr lang="en-US" altLang="zh-TW" sz="2000" b="1" dirty="0" smtClean="0">
                <a:latin typeface="微軟正黑體" pitchFamily="34" charset="-120"/>
                <a:ea typeface="微軟正黑體" pitchFamily="34" charset="-120"/>
              </a:rPr>
              <a:t>i </a:t>
            </a:r>
            <a:endParaRPr lang="zh-TW" altLang="en-US" sz="2000" b="1" dirty="0">
              <a:latin typeface="微軟正黑體" pitchFamily="34" charset="-120"/>
              <a:ea typeface="微軟正黑體" pitchFamily="34" charset="-120"/>
            </a:endParaRPr>
          </a:p>
        </p:txBody>
      </p:sp>
      <p:sp>
        <p:nvSpPr>
          <p:cNvPr id="41" name="文字方塊 40"/>
          <p:cNvSpPr txBox="1"/>
          <p:nvPr/>
        </p:nvSpPr>
        <p:spPr>
          <a:xfrm>
            <a:off x="4461132" y="5939988"/>
            <a:ext cx="1343188" cy="369332"/>
          </a:xfrm>
          <a:prstGeom prst="rect">
            <a:avLst/>
          </a:prstGeom>
          <a:noFill/>
        </p:spPr>
        <p:txBody>
          <a:bodyPr wrap="none" rtlCol="0">
            <a:spAutoFit/>
          </a:bodyPr>
          <a:lstStyle/>
          <a:p>
            <a:r>
              <a:rPr lang="en-US" altLang="zh-TW" sz="1800" b="1" dirty="0" err="1" smtClean="0">
                <a:latin typeface="微軟正黑體" pitchFamily="34" charset="-120"/>
                <a:ea typeface="微軟正黑體" pitchFamily="34" charset="-120"/>
              </a:rPr>
              <a:t>dist</a:t>
            </a:r>
            <a:r>
              <a:rPr lang="en-US" altLang="zh-TW" sz="1800" b="1" dirty="0" smtClean="0">
                <a:latin typeface="微軟正黑體" pitchFamily="34" charset="-120"/>
                <a:ea typeface="微軟正黑體" pitchFamily="34" charset="-120"/>
              </a:rPr>
              <a:t>(j+1, i)</a:t>
            </a:r>
            <a:endParaRPr lang="zh-TW" altLang="en-US" sz="1800" b="1" dirty="0">
              <a:latin typeface="微軟正黑體" pitchFamily="34" charset="-120"/>
              <a:ea typeface="微軟正黑體" pitchFamily="34" charset="-120"/>
            </a:endParaRPr>
          </a:p>
        </p:txBody>
      </p:sp>
      <p:sp>
        <p:nvSpPr>
          <p:cNvPr id="42" name="文字方塊 41"/>
          <p:cNvSpPr txBox="1"/>
          <p:nvPr/>
        </p:nvSpPr>
        <p:spPr>
          <a:xfrm>
            <a:off x="3149432" y="5936203"/>
            <a:ext cx="1205330" cy="369332"/>
          </a:xfrm>
          <a:prstGeom prst="rect">
            <a:avLst/>
          </a:prstGeom>
          <a:noFill/>
        </p:spPr>
        <p:txBody>
          <a:bodyPr wrap="none" rtlCol="0">
            <a:spAutoFit/>
          </a:bodyPr>
          <a:lstStyle/>
          <a:p>
            <a:r>
              <a:rPr lang="en-US" altLang="zh-TW" sz="1800" b="1" dirty="0" smtClean="0">
                <a:latin typeface="微軟正黑體" pitchFamily="34" charset="-120"/>
                <a:ea typeface="微軟正黑體" pitchFamily="34" charset="-120"/>
              </a:rPr>
              <a:t>d2o(j+1)</a:t>
            </a:r>
            <a:endParaRPr lang="zh-TW" altLang="en-US" sz="1800" b="1" dirty="0">
              <a:latin typeface="微軟正黑體" pitchFamily="34" charset="-120"/>
              <a:ea typeface="微軟正黑體" pitchFamily="34" charset="-120"/>
            </a:endParaRPr>
          </a:p>
        </p:txBody>
      </p:sp>
      <p:sp>
        <p:nvSpPr>
          <p:cNvPr id="43" name="橢圓 42"/>
          <p:cNvSpPr/>
          <p:nvPr/>
        </p:nvSpPr>
        <p:spPr bwMode="auto">
          <a:xfrm>
            <a:off x="4285329" y="5824470"/>
            <a:ext cx="180020" cy="216024"/>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4" name="文字方塊 43"/>
          <p:cNvSpPr txBox="1"/>
          <p:nvPr/>
        </p:nvSpPr>
        <p:spPr>
          <a:xfrm>
            <a:off x="2801606" y="5467786"/>
            <a:ext cx="734496" cy="400110"/>
          </a:xfrm>
          <a:prstGeom prst="rect">
            <a:avLst/>
          </a:prstGeom>
          <a:noFill/>
        </p:spPr>
        <p:txBody>
          <a:bodyPr wrap="none" rtlCol="0">
            <a:spAutoFit/>
          </a:bodyPr>
          <a:lstStyle/>
          <a:p>
            <a:r>
              <a:rPr lang="en-US" altLang="zh-TW" sz="2000" b="1" dirty="0" smtClean="0">
                <a:latin typeface="微軟正黑體" pitchFamily="34" charset="-120"/>
                <a:ea typeface="微軟正黑體" pitchFamily="34" charset="-120"/>
              </a:rPr>
              <a:t>(0,0)</a:t>
            </a:r>
            <a:endParaRPr lang="zh-TW" altLang="en-US" sz="2000" b="1" dirty="0">
              <a:latin typeface="微軟正黑體" pitchFamily="34" charset="-120"/>
              <a:ea typeface="微軟正黑體" pitchFamily="34" charset="-120"/>
            </a:endParaRPr>
          </a:p>
        </p:txBody>
      </p:sp>
      <p:cxnSp>
        <p:nvCxnSpPr>
          <p:cNvPr id="46" name="直線接點 45"/>
          <p:cNvCxnSpPr>
            <a:stCxn id="29" idx="6"/>
            <a:endCxn id="43" idx="2"/>
          </p:cNvCxnSpPr>
          <p:nvPr/>
        </p:nvCxnSpPr>
        <p:spPr bwMode="auto">
          <a:xfrm>
            <a:off x="3258864" y="5932482"/>
            <a:ext cx="1026465" cy="0"/>
          </a:xfrm>
          <a:prstGeom prst="line">
            <a:avLst/>
          </a:prstGeom>
          <a:solidFill>
            <a:schemeClr val="accent1"/>
          </a:solidFill>
          <a:ln w="19050" cap="flat" cmpd="sng" algn="ctr">
            <a:solidFill>
              <a:srgbClr val="0000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手繪多邊形 46"/>
          <p:cNvSpPr/>
          <p:nvPr/>
        </p:nvSpPr>
        <p:spPr>
          <a:xfrm>
            <a:off x="4462670" y="5815441"/>
            <a:ext cx="1419225" cy="152874"/>
          </a:xfrm>
          <a:custGeom>
            <a:avLst/>
            <a:gdLst>
              <a:gd name="connsiteX0" fmla="*/ 0 w 1419225"/>
              <a:gd name="connsiteY0" fmla="*/ 105236 h 152874"/>
              <a:gd name="connsiteX1" fmla="*/ 238125 w 1419225"/>
              <a:gd name="connsiteY1" fmla="*/ 38561 h 152874"/>
              <a:gd name="connsiteX2" fmla="*/ 476250 w 1419225"/>
              <a:gd name="connsiteY2" fmla="*/ 133811 h 152874"/>
              <a:gd name="connsiteX3" fmla="*/ 609600 w 1419225"/>
              <a:gd name="connsiteY3" fmla="*/ 461 h 152874"/>
              <a:gd name="connsiteX4" fmla="*/ 847725 w 1419225"/>
              <a:gd name="connsiteY4" fmla="*/ 114761 h 152874"/>
              <a:gd name="connsiteX5" fmla="*/ 962025 w 1419225"/>
              <a:gd name="connsiteY5" fmla="*/ 9986 h 152874"/>
              <a:gd name="connsiteX6" fmla="*/ 1209675 w 1419225"/>
              <a:gd name="connsiteY6" fmla="*/ 152861 h 152874"/>
              <a:gd name="connsiteX7" fmla="*/ 1228725 w 1419225"/>
              <a:gd name="connsiteY7" fmla="*/ 461 h 152874"/>
              <a:gd name="connsiteX8" fmla="*/ 1419225 w 1419225"/>
              <a:gd name="connsiteY8" fmla="*/ 114761 h 15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9225" h="152874">
                <a:moveTo>
                  <a:pt x="0" y="105236"/>
                </a:moveTo>
                <a:cubicBezTo>
                  <a:pt x="79375" y="69517"/>
                  <a:pt x="158750" y="33799"/>
                  <a:pt x="238125" y="38561"/>
                </a:cubicBezTo>
                <a:cubicBezTo>
                  <a:pt x="317500" y="43323"/>
                  <a:pt x="414338" y="140161"/>
                  <a:pt x="476250" y="133811"/>
                </a:cubicBezTo>
                <a:cubicBezTo>
                  <a:pt x="538163" y="127461"/>
                  <a:pt x="547687" y="3636"/>
                  <a:pt x="609600" y="461"/>
                </a:cubicBezTo>
                <a:cubicBezTo>
                  <a:pt x="671513" y="-2714"/>
                  <a:pt x="788988" y="113174"/>
                  <a:pt x="847725" y="114761"/>
                </a:cubicBezTo>
                <a:cubicBezTo>
                  <a:pt x="906462" y="116348"/>
                  <a:pt x="901700" y="3636"/>
                  <a:pt x="962025" y="9986"/>
                </a:cubicBezTo>
                <a:cubicBezTo>
                  <a:pt x="1022350" y="16336"/>
                  <a:pt x="1165225" y="154449"/>
                  <a:pt x="1209675" y="152861"/>
                </a:cubicBezTo>
                <a:cubicBezTo>
                  <a:pt x="1254125" y="151274"/>
                  <a:pt x="1193800" y="6811"/>
                  <a:pt x="1228725" y="461"/>
                </a:cubicBezTo>
                <a:cubicBezTo>
                  <a:pt x="1263650" y="-5889"/>
                  <a:pt x="1341437" y="54436"/>
                  <a:pt x="1419225" y="114761"/>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8" name="文字方塊 47"/>
          <p:cNvSpPr txBox="1"/>
          <p:nvPr/>
        </p:nvSpPr>
        <p:spPr>
          <a:xfrm>
            <a:off x="2791163" y="5178594"/>
            <a:ext cx="632994" cy="400110"/>
          </a:xfrm>
          <a:prstGeom prst="rect">
            <a:avLst/>
          </a:prstGeom>
          <a:noFill/>
        </p:spPr>
        <p:txBody>
          <a:bodyPr wrap="none" rtlCol="0">
            <a:spAutoFit/>
          </a:bodyPr>
          <a:lstStyle/>
          <a:p>
            <a:r>
              <a:rPr lang="en-US" altLang="zh-TW" sz="2000" b="1" dirty="0">
                <a:latin typeface="微軟正黑體" pitchFamily="34" charset="-120"/>
                <a:ea typeface="微軟正黑體" pitchFamily="34" charset="-120"/>
              </a:rPr>
              <a:t>d</a:t>
            </a:r>
            <a:r>
              <a:rPr lang="en-US" altLang="zh-TW" sz="2000" b="1" dirty="0" smtClean="0">
                <a:latin typeface="微軟正黑體" pitchFamily="34" charset="-120"/>
                <a:ea typeface="微軟正黑體" pitchFamily="34" charset="-120"/>
              </a:rPr>
              <a:t>[j]</a:t>
            </a:r>
            <a:endParaRPr lang="zh-TW" altLang="en-US" sz="2000" b="1" dirty="0">
              <a:latin typeface="微軟正黑體" pitchFamily="34" charset="-120"/>
              <a:ea typeface="微軟正黑體" pitchFamily="34" charset="-120"/>
            </a:endParaRPr>
          </a:p>
        </p:txBody>
      </p:sp>
      <p:sp>
        <p:nvSpPr>
          <p:cNvPr id="50" name="手繪多邊形 49"/>
          <p:cNvSpPr/>
          <p:nvPr/>
        </p:nvSpPr>
        <p:spPr>
          <a:xfrm>
            <a:off x="3158421" y="6049799"/>
            <a:ext cx="2834467" cy="394109"/>
          </a:xfrm>
          <a:custGeom>
            <a:avLst/>
            <a:gdLst>
              <a:gd name="connsiteX0" fmla="*/ 2828925 w 2834467"/>
              <a:gd name="connsiteY0" fmla="*/ 0 h 394109"/>
              <a:gd name="connsiteX1" fmla="*/ 2600325 w 2834467"/>
              <a:gd name="connsiteY1" fmla="*/ 352425 h 394109"/>
              <a:gd name="connsiteX2" fmla="*/ 1304925 w 2834467"/>
              <a:gd name="connsiteY2" fmla="*/ 381000 h 394109"/>
              <a:gd name="connsiteX3" fmla="*/ 238125 w 2834467"/>
              <a:gd name="connsiteY3" fmla="*/ 295275 h 394109"/>
              <a:gd name="connsiteX4" fmla="*/ 0 w 2834467"/>
              <a:gd name="connsiteY4" fmla="*/ 0 h 394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67" h="394109">
                <a:moveTo>
                  <a:pt x="2828925" y="0"/>
                </a:moveTo>
                <a:cubicBezTo>
                  <a:pt x="2841625" y="144462"/>
                  <a:pt x="2854325" y="288925"/>
                  <a:pt x="2600325" y="352425"/>
                </a:cubicBezTo>
                <a:cubicBezTo>
                  <a:pt x="2346325" y="415925"/>
                  <a:pt x="1698625" y="390525"/>
                  <a:pt x="1304925" y="381000"/>
                </a:cubicBezTo>
                <a:cubicBezTo>
                  <a:pt x="911225" y="371475"/>
                  <a:pt x="455612" y="358775"/>
                  <a:pt x="238125" y="295275"/>
                </a:cubicBezTo>
                <a:cubicBezTo>
                  <a:pt x="20637" y="231775"/>
                  <a:pt x="10318" y="115887"/>
                  <a:pt x="0" y="0"/>
                </a:cubicBezTo>
              </a:path>
            </a:pathLst>
          </a:custGeom>
          <a:ln w="19050">
            <a:solidFill>
              <a:srgbClr val="0000FF"/>
            </a:solidFill>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1" name="文字方塊 50"/>
          <p:cNvSpPr txBox="1"/>
          <p:nvPr/>
        </p:nvSpPr>
        <p:spPr>
          <a:xfrm>
            <a:off x="4284417" y="6372036"/>
            <a:ext cx="848309" cy="369332"/>
          </a:xfrm>
          <a:prstGeom prst="rect">
            <a:avLst/>
          </a:prstGeom>
          <a:noFill/>
        </p:spPr>
        <p:txBody>
          <a:bodyPr wrap="none" rtlCol="0">
            <a:spAutoFit/>
          </a:bodyPr>
          <a:lstStyle/>
          <a:p>
            <a:r>
              <a:rPr lang="en-US" altLang="zh-TW" sz="1800" b="1" dirty="0" smtClean="0">
                <a:latin typeface="微軟正黑體" pitchFamily="34" charset="-120"/>
                <a:ea typeface="微軟正黑體" pitchFamily="34" charset="-120"/>
              </a:rPr>
              <a:t>d2o(i)</a:t>
            </a:r>
            <a:endParaRPr lang="zh-TW" altLang="en-US" sz="1800" b="1" dirty="0">
              <a:latin typeface="微軟正黑體" pitchFamily="34" charset="-120"/>
              <a:ea typeface="微軟正黑體" pitchFamily="34" charset="-120"/>
            </a:endParaRPr>
          </a:p>
        </p:txBody>
      </p:sp>
    </p:spTree>
    <p:extLst>
      <p:ext uri="{BB962C8B-B14F-4D97-AF65-F5344CB8AC3E}">
        <p14:creationId xmlns:p14="http://schemas.microsoft.com/office/powerpoint/2010/main" val="48752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899592" y="5589240"/>
            <a:ext cx="7992888" cy="576064"/>
          </a:xfrm>
          <a:prstGeom prst="rect">
            <a:avLst/>
          </a:prstGeom>
          <a:solidFill>
            <a:schemeClr val="tx2">
              <a:lumMod val="25000"/>
              <a:lumOff val="75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矩形 24"/>
          <p:cNvSpPr/>
          <p:nvPr/>
        </p:nvSpPr>
        <p:spPr bwMode="auto">
          <a:xfrm>
            <a:off x="899592" y="3068960"/>
            <a:ext cx="7992888" cy="2016224"/>
          </a:xfrm>
          <a:prstGeom prst="rect">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矩形 4"/>
          <p:cNvSpPr/>
          <p:nvPr/>
        </p:nvSpPr>
        <p:spPr bwMode="auto">
          <a:xfrm>
            <a:off x="2699792" y="3068960"/>
            <a:ext cx="2592288" cy="1440160"/>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 name="矩形 3"/>
          <p:cNvSpPr/>
          <p:nvPr/>
        </p:nvSpPr>
        <p:spPr bwMode="auto">
          <a:xfrm>
            <a:off x="899592" y="2492896"/>
            <a:ext cx="7992888" cy="576064"/>
          </a:xfrm>
          <a:prstGeom prst="rect">
            <a:avLst/>
          </a:prstGeom>
          <a:solidFill>
            <a:srgbClr val="FFC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31640" y="25400"/>
            <a:ext cx="7315200" cy="838200"/>
          </a:xfrm>
        </p:spPr>
        <p:txBody>
          <a:bodyPr/>
          <a:lstStyle/>
          <a:p>
            <a:r>
              <a:rPr lang="en-US" altLang="zh-TW" dirty="0" smtClean="0"/>
              <a:t>Solution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67544" y="836712"/>
                <a:ext cx="8676456" cy="5328592"/>
              </a:xfrm>
            </p:spPr>
            <p:txBody>
              <a:bodyPr/>
              <a:lstStyle/>
              <a:p>
                <a:r>
                  <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rPr>
                  <a:t>Let </a:t>
                </a:r>
                <a:r>
                  <a:rPr lang="en-US" altLang="zh-TW" dirty="0" err="1"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total_dist</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(i) </a:t>
                </a:r>
                <a:r>
                  <a:rPr lang="zh-TW" altLang="en-US"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表示從第</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1</a:t>
                </a:r>
                <a:r>
                  <a:rPr lang="zh-TW" altLang="en-US"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個垃圾</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 2, 3 …, </a:t>
                </a:r>
                <a:r>
                  <a:rPr lang="zh-TW" altLang="en-US"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到最終 </a:t>
                </a:r>
                <a:r>
                  <a:rPr lang="en-US" altLang="zh-TW" dirty="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i</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 </a:t>
                </a:r>
                <a:r>
                  <a:rPr lang="zh-TW" altLang="en-US"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的總距離</a:t>
                </a:r>
                <a:endPar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endPar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r>
                  <a:rPr lang="en-US" altLang="zh-TW" sz="2800" dirty="0" err="1" smtClean="0">
                    <a:latin typeface="微軟正黑體" pitchFamily="34" charset="-120"/>
                    <a:ea typeface="微軟正黑體" pitchFamily="34" charset="-120"/>
                  </a:rPr>
                  <a:t>dist</a:t>
                </a:r>
                <a:r>
                  <a:rPr lang="en-US" altLang="zh-TW" sz="2800" dirty="0" smtClean="0">
                    <a:latin typeface="微軟正黑體" pitchFamily="34" charset="-120"/>
                    <a:ea typeface="微軟正黑體" pitchFamily="34" charset="-120"/>
                  </a:rPr>
                  <a:t>(j+1, i) = </a:t>
                </a:r>
                <a:r>
                  <a:rPr lang="en-US" altLang="zh-TW" sz="2800" dirty="0" err="1" smtClean="0">
                    <a:latin typeface="微軟正黑體" pitchFamily="34" charset="-120"/>
                    <a:ea typeface="微軟正黑體" pitchFamily="34" charset="-120"/>
                  </a:rPr>
                  <a:t>total_dist</a:t>
                </a:r>
                <a:r>
                  <a:rPr lang="en-US" altLang="zh-TW" sz="2800" dirty="0" smtClean="0">
                    <a:latin typeface="微軟正黑體" pitchFamily="34" charset="-120"/>
                    <a:ea typeface="微軟正黑體" pitchFamily="34" charset="-120"/>
                  </a:rPr>
                  <a:t>(i)-</a:t>
                </a:r>
                <a:r>
                  <a:rPr lang="en-US" altLang="zh-TW" sz="2800" dirty="0" err="1" smtClean="0">
                    <a:latin typeface="微軟正黑體" pitchFamily="34" charset="-120"/>
                    <a:ea typeface="微軟正黑體" pitchFamily="34" charset="-120"/>
                  </a:rPr>
                  <a:t>total_dist</a:t>
                </a:r>
                <a:r>
                  <a:rPr lang="en-US" altLang="zh-TW" sz="2800" dirty="0" smtClean="0">
                    <a:latin typeface="微軟正黑體" pitchFamily="34" charset="-120"/>
                    <a:ea typeface="微軟正黑體" pitchFamily="34" charset="-120"/>
                  </a:rPr>
                  <a:t>(j+1)</a:t>
                </a:r>
              </a:p>
              <a:p>
                <a:r>
                  <a:rPr lang="en-US" altLang="zh-TW" sz="2800" dirty="0">
                    <a:latin typeface="微軟正黑體" pitchFamily="34" charset="-120"/>
                    <a:ea typeface="微軟正黑體" pitchFamily="34" charset="-120"/>
                  </a:rPr>
                  <a:t>d[i] = </a:t>
                </a:r>
                <a:r>
                  <a:rPr lang="en-US" altLang="zh-TW" sz="2800" dirty="0">
                    <a:solidFill>
                      <a:srgbClr val="FF0000"/>
                    </a:solidFill>
                    <a:latin typeface="微軟正黑體" pitchFamily="34" charset="-120"/>
                    <a:ea typeface="微軟正黑體" pitchFamily="34" charset="-120"/>
                  </a:rPr>
                  <a:t>min</a:t>
                </a:r>
                <a:r>
                  <a:rPr lang="en-US" altLang="zh-TW" sz="2800" dirty="0">
                    <a:latin typeface="微軟正黑體" pitchFamily="34" charset="-120"/>
                    <a:ea typeface="微軟正黑體" pitchFamily="34" charset="-120"/>
                  </a:rPr>
                  <a:t>{ </a:t>
                </a:r>
                <a:r>
                  <a:rPr lang="en-US" altLang="zh-TW" sz="2800" dirty="0">
                    <a:solidFill>
                      <a:srgbClr val="FF0000"/>
                    </a:solidFill>
                    <a:latin typeface="微軟正黑體" pitchFamily="34" charset="-120"/>
                    <a:ea typeface="微軟正黑體" pitchFamily="34" charset="-120"/>
                  </a:rPr>
                  <a:t>d[j] </a:t>
                </a:r>
                <a:endParaRPr lang="en-US" altLang="zh-TW" sz="2800" dirty="0" smtClean="0">
                  <a:solidFill>
                    <a:srgbClr val="0000FF"/>
                  </a:solidFill>
                  <a:latin typeface="微軟正黑體" pitchFamily="34" charset="-120"/>
                  <a:ea typeface="微軟正黑體" pitchFamily="34" charset="-120"/>
                </a:endParaRPr>
              </a:p>
              <a:p>
                <a:pPr marL="0" indent="0">
                  <a:buNone/>
                </a:pPr>
                <a:r>
                  <a:rPr lang="en-US" altLang="zh-TW" sz="2800" dirty="0" smtClean="0">
                    <a:latin typeface="微軟正黑體" pitchFamily="34" charset="-120"/>
                    <a:ea typeface="微軟正黑體" pitchFamily="34" charset="-120"/>
                  </a:rPr>
                  <a:t>                        +</a:t>
                </a:r>
                <a:r>
                  <a:rPr lang="en-US" altLang="zh-TW" sz="2800" dirty="0" smtClean="0">
                    <a:solidFill>
                      <a:srgbClr val="FF0000"/>
                    </a:solidFill>
                    <a:latin typeface="微軟正黑體" pitchFamily="34" charset="-120"/>
                    <a:ea typeface="微軟正黑體" pitchFamily="34" charset="-120"/>
                  </a:rPr>
                  <a:t>d2o(j+1)</a:t>
                </a:r>
                <a:endParaRPr lang="en-US" altLang="zh-TW" sz="2800" dirty="0" smtClean="0">
                  <a:solidFill>
                    <a:srgbClr val="0000FF"/>
                  </a:solidFill>
                  <a:latin typeface="微軟正黑體" pitchFamily="34" charset="-120"/>
                  <a:ea typeface="微軟正黑體" pitchFamily="34" charset="-120"/>
                </a:endParaRPr>
              </a:p>
              <a:p>
                <a:pPr marL="0" indent="0">
                  <a:buNone/>
                </a:pPr>
                <a:r>
                  <a:rPr lang="en-US" altLang="zh-TW" sz="2800" dirty="0" smtClean="0">
                    <a:latin typeface="微軟正黑體" pitchFamily="34" charset="-120"/>
                    <a:ea typeface="微軟正黑體" pitchFamily="34" charset="-120"/>
                  </a:rPr>
                  <a:t>                        </a:t>
                </a:r>
                <a:r>
                  <a:rPr lang="en-US" altLang="zh-TW" sz="2800" dirty="0" smtClean="0">
                    <a:solidFill>
                      <a:srgbClr val="FF0000"/>
                    </a:solidFill>
                    <a:latin typeface="微軟正黑體" pitchFamily="34" charset="-120"/>
                    <a:ea typeface="微軟正黑體" pitchFamily="34" charset="-120"/>
                  </a:rPr>
                  <a:t>-</a:t>
                </a:r>
                <a:r>
                  <a:rPr lang="en-US" altLang="zh-TW" sz="2800" dirty="0" err="1" smtClean="0">
                    <a:solidFill>
                      <a:srgbClr val="FF0000"/>
                    </a:solidFill>
                    <a:latin typeface="微軟正黑體" pitchFamily="34" charset="-120"/>
                    <a:ea typeface="微軟正黑體" pitchFamily="34" charset="-120"/>
                  </a:rPr>
                  <a:t>total_dist</a:t>
                </a:r>
                <a:r>
                  <a:rPr lang="en-US" altLang="zh-TW" sz="2800" dirty="0" smtClean="0">
                    <a:solidFill>
                      <a:srgbClr val="FF0000"/>
                    </a:solidFill>
                    <a:latin typeface="微軟正黑體" pitchFamily="34" charset="-120"/>
                    <a:ea typeface="微軟正黑體" pitchFamily="34" charset="-120"/>
                  </a:rPr>
                  <a:t>(j+1) </a:t>
                </a:r>
                <a:endParaRPr lang="en-US" altLang="zh-TW" sz="2800" dirty="0">
                  <a:solidFill>
                    <a:srgbClr val="0000FF"/>
                  </a:solidFill>
                  <a:latin typeface="微軟正黑體" pitchFamily="34" charset="-120"/>
                  <a:ea typeface="微軟正黑體" pitchFamily="34" charset="-120"/>
                </a:endParaRPr>
              </a:p>
              <a:p>
                <a:pPr marL="0" indent="0">
                  <a:buNone/>
                </a:pPr>
                <a:r>
                  <a:rPr lang="en-US" altLang="zh-TW" sz="2800" dirty="0">
                    <a:latin typeface="微軟正黑體" pitchFamily="34" charset="-120"/>
                    <a:ea typeface="微軟正黑體" pitchFamily="34" charset="-120"/>
                  </a:rPr>
                  <a:t>                        , where </a:t>
                </a:r>
                <a:r>
                  <a:rPr lang="en-US" altLang="zh-TW" sz="2800" dirty="0">
                    <a:solidFill>
                      <a:srgbClr val="FF0000"/>
                    </a:solidFill>
                    <a:latin typeface="微軟正黑體" pitchFamily="34" charset="-120"/>
                    <a:ea typeface="微軟正黑體" pitchFamily="34" charset="-120"/>
                  </a:rPr>
                  <a:t>j</a:t>
                </a:r>
                <a:r>
                  <a:rPr lang="en-US" altLang="zh-TW" sz="2800" dirty="0">
                    <a:solidFill>
                      <a:srgbClr val="FF0000"/>
                    </a:solidFill>
                    <a:ea typeface="Cambria Math"/>
                  </a:rPr>
                  <a:t> </a:t>
                </a:r>
                <a14:m>
                  <m:oMath xmlns:m="http://schemas.openxmlformats.org/officeDocument/2006/math">
                    <m:r>
                      <a:rPr lang="en-US" altLang="zh-TW" sz="2800" i="1">
                        <a:solidFill>
                          <a:srgbClr val="FF0000"/>
                        </a:solidFill>
                        <a:latin typeface="Cambria Math"/>
                        <a:ea typeface="Cambria Math"/>
                      </a:rPr>
                      <m:t>≤ </m:t>
                    </m:r>
                  </m:oMath>
                </a14:m>
                <a:r>
                  <a:rPr lang="en-US" altLang="zh-TW" sz="2800" dirty="0">
                    <a:latin typeface="微軟正黑體" pitchFamily="34" charset="-120"/>
                    <a:ea typeface="微軟正黑體" pitchFamily="34" charset="-120"/>
                  </a:rPr>
                  <a:t>i, </a:t>
                </a:r>
                <a:r>
                  <a:rPr lang="en-US" altLang="zh-TW" sz="2800" dirty="0">
                    <a:solidFill>
                      <a:srgbClr val="FF0000"/>
                    </a:solidFill>
                    <a:latin typeface="微軟正黑體" pitchFamily="34" charset="-120"/>
                    <a:ea typeface="微軟正黑體" pitchFamily="34" charset="-120"/>
                  </a:rPr>
                  <a:t>w(j+1,i)</a:t>
                </a:r>
                <a14:m>
                  <m:oMath xmlns:m="http://schemas.openxmlformats.org/officeDocument/2006/math">
                    <m:r>
                      <a:rPr lang="en-US" altLang="zh-TW" sz="2800" i="1">
                        <a:solidFill>
                          <a:srgbClr val="FF0000"/>
                        </a:solidFill>
                        <a:latin typeface="Cambria Math"/>
                        <a:ea typeface="Cambria Math"/>
                      </a:rPr>
                      <m:t>≤</m:t>
                    </m:r>
                  </m:oMath>
                </a14:m>
                <a:r>
                  <a:rPr lang="en-US" altLang="zh-TW" sz="2800" dirty="0" smtClean="0">
                    <a:solidFill>
                      <a:srgbClr val="FF0000"/>
                    </a:solidFill>
                    <a:latin typeface="微軟正黑體" pitchFamily="34" charset="-120"/>
                    <a:ea typeface="微軟正黑體" pitchFamily="34" charset="-120"/>
                  </a:rPr>
                  <a:t>C</a:t>
                </a:r>
                <a:r>
                  <a:rPr lang="en-US" altLang="zh-TW" sz="2800" dirty="0" smtClean="0">
                    <a:latin typeface="微軟正黑體" pitchFamily="34" charset="-120"/>
                    <a:ea typeface="微軟正黑體" pitchFamily="34" charset="-120"/>
                  </a:rPr>
                  <a:t>}</a:t>
                </a:r>
              </a:p>
              <a:p>
                <a:pPr marL="0" indent="0">
                  <a:buNone/>
                </a:pPr>
                <a:r>
                  <a:rPr lang="en-US" altLang="zh-TW" sz="2800" dirty="0">
                    <a:latin typeface="微軟正黑體" pitchFamily="34" charset="-120"/>
                    <a:ea typeface="微軟正黑體" pitchFamily="34" charset="-120"/>
                  </a:rPr>
                  <a:t> </a:t>
                </a:r>
                <a:r>
                  <a:rPr lang="en-US" altLang="zh-TW" sz="2800" dirty="0" smtClean="0">
                    <a:latin typeface="微軟正黑體" pitchFamily="34" charset="-120"/>
                    <a:ea typeface="微軟正黑體" pitchFamily="34" charset="-120"/>
                  </a:rPr>
                  <a:t>                       +</a:t>
                </a:r>
                <a:r>
                  <a:rPr lang="en-US" altLang="zh-TW" sz="2800" dirty="0" err="1">
                    <a:solidFill>
                      <a:srgbClr val="FF0000"/>
                    </a:solidFill>
                    <a:latin typeface="微軟正黑體" pitchFamily="34" charset="-120"/>
                    <a:ea typeface="微軟正黑體" pitchFamily="34" charset="-120"/>
                  </a:rPr>
                  <a:t>total_dist</a:t>
                </a:r>
                <a:r>
                  <a:rPr lang="en-US" altLang="zh-TW" sz="2800" dirty="0">
                    <a:solidFill>
                      <a:srgbClr val="FF0000"/>
                    </a:solidFill>
                    <a:latin typeface="微軟正黑體" pitchFamily="34" charset="-120"/>
                    <a:ea typeface="微軟正黑體" pitchFamily="34" charset="-120"/>
                  </a:rPr>
                  <a:t>(i</a:t>
                </a:r>
                <a:r>
                  <a:rPr lang="en-US" altLang="zh-TW" sz="2800" dirty="0" smtClean="0">
                    <a:solidFill>
                      <a:srgbClr val="FF0000"/>
                    </a:solidFill>
                    <a:latin typeface="微軟正黑體" pitchFamily="34" charset="-120"/>
                    <a:ea typeface="微軟正黑體" pitchFamily="34" charset="-120"/>
                  </a:rPr>
                  <a:t>)</a:t>
                </a:r>
                <a:r>
                  <a:rPr lang="en-US" altLang="zh-TW" sz="2800" dirty="0" smtClean="0">
                    <a:latin typeface="微軟正黑體" pitchFamily="34" charset="-120"/>
                    <a:ea typeface="微軟正黑體" pitchFamily="34" charset="-120"/>
                  </a:rPr>
                  <a:t>+</a:t>
                </a:r>
                <a:r>
                  <a:rPr lang="en-US" altLang="zh-TW" sz="2800" dirty="0">
                    <a:solidFill>
                      <a:srgbClr val="FF0000"/>
                    </a:solidFill>
                    <a:latin typeface="微軟正黑體" pitchFamily="34" charset="-120"/>
                    <a:ea typeface="微軟正黑體" pitchFamily="34" charset="-120"/>
                  </a:rPr>
                  <a:t>d2o(i</a:t>
                </a:r>
                <a:r>
                  <a:rPr lang="en-US" altLang="zh-TW" sz="2800" dirty="0" smtClean="0">
                    <a:solidFill>
                      <a:srgbClr val="FF0000"/>
                    </a:solidFill>
                    <a:latin typeface="微軟正黑體" pitchFamily="34" charset="-120"/>
                    <a:ea typeface="微軟正黑體" pitchFamily="34" charset="-120"/>
                  </a:rPr>
                  <a:t>)</a:t>
                </a:r>
                <a:endPar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endParaRPr>
              </a:p>
              <a:p>
                <a:r>
                  <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rPr>
                  <a:t>Let </a:t>
                </a:r>
                <a:r>
                  <a:rPr lang="en-US" altLang="zh-TW" sz="2800"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f(j)=d[j]-</a:t>
                </a:r>
                <a:r>
                  <a:rPr lang="en-US" altLang="zh-TW" sz="2800" dirty="0" err="1"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total_dist</a:t>
                </a:r>
                <a:r>
                  <a:rPr lang="en-US" altLang="zh-TW" sz="2800"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(j+1)+d2o(j+1)</a:t>
                </a:r>
                <a:endPar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endParaRPr>
              </a:p>
              <a:p>
                <a:endPar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67544" y="836712"/>
                <a:ext cx="8676456" cy="5328592"/>
              </a:xfrm>
              <a:blipFill rotWithShape="1">
                <a:blip r:embed="rId2"/>
                <a:stretch>
                  <a:fillRect t="-1487" r="-914" b="-160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7387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899592" y="3068960"/>
            <a:ext cx="7992888" cy="1440160"/>
          </a:xfrm>
          <a:prstGeom prst="rect">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矩形 4"/>
          <p:cNvSpPr/>
          <p:nvPr/>
        </p:nvSpPr>
        <p:spPr bwMode="auto">
          <a:xfrm>
            <a:off x="2699792" y="3068960"/>
            <a:ext cx="3888432" cy="936104"/>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 name="矩形 3"/>
          <p:cNvSpPr/>
          <p:nvPr/>
        </p:nvSpPr>
        <p:spPr bwMode="auto">
          <a:xfrm>
            <a:off x="899592" y="2492896"/>
            <a:ext cx="7992888" cy="576064"/>
          </a:xfrm>
          <a:prstGeom prst="rect">
            <a:avLst/>
          </a:prstGeom>
          <a:solidFill>
            <a:srgbClr val="FFC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31640" y="25400"/>
            <a:ext cx="7315200" cy="838200"/>
          </a:xfrm>
        </p:spPr>
        <p:txBody>
          <a:bodyPr/>
          <a:lstStyle/>
          <a:p>
            <a:r>
              <a:rPr lang="en-US" altLang="zh-TW" dirty="0" smtClean="0"/>
              <a:t>Solution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67544" y="836712"/>
                <a:ext cx="8676456" cy="5328592"/>
              </a:xfrm>
            </p:spPr>
            <p:txBody>
              <a:bodyPr/>
              <a:lstStyle/>
              <a:p>
                <a:r>
                  <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rPr>
                  <a:t>Let </a:t>
                </a:r>
                <a:r>
                  <a:rPr lang="en-US" altLang="zh-TW" dirty="0" err="1"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total_dist</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(i) </a:t>
                </a:r>
                <a:r>
                  <a:rPr lang="zh-TW" altLang="en-US"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表示從第</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1</a:t>
                </a:r>
                <a:r>
                  <a:rPr lang="zh-TW" altLang="en-US"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個垃圾</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 2, 3 …, </a:t>
                </a:r>
                <a:r>
                  <a:rPr lang="zh-TW" altLang="en-US"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到最終 </a:t>
                </a:r>
                <a:r>
                  <a:rPr lang="en-US" altLang="zh-TW" dirty="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i</a:t>
                </a:r>
                <a:r>
                  <a:rPr lang="en-US" altLang="zh-TW"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 </a:t>
                </a:r>
                <a:r>
                  <a:rPr lang="zh-TW" altLang="en-US" dirty="0" smtClean="0">
                    <a:solidFill>
                      <a:srgbClr val="FF0000"/>
                    </a:solidFill>
                    <a:latin typeface="微軟正黑體" panose="020B0604030504040204" pitchFamily="34" charset="-120"/>
                    <a:ea typeface="微軟正黑體" panose="020B0604030504040204" pitchFamily="34" charset="-120"/>
                    <a:cs typeface="Arial Unicode MS" panose="020B0604020202020204" pitchFamily="34" charset="-120"/>
                  </a:rPr>
                  <a:t>的總距離</a:t>
                </a:r>
                <a:endPar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endParaRPr lang="en-US" altLang="zh-TW"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r>
                  <a:rPr lang="en-US" altLang="zh-TW" sz="2800" dirty="0" err="1" smtClean="0">
                    <a:latin typeface="微軟正黑體" pitchFamily="34" charset="-120"/>
                    <a:ea typeface="微軟正黑體" pitchFamily="34" charset="-120"/>
                  </a:rPr>
                  <a:t>dist</a:t>
                </a:r>
                <a:r>
                  <a:rPr lang="en-US" altLang="zh-TW" sz="2800" dirty="0" smtClean="0">
                    <a:latin typeface="微軟正黑體" pitchFamily="34" charset="-120"/>
                    <a:ea typeface="微軟正黑體" pitchFamily="34" charset="-120"/>
                  </a:rPr>
                  <a:t>(j+1, i) = </a:t>
                </a:r>
                <a:r>
                  <a:rPr lang="en-US" altLang="zh-TW" sz="2800" dirty="0" err="1" smtClean="0">
                    <a:latin typeface="微軟正黑體" pitchFamily="34" charset="-120"/>
                    <a:ea typeface="微軟正黑體" pitchFamily="34" charset="-120"/>
                  </a:rPr>
                  <a:t>total_dist</a:t>
                </a:r>
                <a:r>
                  <a:rPr lang="en-US" altLang="zh-TW" sz="2800" dirty="0" smtClean="0">
                    <a:latin typeface="微軟正黑體" pitchFamily="34" charset="-120"/>
                    <a:ea typeface="微軟正黑體" pitchFamily="34" charset="-120"/>
                  </a:rPr>
                  <a:t>(i)-</a:t>
                </a:r>
                <a:r>
                  <a:rPr lang="en-US" altLang="zh-TW" sz="2800" dirty="0" err="1" smtClean="0">
                    <a:latin typeface="微軟正黑體" pitchFamily="34" charset="-120"/>
                    <a:ea typeface="微軟正黑體" pitchFamily="34" charset="-120"/>
                  </a:rPr>
                  <a:t>total_dist</a:t>
                </a:r>
                <a:r>
                  <a:rPr lang="en-US" altLang="zh-TW" sz="2800" dirty="0" smtClean="0">
                    <a:latin typeface="微軟正黑體" pitchFamily="34" charset="-120"/>
                    <a:ea typeface="微軟正黑體" pitchFamily="34" charset="-120"/>
                  </a:rPr>
                  <a:t>(j+1)</a:t>
                </a:r>
              </a:p>
              <a:p>
                <a:r>
                  <a:rPr lang="en-US" altLang="zh-TW" sz="2800" dirty="0">
                    <a:latin typeface="微軟正黑體" pitchFamily="34" charset="-120"/>
                    <a:ea typeface="微軟正黑體" pitchFamily="34" charset="-120"/>
                  </a:rPr>
                  <a:t>d[i] = </a:t>
                </a:r>
                <a:r>
                  <a:rPr lang="en-US" altLang="zh-TW" sz="2800" dirty="0">
                    <a:solidFill>
                      <a:srgbClr val="FF0000"/>
                    </a:solidFill>
                    <a:latin typeface="微軟正黑體" pitchFamily="34" charset="-120"/>
                    <a:ea typeface="微軟正黑體" pitchFamily="34" charset="-120"/>
                  </a:rPr>
                  <a:t>min</a:t>
                </a:r>
                <a:r>
                  <a:rPr lang="en-US" altLang="zh-TW" sz="2800" dirty="0">
                    <a:latin typeface="微軟正黑體" pitchFamily="34" charset="-120"/>
                    <a:ea typeface="微軟正黑體" pitchFamily="34" charset="-120"/>
                  </a:rPr>
                  <a:t>{ </a:t>
                </a:r>
                <a:r>
                  <a:rPr lang="en-US" altLang="zh-TW" sz="2800" dirty="0" smtClean="0">
                    <a:solidFill>
                      <a:srgbClr val="FF0000"/>
                    </a:solidFill>
                    <a:latin typeface="微軟正黑體" pitchFamily="34" charset="-120"/>
                    <a:ea typeface="微軟正黑體" pitchFamily="34" charset="-120"/>
                  </a:rPr>
                  <a:t>f(j)</a:t>
                </a:r>
                <a:endParaRPr lang="en-US" altLang="zh-TW" sz="2800" dirty="0">
                  <a:solidFill>
                    <a:srgbClr val="0000FF"/>
                  </a:solidFill>
                  <a:latin typeface="微軟正黑體" pitchFamily="34" charset="-120"/>
                  <a:ea typeface="微軟正黑體" pitchFamily="34" charset="-120"/>
                </a:endParaRPr>
              </a:p>
              <a:p>
                <a:pPr marL="0" indent="0">
                  <a:buNone/>
                </a:pPr>
                <a:r>
                  <a:rPr lang="en-US" altLang="zh-TW" sz="2800" dirty="0">
                    <a:latin typeface="微軟正黑體" pitchFamily="34" charset="-120"/>
                    <a:ea typeface="微軟正黑體" pitchFamily="34" charset="-120"/>
                  </a:rPr>
                  <a:t>                        , where </a:t>
                </a:r>
                <a:r>
                  <a:rPr lang="en-US" altLang="zh-TW" sz="2800" dirty="0">
                    <a:solidFill>
                      <a:srgbClr val="FF0000"/>
                    </a:solidFill>
                    <a:latin typeface="微軟正黑體" pitchFamily="34" charset="-120"/>
                    <a:ea typeface="微軟正黑體" pitchFamily="34" charset="-120"/>
                  </a:rPr>
                  <a:t>j</a:t>
                </a:r>
                <a:r>
                  <a:rPr lang="en-US" altLang="zh-TW" sz="2800" dirty="0">
                    <a:solidFill>
                      <a:srgbClr val="FF0000"/>
                    </a:solidFill>
                    <a:ea typeface="Cambria Math"/>
                  </a:rPr>
                  <a:t> </a:t>
                </a:r>
                <a14:m>
                  <m:oMath xmlns:m="http://schemas.openxmlformats.org/officeDocument/2006/math">
                    <m:r>
                      <a:rPr lang="en-US" altLang="zh-TW" sz="2800" i="1">
                        <a:solidFill>
                          <a:srgbClr val="FF0000"/>
                        </a:solidFill>
                        <a:latin typeface="Cambria Math"/>
                        <a:ea typeface="Cambria Math"/>
                      </a:rPr>
                      <m:t>≤ </m:t>
                    </m:r>
                  </m:oMath>
                </a14:m>
                <a:r>
                  <a:rPr lang="en-US" altLang="zh-TW" sz="2800" dirty="0">
                    <a:latin typeface="微軟正黑體" pitchFamily="34" charset="-120"/>
                    <a:ea typeface="微軟正黑體" pitchFamily="34" charset="-120"/>
                  </a:rPr>
                  <a:t>i, </a:t>
                </a:r>
                <a:r>
                  <a:rPr lang="en-US" altLang="zh-TW" sz="2800" dirty="0">
                    <a:solidFill>
                      <a:srgbClr val="FF0000"/>
                    </a:solidFill>
                    <a:latin typeface="微軟正黑體" pitchFamily="34" charset="-120"/>
                    <a:ea typeface="微軟正黑體" pitchFamily="34" charset="-120"/>
                  </a:rPr>
                  <a:t>w(j+1,i)</a:t>
                </a:r>
                <a14:m>
                  <m:oMath xmlns:m="http://schemas.openxmlformats.org/officeDocument/2006/math">
                    <m:r>
                      <a:rPr lang="en-US" altLang="zh-TW" sz="2800" i="1">
                        <a:solidFill>
                          <a:srgbClr val="FF0000"/>
                        </a:solidFill>
                        <a:latin typeface="Cambria Math"/>
                        <a:ea typeface="Cambria Math"/>
                      </a:rPr>
                      <m:t>≤</m:t>
                    </m:r>
                  </m:oMath>
                </a14:m>
                <a:r>
                  <a:rPr lang="en-US" altLang="zh-TW" sz="2800" dirty="0" smtClean="0">
                    <a:solidFill>
                      <a:srgbClr val="FF0000"/>
                    </a:solidFill>
                    <a:latin typeface="微軟正黑體" pitchFamily="34" charset="-120"/>
                    <a:ea typeface="微軟正黑體" pitchFamily="34" charset="-120"/>
                  </a:rPr>
                  <a:t>C</a:t>
                </a:r>
                <a:r>
                  <a:rPr lang="en-US" altLang="zh-TW" sz="2800" dirty="0" smtClean="0">
                    <a:latin typeface="微軟正黑體" pitchFamily="34" charset="-120"/>
                    <a:ea typeface="微軟正黑體" pitchFamily="34" charset="-120"/>
                  </a:rPr>
                  <a:t>}</a:t>
                </a:r>
              </a:p>
              <a:p>
                <a:pPr marL="0" indent="0">
                  <a:buNone/>
                </a:pPr>
                <a:r>
                  <a:rPr lang="en-US" altLang="zh-TW" sz="2800" dirty="0">
                    <a:latin typeface="微軟正黑體" pitchFamily="34" charset="-120"/>
                    <a:ea typeface="微軟正黑體" pitchFamily="34" charset="-120"/>
                  </a:rPr>
                  <a:t> </a:t>
                </a:r>
                <a:r>
                  <a:rPr lang="en-US" altLang="zh-TW" sz="2800" dirty="0" smtClean="0">
                    <a:latin typeface="微軟正黑體" pitchFamily="34" charset="-120"/>
                    <a:ea typeface="微軟正黑體" pitchFamily="34" charset="-120"/>
                  </a:rPr>
                  <a:t>                       +</a:t>
                </a:r>
                <a:r>
                  <a:rPr lang="en-US" altLang="zh-TW" sz="2800" dirty="0" err="1">
                    <a:solidFill>
                      <a:srgbClr val="FF0000"/>
                    </a:solidFill>
                    <a:latin typeface="微軟正黑體" pitchFamily="34" charset="-120"/>
                    <a:ea typeface="微軟正黑體" pitchFamily="34" charset="-120"/>
                  </a:rPr>
                  <a:t>total_dist</a:t>
                </a:r>
                <a:r>
                  <a:rPr lang="en-US" altLang="zh-TW" sz="2800" dirty="0">
                    <a:solidFill>
                      <a:srgbClr val="FF0000"/>
                    </a:solidFill>
                    <a:latin typeface="微軟正黑體" pitchFamily="34" charset="-120"/>
                    <a:ea typeface="微軟正黑體" pitchFamily="34" charset="-120"/>
                  </a:rPr>
                  <a:t>(i</a:t>
                </a:r>
                <a:r>
                  <a:rPr lang="en-US" altLang="zh-TW" sz="2800" dirty="0" smtClean="0">
                    <a:solidFill>
                      <a:srgbClr val="FF0000"/>
                    </a:solidFill>
                    <a:latin typeface="微軟正黑體" pitchFamily="34" charset="-120"/>
                    <a:ea typeface="微軟正黑體" pitchFamily="34" charset="-120"/>
                  </a:rPr>
                  <a:t>)</a:t>
                </a:r>
                <a:r>
                  <a:rPr lang="en-US" altLang="zh-TW" sz="2800" dirty="0" smtClean="0">
                    <a:latin typeface="微軟正黑體" pitchFamily="34" charset="-120"/>
                    <a:ea typeface="微軟正黑體" pitchFamily="34" charset="-120"/>
                  </a:rPr>
                  <a:t>+</a:t>
                </a:r>
                <a:r>
                  <a:rPr lang="en-US" altLang="zh-TW" sz="2800" dirty="0">
                    <a:solidFill>
                      <a:srgbClr val="FF0000"/>
                    </a:solidFill>
                    <a:latin typeface="微軟正黑體" pitchFamily="34" charset="-120"/>
                    <a:ea typeface="微軟正黑體" pitchFamily="34" charset="-120"/>
                  </a:rPr>
                  <a:t>d2o(i</a:t>
                </a:r>
                <a:r>
                  <a:rPr lang="en-US" altLang="zh-TW" sz="2800" dirty="0" smtClean="0">
                    <a:solidFill>
                      <a:srgbClr val="FF0000"/>
                    </a:solidFill>
                    <a:latin typeface="微軟正黑體" pitchFamily="34" charset="-120"/>
                    <a:ea typeface="微軟正黑體" pitchFamily="34" charset="-120"/>
                  </a:rPr>
                  <a:t>)</a:t>
                </a:r>
                <a:endPar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endParaRPr>
              </a:p>
              <a:p>
                <a:endPar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pPr marL="0" indent="0">
                  <a:buNone/>
                </a:pPr>
                <a:endPar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pPr marL="0" indent="0">
                  <a:buNone/>
                </a:pPr>
                <a:r>
                  <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rPr>
                  <a:t>    </a:t>
                </a:r>
                <a:endPar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endParaRPr>
              </a:p>
              <a:p>
                <a:endPar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67544" y="836712"/>
                <a:ext cx="8676456" cy="5328592"/>
              </a:xfrm>
              <a:blipFill rotWithShape="1">
                <a:blip r:embed="rId2"/>
                <a:stretch>
                  <a:fillRect t="-1487" r="-91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2524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893440" y="908720"/>
            <a:ext cx="7992888" cy="1440160"/>
          </a:xfrm>
          <a:prstGeom prst="rect">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31640" y="25400"/>
            <a:ext cx="7315200" cy="838200"/>
          </a:xfrm>
        </p:spPr>
        <p:txBody>
          <a:bodyPr/>
          <a:lstStyle/>
          <a:p>
            <a:r>
              <a:rPr lang="en-US" altLang="zh-TW" dirty="0" smtClean="0"/>
              <a:t>Solution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67544" y="836712"/>
                <a:ext cx="8676456" cy="5328592"/>
              </a:xfrm>
            </p:spPr>
            <p:txBody>
              <a:bodyPr/>
              <a:lstStyle/>
              <a:p>
                <a:r>
                  <a:rPr lang="en-US" altLang="zh-TW" sz="2800" dirty="0" smtClean="0">
                    <a:latin typeface="微軟正黑體" pitchFamily="34" charset="-120"/>
                    <a:ea typeface="微軟正黑體" pitchFamily="34" charset="-120"/>
                  </a:rPr>
                  <a:t>d[</a:t>
                </a:r>
                <a:r>
                  <a:rPr lang="en-US" altLang="zh-TW" sz="2800" dirty="0" err="1" smtClean="0">
                    <a:latin typeface="微軟正黑體" pitchFamily="34" charset="-120"/>
                    <a:ea typeface="微軟正黑體" pitchFamily="34" charset="-120"/>
                  </a:rPr>
                  <a:t>i</a:t>
                </a:r>
                <a:r>
                  <a:rPr lang="en-US" altLang="zh-TW" sz="2800" dirty="0">
                    <a:latin typeface="微軟正黑體" pitchFamily="34" charset="-120"/>
                    <a:ea typeface="微軟正黑體" pitchFamily="34" charset="-120"/>
                  </a:rPr>
                  <a:t>] = </a:t>
                </a:r>
                <a:r>
                  <a:rPr lang="en-US" altLang="zh-TW" sz="2800" dirty="0">
                    <a:solidFill>
                      <a:srgbClr val="FF0000"/>
                    </a:solidFill>
                    <a:latin typeface="微軟正黑體" pitchFamily="34" charset="-120"/>
                    <a:ea typeface="微軟正黑體" pitchFamily="34" charset="-120"/>
                  </a:rPr>
                  <a:t>min</a:t>
                </a:r>
                <a:r>
                  <a:rPr lang="en-US" altLang="zh-TW" sz="2800" dirty="0">
                    <a:latin typeface="微軟正黑體" pitchFamily="34" charset="-120"/>
                    <a:ea typeface="微軟正黑體" pitchFamily="34" charset="-120"/>
                  </a:rPr>
                  <a:t>{ </a:t>
                </a:r>
                <a:r>
                  <a:rPr lang="en-US" altLang="zh-TW" sz="2800" dirty="0" smtClean="0">
                    <a:solidFill>
                      <a:srgbClr val="FF0000"/>
                    </a:solidFill>
                    <a:latin typeface="微軟正黑體" pitchFamily="34" charset="-120"/>
                    <a:ea typeface="微軟正黑體" pitchFamily="34" charset="-120"/>
                  </a:rPr>
                  <a:t>f(j)</a:t>
                </a:r>
                <a:endParaRPr lang="en-US" altLang="zh-TW" sz="2800" dirty="0">
                  <a:solidFill>
                    <a:srgbClr val="0000FF"/>
                  </a:solidFill>
                  <a:latin typeface="微軟正黑體" pitchFamily="34" charset="-120"/>
                  <a:ea typeface="微軟正黑體" pitchFamily="34" charset="-120"/>
                </a:endParaRPr>
              </a:p>
              <a:p>
                <a:pPr marL="0" indent="0">
                  <a:buNone/>
                </a:pPr>
                <a:r>
                  <a:rPr lang="en-US" altLang="zh-TW" sz="2800" dirty="0">
                    <a:latin typeface="微軟正黑體" pitchFamily="34" charset="-120"/>
                    <a:ea typeface="微軟正黑體" pitchFamily="34" charset="-120"/>
                  </a:rPr>
                  <a:t>                        , where </a:t>
                </a:r>
                <a:r>
                  <a:rPr lang="en-US" altLang="zh-TW" sz="2800" dirty="0">
                    <a:solidFill>
                      <a:srgbClr val="FF0000"/>
                    </a:solidFill>
                    <a:latin typeface="微軟正黑體" pitchFamily="34" charset="-120"/>
                    <a:ea typeface="微軟正黑體" pitchFamily="34" charset="-120"/>
                  </a:rPr>
                  <a:t>j</a:t>
                </a:r>
                <a:r>
                  <a:rPr lang="en-US" altLang="zh-TW" sz="2800" dirty="0">
                    <a:solidFill>
                      <a:srgbClr val="FF0000"/>
                    </a:solidFill>
                    <a:ea typeface="Cambria Math"/>
                  </a:rPr>
                  <a:t> </a:t>
                </a:r>
                <a14:m>
                  <m:oMath xmlns:m="http://schemas.openxmlformats.org/officeDocument/2006/math">
                    <m:r>
                      <a:rPr lang="en-US" altLang="zh-TW" sz="2800" i="1">
                        <a:solidFill>
                          <a:srgbClr val="FF0000"/>
                        </a:solidFill>
                        <a:latin typeface="Cambria Math"/>
                        <a:ea typeface="Cambria Math"/>
                      </a:rPr>
                      <m:t>≤ </m:t>
                    </m:r>
                  </m:oMath>
                </a14:m>
                <a:r>
                  <a:rPr lang="en-US" altLang="zh-TW" sz="2800" dirty="0">
                    <a:latin typeface="微軟正黑體" pitchFamily="34" charset="-120"/>
                    <a:ea typeface="微軟正黑體" pitchFamily="34" charset="-120"/>
                  </a:rPr>
                  <a:t>i, </a:t>
                </a:r>
                <a:r>
                  <a:rPr lang="en-US" altLang="zh-TW" sz="2800" dirty="0">
                    <a:solidFill>
                      <a:srgbClr val="FF0000"/>
                    </a:solidFill>
                    <a:latin typeface="微軟正黑體" pitchFamily="34" charset="-120"/>
                    <a:ea typeface="微軟正黑體" pitchFamily="34" charset="-120"/>
                  </a:rPr>
                  <a:t>w(j+1,i)</a:t>
                </a:r>
                <a14:m>
                  <m:oMath xmlns:m="http://schemas.openxmlformats.org/officeDocument/2006/math">
                    <m:r>
                      <a:rPr lang="en-US" altLang="zh-TW" sz="2800" i="1">
                        <a:solidFill>
                          <a:srgbClr val="FF0000"/>
                        </a:solidFill>
                        <a:latin typeface="Cambria Math"/>
                        <a:ea typeface="Cambria Math"/>
                      </a:rPr>
                      <m:t>≤</m:t>
                    </m:r>
                  </m:oMath>
                </a14:m>
                <a:r>
                  <a:rPr lang="en-US" altLang="zh-TW" sz="2800" dirty="0" smtClean="0">
                    <a:solidFill>
                      <a:srgbClr val="FF0000"/>
                    </a:solidFill>
                    <a:latin typeface="微軟正黑體" pitchFamily="34" charset="-120"/>
                    <a:ea typeface="微軟正黑體" pitchFamily="34" charset="-120"/>
                  </a:rPr>
                  <a:t>C</a:t>
                </a:r>
                <a:r>
                  <a:rPr lang="en-US" altLang="zh-TW" sz="2800" dirty="0" smtClean="0">
                    <a:latin typeface="微軟正黑體" pitchFamily="34" charset="-120"/>
                    <a:ea typeface="微軟正黑體" pitchFamily="34" charset="-120"/>
                  </a:rPr>
                  <a:t>}</a:t>
                </a:r>
              </a:p>
              <a:p>
                <a:pPr marL="0" indent="0">
                  <a:buNone/>
                </a:pPr>
                <a:r>
                  <a:rPr lang="en-US" altLang="zh-TW" sz="2800" dirty="0">
                    <a:latin typeface="微軟正黑體" pitchFamily="34" charset="-120"/>
                    <a:ea typeface="微軟正黑體" pitchFamily="34" charset="-120"/>
                  </a:rPr>
                  <a:t> </a:t>
                </a:r>
                <a:r>
                  <a:rPr lang="en-US" altLang="zh-TW" sz="2800" dirty="0" smtClean="0">
                    <a:latin typeface="微軟正黑體" pitchFamily="34" charset="-120"/>
                    <a:ea typeface="微軟正黑體" pitchFamily="34" charset="-120"/>
                  </a:rPr>
                  <a:t>                       +</a:t>
                </a:r>
                <a:r>
                  <a:rPr lang="en-US" altLang="zh-TW" sz="2800" dirty="0" err="1">
                    <a:solidFill>
                      <a:srgbClr val="FF0000"/>
                    </a:solidFill>
                    <a:latin typeface="微軟正黑體" pitchFamily="34" charset="-120"/>
                    <a:ea typeface="微軟正黑體" pitchFamily="34" charset="-120"/>
                  </a:rPr>
                  <a:t>total_dist</a:t>
                </a:r>
                <a:r>
                  <a:rPr lang="en-US" altLang="zh-TW" sz="2800" dirty="0">
                    <a:solidFill>
                      <a:srgbClr val="FF0000"/>
                    </a:solidFill>
                    <a:latin typeface="微軟正黑體" pitchFamily="34" charset="-120"/>
                    <a:ea typeface="微軟正黑體" pitchFamily="34" charset="-120"/>
                  </a:rPr>
                  <a:t>(i</a:t>
                </a:r>
                <a:r>
                  <a:rPr lang="en-US" altLang="zh-TW" sz="2800" dirty="0" smtClean="0">
                    <a:solidFill>
                      <a:srgbClr val="FF0000"/>
                    </a:solidFill>
                    <a:latin typeface="微軟正黑體" pitchFamily="34" charset="-120"/>
                    <a:ea typeface="微軟正黑體" pitchFamily="34" charset="-120"/>
                  </a:rPr>
                  <a:t>)</a:t>
                </a:r>
                <a:r>
                  <a:rPr lang="en-US" altLang="zh-TW" sz="2800" dirty="0" smtClean="0">
                    <a:latin typeface="微軟正黑體" pitchFamily="34" charset="-120"/>
                    <a:ea typeface="微軟正黑體" pitchFamily="34" charset="-120"/>
                  </a:rPr>
                  <a:t>+</a:t>
                </a:r>
                <a:r>
                  <a:rPr lang="en-US" altLang="zh-TW" sz="2800" dirty="0">
                    <a:solidFill>
                      <a:srgbClr val="FF0000"/>
                    </a:solidFill>
                    <a:latin typeface="微軟正黑體" pitchFamily="34" charset="-120"/>
                    <a:ea typeface="微軟正黑體" pitchFamily="34" charset="-120"/>
                  </a:rPr>
                  <a:t>d2o(</a:t>
                </a:r>
                <a:r>
                  <a:rPr lang="en-US" altLang="zh-TW" sz="2800" dirty="0" err="1">
                    <a:solidFill>
                      <a:srgbClr val="FF0000"/>
                    </a:solidFill>
                    <a:latin typeface="微軟正黑體" pitchFamily="34" charset="-120"/>
                    <a:ea typeface="微軟正黑體" pitchFamily="34" charset="-120"/>
                  </a:rPr>
                  <a:t>i</a:t>
                </a:r>
                <a:r>
                  <a:rPr lang="en-US" altLang="zh-TW" sz="2800" dirty="0" smtClean="0">
                    <a:solidFill>
                      <a:srgbClr val="FF0000"/>
                    </a:solidFill>
                    <a:latin typeface="微軟正黑體" pitchFamily="34" charset="-120"/>
                    <a:ea typeface="微軟正黑體" pitchFamily="34" charset="-120"/>
                  </a:rPr>
                  <a:t>)</a:t>
                </a:r>
                <a:endPar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r>
                  <a:rPr lang="zh-TW" altLang="en-US" sz="2800" dirty="0" smtClean="0">
                    <a:latin typeface="微軟正黑體" panose="020B0604030504040204" pitchFamily="34" charset="-120"/>
                    <a:ea typeface="微軟正黑體" panose="020B0604030504040204" pitchFamily="34" charset="-120"/>
                    <a:cs typeface="Arial Unicode MS" panose="020B0604020202020204" pitchFamily="34" charset="-120"/>
                  </a:rPr>
                  <a:t>因為 </a:t>
                </a:r>
                <a:r>
                  <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rPr>
                  <a:t>w </a:t>
                </a:r>
                <a:r>
                  <a:rPr lang="zh-TW" altLang="en-US" sz="2800" dirty="0" smtClean="0">
                    <a:latin typeface="微軟正黑體" panose="020B0604030504040204" pitchFamily="34" charset="-120"/>
                    <a:ea typeface="微軟正黑體" panose="020B0604030504040204" pitchFamily="34" charset="-120"/>
                    <a:cs typeface="Arial Unicode MS" panose="020B0604020202020204" pitchFamily="34" charset="-120"/>
                  </a:rPr>
                  <a:t>都是正的。 範圍 </a:t>
                </a:r>
                <a:r>
                  <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rPr>
                  <a:t>i </a:t>
                </a:r>
                <a:r>
                  <a:rPr lang="zh-TW" altLang="en-US" sz="2800" dirty="0" smtClean="0">
                    <a:latin typeface="微軟正黑體" panose="020B0604030504040204" pitchFamily="34" charset="-120"/>
                    <a:ea typeface="微軟正黑體" panose="020B0604030504040204" pitchFamily="34" charset="-120"/>
                    <a:cs typeface="Arial Unicode MS" panose="020B0604020202020204" pitchFamily="34" charset="-120"/>
                  </a:rPr>
                  <a:t>會越來越大</a:t>
                </a:r>
                <a:r>
                  <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rPr>
                  <a:t>, </a:t>
                </a:r>
                <a:r>
                  <a:rPr lang="zh-TW" altLang="en-US" sz="2800" dirty="0" smtClean="0">
                    <a:latin typeface="微軟正黑體" panose="020B0604030504040204" pitchFamily="34" charset="-120"/>
                    <a:ea typeface="微軟正黑體" panose="020B0604030504040204" pitchFamily="34" charset="-120"/>
                    <a:cs typeface="Arial Unicode MS" panose="020B0604020202020204" pitchFamily="34" charset="-120"/>
                  </a:rPr>
                  <a:t>往右移</a:t>
                </a:r>
                <a:endPar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r>
                  <a:rPr lang="zh-TW" altLang="en-US" sz="2800" dirty="0" smtClean="0">
                    <a:latin typeface="微軟正黑體" panose="020B0604030504040204" pitchFamily="34" charset="-120"/>
                    <a:ea typeface="微軟正黑體" panose="020B0604030504040204" pitchFamily="34" charset="-120"/>
                    <a:cs typeface="Arial Unicode MS" panose="020B0604020202020204" pitchFamily="34" charset="-120"/>
                  </a:rPr>
                  <a:t>範圍 </a:t>
                </a:r>
                <a:r>
                  <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rPr>
                  <a:t>j </a:t>
                </a:r>
                <a:r>
                  <a:rPr lang="zh-TW" altLang="en-US" sz="2800" dirty="0" smtClean="0">
                    <a:latin typeface="微軟正黑體" panose="020B0604030504040204" pitchFamily="34" charset="-120"/>
                    <a:ea typeface="微軟正黑體" panose="020B0604030504040204" pitchFamily="34" charset="-120"/>
                    <a:cs typeface="Arial Unicode MS" panose="020B0604020202020204" pitchFamily="34" charset="-120"/>
                  </a:rPr>
                  <a:t>也會動態 往右移</a:t>
                </a:r>
                <a:r>
                  <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rPr>
                  <a:t> </a:t>
                </a:r>
              </a:p>
              <a:p>
                <a:pPr marL="0" indent="0">
                  <a:buNone/>
                </a:pPr>
                <a:endPar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endParaRPr>
              </a:p>
              <a:p>
                <a:pPr marL="0" indent="0">
                  <a:buNone/>
                </a:pPr>
                <a:r>
                  <a:rPr lang="en-US" altLang="zh-TW" sz="2800" dirty="0" smtClean="0">
                    <a:latin typeface="微軟正黑體" panose="020B0604030504040204" pitchFamily="34" charset="-120"/>
                    <a:ea typeface="微軟正黑體" panose="020B0604030504040204" pitchFamily="34" charset="-120"/>
                    <a:cs typeface="Arial Unicode MS" panose="020B0604020202020204" pitchFamily="34" charset="-120"/>
                  </a:rPr>
                  <a:t>    </a:t>
                </a:r>
                <a:endPar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endParaRPr>
              </a:p>
              <a:p>
                <a:endParaRPr lang="en-US" altLang="zh-TW" sz="2800" dirty="0">
                  <a:latin typeface="微軟正黑體" panose="020B0604030504040204" pitchFamily="34" charset="-120"/>
                  <a:ea typeface="微軟正黑體" panose="020B0604030504040204" pitchFamily="34" charset="-120"/>
                  <a:cs typeface="Arial Unicode MS" panose="020B060402020202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67544" y="836712"/>
                <a:ext cx="8676456" cy="5328592"/>
              </a:xfrm>
              <a:blipFill rotWithShape="1">
                <a:blip r:embed="rId2"/>
                <a:stretch>
                  <a:fillRect t="-1030"/>
                </a:stretch>
              </a:blipFill>
            </p:spPr>
            <p:txBody>
              <a:bodyPr/>
              <a:lstStyle/>
              <a:p>
                <a:r>
                  <a:rPr lang="zh-TW" altLang="en-US">
                    <a:noFill/>
                  </a:rPr>
                  <a:t> </a:t>
                </a:r>
              </a:p>
            </p:txBody>
          </p:sp>
        </mc:Fallback>
      </mc:AlternateContent>
      <p:graphicFrame>
        <p:nvGraphicFramePr>
          <p:cNvPr id="6" name="表格 5"/>
          <p:cNvGraphicFramePr>
            <a:graphicFrameLocks noGrp="1"/>
          </p:cNvGraphicFramePr>
          <p:nvPr>
            <p:extLst>
              <p:ext uri="{D42A27DB-BD31-4B8C-83A1-F6EECF244321}">
                <p14:modId xmlns:p14="http://schemas.microsoft.com/office/powerpoint/2010/main" val="2215336076"/>
              </p:ext>
            </p:extLst>
          </p:nvPr>
        </p:nvGraphicFramePr>
        <p:xfrm>
          <a:off x="928712" y="3873567"/>
          <a:ext cx="7200000" cy="1112520"/>
        </p:xfrm>
        <a:graphic>
          <a:graphicData uri="http://schemas.openxmlformats.org/drawingml/2006/table">
            <a:tbl>
              <a:tblPr firstRow="1" bandRow="1">
                <a:tableStyleId>{5C22544A-7EE6-4342-B048-85BDC9FD1C3A}</a:tableStyleId>
              </a:tblPr>
              <a:tblGrid>
                <a:gridCol w="900000"/>
                <a:gridCol w="900000"/>
                <a:gridCol w="900000"/>
                <a:gridCol w="900000"/>
                <a:gridCol w="900000"/>
                <a:gridCol w="900000"/>
                <a:gridCol w="900000"/>
                <a:gridCol w="900000"/>
              </a:tblGrid>
              <a:tr h="370840">
                <a:tc>
                  <a:txBody>
                    <a:bodyPr/>
                    <a:lstStyle/>
                    <a:p>
                      <a:pPr algn="ctr"/>
                      <a:r>
                        <a:rPr lang="en-US" altLang="zh-TW" dirty="0" smtClean="0">
                          <a:solidFill>
                            <a:schemeClr val="bg2"/>
                          </a:solidFill>
                        </a:rPr>
                        <a:t>j</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weight[j]</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f(j)</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字方塊 6"/>
          <p:cNvSpPr txBox="1"/>
          <p:nvPr/>
        </p:nvSpPr>
        <p:spPr>
          <a:xfrm>
            <a:off x="4881335" y="3339894"/>
            <a:ext cx="269626" cy="461665"/>
          </a:xfrm>
          <a:prstGeom prst="rect">
            <a:avLst/>
          </a:prstGeom>
          <a:noFill/>
        </p:spPr>
        <p:txBody>
          <a:bodyPr wrap="none" rtlCol="0">
            <a:spAutoFit/>
          </a:bodyPr>
          <a:lstStyle/>
          <a:p>
            <a:r>
              <a:rPr lang="en-US" altLang="zh-TW" b="1" dirty="0" err="1" smtClean="0">
                <a:latin typeface="微軟正黑體" panose="020B0604030504040204" pitchFamily="34" charset="-120"/>
                <a:ea typeface="微軟正黑體" panose="020B0604030504040204" pitchFamily="34" charset="-120"/>
              </a:rPr>
              <a:t>i</a:t>
            </a:r>
            <a:endParaRPr lang="zh-TW" altLang="en-US" b="1" dirty="0">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3059832" y="3339893"/>
            <a:ext cx="269626" cy="461665"/>
          </a:xfrm>
          <a:prstGeom prst="rect">
            <a:avLst/>
          </a:prstGeom>
          <a:noFill/>
        </p:spPr>
        <p:txBody>
          <a:bodyPr wrap="none" rtlCol="0">
            <a:spAutoFit/>
          </a:bodyPr>
          <a:lstStyle/>
          <a:p>
            <a:r>
              <a:rPr lang="en-US" altLang="zh-TW" b="1" dirty="0" smtClean="0">
                <a:latin typeface="微軟正黑體" panose="020B0604030504040204" pitchFamily="34" charset="-120"/>
                <a:ea typeface="微軟正黑體" panose="020B0604030504040204" pitchFamily="34" charset="-120"/>
              </a:rPr>
              <a:t>j</a:t>
            </a:r>
            <a:endParaRPr lang="zh-TW" altLang="en-US" b="1"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5652120" y="3047506"/>
            <a:ext cx="829073" cy="523220"/>
          </a:xfrm>
          <a:prstGeom prst="rect">
            <a:avLst/>
          </a:prstGeom>
          <a:noFill/>
        </p:spPr>
        <p:txBody>
          <a:bodyPr wrap="none" rtlCol="0">
            <a:spAutoFit/>
          </a:bodyPr>
          <a:lstStyle/>
          <a:p>
            <a:r>
              <a:rPr lang="en-US" altLang="zh-TW" sz="2800" b="1" dirty="0" smtClean="0">
                <a:solidFill>
                  <a:srgbClr val="FF0000"/>
                </a:solidFill>
              </a:rPr>
              <a:t>C=8</a:t>
            </a:r>
            <a:endParaRPr lang="zh-TW" altLang="en-US" sz="2800" b="1" dirty="0">
              <a:solidFill>
                <a:srgbClr val="FF0000"/>
              </a:solidFill>
            </a:endParaRPr>
          </a:p>
        </p:txBody>
      </p:sp>
      <p:sp>
        <p:nvSpPr>
          <p:cNvPr id="10" name="矩形 9"/>
          <p:cNvSpPr/>
          <p:nvPr/>
        </p:nvSpPr>
        <p:spPr bwMode="auto">
          <a:xfrm>
            <a:off x="2699792" y="3873567"/>
            <a:ext cx="2736304" cy="108012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文字方塊 10"/>
          <p:cNvSpPr txBox="1"/>
          <p:nvPr/>
        </p:nvSpPr>
        <p:spPr>
          <a:xfrm>
            <a:off x="4067944" y="4521639"/>
            <a:ext cx="431528" cy="584775"/>
          </a:xfrm>
          <a:prstGeom prst="rect">
            <a:avLst/>
          </a:prstGeom>
          <a:noFill/>
        </p:spPr>
        <p:txBody>
          <a:bodyPr wrap="none" rtlCol="0">
            <a:spAutoFit/>
          </a:bodyPr>
          <a:lstStyle/>
          <a:p>
            <a:r>
              <a:rPr lang="zh-TW" altLang="en-US" sz="3200" b="1" dirty="0" smtClean="0">
                <a:solidFill>
                  <a:srgbClr val="FF0000"/>
                </a:solidFill>
                <a:latin typeface="微軟正黑體"/>
                <a:ea typeface="微軟正黑體"/>
              </a:rPr>
              <a:t>╳</a:t>
            </a:r>
            <a:endParaRPr lang="zh-TW" altLang="en-US" sz="3200" b="1" dirty="0">
              <a:solidFill>
                <a:srgbClr val="FF0000"/>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2229869018"/>
              </p:ext>
            </p:extLst>
          </p:nvPr>
        </p:nvGraphicFramePr>
        <p:xfrm>
          <a:off x="900392" y="5695221"/>
          <a:ext cx="7200000" cy="1112520"/>
        </p:xfrm>
        <a:graphic>
          <a:graphicData uri="http://schemas.openxmlformats.org/drawingml/2006/table">
            <a:tbl>
              <a:tblPr firstRow="1" bandRow="1">
                <a:tableStyleId>{5C22544A-7EE6-4342-B048-85BDC9FD1C3A}</a:tableStyleId>
              </a:tblPr>
              <a:tblGrid>
                <a:gridCol w="900000"/>
                <a:gridCol w="900000"/>
                <a:gridCol w="900000"/>
                <a:gridCol w="900000"/>
                <a:gridCol w="900000"/>
                <a:gridCol w="900000"/>
                <a:gridCol w="900000"/>
                <a:gridCol w="900000"/>
              </a:tblGrid>
              <a:tr h="370840">
                <a:tc>
                  <a:txBody>
                    <a:bodyPr/>
                    <a:lstStyle/>
                    <a:p>
                      <a:pPr algn="ctr"/>
                      <a:r>
                        <a:rPr lang="en-US" altLang="zh-TW" dirty="0" smtClean="0">
                          <a:solidFill>
                            <a:schemeClr val="bg2"/>
                          </a:solidFill>
                        </a:rPr>
                        <a:t>j</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weight[j]</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600" dirty="0" smtClean="0">
                          <a:solidFill>
                            <a:schemeClr val="bg2"/>
                          </a:solidFill>
                        </a:rPr>
                        <a:t>f(j)</a:t>
                      </a:r>
                      <a:endParaRPr lang="zh-TW" altLang="en-US" sz="16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文字方塊 13"/>
          <p:cNvSpPr txBox="1"/>
          <p:nvPr/>
        </p:nvSpPr>
        <p:spPr>
          <a:xfrm>
            <a:off x="4853015" y="5161548"/>
            <a:ext cx="269626" cy="461665"/>
          </a:xfrm>
          <a:prstGeom prst="rect">
            <a:avLst/>
          </a:prstGeom>
          <a:noFill/>
        </p:spPr>
        <p:txBody>
          <a:bodyPr wrap="none" rtlCol="0">
            <a:spAutoFit/>
          </a:bodyPr>
          <a:lstStyle/>
          <a:p>
            <a:r>
              <a:rPr lang="en-US" altLang="zh-TW" b="1" dirty="0" err="1" smtClean="0">
                <a:latin typeface="微軟正黑體" panose="020B0604030504040204" pitchFamily="34" charset="-120"/>
                <a:ea typeface="微軟正黑體" panose="020B0604030504040204" pitchFamily="34" charset="-120"/>
              </a:rPr>
              <a:t>i</a:t>
            </a:r>
            <a:endParaRPr lang="zh-TW" altLang="en-US" b="1" dirty="0">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3031512" y="5161547"/>
            <a:ext cx="269626" cy="461665"/>
          </a:xfrm>
          <a:prstGeom prst="rect">
            <a:avLst/>
          </a:prstGeom>
          <a:noFill/>
        </p:spPr>
        <p:txBody>
          <a:bodyPr wrap="none" rtlCol="0">
            <a:spAutoFit/>
          </a:bodyPr>
          <a:lstStyle/>
          <a:p>
            <a:r>
              <a:rPr lang="en-US" altLang="zh-TW" b="1" dirty="0" smtClean="0">
                <a:latin typeface="微軟正黑體" panose="020B0604030504040204" pitchFamily="34" charset="-120"/>
                <a:ea typeface="微軟正黑體" panose="020B0604030504040204" pitchFamily="34" charset="-120"/>
              </a:rPr>
              <a:t>j</a:t>
            </a:r>
            <a:endParaRPr lang="zh-TW" altLang="en-US" b="1" dirty="0">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5623800" y="4869160"/>
            <a:ext cx="829073" cy="523220"/>
          </a:xfrm>
          <a:prstGeom prst="rect">
            <a:avLst/>
          </a:prstGeom>
          <a:noFill/>
        </p:spPr>
        <p:txBody>
          <a:bodyPr wrap="none" rtlCol="0">
            <a:spAutoFit/>
          </a:bodyPr>
          <a:lstStyle/>
          <a:p>
            <a:r>
              <a:rPr lang="en-US" altLang="zh-TW" sz="2800" b="1" dirty="0" smtClean="0">
                <a:solidFill>
                  <a:srgbClr val="FF0000"/>
                </a:solidFill>
              </a:rPr>
              <a:t>C=8</a:t>
            </a:r>
            <a:endParaRPr lang="zh-TW" altLang="en-US" sz="2800" b="1" dirty="0">
              <a:solidFill>
                <a:srgbClr val="FF0000"/>
              </a:solidFill>
            </a:endParaRPr>
          </a:p>
        </p:txBody>
      </p:sp>
      <p:sp>
        <p:nvSpPr>
          <p:cNvPr id="17" name="矩形 16"/>
          <p:cNvSpPr/>
          <p:nvPr/>
        </p:nvSpPr>
        <p:spPr bwMode="auto">
          <a:xfrm>
            <a:off x="3563888" y="5700842"/>
            <a:ext cx="2736304" cy="115715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文字方塊 18"/>
          <p:cNvSpPr txBox="1"/>
          <p:nvPr/>
        </p:nvSpPr>
        <p:spPr>
          <a:xfrm>
            <a:off x="4960553" y="6372617"/>
            <a:ext cx="431528" cy="584775"/>
          </a:xfrm>
          <a:prstGeom prst="rect">
            <a:avLst/>
          </a:prstGeom>
          <a:noFill/>
        </p:spPr>
        <p:txBody>
          <a:bodyPr wrap="none" rtlCol="0">
            <a:spAutoFit/>
          </a:bodyPr>
          <a:lstStyle/>
          <a:p>
            <a:r>
              <a:rPr lang="zh-TW" altLang="en-US" sz="3200" b="1" dirty="0" smtClean="0">
                <a:solidFill>
                  <a:srgbClr val="FF0000"/>
                </a:solidFill>
                <a:latin typeface="微軟正黑體"/>
                <a:ea typeface="微軟正黑體"/>
              </a:rPr>
              <a:t>╳</a:t>
            </a:r>
            <a:endParaRPr lang="zh-TW" altLang="en-US" sz="3200" b="1" dirty="0">
              <a:solidFill>
                <a:srgbClr val="FF0000"/>
              </a:solidFill>
            </a:endParaRPr>
          </a:p>
        </p:txBody>
      </p:sp>
      <p:sp>
        <p:nvSpPr>
          <p:cNvPr id="12" name="橢圓 11"/>
          <p:cNvSpPr/>
          <p:nvPr/>
        </p:nvSpPr>
        <p:spPr bwMode="auto">
          <a:xfrm>
            <a:off x="2934222" y="4581128"/>
            <a:ext cx="413642" cy="372559"/>
          </a:xfrm>
          <a:prstGeom prst="ellipse">
            <a:avLst/>
          </a:prstGeom>
          <a:noFill/>
          <a:ln w="1905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1" name="橢圓 20"/>
          <p:cNvSpPr/>
          <p:nvPr/>
        </p:nvSpPr>
        <p:spPr bwMode="auto">
          <a:xfrm>
            <a:off x="5623800" y="6478724"/>
            <a:ext cx="413642" cy="372559"/>
          </a:xfrm>
          <a:prstGeom prst="ellipse">
            <a:avLst/>
          </a:prstGeom>
          <a:noFill/>
          <a:ln w="1905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文字方塊 19"/>
          <p:cNvSpPr txBox="1"/>
          <p:nvPr/>
        </p:nvSpPr>
        <p:spPr>
          <a:xfrm>
            <a:off x="7933137" y="260648"/>
            <a:ext cx="1003801" cy="584775"/>
          </a:xfrm>
          <a:prstGeom prst="rect">
            <a:avLst/>
          </a:prstGeom>
          <a:noFill/>
        </p:spPr>
        <p:txBody>
          <a:bodyPr wrap="none" rtlCol="0">
            <a:spAutoFit/>
          </a:bodyPr>
          <a:lstStyle/>
          <a:p>
            <a:r>
              <a:rPr lang="en-US" altLang="zh-TW" sz="3200" b="1" dirty="0" smtClean="0">
                <a:solidFill>
                  <a:srgbClr val="FF0000"/>
                </a:solidFill>
              </a:rPr>
              <a:t>O(n)</a:t>
            </a:r>
            <a:endParaRPr lang="zh-TW" altLang="en-US" sz="3200" b="1" dirty="0">
              <a:solidFill>
                <a:srgbClr val="FF0000"/>
              </a:solidFill>
            </a:endParaRPr>
          </a:p>
        </p:txBody>
      </p:sp>
    </p:spTree>
    <p:extLst>
      <p:ext uri="{BB962C8B-B14F-4D97-AF65-F5344CB8AC3E}">
        <p14:creationId xmlns:p14="http://schemas.microsoft.com/office/powerpoint/2010/main" val="165439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8640"/>
            <a:ext cx="7896225" cy="6238875"/>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2410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59" y="404664"/>
            <a:ext cx="8664376" cy="58326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矩形 2"/>
          <p:cNvSpPr/>
          <p:nvPr/>
        </p:nvSpPr>
        <p:spPr bwMode="auto">
          <a:xfrm>
            <a:off x="2051720" y="2996952"/>
            <a:ext cx="6624736" cy="180020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矩形 4"/>
          <p:cNvSpPr/>
          <p:nvPr/>
        </p:nvSpPr>
        <p:spPr bwMode="auto">
          <a:xfrm>
            <a:off x="1691680" y="404664"/>
            <a:ext cx="7056784" cy="1440160"/>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 name="文字方塊 3"/>
          <p:cNvSpPr txBox="1"/>
          <p:nvPr/>
        </p:nvSpPr>
        <p:spPr>
          <a:xfrm>
            <a:off x="7524328" y="1833960"/>
            <a:ext cx="980589" cy="461665"/>
          </a:xfrm>
          <a:prstGeom prst="rect">
            <a:avLst/>
          </a:prstGeom>
          <a:noFill/>
        </p:spPr>
        <p:txBody>
          <a:bodyPr wrap="none" rtlCol="0">
            <a:spAutoFit/>
          </a:bodyPr>
          <a:lstStyle/>
          <a:p>
            <a:r>
              <a:rPr lang="en-US" altLang="zh-TW" b="1" dirty="0" smtClean="0">
                <a:solidFill>
                  <a:srgbClr val="FF0000"/>
                </a:solidFill>
              </a:rPr>
              <a:t>Prefix</a:t>
            </a:r>
            <a:endParaRPr lang="zh-TW" altLang="en-US" b="1" dirty="0">
              <a:solidFill>
                <a:srgbClr val="FF0000"/>
              </a:solidFill>
            </a:endParaRPr>
          </a:p>
        </p:txBody>
      </p:sp>
    </p:spTree>
    <p:extLst>
      <p:ext uri="{BB962C8B-B14F-4D97-AF65-F5344CB8AC3E}">
        <p14:creationId xmlns:p14="http://schemas.microsoft.com/office/powerpoint/2010/main" val="347698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(1/4)</a:t>
            </a:r>
            <a:endParaRPr lang="zh-TW" altLang="en-US" dirty="0"/>
          </a:p>
        </p:txBody>
      </p:sp>
      <p:sp>
        <p:nvSpPr>
          <p:cNvPr id="3" name="內容版面配置區 2"/>
          <p:cNvSpPr>
            <a:spLocks noGrp="1"/>
          </p:cNvSpPr>
          <p:nvPr>
            <p:ph idx="1"/>
          </p:nvPr>
        </p:nvSpPr>
        <p:spPr>
          <a:xfrm>
            <a:off x="683568" y="1052736"/>
            <a:ext cx="7819256" cy="4968552"/>
          </a:xfrm>
        </p:spPr>
        <p:txBody>
          <a:bodyPr/>
          <a:lstStyle/>
          <a:p>
            <a:pPr algn="just"/>
            <a:r>
              <a:rPr lang="en-US" altLang="zh-TW" sz="2800" dirty="0"/>
              <a:t>This problem is about a robotic truck that distributes mail packages to several locations in a factory. The robot sits at the end of a conveyer at the mail office and waits for packages to be loaded into its cargo area. </a:t>
            </a:r>
            <a:endParaRPr lang="en-US" altLang="zh-TW" sz="2800" dirty="0" smtClean="0"/>
          </a:p>
          <a:p>
            <a:pPr algn="just"/>
            <a:r>
              <a:rPr lang="en-US" altLang="zh-TW" sz="2800" dirty="0" smtClean="0"/>
              <a:t>The robot </a:t>
            </a:r>
            <a:r>
              <a:rPr lang="en-US" altLang="zh-TW" sz="2800" u="sng" dirty="0">
                <a:solidFill>
                  <a:srgbClr val="FF0000"/>
                </a:solidFill>
              </a:rPr>
              <a:t>has a maximum load capacity</a:t>
            </a:r>
            <a:r>
              <a:rPr lang="en-US" altLang="zh-TW" sz="2800" dirty="0"/>
              <a:t>, which means that it may have to perform several round trips to complete its task. Provided that the maximum capacity is not exceeded, the robot can stop the conveyer at any time and start a round trip distributing the already collected packages. </a:t>
            </a:r>
            <a:r>
              <a:rPr lang="en-US" altLang="zh-TW" sz="2800" u="sng" dirty="0">
                <a:solidFill>
                  <a:srgbClr val="FF0000"/>
                </a:solidFill>
              </a:rPr>
              <a:t>The packages must be delivered in the incoming order</a:t>
            </a:r>
            <a:r>
              <a:rPr lang="en-US" altLang="zh-TW" sz="2800" dirty="0"/>
              <a:t>.</a:t>
            </a:r>
            <a:endParaRPr lang="zh-TW" altLang="en-US" sz="1600" dirty="0"/>
          </a:p>
        </p:txBody>
      </p:sp>
    </p:spTree>
    <p:extLst>
      <p:ext uri="{BB962C8B-B14F-4D97-AF65-F5344CB8AC3E}">
        <p14:creationId xmlns:p14="http://schemas.microsoft.com/office/powerpoint/2010/main" val="241978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(2/4)</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a:t>The distance of a round trip is </a:t>
            </a:r>
            <a:r>
              <a:rPr lang="en-US" altLang="zh-TW" sz="2800" u="sng" dirty="0">
                <a:solidFill>
                  <a:srgbClr val="FF0000"/>
                </a:solidFill>
              </a:rPr>
              <a:t>computed in a grid by measuring the number of robot moves from the mail office, at location (0,0)</a:t>
            </a:r>
            <a:r>
              <a:rPr lang="en-US" altLang="zh-TW" sz="2800" dirty="0"/>
              <a:t>, to the location of delivery of the first package, the number of moves between package delivery locations, until the last package, and then the number of moves from the last location back to the mail office. </a:t>
            </a:r>
            <a:r>
              <a:rPr lang="en-US" altLang="zh-TW" sz="2800" u="sng" dirty="0">
                <a:solidFill>
                  <a:srgbClr val="FF0000"/>
                </a:solidFill>
              </a:rPr>
              <a:t>The robot moves a cell at a time either horizontally or vertically in the factory plant grid</a:t>
            </a:r>
            <a:r>
              <a:rPr lang="en-US" altLang="zh-TW" sz="2800" dirty="0"/>
              <a:t>. </a:t>
            </a:r>
            <a:endParaRPr lang="zh-TW" altLang="en-US" sz="1600" dirty="0"/>
          </a:p>
        </p:txBody>
      </p:sp>
    </p:spTree>
    <p:extLst>
      <p:ext uri="{BB962C8B-B14F-4D97-AF65-F5344CB8AC3E}">
        <p14:creationId xmlns:p14="http://schemas.microsoft.com/office/powerpoint/2010/main" val="2976513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(3/4)</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smtClean="0"/>
              <a:t>For </a:t>
            </a:r>
            <a:r>
              <a:rPr lang="en-US" altLang="zh-TW" sz="2800" dirty="0"/>
              <a:t>example, consider four packages, to be delivered at the locations (1,2), (1,0), (3,1), and (3,1). By dividing these packages into two round trips of two packages each, the number of moves in the </a:t>
            </a:r>
            <a:r>
              <a:rPr lang="en-US" altLang="zh-TW" sz="2800" u="sng" dirty="0">
                <a:solidFill>
                  <a:srgbClr val="FF0000"/>
                </a:solidFill>
              </a:rPr>
              <a:t>first trip is 3+2+1=6</a:t>
            </a:r>
            <a:r>
              <a:rPr lang="en-US" altLang="zh-TW" sz="2800" dirty="0"/>
              <a:t>, and </a:t>
            </a:r>
            <a:r>
              <a:rPr lang="en-US" altLang="zh-TW" sz="2800" u="sng" dirty="0">
                <a:solidFill>
                  <a:srgbClr val="FF0000"/>
                </a:solidFill>
              </a:rPr>
              <a:t>4+0+4=8 in the second trip</a:t>
            </a:r>
            <a:r>
              <a:rPr lang="en-US" altLang="zh-TW" sz="2800" dirty="0"/>
              <a:t>. Notice that the two last packages are delivered at the same location and thus the number of moves between them is 0. </a:t>
            </a:r>
            <a:endParaRPr lang="zh-TW"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79476225"/>
              </p:ext>
            </p:extLst>
          </p:nvPr>
        </p:nvGraphicFramePr>
        <p:xfrm>
          <a:off x="1513952" y="4638822"/>
          <a:ext cx="2664000" cy="1836000"/>
        </p:xfrm>
        <a:graphic>
          <a:graphicData uri="http://schemas.openxmlformats.org/drawingml/2006/table">
            <a:tbl>
              <a:tblPr firstRow="1" bandRow="1">
                <a:tableStyleId>{5C22544A-7EE6-4342-B048-85BDC9FD1C3A}</a:tableStyleId>
              </a:tblPr>
              <a:tblGrid>
                <a:gridCol w="532800"/>
                <a:gridCol w="532800"/>
                <a:gridCol w="532800"/>
                <a:gridCol w="532800"/>
                <a:gridCol w="532800"/>
              </a:tblGrid>
              <a:tr h="45900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橢圓 4"/>
          <p:cNvSpPr/>
          <p:nvPr/>
        </p:nvSpPr>
        <p:spPr bwMode="auto">
          <a:xfrm>
            <a:off x="1441944" y="6367014"/>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 name="文字方塊 5"/>
          <p:cNvSpPr txBox="1"/>
          <p:nvPr/>
        </p:nvSpPr>
        <p:spPr>
          <a:xfrm>
            <a:off x="827584" y="6269745"/>
            <a:ext cx="630301" cy="338554"/>
          </a:xfrm>
          <a:prstGeom prst="rect">
            <a:avLst/>
          </a:prstGeom>
          <a:noFill/>
        </p:spPr>
        <p:txBody>
          <a:bodyPr wrap="none" rtlCol="0">
            <a:spAutoFit/>
          </a:bodyPr>
          <a:lstStyle/>
          <a:p>
            <a:r>
              <a:rPr lang="en-US" altLang="zh-TW" sz="1600" b="1" dirty="0" smtClean="0"/>
              <a:t>(0, 0)</a:t>
            </a:r>
            <a:endParaRPr lang="zh-TW" altLang="en-US" sz="1600" b="1" dirty="0"/>
          </a:p>
        </p:txBody>
      </p:sp>
      <p:sp>
        <p:nvSpPr>
          <p:cNvPr id="7" name="橢圓 6"/>
          <p:cNvSpPr/>
          <p:nvPr/>
        </p:nvSpPr>
        <p:spPr bwMode="auto">
          <a:xfrm>
            <a:off x="1946000" y="5502918"/>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3097549" y="5934966"/>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橢圓 8"/>
          <p:cNvSpPr/>
          <p:nvPr/>
        </p:nvSpPr>
        <p:spPr bwMode="auto">
          <a:xfrm>
            <a:off x="3026120" y="5934966"/>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 name="文字方塊 9"/>
          <p:cNvSpPr txBox="1"/>
          <p:nvPr/>
        </p:nvSpPr>
        <p:spPr>
          <a:xfrm>
            <a:off x="2004440" y="5221257"/>
            <a:ext cx="630301" cy="338554"/>
          </a:xfrm>
          <a:prstGeom prst="rect">
            <a:avLst/>
          </a:prstGeom>
          <a:noFill/>
        </p:spPr>
        <p:txBody>
          <a:bodyPr wrap="none" rtlCol="0">
            <a:spAutoFit/>
          </a:bodyPr>
          <a:lstStyle/>
          <a:p>
            <a:r>
              <a:rPr lang="en-US" altLang="zh-TW" sz="1600" b="1" dirty="0" smtClean="0"/>
              <a:t>(1, 2)</a:t>
            </a:r>
            <a:endParaRPr lang="zh-TW" altLang="en-US" sz="1600" b="1" dirty="0"/>
          </a:p>
        </p:txBody>
      </p:sp>
      <p:sp>
        <p:nvSpPr>
          <p:cNvPr id="11" name="橢圓 10"/>
          <p:cNvSpPr/>
          <p:nvPr/>
        </p:nvSpPr>
        <p:spPr bwMode="auto">
          <a:xfrm>
            <a:off x="1954384" y="6367014"/>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 name="文字方塊 11"/>
          <p:cNvSpPr txBox="1"/>
          <p:nvPr/>
        </p:nvSpPr>
        <p:spPr>
          <a:xfrm>
            <a:off x="2004439" y="6439022"/>
            <a:ext cx="630301" cy="338554"/>
          </a:xfrm>
          <a:prstGeom prst="rect">
            <a:avLst/>
          </a:prstGeom>
          <a:noFill/>
        </p:spPr>
        <p:txBody>
          <a:bodyPr wrap="none" rtlCol="0">
            <a:spAutoFit/>
          </a:bodyPr>
          <a:lstStyle/>
          <a:p>
            <a:r>
              <a:rPr lang="en-US" altLang="zh-TW" sz="1600" b="1" dirty="0" smtClean="0"/>
              <a:t>(1, 0)</a:t>
            </a:r>
            <a:endParaRPr lang="zh-TW" altLang="en-US" sz="1600" b="1" dirty="0"/>
          </a:p>
        </p:txBody>
      </p:sp>
      <p:sp>
        <p:nvSpPr>
          <p:cNvPr id="13" name="文字方塊 12"/>
          <p:cNvSpPr txBox="1"/>
          <p:nvPr/>
        </p:nvSpPr>
        <p:spPr>
          <a:xfrm>
            <a:off x="3159261" y="5559811"/>
            <a:ext cx="630301" cy="338554"/>
          </a:xfrm>
          <a:prstGeom prst="rect">
            <a:avLst/>
          </a:prstGeom>
          <a:noFill/>
        </p:spPr>
        <p:txBody>
          <a:bodyPr wrap="none" rtlCol="0">
            <a:spAutoFit/>
          </a:bodyPr>
          <a:lstStyle/>
          <a:p>
            <a:r>
              <a:rPr lang="en-US" altLang="zh-TW" sz="1600" b="1" dirty="0" smtClean="0"/>
              <a:t>(3, 1)</a:t>
            </a:r>
            <a:endParaRPr lang="zh-TW" altLang="en-US" sz="1600" b="1" dirty="0"/>
          </a:p>
        </p:txBody>
      </p:sp>
      <p:sp>
        <p:nvSpPr>
          <p:cNvPr id="14" name="文字方塊 13"/>
          <p:cNvSpPr txBox="1"/>
          <p:nvPr/>
        </p:nvSpPr>
        <p:spPr>
          <a:xfrm>
            <a:off x="3260023" y="5790950"/>
            <a:ext cx="630301" cy="338554"/>
          </a:xfrm>
          <a:prstGeom prst="rect">
            <a:avLst/>
          </a:prstGeom>
          <a:noFill/>
        </p:spPr>
        <p:txBody>
          <a:bodyPr wrap="none" rtlCol="0">
            <a:spAutoFit/>
          </a:bodyPr>
          <a:lstStyle/>
          <a:p>
            <a:r>
              <a:rPr lang="en-US" altLang="zh-TW" sz="1600" b="1" dirty="0" smtClean="0"/>
              <a:t>(3, 1)</a:t>
            </a:r>
            <a:endParaRPr lang="zh-TW" altLang="en-US" sz="1600" b="1" dirty="0"/>
          </a:p>
        </p:txBody>
      </p:sp>
      <p:sp>
        <p:nvSpPr>
          <p:cNvPr id="15" name="手繪多邊形 14"/>
          <p:cNvSpPr/>
          <p:nvPr/>
        </p:nvSpPr>
        <p:spPr>
          <a:xfrm>
            <a:off x="1427977" y="5503622"/>
            <a:ext cx="522794" cy="814853"/>
          </a:xfrm>
          <a:custGeom>
            <a:avLst/>
            <a:gdLst>
              <a:gd name="connsiteX0" fmla="*/ 48660 w 522794"/>
              <a:gd name="connsiteY0" fmla="*/ 814853 h 814853"/>
              <a:gd name="connsiteX1" fmla="*/ 48660 w 522794"/>
              <a:gd name="connsiteY1" fmla="*/ 408453 h 814853"/>
              <a:gd name="connsiteX2" fmla="*/ 31727 w 522794"/>
              <a:gd name="connsiteY2" fmla="*/ 61319 h 814853"/>
              <a:gd name="connsiteX3" fmla="*/ 522794 w 522794"/>
              <a:gd name="connsiteY3" fmla="*/ 2053 h 814853"/>
            </a:gdLst>
            <a:ahLst/>
            <a:cxnLst>
              <a:cxn ang="0">
                <a:pos x="connsiteX0" y="connsiteY0"/>
              </a:cxn>
              <a:cxn ang="0">
                <a:pos x="connsiteX1" y="connsiteY1"/>
              </a:cxn>
              <a:cxn ang="0">
                <a:pos x="connsiteX2" y="connsiteY2"/>
              </a:cxn>
              <a:cxn ang="0">
                <a:pos x="connsiteX3" y="connsiteY3"/>
              </a:cxn>
            </a:cxnLst>
            <a:rect l="l" t="t" r="r" b="b"/>
            <a:pathLst>
              <a:path w="522794" h="814853">
                <a:moveTo>
                  <a:pt x="48660" y="814853"/>
                </a:moveTo>
                <a:cubicBezTo>
                  <a:pt x="50071" y="674447"/>
                  <a:pt x="51482" y="534042"/>
                  <a:pt x="48660" y="408453"/>
                </a:cubicBezTo>
                <a:cubicBezTo>
                  <a:pt x="45838" y="282864"/>
                  <a:pt x="-47295" y="129052"/>
                  <a:pt x="31727" y="61319"/>
                </a:cubicBezTo>
                <a:cubicBezTo>
                  <a:pt x="110749" y="-6414"/>
                  <a:pt x="316771" y="-2181"/>
                  <a:pt x="522794" y="2053"/>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文字方塊 15"/>
          <p:cNvSpPr txBox="1"/>
          <p:nvPr/>
        </p:nvSpPr>
        <p:spPr>
          <a:xfrm>
            <a:off x="1154686" y="5529741"/>
            <a:ext cx="287258" cy="338554"/>
          </a:xfrm>
          <a:prstGeom prst="rect">
            <a:avLst/>
          </a:prstGeom>
          <a:noFill/>
        </p:spPr>
        <p:txBody>
          <a:bodyPr wrap="none" rtlCol="0">
            <a:spAutoFit/>
          </a:bodyPr>
          <a:lstStyle/>
          <a:p>
            <a:r>
              <a:rPr lang="en-US" altLang="zh-TW" sz="1600" b="1" dirty="0" smtClean="0">
                <a:solidFill>
                  <a:srgbClr val="FF0000"/>
                </a:solidFill>
              </a:rPr>
              <a:t>3</a:t>
            </a:r>
            <a:endParaRPr lang="zh-TW" altLang="en-US" sz="1600" b="1" dirty="0">
              <a:solidFill>
                <a:srgbClr val="FF0000"/>
              </a:solidFill>
            </a:endParaRPr>
          </a:p>
        </p:txBody>
      </p:sp>
      <p:sp>
        <p:nvSpPr>
          <p:cNvPr id="17" name="手繪多邊形 16"/>
          <p:cNvSpPr/>
          <p:nvPr/>
        </p:nvSpPr>
        <p:spPr>
          <a:xfrm>
            <a:off x="2094704" y="5649608"/>
            <a:ext cx="67780" cy="719667"/>
          </a:xfrm>
          <a:custGeom>
            <a:avLst/>
            <a:gdLst>
              <a:gd name="connsiteX0" fmla="*/ 8467 w 67780"/>
              <a:gd name="connsiteY0" fmla="*/ 0 h 719667"/>
              <a:gd name="connsiteX1" fmla="*/ 67733 w 67780"/>
              <a:gd name="connsiteY1" fmla="*/ 499533 h 719667"/>
              <a:gd name="connsiteX2" fmla="*/ 0 w 67780"/>
              <a:gd name="connsiteY2" fmla="*/ 719667 h 719667"/>
            </a:gdLst>
            <a:ahLst/>
            <a:cxnLst>
              <a:cxn ang="0">
                <a:pos x="connsiteX0" y="connsiteY0"/>
              </a:cxn>
              <a:cxn ang="0">
                <a:pos x="connsiteX1" y="connsiteY1"/>
              </a:cxn>
              <a:cxn ang="0">
                <a:pos x="connsiteX2" y="connsiteY2"/>
              </a:cxn>
            </a:cxnLst>
            <a:rect l="l" t="t" r="r" b="b"/>
            <a:pathLst>
              <a:path w="67780" h="719667">
                <a:moveTo>
                  <a:pt x="8467" y="0"/>
                </a:moveTo>
                <a:cubicBezTo>
                  <a:pt x="38805" y="189794"/>
                  <a:pt x="69144" y="379589"/>
                  <a:pt x="67733" y="499533"/>
                </a:cubicBezTo>
                <a:cubicBezTo>
                  <a:pt x="66322" y="619478"/>
                  <a:pt x="33161" y="669572"/>
                  <a:pt x="0" y="719667"/>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8" name="文字方塊 17"/>
          <p:cNvSpPr txBox="1"/>
          <p:nvPr/>
        </p:nvSpPr>
        <p:spPr>
          <a:xfrm>
            <a:off x="2175961" y="5790950"/>
            <a:ext cx="287258" cy="338554"/>
          </a:xfrm>
          <a:prstGeom prst="rect">
            <a:avLst/>
          </a:prstGeom>
          <a:noFill/>
        </p:spPr>
        <p:txBody>
          <a:bodyPr wrap="none" rtlCol="0">
            <a:spAutoFit/>
          </a:bodyPr>
          <a:lstStyle/>
          <a:p>
            <a:r>
              <a:rPr lang="en-US" altLang="zh-TW" sz="1600" b="1" dirty="0" smtClean="0">
                <a:solidFill>
                  <a:srgbClr val="FF0000"/>
                </a:solidFill>
              </a:rPr>
              <a:t>2</a:t>
            </a:r>
            <a:endParaRPr lang="zh-TW" altLang="en-US" sz="1600" b="1" dirty="0">
              <a:solidFill>
                <a:srgbClr val="FF0000"/>
              </a:solidFill>
            </a:endParaRPr>
          </a:p>
        </p:txBody>
      </p:sp>
      <p:sp>
        <p:nvSpPr>
          <p:cNvPr id="19" name="手繪多邊形 18"/>
          <p:cNvSpPr/>
          <p:nvPr/>
        </p:nvSpPr>
        <p:spPr>
          <a:xfrm>
            <a:off x="1603637" y="6530141"/>
            <a:ext cx="397934" cy="77621"/>
          </a:xfrm>
          <a:custGeom>
            <a:avLst/>
            <a:gdLst>
              <a:gd name="connsiteX0" fmla="*/ 397934 w 397934"/>
              <a:gd name="connsiteY0" fmla="*/ 42334 h 77621"/>
              <a:gd name="connsiteX1" fmla="*/ 143934 w 397934"/>
              <a:gd name="connsiteY1" fmla="*/ 76200 h 77621"/>
              <a:gd name="connsiteX2" fmla="*/ 0 w 397934"/>
              <a:gd name="connsiteY2" fmla="*/ 0 h 77621"/>
            </a:gdLst>
            <a:ahLst/>
            <a:cxnLst>
              <a:cxn ang="0">
                <a:pos x="connsiteX0" y="connsiteY0"/>
              </a:cxn>
              <a:cxn ang="0">
                <a:pos x="connsiteX1" y="connsiteY1"/>
              </a:cxn>
              <a:cxn ang="0">
                <a:pos x="connsiteX2" y="connsiteY2"/>
              </a:cxn>
            </a:cxnLst>
            <a:rect l="l" t="t" r="r" b="b"/>
            <a:pathLst>
              <a:path w="397934" h="77621">
                <a:moveTo>
                  <a:pt x="397934" y="42334"/>
                </a:moveTo>
                <a:cubicBezTo>
                  <a:pt x="304095" y="62795"/>
                  <a:pt x="210256" y="83256"/>
                  <a:pt x="143934" y="76200"/>
                </a:cubicBezTo>
                <a:cubicBezTo>
                  <a:pt x="77612" y="69144"/>
                  <a:pt x="38806" y="34572"/>
                  <a:pt x="0" y="0"/>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文字方塊 19"/>
          <p:cNvSpPr txBox="1"/>
          <p:nvPr/>
        </p:nvSpPr>
        <p:spPr>
          <a:xfrm>
            <a:off x="1668001" y="6568951"/>
            <a:ext cx="287258" cy="338554"/>
          </a:xfrm>
          <a:prstGeom prst="rect">
            <a:avLst/>
          </a:prstGeom>
          <a:noFill/>
        </p:spPr>
        <p:txBody>
          <a:bodyPr wrap="none" rtlCol="0">
            <a:spAutoFit/>
          </a:bodyPr>
          <a:lstStyle/>
          <a:p>
            <a:r>
              <a:rPr lang="en-US" altLang="zh-TW" sz="1600" b="1" dirty="0" smtClean="0">
                <a:solidFill>
                  <a:srgbClr val="FF0000"/>
                </a:solidFill>
              </a:rPr>
              <a:t>1</a:t>
            </a:r>
            <a:endParaRPr lang="zh-TW" altLang="en-US" sz="1600" b="1" dirty="0">
              <a:solidFill>
                <a:srgbClr val="FF0000"/>
              </a:solidFill>
            </a:endParaRPr>
          </a:p>
        </p:txBody>
      </p:sp>
      <p:graphicFrame>
        <p:nvGraphicFramePr>
          <p:cNvPr id="21" name="表格 20"/>
          <p:cNvGraphicFramePr>
            <a:graphicFrameLocks noGrp="1"/>
          </p:cNvGraphicFramePr>
          <p:nvPr>
            <p:extLst>
              <p:ext uri="{D42A27DB-BD31-4B8C-83A1-F6EECF244321}">
                <p14:modId xmlns:p14="http://schemas.microsoft.com/office/powerpoint/2010/main" val="600364683"/>
              </p:ext>
            </p:extLst>
          </p:nvPr>
        </p:nvGraphicFramePr>
        <p:xfrm>
          <a:off x="5402680" y="4603022"/>
          <a:ext cx="2664000" cy="1836000"/>
        </p:xfrm>
        <a:graphic>
          <a:graphicData uri="http://schemas.openxmlformats.org/drawingml/2006/table">
            <a:tbl>
              <a:tblPr firstRow="1" bandRow="1">
                <a:tableStyleId>{5C22544A-7EE6-4342-B048-85BDC9FD1C3A}</a:tableStyleId>
              </a:tblPr>
              <a:tblGrid>
                <a:gridCol w="532800"/>
                <a:gridCol w="532800"/>
                <a:gridCol w="532800"/>
                <a:gridCol w="532800"/>
                <a:gridCol w="532800"/>
              </a:tblGrid>
              <a:tr h="45900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2" name="橢圓 21"/>
          <p:cNvSpPr/>
          <p:nvPr/>
        </p:nvSpPr>
        <p:spPr bwMode="auto">
          <a:xfrm>
            <a:off x="5330672" y="6331214"/>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文字方塊 22"/>
          <p:cNvSpPr txBox="1"/>
          <p:nvPr/>
        </p:nvSpPr>
        <p:spPr>
          <a:xfrm>
            <a:off x="4716016" y="6233945"/>
            <a:ext cx="630301" cy="338554"/>
          </a:xfrm>
          <a:prstGeom prst="rect">
            <a:avLst/>
          </a:prstGeom>
          <a:noFill/>
        </p:spPr>
        <p:txBody>
          <a:bodyPr wrap="none" rtlCol="0">
            <a:spAutoFit/>
          </a:bodyPr>
          <a:lstStyle/>
          <a:p>
            <a:r>
              <a:rPr lang="en-US" altLang="zh-TW" sz="1600" b="1" dirty="0" smtClean="0"/>
              <a:t>(0, 0)</a:t>
            </a:r>
            <a:endParaRPr lang="zh-TW" altLang="en-US" sz="1600" b="1" dirty="0"/>
          </a:p>
        </p:txBody>
      </p:sp>
      <p:sp>
        <p:nvSpPr>
          <p:cNvPr id="25" name="橢圓 24"/>
          <p:cNvSpPr/>
          <p:nvPr/>
        </p:nvSpPr>
        <p:spPr bwMode="auto">
          <a:xfrm>
            <a:off x="6986277" y="5899166"/>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6" name="橢圓 25"/>
          <p:cNvSpPr/>
          <p:nvPr/>
        </p:nvSpPr>
        <p:spPr bwMode="auto">
          <a:xfrm>
            <a:off x="6914848" y="5899166"/>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0" name="文字方塊 29"/>
          <p:cNvSpPr txBox="1"/>
          <p:nvPr/>
        </p:nvSpPr>
        <p:spPr>
          <a:xfrm>
            <a:off x="7047989" y="5524011"/>
            <a:ext cx="630301" cy="338554"/>
          </a:xfrm>
          <a:prstGeom prst="rect">
            <a:avLst/>
          </a:prstGeom>
          <a:noFill/>
        </p:spPr>
        <p:txBody>
          <a:bodyPr wrap="none" rtlCol="0">
            <a:spAutoFit/>
          </a:bodyPr>
          <a:lstStyle/>
          <a:p>
            <a:r>
              <a:rPr lang="en-US" altLang="zh-TW" sz="1600" b="1" dirty="0" smtClean="0"/>
              <a:t>(3, 1)</a:t>
            </a:r>
            <a:endParaRPr lang="zh-TW" altLang="en-US" sz="1600" b="1" dirty="0"/>
          </a:p>
        </p:txBody>
      </p:sp>
      <p:sp>
        <p:nvSpPr>
          <p:cNvPr id="31" name="文字方塊 30"/>
          <p:cNvSpPr txBox="1"/>
          <p:nvPr/>
        </p:nvSpPr>
        <p:spPr>
          <a:xfrm>
            <a:off x="7148751" y="5755150"/>
            <a:ext cx="630301" cy="338554"/>
          </a:xfrm>
          <a:prstGeom prst="rect">
            <a:avLst/>
          </a:prstGeom>
          <a:noFill/>
        </p:spPr>
        <p:txBody>
          <a:bodyPr wrap="none" rtlCol="0">
            <a:spAutoFit/>
          </a:bodyPr>
          <a:lstStyle/>
          <a:p>
            <a:r>
              <a:rPr lang="en-US" altLang="zh-TW" sz="1600" b="1" dirty="0" smtClean="0"/>
              <a:t>(3, 1)</a:t>
            </a:r>
            <a:endParaRPr lang="zh-TW" altLang="en-US" sz="1600" b="1" dirty="0"/>
          </a:p>
        </p:txBody>
      </p:sp>
      <p:sp>
        <p:nvSpPr>
          <p:cNvPr id="38" name="手繪多邊形 37"/>
          <p:cNvSpPr/>
          <p:nvPr/>
        </p:nvSpPr>
        <p:spPr>
          <a:xfrm>
            <a:off x="5276862" y="5912640"/>
            <a:ext cx="1606989" cy="403493"/>
          </a:xfrm>
          <a:custGeom>
            <a:avLst/>
            <a:gdLst>
              <a:gd name="connsiteX0" fmla="*/ 66055 w 1606989"/>
              <a:gd name="connsiteY0" fmla="*/ 403493 h 403493"/>
              <a:gd name="connsiteX1" fmla="*/ 57589 w 1606989"/>
              <a:gd name="connsiteY1" fmla="*/ 30960 h 403493"/>
              <a:gd name="connsiteX2" fmla="*/ 684122 w 1606989"/>
              <a:gd name="connsiteY2" fmla="*/ 22493 h 403493"/>
              <a:gd name="connsiteX3" fmla="*/ 1183655 w 1606989"/>
              <a:gd name="connsiteY3" fmla="*/ 39427 h 403493"/>
              <a:gd name="connsiteX4" fmla="*/ 1606989 w 1606989"/>
              <a:gd name="connsiteY4" fmla="*/ 39427 h 403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989" h="403493">
                <a:moveTo>
                  <a:pt x="66055" y="403493"/>
                </a:moveTo>
                <a:cubicBezTo>
                  <a:pt x="10316" y="248976"/>
                  <a:pt x="-45422" y="94460"/>
                  <a:pt x="57589" y="30960"/>
                </a:cubicBezTo>
                <a:cubicBezTo>
                  <a:pt x="160600" y="-32540"/>
                  <a:pt x="496444" y="21082"/>
                  <a:pt x="684122" y="22493"/>
                </a:cubicBezTo>
                <a:cubicBezTo>
                  <a:pt x="871800" y="23904"/>
                  <a:pt x="1029844" y="36605"/>
                  <a:pt x="1183655" y="39427"/>
                </a:cubicBezTo>
                <a:cubicBezTo>
                  <a:pt x="1337466" y="42249"/>
                  <a:pt x="1472227" y="40838"/>
                  <a:pt x="1606989" y="39427"/>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9" name="文字方塊 38"/>
          <p:cNvSpPr txBox="1"/>
          <p:nvPr/>
        </p:nvSpPr>
        <p:spPr>
          <a:xfrm>
            <a:off x="5546696" y="5618028"/>
            <a:ext cx="287258" cy="338554"/>
          </a:xfrm>
          <a:prstGeom prst="rect">
            <a:avLst/>
          </a:prstGeom>
          <a:noFill/>
        </p:spPr>
        <p:txBody>
          <a:bodyPr wrap="none" rtlCol="0">
            <a:spAutoFit/>
          </a:bodyPr>
          <a:lstStyle/>
          <a:p>
            <a:r>
              <a:rPr lang="en-US" altLang="zh-TW" sz="1600" b="1" dirty="0" smtClean="0">
                <a:solidFill>
                  <a:srgbClr val="FF0000"/>
                </a:solidFill>
              </a:rPr>
              <a:t>4</a:t>
            </a:r>
            <a:endParaRPr lang="zh-TW" altLang="en-US" sz="1600" b="1" dirty="0">
              <a:solidFill>
                <a:srgbClr val="FF0000"/>
              </a:solidFill>
            </a:endParaRPr>
          </a:p>
        </p:txBody>
      </p:sp>
      <p:sp>
        <p:nvSpPr>
          <p:cNvPr id="40" name="手繪多邊形 39"/>
          <p:cNvSpPr/>
          <p:nvPr/>
        </p:nvSpPr>
        <p:spPr>
          <a:xfrm>
            <a:off x="6934651" y="5765493"/>
            <a:ext cx="169333" cy="101907"/>
          </a:xfrm>
          <a:custGeom>
            <a:avLst/>
            <a:gdLst>
              <a:gd name="connsiteX0" fmla="*/ 0 w 169333"/>
              <a:gd name="connsiteY0" fmla="*/ 101907 h 101907"/>
              <a:gd name="connsiteX1" fmla="*/ 76200 w 169333"/>
              <a:gd name="connsiteY1" fmla="*/ 307 h 101907"/>
              <a:gd name="connsiteX2" fmla="*/ 169333 w 169333"/>
              <a:gd name="connsiteY2" fmla="*/ 76507 h 101907"/>
            </a:gdLst>
            <a:ahLst/>
            <a:cxnLst>
              <a:cxn ang="0">
                <a:pos x="connsiteX0" y="connsiteY0"/>
              </a:cxn>
              <a:cxn ang="0">
                <a:pos x="connsiteX1" y="connsiteY1"/>
              </a:cxn>
              <a:cxn ang="0">
                <a:pos x="connsiteX2" y="connsiteY2"/>
              </a:cxn>
            </a:cxnLst>
            <a:rect l="l" t="t" r="r" b="b"/>
            <a:pathLst>
              <a:path w="169333" h="101907">
                <a:moveTo>
                  <a:pt x="0" y="101907"/>
                </a:moveTo>
                <a:cubicBezTo>
                  <a:pt x="23989" y="53223"/>
                  <a:pt x="47978" y="4540"/>
                  <a:pt x="76200" y="307"/>
                </a:cubicBezTo>
                <a:cubicBezTo>
                  <a:pt x="104422" y="-3926"/>
                  <a:pt x="136877" y="36290"/>
                  <a:pt x="169333" y="76507"/>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1" name="文字方塊 40"/>
          <p:cNvSpPr txBox="1"/>
          <p:nvPr/>
        </p:nvSpPr>
        <p:spPr>
          <a:xfrm>
            <a:off x="6766200" y="5559811"/>
            <a:ext cx="287258" cy="338554"/>
          </a:xfrm>
          <a:prstGeom prst="rect">
            <a:avLst/>
          </a:prstGeom>
          <a:noFill/>
        </p:spPr>
        <p:txBody>
          <a:bodyPr wrap="none" rtlCol="0">
            <a:spAutoFit/>
          </a:bodyPr>
          <a:lstStyle/>
          <a:p>
            <a:r>
              <a:rPr lang="en-US" altLang="zh-TW" sz="1600" b="1" dirty="0" smtClean="0">
                <a:solidFill>
                  <a:srgbClr val="FF0000"/>
                </a:solidFill>
              </a:rPr>
              <a:t>0</a:t>
            </a:r>
            <a:endParaRPr lang="zh-TW" altLang="en-US" sz="1600" b="1" dirty="0">
              <a:solidFill>
                <a:srgbClr val="FF0000"/>
              </a:solidFill>
            </a:endParaRPr>
          </a:p>
        </p:txBody>
      </p:sp>
      <p:sp>
        <p:nvSpPr>
          <p:cNvPr id="42" name="手繪多邊形 41"/>
          <p:cNvSpPr/>
          <p:nvPr/>
        </p:nvSpPr>
        <p:spPr>
          <a:xfrm>
            <a:off x="5503784" y="6070600"/>
            <a:ext cx="1493423" cy="463412"/>
          </a:xfrm>
          <a:custGeom>
            <a:avLst/>
            <a:gdLst>
              <a:gd name="connsiteX0" fmla="*/ 1447800 w 1493423"/>
              <a:gd name="connsiteY0" fmla="*/ 0 h 463412"/>
              <a:gd name="connsiteX1" fmla="*/ 1447800 w 1493423"/>
              <a:gd name="connsiteY1" fmla="*/ 423333 h 463412"/>
              <a:gd name="connsiteX2" fmla="*/ 973667 w 1493423"/>
              <a:gd name="connsiteY2" fmla="*/ 448733 h 463412"/>
              <a:gd name="connsiteX3" fmla="*/ 414867 w 1493423"/>
              <a:gd name="connsiteY3" fmla="*/ 448733 h 463412"/>
              <a:gd name="connsiteX4" fmla="*/ 0 w 1493423"/>
              <a:gd name="connsiteY4" fmla="*/ 431800 h 463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423" h="463412">
                <a:moveTo>
                  <a:pt x="1447800" y="0"/>
                </a:moveTo>
                <a:cubicBezTo>
                  <a:pt x="1487311" y="174272"/>
                  <a:pt x="1526822" y="348544"/>
                  <a:pt x="1447800" y="423333"/>
                </a:cubicBezTo>
                <a:cubicBezTo>
                  <a:pt x="1368778" y="498122"/>
                  <a:pt x="1145822" y="444500"/>
                  <a:pt x="973667" y="448733"/>
                </a:cubicBezTo>
                <a:cubicBezTo>
                  <a:pt x="801512" y="452966"/>
                  <a:pt x="577145" y="451555"/>
                  <a:pt x="414867" y="448733"/>
                </a:cubicBezTo>
                <a:cubicBezTo>
                  <a:pt x="252589" y="445911"/>
                  <a:pt x="126294" y="438855"/>
                  <a:pt x="0" y="431800"/>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3" name="文字方塊 42"/>
          <p:cNvSpPr txBox="1"/>
          <p:nvPr/>
        </p:nvSpPr>
        <p:spPr>
          <a:xfrm>
            <a:off x="6106866" y="6516651"/>
            <a:ext cx="287258" cy="338554"/>
          </a:xfrm>
          <a:prstGeom prst="rect">
            <a:avLst/>
          </a:prstGeom>
          <a:noFill/>
        </p:spPr>
        <p:txBody>
          <a:bodyPr wrap="none" rtlCol="0">
            <a:spAutoFit/>
          </a:bodyPr>
          <a:lstStyle/>
          <a:p>
            <a:r>
              <a:rPr lang="en-US" altLang="zh-TW" sz="1600" b="1" dirty="0" smtClean="0">
                <a:solidFill>
                  <a:srgbClr val="FF0000"/>
                </a:solidFill>
              </a:rPr>
              <a:t>4</a:t>
            </a:r>
            <a:endParaRPr lang="zh-TW" altLang="en-US" sz="1600" b="1" dirty="0">
              <a:solidFill>
                <a:srgbClr val="FF0000"/>
              </a:solidFill>
            </a:endParaRPr>
          </a:p>
        </p:txBody>
      </p:sp>
    </p:spTree>
    <p:extLst>
      <p:ext uri="{BB962C8B-B14F-4D97-AF65-F5344CB8AC3E}">
        <p14:creationId xmlns:p14="http://schemas.microsoft.com/office/powerpoint/2010/main" val="2229148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(4/4)</a:t>
            </a:r>
            <a:endParaRPr lang="zh-TW" altLang="en-US" dirty="0"/>
          </a:p>
        </p:txBody>
      </p:sp>
      <p:sp>
        <p:nvSpPr>
          <p:cNvPr id="3" name="內容版面配置區 2"/>
          <p:cNvSpPr>
            <a:spLocks noGrp="1"/>
          </p:cNvSpPr>
          <p:nvPr>
            <p:ph idx="1"/>
          </p:nvPr>
        </p:nvSpPr>
        <p:spPr>
          <a:xfrm>
            <a:off x="827584" y="980728"/>
            <a:ext cx="7776864" cy="4824536"/>
          </a:xfrm>
        </p:spPr>
        <p:txBody>
          <a:bodyPr/>
          <a:lstStyle/>
          <a:p>
            <a:pPr algn="just"/>
            <a:r>
              <a:rPr lang="en-US" altLang="zh-TW" sz="2800" dirty="0"/>
              <a:t>Given a sequence of packages, compute the </a:t>
            </a:r>
            <a:r>
              <a:rPr lang="en-US" altLang="zh-TW" sz="2800" u="sng" dirty="0">
                <a:solidFill>
                  <a:srgbClr val="FF0000"/>
                </a:solidFill>
              </a:rPr>
              <a:t>minimum distance </a:t>
            </a:r>
            <a:r>
              <a:rPr lang="en-US" altLang="zh-TW" sz="2800" dirty="0"/>
              <a:t>the robot must travel to deliver all packages</a:t>
            </a:r>
            <a:endParaRPr lang="zh-TW" altLang="en-US" sz="2800" dirty="0"/>
          </a:p>
        </p:txBody>
      </p:sp>
    </p:spTree>
    <p:extLst>
      <p:ext uri="{BB962C8B-B14F-4D97-AF65-F5344CB8AC3E}">
        <p14:creationId xmlns:p14="http://schemas.microsoft.com/office/powerpoint/2010/main" val="73214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Input (1/2)</a:t>
            </a:r>
            <a:endParaRPr lang="zh-TW" altLang="en-US" dirty="0"/>
          </a:p>
        </p:txBody>
      </p:sp>
      <p:sp>
        <p:nvSpPr>
          <p:cNvPr id="3" name="內容版面配置區 2"/>
          <p:cNvSpPr>
            <a:spLocks noGrp="1"/>
          </p:cNvSpPr>
          <p:nvPr>
            <p:ph idx="1"/>
          </p:nvPr>
        </p:nvSpPr>
        <p:spPr>
          <a:xfrm>
            <a:off x="1043608" y="1124744"/>
            <a:ext cx="7560840" cy="4896544"/>
          </a:xfrm>
        </p:spPr>
        <p:txBody>
          <a:bodyPr/>
          <a:lstStyle/>
          <a:p>
            <a:pPr algn="just"/>
            <a:r>
              <a:rPr lang="en-US" altLang="zh-TW" sz="2800" dirty="0"/>
              <a:t>Input consists of multiple test cases. The first line of the input contains </a:t>
            </a:r>
            <a:r>
              <a:rPr lang="en-US" altLang="zh-TW" sz="2800" u="sng" dirty="0">
                <a:solidFill>
                  <a:srgbClr val="FF0000"/>
                </a:solidFill>
              </a:rPr>
              <a:t>the number of test cases</a:t>
            </a:r>
            <a:r>
              <a:rPr lang="en-US" altLang="zh-TW" sz="2800" dirty="0"/>
              <a:t>. There </a:t>
            </a:r>
            <a:r>
              <a:rPr lang="en-US" altLang="zh-TW" sz="2800" u="sng" dirty="0">
                <a:solidFill>
                  <a:srgbClr val="FF0000"/>
                </a:solidFill>
              </a:rPr>
              <a:t>is a blank line before each dataset</a:t>
            </a:r>
            <a:r>
              <a:rPr lang="en-US" altLang="zh-TW" sz="2800" dirty="0"/>
              <a:t>. </a:t>
            </a:r>
            <a:endParaRPr lang="en-US" altLang="zh-TW" sz="2800" dirty="0" smtClean="0"/>
          </a:p>
          <a:p>
            <a:pPr algn="just"/>
            <a:r>
              <a:rPr lang="en-US" altLang="zh-TW" sz="2800" dirty="0" smtClean="0"/>
              <a:t>The </a:t>
            </a:r>
            <a:r>
              <a:rPr lang="en-US" altLang="zh-TW" sz="2800" dirty="0"/>
              <a:t>input for each dataset consists of a line containing </a:t>
            </a:r>
            <a:r>
              <a:rPr lang="en-US" altLang="zh-TW" sz="2800" u="sng" dirty="0">
                <a:solidFill>
                  <a:srgbClr val="FF0000"/>
                </a:solidFill>
              </a:rPr>
              <a:t>one positive integer </a:t>
            </a:r>
            <a:r>
              <a:rPr lang="en-US" altLang="zh-TW" sz="2800" u="sng" dirty="0" smtClean="0">
                <a:solidFill>
                  <a:srgbClr val="FF0000"/>
                </a:solidFill>
              </a:rPr>
              <a:t>C, not greater then 100,</a:t>
            </a:r>
            <a:r>
              <a:rPr lang="en-US" altLang="zh-TW" sz="2800" dirty="0" smtClean="0"/>
              <a:t> indicating </a:t>
            </a:r>
            <a:r>
              <a:rPr lang="en-US" altLang="zh-TW" sz="2800" dirty="0"/>
              <a:t>the </a:t>
            </a:r>
            <a:r>
              <a:rPr lang="en-US" altLang="zh-TW" sz="2800" u="sng" dirty="0">
                <a:solidFill>
                  <a:srgbClr val="FF0000"/>
                </a:solidFill>
              </a:rPr>
              <a:t>maximum capacity of the robot</a:t>
            </a:r>
            <a:r>
              <a:rPr lang="en-US" altLang="zh-TW" sz="2800" dirty="0"/>
              <a:t>, a line containing </a:t>
            </a:r>
            <a:r>
              <a:rPr lang="en-US" altLang="zh-TW" sz="2800" u="sng" dirty="0">
                <a:solidFill>
                  <a:srgbClr val="FF0000"/>
                </a:solidFill>
              </a:rPr>
              <a:t>one positive integer N, not greater than 100,000</a:t>
            </a:r>
            <a:r>
              <a:rPr lang="en-US" altLang="zh-TW" sz="2800" dirty="0"/>
              <a:t>, which is the number of packages to be loaded from the conveyer. </a:t>
            </a:r>
            <a:endParaRPr lang="zh-TW" altLang="en-US" sz="2400" dirty="0"/>
          </a:p>
        </p:txBody>
      </p:sp>
    </p:spTree>
    <p:extLst>
      <p:ext uri="{BB962C8B-B14F-4D97-AF65-F5344CB8AC3E}">
        <p14:creationId xmlns:p14="http://schemas.microsoft.com/office/powerpoint/2010/main" val="264344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Input (2/2)</a:t>
            </a:r>
            <a:endParaRPr lang="zh-TW" altLang="en-US" dirty="0"/>
          </a:p>
        </p:txBody>
      </p:sp>
      <p:sp>
        <p:nvSpPr>
          <p:cNvPr id="3" name="內容版面配置區 2"/>
          <p:cNvSpPr>
            <a:spLocks noGrp="1"/>
          </p:cNvSpPr>
          <p:nvPr>
            <p:ph idx="1"/>
          </p:nvPr>
        </p:nvSpPr>
        <p:spPr>
          <a:xfrm>
            <a:off x="1043608" y="1124744"/>
            <a:ext cx="7560840" cy="4896544"/>
          </a:xfrm>
        </p:spPr>
        <p:txBody>
          <a:bodyPr/>
          <a:lstStyle/>
          <a:p>
            <a:pPr algn="just"/>
            <a:r>
              <a:rPr lang="en-US" altLang="zh-TW" sz="2800" dirty="0" smtClean="0"/>
              <a:t>Next</a:t>
            </a:r>
            <a:r>
              <a:rPr lang="en-US" altLang="zh-TW" sz="2800" dirty="0"/>
              <a:t>, </a:t>
            </a:r>
            <a:r>
              <a:rPr lang="en-US" altLang="zh-TW" sz="2800" u="sng" dirty="0">
                <a:solidFill>
                  <a:srgbClr val="FF0000"/>
                </a:solidFill>
              </a:rPr>
              <a:t>there are N lines containing</a:t>
            </a:r>
            <a:r>
              <a:rPr lang="en-US" altLang="zh-TW" sz="2800" dirty="0"/>
              <a:t>, for each package, </a:t>
            </a:r>
            <a:endParaRPr lang="en-US" altLang="zh-TW" sz="2800" dirty="0" smtClean="0"/>
          </a:p>
          <a:p>
            <a:pPr algn="just"/>
            <a:r>
              <a:rPr lang="en-US" altLang="zh-TW" sz="2800" u="sng" dirty="0" smtClean="0">
                <a:solidFill>
                  <a:srgbClr val="FF0000"/>
                </a:solidFill>
              </a:rPr>
              <a:t>two </a:t>
            </a:r>
            <a:r>
              <a:rPr lang="en-US" altLang="zh-TW" sz="2800" u="sng" dirty="0">
                <a:solidFill>
                  <a:srgbClr val="FF0000"/>
                </a:solidFill>
              </a:rPr>
              <a:t>non-negative integers to indicate its delivery location in the grid</a:t>
            </a:r>
            <a:r>
              <a:rPr lang="en-US" altLang="zh-TW" sz="2800" dirty="0"/>
              <a:t>, </a:t>
            </a:r>
            <a:endParaRPr lang="en-US" altLang="zh-TW" sz="2800" dirty="0" smtClean="0"/>
          </a:p>
          <a:p>
            <a:pPr algn="just"/>
            <a:r>
              <a:rPr lang="en-US" altLang="zh-TW" sz="2800" dirty="0" smtClean="0"/>
              <a:t>and </a:t>
            </a:r>
            <a:r>
              <a:rPr lang="en-US" altLang="zh-TW" sz="2800" dirty="0"/>
              <a:t>a </a:t>
            </a:r>
            <a:r>
              <a:rPr lang="en-US" altLang="zh-TW" sz="2800" u="sng" dirty="0">
                <a:solidFill>
                  <a:srgbClr val="FF0000"/>
                </a:solidFill>
              </a:rPr>
              <a:t>positive integer to indicate its weight</a:t>
            </a:r>
            <a:r>
              <a:rPr lang="en-US" altLang="zh-TW" sz="2800" dirty="0"/>
              <a:t>. </a:t>
            </a:r>
            <a:endParaRPr lang="en-US" altLang="zh-TW" sz="2800" dirty="0" smtClean="0"/>
          </a:p>
          <a:p>
            <a:pPr algn="just"/>
            <a:r>
              <a:rPr lang="en-US" altLang="zh-TW" sz="2800" dirty="0" smtClean="0"/>
              <a:t>The </a:t>
            </a:r>
            <a:r>
              <a:rPr lang="en-US" altLang="zh-TW" sz="2800" dirty="0"/>
              <a:t>weight of the packages is </a:t>
            </a:r>
            <a:r>
              <a:rPr lang="en-US" altLang="zh-TW" sz="2800" u="sng" dirty="0">
                <a:solidFill>
                  <a:srgbClr val="FF0000"/>
                </a:solidFill>
              </a:rPr>
              <a:t>always smaller than the robot’ s maximum load capacity</a:t>
            </a:r>
            <a:r>
              <a:rPr lang="en-US" altLang="zh-TW" sz="2800" dirty="0"/>
              <a:t>. </a:t>
            </a:r>
            <a:endParaRPr lang="en-US" altLang="zh-TW" sz="2800" dirty="0" smtClean="0"/>
          </a:p>
          <a:p>
            <a:pPr algn="just"/>
            <a:r>
              <a:rPr lang="en-US" altLang="zh-TW" sz="2800" dirty="0" smtClean="0"/>
              <a:t>The </a:t>
            </a:r>
            <a:r>
              <a:rPr lang="en-US" altLang="zh-TW" sz="2800" u="sng" dirty="0">
                <a:solidFill>
                  <a:srgbClr val="FF0000"/>
                </a:solidFill>
              </a:rPr>
              <a:t>order of the input is the order of appearance in the conveyer</a:t>
            </a:r>
            <a:r>
              <a:rPr lang="en-US" altLang="zh-TW" sz="2800" dirty="0"/>
              <a:t>. </a:t>
            </a:r>
            <a:endParaRPr lang="zh-TW" altLang="en-US" sz="2400" dirty="0"/>
          </a:p>
        </p:txBody>
      </p:sp>
    </p:spTree>
    <p:extLst>
      <p:ext uri="{BB962C8B-B14F-4D97-AF65-F5344CB8AC3E}">
        <p14:creationId xmlns:p14="http://schemas.microsoft.com/office/powerpoint/2010/main" val="3029709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124744"/>
            <a:ext cx="7560840" cy="4896544"/>
          </a:xfrm>
        </p:spPr>
        <p:txBody>
          <a:bodyPr/>
          <a:lstStyle/>
          <a:p>
            <a:pPr algn="just"/>
            <a:r>
              <a:rPr lang="en-US" altLang="zh-TW" sz="2800" dirty="0"/>
              <a:t>For each test case, print </a:t>
            </a:r>
            <a:r>
              <a:rPr lang="en-US" altLang="zh-TW" sz="2800" u="sng" dirty="0">
                <a:solidFill>
                  <a:srgbClr val="FF0000"/>
                </a:solidFill>
              </a:rPr>
              <a:t>one line containing one integer representing the minimum number of moves</a:t>
            </a:r>
            <a:r>
              <a:rPr lang="en-US" altLang="zh-TW" sz="2800" dirty="0"/>
              <a:t> the robot must travel to deliver all the packages. </a:t>
            </a:r>
            <a:r>
              <a:rPr lang="en-US" altLang="zh-TW" sz="2800" u="sng" dirty="0">
                <a:solidFill>
                  <a:srgbClr val="FF0000"/>
                </a:solidFill>
              </a:rPr>
              <a:t>Print a blank line between datasets</a:t>
            </a:r>
            <a:r>
              <a:rPr lang="en-US" altLang="zh-TW" sz="2800" dirty="0"/>
              <a:t>. </a:t>
            </a:r>
            <a:endParaRPr lang="zh-TW" altLang="en-US" sz="2400" dirty="0"/>
          </a:p>
        </p:txBody>
      </p:sp>
    </p:spTree>
    <p:extLst>
      <p:ext uri="{BB962C8B-B14F-4D97-AF65-F5344CB8AC3E}">
        <p14:creationId xmlns:p14="http://schemas.microsoft.com/office/powerpoint/2010/main" val="763370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29414" y="266597"/>
            <a:ext cx="4824536" cy="838200"/>
          </a:xfrm>
        </p:spPr>
        <p:txBody>
          <a:bodyPr/>
          <a:lstStyle/>
          <a:p>
            <a:r>
              <a:rPr lang="en-US" altLang="zh-TW" sz="3600" dirty="0" smtClean="0"/>
              <a:t>Sample Input / Output</a:t>
            </a:r>
            <a:endParaRPr lang="zh-TW" altLang="en-US" sz="3600" dirty="0"/>
          </a:p>
        </p:txBody>
      </p:sp>
      <p:sp>
        <p:nvSpPr>
          <p:cNvPr id="3" name="內容版面配置區 2"/>
          <p:cNvSpPr>
            <a:spLocks noGrp="1"/>
          </p:cNvSpPr>
          <p:nvPr>
            <p:ph idx="1"/>
          </p:nvPr>
        </p:nvSpPr>
        <p:spPr>
          <a:xfrm>
            <a:off x="467544" y="1683000"/>
            <a:ext cx="3384376" cy="5058368"/>
          </a:xfrm>
          <a:solidFill>
            <a:schemeClr val="bg1"/>
          </a:solidFill>
          <a:ln>
            <a:solidFill>
              <a:schemeClr val="bg2"/>
            </a:solidFill>
          </a:ln>
        </p:spPr>
        <p:txBody>
          <a:bodyPr/>
          <a:lstStyle/>
          <a:p>
            <a:pPr marL="0" indent="0" algn="just">
              <a:lnSpc>
                <a:spcPts val="2500"/>
              </a:lnSpc>
              <a:buNone/>
            </a:pPr>
            <a:r>
              <a:rPr lang="en-US" altLang="zh-TW" sz="2400" dirty="0"/>
              <a:t>1 </a:t>
            </a:r>
            <a:endParaRPr lang="en-US" altLang="zh-TW" sz="2400" dirty="0" smtClean="0"/>
          </a:p>
          <a:p>
            <a:pPr marL="0" indent="0" algn="just">
              <a:lnSpc>
                <a:spcPts val="2500"/>
              </a:lnSpc>
              <a:buNone/>
            </a:pPr>
            <a:endParaRPr lang="en-US" altLang="zh-TW" sz="2400" dirty="0"/>
          </a:p>
          <a:p>
            <a:pPr marL="0" indent="0" algn="just">
              <a:lnSpc>
                <a:spcPts val="2500"/>
              </a:lnSpc>
              <a:buNone/>
            </a:pPr>
            <a:r>
              <a:rPr lang="en-US" altLang="zh-TW" sz="2400" dirty="0" smtClean="0"/>
              <a:t>10 </a:t>
            </a:r>
            <a:r>
              <a:rPr lang="en-US" altLang="zh-TW" sz="2400" dirty="0"/>
              <a:t>4 </a:t>
            </a:r>
            <a:endParaRPr lang="en-US" altLang="zh-TW" sz="2400" dirty="0" smtClean="0"/>
          </a:p>
          <a:p>
            <a:pPr marL="0" indent="0" algn="just">
              <a:lnSpc>
                <a:spcPts val="2500"/>
              </a:lnSpc>
              <a:buNone/>
            </a:pPr>
            <a:r>
              <a:rPr lang="en-US" altLang="zh-TW" sz="2400" dirty="0" smtClean="0"/>
              <a:t>1 </a:t>
            </a:r>
            <a:r>
              <a:rPr lang="en-US" altLang="zh-TW" sz="2400" dirty="0"/>
              <a:t>2 </a:t>
            </a:r>
            <a:r>
              <a:rPr lang="en-US" altLang="zh-TW" sz="2400" dirty="0" smtClean="0"/>
              <a:t>3 </a:t>
            </a:r>
          </a:p>
          <a:p>
            <a:pPr marL="0" indent="0" algn="just">
              <a:lnSpc>
                <a:spcPts val="2500"/>
              </a:lnSpc>
              <a:buNone/>
            </a:pPr>
            <a:r>
              <a:rPr lang="en-US" altLang="zh-TW" sz="2400" dirty="0" smtClean="0"/>
              <a:t>1 0 </a:t>
            </a:r>
            <a:r>
              <a:rPr lang="en-US" altLang="zh-TW" sz="2400" dirty="0"/>
              <a:t>3 </a:t>
            </a:r>
            <a:endParaRPr lang="en-US" altLang="zh-TW" sz="2400" dirty="0" smtClean="0"/>
          </a:p>
          <a:p>
            <a:pPr marL="0" indent="0" algn="just">
              <a:lnSpc>
                <a:spcPts val="2500"/>
              </a:lnSpc>
              <a:buNone/>
            </a:pPr>
            <a:r>
              <a:rPr lang="en-US" altLang="zh-TW" sz="2400" dirty="0" smtClean="0"/>
              <a:t>3 </a:t>
            </a:r>
            <a:r>
              <a:rPr lang="en-US" altLang="zh-TW" sz="2400" dirty="0"/>
              <a:t>1 4 </a:t>
            </a:r>
            <a:endParaRPr lang="en-US" altLang="zh-TW" sz="2400" dirty="0" smtClean="0"/>
          </a:p>
          <a:p>
            <a:pPr marL="0" indent="0" algn="just">
              <a:lnSpc>
                <a:spcPts val="2500"/>
              </a:lnSpc>
              <a:buNone/>
            </a:pPr>
            <a:r>
              <a:rPr lang="en-US" altLang="zh-TW" sz="2400" dirty="0" smtClean="0"/>
              <a:t>3 </a:t>
            </a:r>
            <a:r>
              <a:rPr lang="en-US" altLang="zh-TW" sz="2400" dirty="0"/>
              <a:t>1 4</a:t>
            </a:r>
            <a:endParaRPr lang="en-US" altLang="zh-TW" sz="2400" dirty="0" smtClean="0"/>
          </a:p>
        </p:txBody>
      </p:sp>
      <p:sp>
        <p:nvSpPr>
          <p:cNvPr id="5" name="內容版面配置區 2"/>
          <p:cNvSpPr txBox="1">
            <a:spLocks/>
          </p:cNvSpPr>
          <p:nvPr/>
        </p:nvSpPr>
        <p:spPr bwMode="auto">
          <a:xfrm>
            <a:off x="4211960" y="1251084"/>
            <a:ext cx="4608512" cy="864096"/>
          </a:xfrm>
          <a:prstGeom prst="rect">
            <a:avLst/>
          </a:prstGeom>
          <a:solidFill>
            <a:schemeClr val="bg1"/>
          </a:solidFill>
          <a:ln>
            <a:solidFill>
              <a:schemeClr val="bg2"/>
            </a:solid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14</a:t>
            </a:r>
            <a:endParaRPr lang="zh-TW" altLang="en-US" sz="1600" kern="0" dirty="0"/>
          </a:p>
        </p:txBody>
      </p:sp>
      <p:cxnSp>
        <p:nvCxnSpPr>
          <p:cNvPr id="11" name="直線單箭頭接點 10"/>
          <p:cNvCxnSpPr>
            <a:stCxn id="13" idx="1"/>
          </p:cNvCxnSpPr>
          <p:nvPr/>
        </p:nvCxnSpPr>
        <p:spPr bwMode="auto">
          <a:xfrm flipH="1">
            <a:off x="871188" y="1381418"/>
            <a:ext cx="432048" cy="476288"/>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1303236" y="1196752"/>
            <a:ext cx="2213106" cy="369332"/>
          </a:xfrm>
          <a:prstGeom prst="rect">
            <a:avLst/>
          </a:prstGeom>
          <a:noFill/>
        </p:spPr>
        <p:txBody>
          <a:bodyPr wrap="none" rtlCol="0">
            <a:spAutoFit/>
          </a:bodyPr>
          <a:lstStyle/>
          <a:p>
            <a:r>
              <a:rPr lang="en-US" altLang="zh-TW" sz="1800" b="1" dirty="0" smtClean="0">
                <a:solidFill>
                  <a:srgbClr val="FF0000"/>
                </a:solidFill>
              </a:rPr>
              <a:t>Number of test cases</a:t>
            </a:r>
            <a:endParaRPr lang="zh-TW" altLang="en-US" sz="1800" b="1" dirty="0">
              <a:solidFill>
                <a:srgbClr val="FF0000"/>
              </a:solidFill>
            </a:endParaRPr>
          </a:p>
        </p:txBody>
      </p:sp>
      <p:sp>
        <p:nvSpPr>
          <p:cNvPr id="16" name="矩形 15"/>
          <p:cNvSpPr/>
          <p:nvPr/>
        </p:nvSpPr>
        <p:spPr bwMode="auto">
          <a:xfrm>
            <a:off x="467544" y="1683132"/>
            <a:ext cx="3384376" cy="368877"/>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矩形 24"/>
          <p:cNvSpPr/>
          <p:nvPr/>
        </p:nvSpPr>
        <p:spPr bwMode="auto">
          <a:xfrm>
            <a:off x="467544" y="2484059"/>
            <a:ext cx="3384376" cy="368877"/>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8" name="矩形 27"/>
          <p:cNvSpPr/>
          <p:nvPr/>
        </p:nvSpPr>
        <p:spPr bwMode="auto">
          <a:xfrm>
            <a:off x="467544" y="2858907"/>
            <a:ext cx="3384376" cy="1521005"/>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9" name="文字方塊 28"/>
          <p:cNvSpPr txBox="1"/>
          <p:nvPr/>
        </p:nvSpPr>
        <p:spPr>
          <a:xfrm>
            <a:off x="755576" y="2052009"/>
            <a:ext cx="1069524" cy="369332"/>
          </a:xfrm>
          <a:prstGeom prst="rect">
            <a:avLst/>
          </a:prstGeom>
          <a:noFill/>
        </p:spPr>
        <p:txBody>
          <a:bodyPr wrap="none" rtlCol="0">
            <a:spAutoFit/>
          </a:bodyPr>
          <a:lstStyle/>
          <a:p>
            <a:r>
              <a:rPr lang="en-US" altLang="zh-TW" sz="1800" b="1" dirty="0" smtClean="0">
                <a:solidFill>
                  <a:srgbClr val="FF0000"/>
                </a:solidFill>
              </a:rPr>
              <a:t>Capacity</a:t>
            </a:r>
            <a:endParaRPr lang="zh-TW" altLang="en-US" sz="1800" b="1" dirty="0">
              <a:solidFill>
                <a:srgbClr val="FF0000"/>
              </a:solidFill>
            </a:endParaRPr>
          </a:p>
        </p:txBody>
      </p:sp>
      <p:cxnSp>
        <p:nvCxnSpPr>
          <p:cNvPr id="38" name="直線單箭頭接點 37"/>
          <p:cNvCxnSpPr/>
          <p:nvPr/>
        </p:nvCxnSpPr>
        <p:spPr bwMode="auto">
          <a:xfrm flipH="1">
            <a:off x="655164" y="2326191"/>
            <a:ext cx="216024" cy="238144"/>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文字方塊 38"/>
          <p:cNvSpPr txBox="1"/>
          <p:nvPr/>
        </p:nvSpPr>
        <p:spPr>
          <a:xfrm>
            <a:off x="1702276" y="2060848"/>
            <a:ext cx="2206694" cy="369332"/>
          </a:xfrm>
          <a:prstGeom prst="rect">
            <a:avLst/>
          </a:prstGeom>
          <a:noFill/>
        </p:spPr>
        <p:txBody>
          <a:bodyPr wrap="none" rtlCol="0">
            <a:spAutoFit/>
          </a:bodyPr>
          <a:lstStyle/>
          <a:p>
            <a:r>
              <a:rPr lang="en-US" altLang="zh-TW" sz="1800" b="1" dirty="0" smtClean="0">
                <a:solidFill>
                  <a:srgbClr val="FF0000"/>
                </a:solidFill>
              </a:rPr>
              <a:t>Number of packages</a:t>
            </a:r>
            <a:endParaRPr lang="zh-TW" altLang="en-US" sz="1800" b="1" dirty="0">
              <a:solidFill>
                <a:srgbClr val="FF0000"/>
              </a:solidFill>
            </a:endParaRPr>
          </a:p>
        </p:txBody>
      </p:sp>
      <p:cxnSp>
        <p:nvCxnSpPr>
          <p:cNvPr id="40" name="直線單箭頭接點 39"/>
          <p:cNvCxnSpPr/>
          <p:nvPr/>
        </p:nvCxnSpPr>
        <p:spPr bwMode="auto">
          <a:xfrm flipH="1">
            <a:off x="1087212" y="2421341"/>
            <a:ext cx="964508" cy="247156"/>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字方塊 40"/>
          <p:cNvSpPr txBox="1"/>
          <p:nvPr/>
        </p:nvSpPr>
        <p:spPr>
          <a:xfrm>
            <a:off x="1546339" y="2843644"/>
            <a:ext cx="1441485" cy="369332"/>
          </a:xfrm>
          <a:prstGeom prst="rect">
            <a:avLst/>
          </a:prstGeom>
          <a:noFill/>
        </p:spPr>
        <p:txBody>
          <a:bodyPr wrap="none" rtlCol="0">
            <a:spAutoFit/>
          </a:bodyPr>
          <a:lstStyle/>
          <a:p>
            <a:r>
              <a:rPr lang="en-US" altLang="zh-TW" sz="1800" b="1" dirty="0" smtClean="0">
                <a:solidFill>
                  <a:srgbClr val="FF0000"/>
                </a:solidFill>
              </a:rPr>
              <a:t>(x, y, weight)</a:t>
            </a:r>
            <a:endParaRPr lang="zh-TW" altLang="en-US" sz="1800" b="1" dirty="0">
              <a:solidFill>
                <a:srgbClr val="FF0000"/>
              </a:solidFill>
            </a:endParaRPr>
          </a:p>
        </p:txBody>
      </p:sp>
      <p:cxnSp>
        <p:nvCxnSpPr>
          <p:cNvPr id="42" name="直線單箭頭接點 41"/>
          <p:cNvCxnSpPr>
            <a:stCxn id="41" idx="1"/>
          </p:cNvCxnSpPr>
          <p:nvPr/>
        </p:nvCxnSpPr>
        <p:spPr bwMode="auto">
          <a:xfrm flipH="1">
            <a:off x="1195224" y="3028310"/>
            <a:ext cx="351115" cy="0"/>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3" name="表格 42"/>
          <p:cNvGraphicFramePr>
            <a:graphicFrameLocks noGrp="1"/>
          </p:cNvGraphicFramePr>
          <p:nvPr>
            <p:extLst>
              <p:ext uri="{D42A27DB-BD31-4B8C-83A1-F6EECF244321}">
                <p14:modId xmlns:p14="http://schemas.microsoft.com/office/powerpoint/2010/main" val="489668347"/>
              </p:ext>
            </p:extLst>
          </p:nvPr>
        </p:nvGraphicFramePr>
        <p:xfrm>
          <a:off x="5172984" y="2276872"/>
          <a:ext cx="2664000" cy="1836000"/>
        </p:xfrm>
        <a:graphic>
          <a:graphicData uri="http://schemas.openxmlformats.org/drawingml/2006/table">
            <a:tbl>
              <a:tblPr firstRow="1" bandRow="1">
                <a:tableStyleId>{5C22544A-7EE6-4342-B048-85BDC9FD1C3A}</a:tableStyleId>
              </a:tblPr>
              <a:tblGrid>
                <a:gridCol w="532800"/>
                <a:gridCol w="532800"/>
                <a:gridCol w="532800"/>
                <a:gridCol w="532800"/>
                <a:gridCol w="532800"/>
              </a:tblGrid>
              <a:tr h="45900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4" name="橢圓 43"/>
          <p:cNvSpPr/>
          <p:nvPr/>
        </p:nvSpPr>
        <p:spPr bwMode="auto">
          <a:xfrm>
            <a:off x="5100976" y="4005064"/>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6" name="文字方塊 45"/>
          <p:cNvSpPr txBox="1"/>
          <p:nvPr/>
        </p:nvSpPr>
        <p:spPr>
          <a:xfrm>
            <a:off x="4486616" y="3907795"/>
            <a:ext cx="630301" cy="338554"/>
          </a:xfrm>
          <a:prstGeom prst="rect">
            <a:avLst/>
          </a:prstGeom>
          <a:noFill/>
        </p:spPr>
        <p:txBody>
          <a:bodyPr wrap="none" rtlCol="0">
            <a:spAutoFit/>
          </a:bodyPr>
          <a:lstStyle/>
          <a:p>
            <a:r>
              <a:rPr lang="en-US" altLang="zh-TW" sz="1600" b="1" dirty="0" smtClean="0"/>
              <a:t>(0, 0)</a:t>
            </a:r>
            <a:endParaRPr lang="zh-TW" altLang="en-US" sz="1600" b="1" dirty="0"/>
          </a:p>
        </p:txBody>
      </p:sp>
      <p:sp>
        <p:nvSpPr>
          <p:cNvPr id="47" name="橢圓 46"/>
          <p:cNvSpPr/>
          <p:nvPr/>
        </p:nvSpPr>
        <p:spPr bwMode="auto">
          <a:xfrm>
            <a:off x="5605032" y="3140968"/>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8" name="橢圓 47"/>
          <p:cNvSpPr/>
          <p:nvPr/>
        </p:nvSpPr>
        <p:spPr bwMode="auto">
          <a:xfrm>
            <a:off x="6756581" y="3573016"/>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9" name="橢圓 48"/>
          <p:cNvSpPr/>
          <p:nvPr/>
        </p:nvSpPr>
        <p:spPr bwMode="auto">
          <a:xfrm>
            <a:off x="6685152" y="3573016"/>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0" name="文字方塊 49"/>
          <p:cNvSpPr txBox="1"/>
          <p:nvPr/>
        </p:nvSpPr>
        <p:spPr>
          <a:xfrm>
            <a:off x="5663472" y="2859307"/>
            <a:ext cx="630301" cy="338554"/>
          </a:xfrm>
          <a:prstGeom prst="rect">
            <a:avLst/>
          </a:prstGeom>
          <a:noFill/>
        </p:spPr>
        <p:txBody>
          <a:bodyPr wrap="none" rtlCol="0">
            <a:spAutoFit/>
          </a:bodyPr>
          <a:lstStyle/>
          <a:p>
            <a:r>
              <a:rPr lang="en-US" altLang="zh-TW" sz="1600" b="1" dirty="0" smtClean="0"/>
              <a:t>(1, 2)</a:t>
            </a:r>
            <a:endParaRPr lang="zh-TW" altLang="en-US" sz="1600" b="1" dirty="0"/>
          </a:p>
        </p:txBody>
      </p:sp>
      <p:sp>
        <p:nvSpPr>
          <p:cNvPr id="51" name="橢圓 50"/>
          <p:cNvSpPr/>
          <p:nvPr/>
        </p:nvSpPr>
        <p:spPr bwMode="auto">
          <a:xfrm>
            <a:off x="5613416" y="4005064"/>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文字方塊 51"/>
          <p:cNvSpPr txBox="1"/>
          <p:nvPr/>
        </p:nvSpPr>
        <p:spPr>
          <a:xfrm>
            <a:off x="5663471" y="4077072"/>
            <a:ext cx="630301" cy="338554"/>
          </a:xfrm>
          <a:prstGeom prst="rect">
            <a:avLst/>
          </a:prstGeom>
          <a:noFill/>
        </p:spPr>
        <p:txBody>
          <a:bodyPr wrap="none" rtlCol="0">
            <a:spAutoFit/>
          </a:bodyPr>
          <a:lstStyle/>
          <a:p>
            <a:r>
              <a:rPr lang="en-US" altLang="zh-TW" sz="1600" b="1" dirty="0" smtClean="0"/>
              <a:t>(1, 0)</a:t>
            </a:r>
            <a:endParaRPr lang="zh-TW" altLang="en-US" sz="1600" b="1" dirty="0"/>
          </a:p>
        </p:txBody>
      </p:sp>
      <p:sp>
        <p:nvSpPr>
          <p:cNvPr id="53" name="文字方塊 52"/>
          <p:cNvSpPr txBox="1"/>
          <p:nvPr/>
        </p:nvSpPr>
        <p:spPr>
          <a:xfrm>
            <a:off x="6818293" y="3197861"/>
            <a:ext cx="630301" cy="338554"/>
          </a:xfrm>
          <a:prstGeom prst="rect">
            <a:avLst/>
          </a:prstGeom>
          <a:noFill/>
        </p:spPr>
        <p:txBody>
          <a:bodyPr wrap="none" rtlCol="0">
            <a:spAutoFit/>
          </a:bodyPr>
          <a:lstStyle/>
          <a:p>
            <a:r>
              <a:rPr lang="en-US" altLang="zh-TW" sz="1600" b="1" dirty="0" smtClean="0"/>
              <a:t>(3, 1)</a:t>
            </a:r>
            <a:endParaRPr lang="zh-TW" altLang="en-US" sz="1600" b="1" dirty="0"/>
          </a:p>
        </p:txBody>
      </p:sp>
      <p:sp>
        <p:nvSpPr>
          <p:cNvPr id="54" name="文字方塊 53"/>
          <p:cNvSpPr txBox="1"/>
          <p:nvPr/>
        </p:nvSpPr>
        <p:spPr>
          <a:xfrm>
            <a:off x="6919055" y="3429000"/>
            <a:ext cx="630301" cy="338554"/>
          </a:xfrm>
          <a:prstGeom prst="rect">
            <a:avLst/>
          </a:prstGeom>
          <a:noFill/>
        </p:spPr>
        <p:txBody>
          <a:bodyPr wrap="none" rtlCol="0">
            <a:spAutoFit/>
          </a:bodyPr>
          <a:lstStyle/>
          <a:p>
            <a:r>
              <a:rPr lang="en-US" altLang="zh-TW" sz="1600" b="1" dirty="0" smtClean="0"/>
              <a:t>(3, 1)</a:t>
            </a:r>
            <a:endParaRPr lang="zh-TW" altLang="en-US" sz="1600" b="1" dirty="0"/>
          </a:p>
        </p:txBody>
      </p:sp>
      <p:sp>
        <p:nvSpPr>
          <p:cNvPr id="55" name="手繪多邊形 54"/>
          <p:cNvSpPr/>
          <p:nvPr/>
        </p:nvSpPr>
        <p:spPr>
          <a:xfrm>
            <a:off x="5087009" y="3141672"/>
            <a:ext cx="522794" cy="814853"/>
          </a:xfrm>
          <a:custGeom>
            <a:avLst/>
            <a:gdLst>
              <a:gd name="connsiteX0" fmla="*/ 48660 w 522794"/>
              <a:gd name="connsiteY0" fmla="*/ 814853 h 814853"/>
              <a:gd name="connsiteX1" fmla="*/ 48660 w 522794"/>
              <a:gd name="connsiteY1" fmla="*/ 408453 h 814853"/>
              <a:gd name="connsiteX2" fmla="*/ 31727 w 522794"/>
              <a:gd name="connsiteY2" fmla="*/ 61319 h 814853"/>
              <a:gd name="connsiteX3" fmla="*/ 522794 w 522794"/>
              <a:gd name="connsiteY3" fmla="*/ 2053 h 814853"/>
            </a:gdLst>
            <a:ahLst/>
            <a:cxnLst>
              <a:cxn ang="0">
                <a:pos x="connsiteX0" y="connsiteY0"/>
              </a:cxn>
              <a:cxn ang="0">
                <a:pos x="connsiteX1" y="connsiteY1"/>
              </a:cxn>
              <a:cxn ang="0">
                <a:pos x="connsiteX2" y="connsiteY2"/>
              </a:cxn>
              <a:cxn ang="0">
                <a:pos x="connsiteX3" y="connsiteY3"/>
              </a:cxn>
            </a:cxnLst>
            <a:rect l="l" t="t" r="r" b="b"/>
            <a:pathLst>
              <a:path w="522794" h="814853">
                <a:moveTo>
                  <a:pt x="48660" y="814853"/>
                </a:moveTo>
                <a:cubicBezTo>
                  <a:pt x="50071" y="674447"/>
                  <a:pt x="51482" y="534042"/>
                  <a:pt x="48660" y="408453"/>
                </a:cubicBezTo>
                <a:cubicBezTo>
                  <a:pt x="45838" y="282864"/>
                  <a:pt x="-47295" y="129052"/>
                  <a:pt x="31727" y="61319"/>
                </a:cubicBezTo>
                <a:cubicBezTo>
                  <a:pt x="110749" y="-6414"/>
                  <a:pt x="316771" y="-2181"/>
                  <a:pt x="522794" y="2053"/>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6" name="文字方塊 55"/>
          <p:cNvSpPr txBox="1"/>
          <p:nvPr/>
        </p:nvSpPr>
        <p:spPr>
          <a:xfrm>
            <a:off x="4813718" y="3167791"/>
            <a:ext cx="287258" cy="338554"/>
          </a:xfrm>
          <a:prstGeom prst="rect">
            <a:avLst/>
          </a:prstGeom>
          <a:noFill/>
        </p:spPr>
        <p:txBody>
          <a:bodyPr wrap="none" rtlCol="0">
            <a:spAutoFit/>
          </a:bodyPr>
          <a:lstStyle/>
          <a:p>
            <a:r>
              <a:rPr lang="en-US" altLang="zh-TW" sz="1600" b="1" dirty="0" smtClean="0">
                <a:solidFill>
                  <a:srgbClr val="FF0000"/>
                </a:solidFill>
              </a:rPr>
              <a:t>3</a:t>
            </a:r>
            <a:endParaRPr lang="zh-TW" altLang="en-US" sz="1600" b="1" dirty="0">
              <a:solidFill>
                <a:srgbClr val="FF0000"/>
              </a:solidFill>
            </a:endParaRPr>
          </a:p>
        </p:txBody>
      </p:sp>
      <p:sp>
        <p:nvSpPr>
          <p:cNvPr id="57" name="手繪多邊形 56"/>
          <p:cNvSpPr/>
          <p:nvPr/>
        </p:nvSpPr>
        <p:spPr>
          <a:xfrm>
            <a:off x="5753736" y="3287658"/>
            <a:ext cx="67780" cy="719667"/>
          </a:xfrm>
          <a:custGeom>
            <a:avLst/>
            <a:gdLst>
              <a:gd name="connsiteX0" fmla="*/ 8467 w 67780"/>
              <a:gd name="connsiteY0" fmla="*/ 0 h 719667"/>
              <a:gd name="connsiteX1" fmla="*/ 67733 w 67780"/>
              <a:gd name="connsiteY1" fmla="*/ 499533 h 719667"/>
              <a:gd name="connsiteX2" fmla="*/ 0 w 67780"/>
              <a:gd name="connsiteY2" fmla="*/ 719667 h 719667"/>
            </a:gdLst>
            <a:ahLst/>
            <a:cxnLst>
              <a:cxn ang="0">
                <a:pos x="connsiteX0" y="connsiteY0"/>
              </a:cxn>
              <a:cxn ang="0">
                <a:pos x="connsiteX1" y="connsiteY1"/>
              </a:cxn>
              <a:cxn ang="0">
                <a:pos x="connsiteX2" y="connsiteY2"/>
              </a:cxn>
            </a:cxnLst>
            <a:rect l="l" t="t" r="r" b="b"/>
            <a:pathLst>
              <a:path w="67780" h="719667">
                <a:moveTo>
                  <a:pt x="8467" y="0"/>
                </a:moveTo>
                <a:cubicBezTo>
                  <a:pt x="38805" y="189794"/>
                  <a:pt x="69144" y="379589"/>
                  <a:pt x="67733" y="499533"/>
                </a:cubicBezTo>
                <a:cubicBezTo>
                  <a:pt x="66322" y="619478"/>
                  <a:pt x="33161" y="669572"/>
                  <a:pt x="0" y="719667"/>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8" name="文字方塊 57"/>
          <p:cNvSpPr txBox="1"/>
          <p:nvPr/>
        </p:nvSpPr>
        <p:spPr>
          <a:xfrm>
            <a:off x="5834993" y="3429000"/>
            <a:ext cx="287258" cy="338554"/>
          </a:xfrm>
          <a:prstGeom prst="rect">
            <a:avLst/>
          </a:prstGeom>
          <a:noFill/>
        </p:spPr>
        <p:txBody>
          <a:bodyPr wrap="none" rtlCol="0">
            <a:spAutoFit/>
          </a:bodyPr>
          <a:lstStyle/>
          <a:p>
            <a:r>
              <a:rPr lang="en-US" altLang="zh-TW" sz="1600" b="1" dirty="0" smtClean="0">
                <a:solidFill>
                  <a:srgbClr val="FF0000"/>
                </a:solidFill>
              </a:rPr>
              <a:t>2</a:t>
            </a:r>
            <a:endParaRPr lang="zh-TW" altLang="en-US" sz="1600" b="1" dirty="0">
              <a:solidFill>
                <a:srgbClr val="FF0000"/>
              </a:solidFill>
            </a:endParaRPr>
          </a:p>
        </p:txBody>
      </p:sp>
      <p:sp>
        <p:nvSpPr>
          <p:cNvPr id="59" name="手繪多邊形 58"/>
          <p:cNvSpPr/>
          <p:nvPr/>
        </p:nvSpPr>
        <p:spPr>
          <a:xfrm>
            <a:off x="5262669" y="4168191"/>
            <a:ext cx="397934" cy="77621"/>
          </a:xfrm>
          <a:custGeom>
            <a:avLst/>
            <a:gdLst>
              <a:gd name="connsiteX0" fmla="*/ 397934 w 397934"/>
              <a:gd name="connsiteY0" fmla="*/ 42334 h 77621"/>
              <a:gd name="connsiteX1" fmla="*/ 143934 w 397934"/>
              <a:gd name="connsiteY1" fmla="*/ 76200 h 77621"/>
              <a:gd name="connsiteX2" fmla="*/ 0 w 397934"/>
              <a:gd name="connsiteY2" fmla="*/ 0 h 77621"/>
            </a:gdLst>
            <a:ahLst/>
            <a:cxnLst>
              <a:cxn ang="0">
                <a:pos x="connsiteX0" y="connsiteY0"/>
              </a:cxn>
              <a:cxn ang="0">
                <a:pos x="connsiteX1" y="connsiteY1"/>
              </a:cxn>
              <a:cxn ang="0">
                <a:pos x="connsiteX2" y="connsiteY2"/>
              </a:cxn>
            </a:cxnLst>
            <a:rect l="l" t="t" r="r" b="b"/>
            <a:pathLst>
              <a:path w="397934" h="77621">
                <a:moveTo>
                  <a:pt x="397934" y="42334"/>
                </a:moveTo>
                <a:cubicBezTo>
                  <a:pt x="304095" y="62795"/>
                  <a:pt x="210256" y="83256"/>
                  <a:pt x="143934" y="76200"/>
                </a:cubicBezTo>
                <a:cubicBezTo>
                  <a:pt x="77612" y="69144"/>
                  <a:pt x="38806" y="34572"/>
                  <a:pt x="0" y="0"/>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60" name="表格 59"/>
          <p:cNvGraphicFramePr>
            <a:graphicFrameLocks noGrp="1"/>
          </p:cNvGraphicFramePr>
          <p:nvPr>
            <p:extLst>
              <p:ext uri="{D42A27DB-BD31-4B8C-83A1-F6EECF244321}">
                <p14:modId xmlns:p14="http://schemas.microsoft.com/office/powerpoint/2010/main" val="2193897411"/>
              </p:ext>
            </p:extLst>
          </p:nvPr>
        </p:nvGraphicFramePr>
        <p:xfrm>
          <a:off x="5146858" y="4427187"/>
          <a:ext cx="2664000" cy="1836000"/>
        </p:xfrm>
        <a:graphic>
          <a:graphicData uri="http://schemas.openxmlformats.org/drawingml/2006/table">
            <a:tbl>
              <a:tblPr firstRow="1" bandRow="1">
                <a:tableStyleId>{5C22544A-7EE6-4342-B048-85BDC9FD1C3A}</a:tableStyleId>
              </a:tblPr>
              <a:tblGrid>
                <a:gridCol w="532800"/>
                <a:gridCol w="532800"/>
                <a:gridCol w="532800"/>
                <a:gridCol w="532800"/>
                <a:gridCol w="532800"/>
              </a:tblGrid>
              <a:tr h="45900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00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1" name="橢圓 60"/>
          <p:cNvSpPr/>
          <p:nvPr/>
        </p:nvSpPr>
        <p:spPr bwMode="auto">
          <a:xfrm>
            <a:off x="5074850" y="6155379"/>
            <a:ext cx="144016" cy="144016"/>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2" name="文字方塊 61"/>
          <p:cNvSpPr txBox="1"/>
          <p:nvPr/>
        </p:nvSpPr>
        <p:spPr>
          <a:xfrm>
            <a:off x="4460194" y="6058110"/>
            <a:ext cx="630301" cy="338554"/>
          </a:xfrm>
          <a:prstGeom prst="rect">
            <a:avLst/>
          </a:prstGeom>
          <a:noFill/>
        </p:spPr>
        <p:txBody>
          <a:bodyPr wrap="none" rtlCol="0">
            <a:spAutoFit/>
          </a:bodyPr>
          <a:lstStyle/>
          <a:p>
            <a:r>
              <a:rPr lang="en-US" altLang="zh-TW" sz="1600" b="1" dirty="0" smtClean="0"/>
              <a:t>(0, 0)</a:t>
            </a:r>
            <a:endParaRPr lang="zh-TW" altLang="en-US" sz="1600" b="1" dirty="0"/>
          </a:p>
        </p:txBody>
      </p:sp>
      <p:sp>
        <p:nvSpPr>
          <p:cNvPr id="63" name="橢圓 62"/>
          <p:cNvSpPr/>
          <p:nvPr/>
        </p:nvSpPr>
        <p:spPr bwMode="auto">
          <a:xfrm>
            <a:off x="6730455" y="5723331"/>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4" name="橢圓 63"/>
          <p:cNvSpPr/>
          <p:nvPr/>
        </p:nvSpPr>
        <p:spPr bwMode="auto">
          <a:xfrm>
            <a:off x="6659026" y="5723331"/>
            <a:ext cx="144016" cy="14401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5" name="文字方塊 64"/>
          <p:cNvSpPr txBox="1"/>
          <p:nvPr/>
        </p:nvSpPr>
        <p:spPr>
          <a:xfrm>
            <a:off x="6792167" y="5348176"/>
            <a:ext cx="630301" cy="338554"/>
          </a:xfrm>
          <a:prstGeom prst="rect">
            <a:avLst/>
          </a:prstGeom>
          <a:noFill/>
        </p:spPr>
        <p:txBody>
          <a:bodyPr wrap="none" rtlCol="0">
            <a:spAutoFit/>
          </a:bodyPr>
          <a:lstStyle/>
          <a:p>
            <a:r>
              <a:rPr lang="en-US" altLang="zh-TW" sz="1600" b="1" dirty="0" smtClean="0"/>
              <a:t>(3, 1)</a:t>
            </a:r>
            <a:endParaRPr lang="zh-TW" altLang="en-US" sz="1600" b="1" dirty="0"/>
          </a:p>
        </p:txBody>
      </p:sp>
      <p:sp>
        <p:nvSpPr>
          <p:cNvPr id="66" name="文字方塊 65"/>
          <p:cNvSpPr txBox="1"/>
          <p:nvPr/>
        </p:nvSpPr>
        <p:spPr>
          <a:xfrm>
            <a:off x="6892929" y="5579315"/>
            <a:ext cx="630301" cy="338554"/>
          </a:xfrm>
          <a:prstGeom prst="rect">
            <a:avLst/>
          </a:prstGeom>
          <a:noFill/>
        </p:spPr>
        <p:txBody>
          <a:bodyPr wrap="none" rtlCol="0">
            <a:spAutoFit/>
          </a:bodyPr>
          <a:lstStyle/>
          <a:p>
            <a:r>
              <a:rPr lang="en-US" altLang="zh-TW" sz="1600" b="1" dirty="0" smtClean="0"/>
              <a:t>(3, 1)</a:t>
            </a:r>
            <a:endParaRPr lang="zh-TW" altLang="en-US" sz="1600" b="1" dirty="0"/>
          </a:p>
        </p:txBody>
      </p:sp>
      <p:sp>
        <p:nvSpPr>
          <p:cNvPr id="67" name="手繪多邊形 66"/>
          <p:cNvSpPr/>
          <p:nvPr/>
        </p:nvSpPr>
        <p:spPr>
          <a:xfrm>
            <a:off x="5021040" y="5736805"/>
            <a:ext cx="1606989" cy="403493"/>
          </a:xfrm>
          <a:custGeom>
            <a:avLst/>
            <a:gdLst>
              <a:gd name="connsiteX0" fmla="*/ 66055 w 1606989"/>
              <a:gd name="connsiteY0" fmla="*/ 403493 h 403493"/>
              <a:gd name="connsiteX1" fmla="*/ 57589 w 1606989"/>
              <a:gd name="connsiteY1" fmla="*/ 30960 h 403493"/>
              <a:gd name="connsiteX2" fmla="*/ 684122 w 1606989"/>
              <a:gd name="connsiteY2" fmla="*/ 22493 h 403493"/>
              <a:gd name="connsiteX3" fmla="*/ 1183655 w 1606989"/>
              <a:gd name="connsiteY3" fmla="*/ 39427 h 403493"/>
              <a:gd name="connsiteX4" fmla="*/ 1606989 w 1606989"/>
              <a:gd name="connsiteY4" fmla="*/ 39427 h 403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989" h="403493">
                <a:moveTo>
                  <a:pt x="66055" y="403493"/>
                </a:moveTo>
                <a:cubicBezTo>
                  <a:pt x="10316" y="248976"/>
                  <a:pt x="-45422" y="94460"/>
                  <a:pt x="57589" y="30960"/>
                </a:cubicBezTo>
                <a:cubicBezTo>
                  <a:pt x="160600" y="-32540"/>
                  <a:pt x="496444" y="21082"/>
                  <a:pt x="684122" y="22493"/>
                </a:cubicBezTo>
                <a:cubicBezTo>
                  <a:pt x="871800" y="23904"/>
                  <a:pt x="1029844" y="36605"/>
                  <a:pt x="1183655" y="39427"/>
                </a:cubicBezTo>
                <a:cubicBezTo>
                  <a:pt x="1337466" y="42249"/>
                  <a:pt x="1472227" y="40838"/>
                  <a:pt x="1606989" y="39427"/>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8" name="文字方塊 67"/>
          <p:cNvSpPr txBox="1"/>
          <p:nvPr/>
        </p:nvSpPr>
        <p:spPr>
          <a:xfrm>
            <a:off x="5290874" y="5442193"/>
            <a:ext cx="287258" cy="338554"/>
          </a:xfrm>
          <a:prstGeom prst="rect">
            <a:avLst/>
          </a:prstGeom>
          <a:noFill/>
        </p:spPr>
        <p:txBody>
          <a:bodyPr wrap="none" rtlCol="0">
            <a:spAutoFit/>
          </a:bodyPr>
          <a:lstStyle/>
          <a:p>
            <a:r>
              <a:rPr lang="en-US" altLang="zh-TW" sz="1600" b="1" dirty="0" smtClean="0">
                <a:solidFill>
                  <a:srgbClr val="FF0000"/>
                </a:solidFill>
              </a:rPr>
              <a:t>4</a:t>
            </a:r>
            <a:endParaRPr lang="zh-TW" altLang="en-US" sz="1600" b="1" dirty="0">
              <a:solidFill>
                <a:srgbClr val="FF0000"/>
              </a:solidFill>
            </a:endParaRPr>
          </a:p>
        </p:txBody>
      </p:sp>
      <p:sp>
        <p:nvSpPr>
          <p:cNvPr id="69" name="手繪多邊形 68"/>
          <p:cNvSpPr/>
          <p:nvPr/>
        </p:nvSpPr>
        <p:spPr>
          <a:xfrm>
            <a:off x="6678829" y="5589658"/>
            <a:ext cx="169333" cy="101907"/>
          </a:xfrm>
          <a:custGeom>
            <a:avLst/>
            <a:gdLst>
              <a:gd name="connsiteX0" fmla="*/ 0 w 169333"/>
              <a:gd name="connsiteY0" fmla="*/ 101907 h 101907"/>
              <a:gd name="connsiteX1" fmla="*/ 76200 w 169333"/>
              <a:gd name="connsiteY1" fmla="*/ 307 h 101907"/>
              <a:gd name="connsiteX2" fmla="*/ 169333 w 169333"/>
              <a:gd name="connsiteY2" fmla="*/ 76507 h 101907"/>
            </a:gdLst>
            <a:ahLst/>
            <a:cxnLst>
              <a:cxn ang="0">
                <a:pos x="connsiteX0" y="connsiteY0"/>
              </a:cxn>
              <a:cxn ang="0">
                <a:pos x="connsiteX1" y="connsiteY1"/>
              </a:cxn>
              <a:cxn ang="0">
                <a:pos x="connsiteX2" y="connsiteY2"/>
              </a:cxn>
            </a:cxnLst>
            <a:rect l="l" t="t" r="r" b="b"/>
            <a:pathLst>
              <a:path w="169333" h="101907">
                <a:moveTo>
                  <a:pt x="0" y="101907"/>
                </a:moveTo>
                <a:cubicBezTo>
                  <a:pt x="23989" y="53223"/>
                  <a:pt x="47978" y="4540"/>
                  <a:pt x="76200" y="307"/>
                </a:cubicBezTo>
                <a:cubicBezTo>
                  <a:pt x="104422" y="-3926"/>
                  <a:pt x="136877" y="36290"/>
                  <a:pt x="169333" y="76507"/>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0" name="文字方塊 69"/>
          <p:cNvSpPr txBox="1"/>
          <p:nvPr/>
        </p:nvSpPr>
        <p:spPr>
          <a:xfrm>
            <a:off x="6510378" y="5383976"/>
            <a:ext cx="287258" cy="338554"/>
          </a:xfrm>
          <a:prstGeom prst="rect">
            <a:avLst/>
          </a:prstGeom>
          <a:noFill/>
        </p:spPr>
        <p:txBody>
          <a:bodyPr wrap="none" rtlCol="0">
            <a:spAutoFit/>
          </a:bodyPr>
          <a:lstStyle/>
          <a:p>
            <a:r>
              <a:rPr lang="en-US" altLang="zh-TW" sz="1600" b="1" dirty="0" smtClean="0">
                <a:solidFill>
                  <a:srgbClr val="FF0000"/>
                </a:solidFill>
              </a:rPr>
              <a:t>0</a:t>
            </a:r>
            <a:endParaRPr lang="zh-TW" altLang="en-US" sz="1600" b="1" dirty="0">
              <a:solidFill>
                <a:srgbClr val="FF0000"/>
              </a:solidFill>
            </a:endParaRPr>
          </a:p>
        </p:txBody>
      </p:sp>
      <p:sp>
        <p:nvSpPr>
          <p:cNvPr id="71" name="手繪多邊形 70"/>
          <p:cNvSpPr/>
          <p:nvPr/>
        </p:nvSpPr>
        <p:spPr>
          <a:xfrm>
            <a:off x="5247962" y="5894765"/>
            <a:ext cx="1493423" cy="463412"/>
          </a:xfrm>
          <a:custGeom>
            <a:avLst/>
            <a:gdLst>
              <a:gd name="connsiteX0" fmla="*/ 1447800 w 1493423"/>
              <a:gd name="connsiteY0" fmla="*/ 0 h 463412"/>
              <a:gd name="connsiteX1" fmla="*/ 1447800 w 1493423"/>
              <a:gd name="connsiteY1" fmla="*/ 423333 h 463412"/>
              <a:gd name="connsiteX2" fmla="*/ 973667 w 1493423"/>
              <a:gd name="connsiteY2" fmla="*/ 448733 h 463412"/>
              <a:gd name="connsiteX3" fmla="*/ 414867 w 1493423"/>
              <a:gd name="connsiteY3" fmla="*/ 448733 h 463412"/>
              <a:gd name="connsiteX4" fmla="*/ 0 w 1493423"/>
              <a:gd name="connsiteY4" fmla="*/ 431800 h 463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423" h="463412">
                <a:moveTo>
                  <a:pt x="1447800" y="0"/>
                </a:moveTo>
                <a:cubicBezTo>
                  <a:pt x="1487311" y="174272"/>
                  <a:pt x="1526822" y="348544"/>
                  <a:pt x="1447800" y="423333"/>
                </a:cubicBezTo>
                <a:cubicBezTo>
                  <a:pt x="1368778" y="498122"/>
                  <a:pt x="1145822" y="444500"/>
                  <a:pt x="973667" y="448733"/>
                </a:cubicBezTo>
                <a:cubicBezTo>
                  <a:pt x="801512" y="452966"/>
                  <a:pt x="577145" y="451555"/>
                  <a:pt x="414867" y="448733"/>
                </a:cubicBezTo>
                <a:cubicBezTo>
                  <a:pt x="252589" y="445911"/>
                  <a:pt x="126294" y="438855"/>
                  <a:pt x="0" y="431800"/>
                </a:cubicBezTo>
              </a:path>
            </a:pathLst>
          </a:custGeom>
          <a:ln w="28575">
            <a:solidFill>
              <a:srgbClr val="0000FF"/>
            </a:solidFill>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2" name="文字方塊 71"/>
          <p:cNvSpPr txBox="1"/>
          <p:nvPr/>
        </p:nvSpPr>
        <p:spPr>
          <a:xfrm>
            <a:off x="5851044" y="6340816"/>
            <a:ext cx="287258" cy="338554"/>
          </a:xfrm>
          <a:prstGeom prst="rect">
            <a:avLst/>
          </a:prstGeom>
          <a:noFill/>
        </p:spPr>
        <p:txBody>
          <a:bodyPr wrap="none" rtlCol="0">
            <a:spAutoFit/>
          </a:bodyPr>
          <a:lstStyle/>
          <a:p>
            <a:r>
              <a:rPr lang="en-US" altLang="zh-TW" sz="1600" b="1" dirty="0" smtClean="0">
                <a:solidFill>
                  <a:srgbClr val="FF0000"/>
                </a:solidFill>
              </a:rPr>
              <a:t>4</a:t>
            </a:r>
            <a:endParaRPr lang="zh-TW" altLang="en-US" sz="1600" b="1" dirty="0">
              <a:solidFill>
                <a:srgbClr val="FF0000"/>
              </a:solidFill>
            </a:endParaRPr>
          </a:p>
        </p:txBody>
      </p:sp>
      <p:sp>
        <p:nvSpPr>
          <p:cNvPr id="45" name="文字方塊 44"/>
          <p:cNvSpPr txBox="1"/>
          <p:nvPr/>
        </p:nvSpPr>
        <p:spPr>
          <a:xfrm>
            <a:off x="8028384" y="3862789"/>
            <a:ext cx="646331" cy="646331"/>
          </a:xfrm>
          <a:prstGeom prst="rect">
            <a:avLst/>
          </a:prstGeom>
          <a:noFill/>
        </p:spPr>
        <p:txBody>
          <a:bodyPr wrap="none" rtlCol="0">
            <a:spAutoFit/>
          </a:bodyPr>
          <a:lstStyle/>
          <a:p>
            <a:r>
              <a:rPr lang="en-US" altLang="zh-TW" sz="3600" b="1" dirty="0" smtClean="0">
                <a:solidFill>
                  <a:srgbClr val="FF0000"/>
                </a:solidFill>
              </a:rPr>
              <a:t>14</a:t>
            </a:r>
            <a:endParaRPr lang="zh-TW" altLang="en-US" sz="3600" b="1" dirty="0">
              <a:solidFill>
                <a:srgbClr val="FF0000"/>
              </a:solidFill>
            </a:endParaRPr>
          </a:p>
        </p:txBody>
      </p:sp>
    </p:spTree>
    <p:extLst>
      <p:ext uri="{BB962C8B-B14F-4D97-AF65-F5344CB8AC3E}">
        <p14:creationId xmlns:p14="http://schemas.microsoft.com/office/powerpoint/2010/main" val="2190583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3756</TotalTime>
  <Words>1052</Words>
  <Application>Microsoft Office PowerPoint</Application>
  <PresentationFormat>如螢幕大小 (4:3)</PresentationFormat>
  <Paragraphs>187</Paragraphs>
  <Slides>16</Slides>
  <Notes>1</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古典-1</vt:lpstr>
      <vt:lpstr>Uva 1169</vt:lpstr>
      <vt:lpstr>Problem Description (1/4)</vt:lpstr>
      <vt:lpstr>Problem Description (2/4)</vt:lpstr>
      <vt:lpstr>Problem Description (3/4)</vt:lpstr>
      <vt:lpstr>Problem Description (4/4)</vt:lpstr>
      <vt:lpstr>Input (1/2)</vt:lpstr>
      <vt:lpstr>Input (2/2)</vt:lpstr>
      <vt:lpstr>Output</vt:lpstr>
      <vt:lpstr>Sample Input / Output</vt:lpstr>
      <vt:lpstr>Sample Input / Output</vt:lpstr>
      <vt:lpstr>Solution</vt:lpstr>
      <vt:lpstr>Solution</vt:lpstr>
      <vt:lpstr>Solution</vt:lpstr>
      <vt:lpstr>Solution</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1070</cp:revision>
  <dcterms:created xsi:type="dcterms:W3CDTF">2007-09-17T04:06:35Z</dcterms:created>
  <dcterms:modified xsi:type="dcterms:W3CDTF">2019-05-02T01:41:45Z</dcterms:modified>
</cp:coreProperties>
</file>