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75" r:id="rId4"/>
    <p:sldId id="258" r:id="rId5"/>
    <p:sldId id="259" r:id="rId6"/>
    <p:sldId id="260" r:id="rId7"/>
    <p:sldId id="289" r:id="rId8"/>
    <p:sldId id="276" r:id="rId9"/>
    <p:sldId id="280" r:id="rId10"/>
    <p:sldId id="279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3" r:id="rId1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FF33CC"/>
    <a:srgbClr val="0000CC"/>
    <a:srgbClr val="0000FF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4660"/>
  </p:normalViewPr>
  <p:slideViewPr>
    <p:cSldViewPr>
      <p:cViewPr varScale="1">
        <p:scale>
          <a:sx n="65" d="100"/>
          <a:sy n="65" d="100"/>
        </p:scale>
        <p:origin x="-130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2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FEF8-B326-4E2D-A600-ED9DC21CCA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600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34888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10003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501008"/>
            <a:ext cx="6172200" cy="1719808"/>
          </a:xfrm>
        </p:spPr>
        <p:txBody>
          <a:bodyPr/>
          <a:lstStyle/>
          <a:p>
            <a:r>
              <a:rPr lang="en-US" altLang="zh-TW" sz="4400" dirty="0" smtClean="0"/>
              <a:t>Cutting Sticks</a:t>
            </a:r>
          </a:p>
          <a:p>
            <a:r>
              <a:rPr lang="en-US" altLang="zh-TW" sz="3600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03086"/>
              </p:ext>
            </p:extLst>
          </p:nvPr>
        </p:nvGraphicFramePr>
        <p:xfrm>
          <a:off x="2915816" y="3904456"/>
          <a:ext cx="338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00"/>
                <a:gridCol w="564000"/>
                <a:gridCol w="564000"/>
                <a:gridCol w="564000"/>
                <a:gridCol w="564000"/>
                <a:gridCol w="564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1169"/>
              </p:ext>
            </p:extLst>
          </p:nvPr>
        </p:nvGraphicFramePr>
        <p:xfrm>
          <a:off x="2915816" y="1772816"/>
          <a:ext cx="334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0"/>
                <a:gridCol w="558000"/>
                <a:gridCol w="558000"/>
                <a:gridCol w="558000"/>
                <a:gridCol w="558000"/>
                <a:gridCol w="558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25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2904315" y="3212976"/>
            <a:ext cx="4320480" cy="27363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2483768" y="2823319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cut 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28184" y="4273351"/>
            <a:ext cx="299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ut[0,2]=cut[0,1]+cut[1,2]</a:t>
            </a:r>
            <a:endParaRPr lang="zh-TW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28184" y="4705399"/>
            <a:ext cx="299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cut[1,3]=cut[1,2]+cut[2,3]</a:t>
            </a:r>
            <a:endParaRPr lang="zh-TW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228184" y="5065439"/>
            <a:ext cx="299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cut[2,4]=cut[2,3]+cut[3,4]</a:t>
            </a:r>
            <a:endParaRPr lang="zh-TW" altLang="en-US" sz="140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99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64343"/>
              </p:ext>
            </p:extLst>
          </p:nvPr>
        </p:nvGraphicFramePr>
        <p:xfrm>
          <a:off x="2915816" y="3904456"/>
          <a:ext cx="338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00"/>
                <a:gridCol w="564000"/>
                <a:gridCol w="564000"/>
                <a:gridCol w="564000"/>
                <a:gridCol w="564000"/>
                <a:gridCol w="564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125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125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74199"/>
              </p:ext>
            </p:extLst>
          </p:nvPr>
        </p:nvGraphicFramePr>
        <p:xfrm>
          <a:off x="2915816" y="1772816"/>
          <a:ext cx="334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0"/>
                <a:gridCol w="558000"/>
                <a:gridCol w="558000"/>
                <a:gridCol w="558000"/>
                <a:gridCol w="558000"/>
                <a:gridCol w="558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25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3131840" y="2967335"/>
            <a:ext cx="4320480" cy="27363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2699792" y="2614973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cut 2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28184" y="4273351"/>
            <a:ext cx="30460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cut[0,3]=min{</a:t>
            </a:r>
          </a:p>
          <a:p>
            <a:r>
              <a:rPr lang="en-US" altLang="zh-TW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cut[0,1]+cut[1,3]</a:t>
            </a:r>
          </a:p>
          <a:p>
            <a:r>
              <a:rPr lang="en-US" altLang="zh-TW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cut[0,2]+cut[3,2]}</a:t>
            </a:r>
            <a:endParaRPr lang="zh-TW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28184" y="5013176"/>
            <a:ext cx="30460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cut[1,4]=min{</a:t>
            </a:r>
          </a:p>
          <a:p>
            <a:r>
              <a:rPr lang="en-US" altLang="zh-TW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cut[1,2]+cut[2,4]</a:t>
            </a:r>
          </a:p>
          <a:p>
            <a:r>
              <a:rPr lang="en-US" altLang="zh-TW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cut[1,3]+cut[3,4]}</a:t>
            </a:r>
            <a:endParaRPr lang="zh-TW" altLang="en-US" sz="140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5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73423"/>
              </p:ext>
            </p:extLst>
          </p:nvPr>
        </p:nvGraphicFramePr>
        <p:xfrm>
          <a:off x="2915816" y="3904456"/>
          <a:ext cx="338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00"/>
                <a:gridCol w="564000"/>
                <a:gridCol w="564000"/>
                <a:gridCol w="564000"/>
                <a:gridCol w="564000"/>
                <a:gridCol w="564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125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125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92780"/>
              </p:ext>
            </p:extLst>
          </p:nvPr>
        </p:nvGraphicFramePr>
        <p:xfrm>
          <a:off x="2915816" y="1772816"/>
          <a:ext cx="334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0"/>
                <a:gridCol w="558000"/>
                <a:gridCol w="558000"/>
                <a:gridCol w="558000"/>
                <a:gridCol w="558000"/>
                <a:gridCol w="558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25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3419872" y="2780928"/>
            <a:ext cx="4320480" cy="27363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3059832" y="2463279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ut 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228184" y="4273351"/>
            <a:ext cx="3046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cut[0,4]=min{</a:t>
            </a:r>
          </a:p>
          <a:p>
            <a:r>
              <a:rPr lang="en-US" altLang="zh-TW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cut[0,1]+cut[1,4]</a:t>
            </a:r>
          </a:p>
          <a:p>
            <a:r>
              <a:rPr lang="en-US" altLang="zh-TW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cut[0,2]+cut[2,4]</a:t>
            </a:r>
          </a:p>
          <a:p>
            <a:r>
              <a:rPr lang="en-US" altLang="zh-TW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cut[0,3]+cut[3,4]}</a:t>
            </a:r>
            <a:endParaRPr lang="zh-TW" altLang="en-US" sz="140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45757"/>
              </p:ext>
            </p:extLst>
          </p:nvPr>
        </p:nvGraphicFramePr>
        <p:xfrm>
          <a:off x="2915816" y="3904456"/>
          <a:ext cx="33840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29510"/>
              </p:ext>
            </p:extLst>
          </p:nvPr>
        </p:nvGraphicFramePr>
        <p:xfrm>
          <a:off x="2915816" y="1772816"/>
          <a:ext cx="3384003" cy="98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53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8545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55576" y="1340768"/>
            <a:ext cx="1692188" cy="151216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10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/>
              <a:t>4</a:t>
            </a:r>
            <a:endParaRPr lang="en-US" altLang="zh-TW" sz="2400" dirty="0" smtClean="0"/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4 5 7 8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626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23581"/>
              </p:ext>
            </p:extLst>
          </p:nvPr>
        </p:nvGraphicFramePr>
        <p:xfrm>
          <a:off x="2915816" y="3904456"/>
          <a:ext cx="33840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915816" y="1772816"/>
          <a:ext cx="3384003" cy="98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53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8545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55576" y="1340768"/>
            <a:ext cx="1692188" cy="151216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10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/>
              <a:t>4</a:t>
            </a:r>
            <a:endParaRPr lang="en-US" altLang="zh-TW" sz="2400" dirty="0" smtClean="0"/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4 5 7 8</a:t>
            </a:r>
            <a:endParaRPr lang="zh-TW" altLang="en-US" sz="2000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2843808" y="3198167"/>
            <a:ext cx="3888432" cy="28231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6516216" y="3916213"/>
            <a:ext cx="23775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[02]=[01]+[12] 5</a:t>
            </a:r>
          </a:p>
          <a:p>
            <a:r>
              <a:rPr lang="en-US" altLang="zh-TW" dirty="0" smtClean="0"/>
              <a:t>[13]=[1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]+[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3] 3 </a:t>
            </a:r>
          </a:p>
          <a:p>
            <a:r>
              <a:rPr lang="en-US" altLang="zh-TW" dirty="0" smtClean="0"/>
              <a:t>[24]=[23]+[34] 3</a:t>
            </a:r>
          </a:p>
          <a:p>
            <a:r>
              <a:rPr lang="en-US" altLang="zh-TW" dirty="0" smtClean="0"/>
              <a:t>[35]=[3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]+[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5]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023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02313"/>
              </p:ext>
            </p:extLst>
          </p:nvPr>
        </p:nvGraphicFramePr>
        <p:xfrm>
          <a:off x="2915816" y="3904456"/>
          <a:ext cx="33840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915816" y="1772816"/>
          <a:ext cx="3384003" cy="98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53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8545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55576" y="1340768"/>
            <a:ext cx="1692188" cy="151216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10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/>
              <a:t>4</a:t>
            </a:r>
            <a:endParaRPr lang="en-US" altLang="zh-TW" sz="2400" dirty="0" smtClean="0"/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4 5 7 8</a:t>
            </a:r>
            <a:endParaRPr lang="zh-TW" altLang="en-US" sz="2000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3189040" y="3068960"/>
            <a:ext cx="3888432" cy="28231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6516216" y="4480520"/>
            <a:ext cx="24801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[03]=[01]+[13] 10</a:t>
            </a:r>
          </a:p>
          <a:p>
            <a:r>
              <a:rPr lang="en-US" altLang="zh-TW" dirty="0" smtClean="0"/>
              <a:t>       =[02]+[23] 12</a:t>
            </a:r>
          </a:p>
          <a:p>
            <a:r>
              <a:rPr lang="en-US" altLang="zh-TW" dirty="0" smtClean="0"/>
              <a:t>[14]=[12]+[24] 7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=[13]+[34] 7</a:t>
            </a:r>
          </a:p>
          <a:p>
            <a:r>
              <a:rPr lang="en-US" altLang="zh-TW" dirty="0" smtClean="0"/>
              <a:t>[25]=[23]+[35] 8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=[24]+[45]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16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8865"/>
              </p:ext>
            </p:extLst>
          </p:nvPr>
        </p:nvGraphicFramePr>
        <p:xfrm>
          <a:off x="2915816" y="3904456"/>
          <a:ext cx="33840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915816" y="1772816"/>
          <a:ext cx="3384003" cy="98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53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8545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55576" y="1340768"/>
            <a:ext cx="1692188" cy="151216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10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/>
              <a:t>4</a:t>
            </a:r>
            <a:endParaRPr lang="en-US" altLang="zh-TW" sz="2400" dirty="0" smtClean="0"/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4 5 7 8</a:t>
            </a:r>
            <a:endParaRPr lang="zh-TW" altLang="en-US" sz="2000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3347864" y="2859776"/>
            <a:ext cx="3888432" cy="28231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6516216" y="4480520"/>
            <a:ext cx="26340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[04]=[01]+[14]  15</a:t>
            </a:r>
          </a:p>
          <a:p>
            <a:r>
              <a:rPr lang="en-US" altLang="zh-TW" dirty="0" smtClean="0"/>
              <a:t>       =[02]+[24]  16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=[03]+[34]  18</a:t>
            </a:r>
          </a:p>
          <a:p>
            <a:r>
              <a:rPr lang="en-US" altLang="zh-TW" dirty="0" smtClean="0"/>
              <a:t>[15]=[12]+[25] 14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=[1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]+[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5] 12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=[14]+[45] 13</a:t>
            </a:r>
          </a:p>
        </p:txBody>
      </p:sp>
    </p:spTree>
    <p:extLst>
      <p:ext uri="{BB962C8B-B14F-4D97-AF65-F5344CB8AC3E}">
        <p14:creationId xmlns:p14="http://schemas.microsoft.com/office/powerpoint/2010/main" val="108381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88664"/>
              </p:ext>
            </p:extLst>
          </p:nvPr>
        </p:nvGraphicFramePr>
        <p:xfrm>
          <a:off x="2915816" y="3904456"/>
          <a:ext cx="33840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915816" y="1772816"/>
          <a:ext cx="3384003" cy="98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53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8545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55576" y="1340768"/>
            <a:ext cx="1692188" cy="151216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10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/>
              <a:t>4</a:t>
            </a:r>
            <a:endParaRPr lang="en-US" altLang="zh-TW" sz="2400" dirty="0" smtClean="0"/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4 5 7 8</a:t>
            </a:r>
            <a:endParaRPr lang="zh-TW" altLang="en-US" sz="2000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3491880" y="2564904"/>
            <a:ext cx="3888432" cy="28231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6516216" y="4480520"/>
            <a:ext cx="2531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[05]=[0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]+[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5]  22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=[02]+[25] 23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=[03]+[35] 23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=[04]+[45] 25</a:t>
            </a:r>
          </a:p>
          <a:p>
            <a:r>
              <a:rPr lang="en-US" altLang="zh-TW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16441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const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1005;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const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INFINITE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0x7FFFFFFF;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cut[n][n];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[n];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main() </a:t>
            </a:r>
            <a:endParaRPr lang="en-US" altLang="zh-TW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  </a:t>
            </a: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length, n, min, left, right;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while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 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scanf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("%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d",&amp;</a:t>
            </a: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length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!= EOF &amp;&amp;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length) </a:t>
            </a: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{   </a:t>
            </a: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scanf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("%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d",&amp;n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);  </a:t>
            </a: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for(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i = 1; i &lt;= n; i++)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scanf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("%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",&amp;a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[i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]);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a[0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] = 0;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a[n+1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] =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length;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memset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(cut,0,sizeof(cut)); </a:t>
            </a:r>
          </a:p>
          <a:p>
            <a:pPr marL="0" indent="0">
              <a:buNone/>
            </a:pP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for(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 1;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&lt;=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n; d++) </a:t>
            </a: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{    for(left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 0;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left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&lt;= n+1;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left++)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     right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left+d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 min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INFINITE;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for(</a:t>
            </a: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k = i+1; k &lt; j; k++) 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min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min &lt; cut[left][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]+cut[k][right] ? min : cut[left][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]+cut[k][right];  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if(min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!=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INFINITE)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cut[left][right]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min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+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(a[right]-a[left]); 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}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}  </a:t>
            </a: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printf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("The minimum cutting is %d.\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",cut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[0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][n+1]);  </a:t>
            </a: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}  </a:t>
            </a: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return 0;  </a:t>
            </a: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  <a:endParaRPr lang="zh-TW" altLang="en-US" sz="12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67544" y="3573016"/>
            <a:ext cx="8064896" cy="24482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27584" y="3789040"/>
            <a:ext cx="7488832" cy="2016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15616" y="4437112"/>
            <a:ext cx="6768752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014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819256" cy="4968552"/>
          </a:xfrm>
        </p:spPr>
        <p:txBody>
          <a:bodyPr/>
          <a:lstStyle/>
          <a:p>
            <a:pPr algn="just"/>
            <a:r>
              <a:rPr lang="en-US" altLang="zh-TW" sz="2800" dirty="0"/>
              <a:t>You have to cut a wood stick into pieces. The most affordable company, </a:t>
            </a:r>
            <a:r>
              <a:rPr lang="en-US" altLang="zh-TW" sz="2800" dirty="0" smtClean="0"/>
              <a:t>Analog </a:t>
            </a:r>
            <a:r>
              <a:rPr lang="en-US" altLang="zh-TW" sz="2800" dirty="0"/>
              <a:t>Cutting Machinery, Inc. (ACM), charges money </a:t>
            </a:r>
            <a:r>
              <a:rPr lang="en-US" altLang="zh-TW" sz="2800" dirty="0">
                <a:solidFill>
                  <a:srgbClr val="FF0000"/>
                </a:solidFill>
              </a:rPr>
              <a:t>according to the length of the stick being cut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Their </a:t>
            </a:r>
            <a:r>
              <a:rPr lang="en-US" altLang="zh-TW" sz="2800" dirty="0"/>
              <a:t>procedure of work requires that they only make one cut at a time. It is easy to notice that different selections in the order of cutting can led to different prices. 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4197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819256" cy="4968552"/>
          </a:xfrm>
        </p:spPr>
        <p:txBody>
          <a:bodyPr/>
          <a:lstStyle/>
          <a:p>
            <a:pPr algn="just"/>
            <a:r>
              <a:rPr lang="en-US" altLang="zh-TW" sz="2800" dirty="0" smtClean="0"/>
              <a:t>For </a:t>
            </a:r>
            <a:r>
              <a:rPr lang="en-US" altLang="zh-TW" sz="2800" dirty="0"/>
              <a:t>example, consider a stick of length 10 meters that has to be cut at 2, 4 and 7 meters from one end. </a:t>
            </a:r>
            <a:r>
              <a:rPr lang="en-US" altLang="zh-TW" sz="2800" dirty="0" smtClean="0"/>
              <a:t>There </a:t>
            </a:r>
            <a:r>
              <a:rPr lang="en-US" altLang="zh-TW" sz="2800" dirty="0"/>
              <a:t>are several choices. </a:t>
            </a:r>
            <a:endParaRPr lang="en-US" altLang="zh-TW" sz="2800" dirty="0" smtClean="0"/>
          </a:p>
          <a:p>
            <a:pPr lvl="1" algn="just"/>
            <a:r>
              <a:rPr lang="en-US" altLang="zh-TW" sz="2400" dirty="0" smtClean="0"/>
              <a:t>One </a:t>
            </a:r>
            <a:r>
              <a:rPr lang="en-US" altLang="zh-TW" sz="2400" dirty="0"/>
              <a:t>can be cutting first at 2, then at 4, then at 7. This leads to a price of </a:t>
            </a:r>
            <a:r>
              <a:rPr lang="en-US" altLang="zh-TW" sz="2400" u="sng" dirty="0">
                <a:solidFill>
                  <a:srgbClr val="FF0000"/>
                </a:solidFill>
              </a:rPr>
              <a:t>10 + 8 + 6 = 24</a:t>
            </a:r>
            <a:r>
              <a:rPr lang="en-US" altLang="zh-TW" sz="2400" dirty="0"/>
              <a:t> because the first stick was of 10 meters, the resulting of 8 and the last one of 6. </a:t>
            </a:r>
            <a:endParaRPr lang="en-US" altLang="zh-TW" sz="2400" dirty="0" smtClean="0"/>
          </a:p>
          <a:p>
            <a:pPr lvl="1" algn="just"/>
            <a:r>
              <a:rPr lang="en-US" altLang="zh-TW" sz="2400" dirty="0" smtClean="0"/>
              <a:t>Another </a:t>
            </a:r>
            <a:r>
              <a:rPr lang="en-US" altLang="zh-TW" sz="2400" dirty="0"/>
              <a:t>choice could be cutting at 4, then at 2, then at 7. This would lead to a price of </a:t>
            </a:r>
            <a:r>
              <a:rPr lang="en-US" altLang="zh-TW" sz="2400" u="sng" dirty="0">
                <a:solidFill>
                  <a:srgbClr val="FF0000"/>
                </a:solidFill>
              </a:rPr>
              <a:t>10 + 4 + 6 = 20</a:t>
            </a:r>
            <a:r>
              <a:rPr lang="en-US" altLang="zh-TW" sz="2400" dirty="0"/>
              <a:t>, </a:t>
            </a:r>
            <a:r>
              <a:rPr lang="en-US" altLang="zh-TW" sz="2400" u="sng" dirty="0"/>
              <a:t>which is a better price</a:t>
            </a:r>
            <a:r>
              <a:rPr lang="en-US" altLang="zh-TW" sz="2400" dirty="0"/>
              <a:t>. Your boss trusts your computer abilities to find out the minimum cost for cutting a given stick.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10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124744"/>
            <a:ext cx="7603232" cy="4824536"/>
          </a:xfrm>
        </p:spPr>
        <p:txBody>
          <a:bodyPr/>
          <a:lstStyle/>
          <a:p>
            <a:pPr algn="just"/>
            <a:r>
              <a:rPr lang="en-US" altLang="zh-TW" sz="2800" dirty="0"/>
              <a:t>The input will consist of </a:t>
            </a:r>
            <a:r>
              <a:rPr lang="en-US" altLang="zh-TW" sz="2800" dirty="0">
                <a:solidFill>
                  <a:srgbClr val="FF0000"/>
                </a:solidFill>
              </a:rPr>
              <a:t>several input </a:t>
            </a:r>
            <a:r>
              <a:rPr lang="en-US" altLang="zh-TW" sz="2800" dirty="0" smtClean="0">
                <a:solidFill>
                  <a:srgbClr val="FF0000"/>
                </a:solidFill>
              </a:rPr>
              <a:t>cases</a:t>
            </a:r>
            <a:r>
              <a:rPr lang="en-US" altLang="zh-TW" sz="2800" dirty="0" smtClean="0"/>
              <a:t>.</a:t>
            </a:r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first line of each test case will contain a </a:t>
            </a:r>
            <a:r>
              <a:rPr lang="en-US" altLang="zh-TW" sz="2800" dirty="0">
                <a:solidFill>
                  <a:srgbClr val="FF0000"/>
                </a:solidFill>
              </a:rPr>
              <a:t>positive number </a:t>
            </a:r>
            <a:r>
              <a:rPr lang="en-US" altLang="zh-TW" sz="2800" i="1" dirty="0">
                <a:solidFill>
                  <a:srgbClr val="FF0000"/>
                </a:solidFill>
              </a:rPr>
              <a:t>l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that represents the </a:t>
            </a:r>
            <a:r>
              <a:rPr lang="en-US" altLang="zh-TW" sz="2800" u="sng" dirty="0">
                <a:solidFill>
                  <a:srgbClr val="FF0000"/>
                </a:solidFill>
              </a:rPr>
              <a:t>length of the stick to be cut</a:t>
            </a:r>
            <a:r>
              <a:rPr lang="en-US" altLang="zh-TW" sz="2800" dirty="0"/>
              <a:t>. You can assume </a:t>
            </a:r>
            <a:r>
              <a:rPr lang="en-US" altLang="zh-TW" sz="2800" i="1" dirty="0">
                <a:solidFill>
                  <a:srgbClr val="FF0000"/>
                </a:solidFill>
              </a:rPr>
              <a:t>l</a:t>
            </a:r>
            <a:r>
              <a:rPr lang="en-US" altLang="zh-TW" sz="2800" dirty="0">
                <a:solidFill>
                  <a:srgbClr val="FF0000"/>
                </a:solidFill>
              </a:rPr>
              <a:t> &lt; 1000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next line will contain the </a:t>
            </a:r>
            <a:r>
              <a:rPr lang="en-US" altLang="zh-TW" sz="2800" dirty="0">
                <a:solidFill>
                  <a:srgbClr val="FF0000"/>
                </a:solidFill>
              </a:rPr>
              <a:t>number </a:t>
            </a:r>
            <a:r>
              <a:rPr lang="en-US" altLang="zh-TW" sz="2800" i="1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 (</a:t>
            </a:r>
            <a:r>
              <a:rPr lang="en-US" altLang="zh-TW" sz="2800" i="1" dirty="0">
                <a:solidFill>
                  <a:srgbClr val="FF0000"/>
                </a:solidFill>
              </a:rPr>
              <a:t>n &lt; 50</a:t>
            </a:r>
            <a:r>
              <a:rPr lang="en-US" altLang="zh-TW" sz="2800" dirty="0"/>
              <a:t>) of cuts to be made.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next line consists of </a:t>
            </a:r>
            <a:r>
              <a:rPr lang="en-US" altLang="zh-TW" sz="2800" dirty="0">
                <a:solidFill>
                  <a:srgbClr val="FF0000"/>
                </a:solidFill>
              </a:rPr>
              <a:t>n positive numbers</a:t>
            </a:r>
            <a:r>
              <a:rPr lang="en-US" altLang="zh-TW" sz="2800" dirty="0"/>
              <a:t> </a:t>
            </a:r>
            <a:r>
              <a:rPr lang="en-US" altLang="zh-TW" sz="2800" i="1" dirty="0">
                <a:solidFill>
                  <a:srgbClr val="FF0000"/>
                </a:solidFill>
              </a:rPr>
              <a:t>c</a:t>
            </a:r>
            <a:r>
              <a:rPr lang="en-US" altLang="zh-TW" sz="2800" i="1" baseline="-25000" dirty="0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 (</a:t>
            </a:r>
            <a:r>
              <a:rPr lang="en-US" altLang="zh-TW" sz="2800" dirty="0">
                <a:solidFill>
                  <a:srgbClr val="FF0000"/>
                </a:solidFill>
              </a:rPr>
              <a:t>0 &lt; </a:t>
            </a:r>
            <a:r>
              <a:rPr lang="en-US" altLang="zh-TW" sz="2800" i="1" dirty="0">
                <a:solidFill>
                  <a:srgbClr val="FF0000"/>
                </a:solidFill>
              </a:rPr>
              <a:t>c</a:t>
            </a:r>
            <a:r>
              <a:rPr lang="en-US" altLang="zh-TW" sz="2800" i="1" baseline="-25000" dirty="0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 &lt; l</a:t>
            </a:r>
            <a:r>
              <a:rPr lang="en-US" altLang="zh-TW" sz="2800" dirty="0"/>
              <a:t>) representing the places where the cuts have to be done, </a:t>
            </a:r>
            <a:r>
              <a:rPr lang="en-US" altLang="zh-TW" sz="2800" u="sng" dirty="0">
                <a:solidFill>
                  <a:schemeClr val="bg2"/>
                </a:solidFill>
              </a:rPr>
              <a:t>given in strictly increasing order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An </a:t>
            </a:r>
            <a:r>
              <a:rPr lang="en-US" altLang="zh-TW" sz="2800" dirty="0"/>
              <a:t>input case with </a:t>
            </a:r>
            <a:r>
              <a:rPr lang="en-US" altLang="zh-TW" sz="2800" i="1" dirty="0">
                <a:solidFill>
                  <a:srgbClr val="FF0000"/>
                </a:solidFill>
              </a:rPr>
              <a:t>l</a:t>
            </a:r>
            <a:r>
              <a:rPr lang="en-US" altLang="zh-TW" sz="2800" dirty="0">
                <a:solidFill>
                  <a:srgbClr val="FF0000"/>
                </a:solidFill>
              </a:rPr>
              <a:t> = 0 </a:t>
            </a:r>
            <a:r>
              <a:rPr lang="en-US" altLang="zh-TW" sz="2800" dirty="0"/>
              <a:t>will represent the end of the input.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14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124744"/>
            <a:ext cx="7560840" cy="4896544"/>
          </a:xfrm>
        </p:spPr>
        <p:txBody>
          <a:bodyPr/>
          <a:lstStyle/>
          <a:p>
            <a:pPr algn="just"/>
            <a:r>
              <a:rPr lang="en-US" altLang="zh-TW" sz="2800" dirty="0"/>
              <a:t>You have to print the </a:t>
            </a:r>
            <a:r>
              <a:rPr lang="en-US" altLang="zh-TW" sz="2800" u="sng" dirty="0">
                <a:solidFill>
                  <a:srgbClr val="FF0000"/>
                </a:solidFill>
              </a:rPr>
              <a:t>cost of the optimal solution</a:t>
            </a:r>
            <a:r>
              <a:rPr lang="en-US" altLang="zh-TW" sz="2800" dirty="0"/>
              <a:t> of the cutting problem, that is the minimum cost of cutting the given stick. Format the output as shown below.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33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340768"/>
            <a:ext cx="3384376" cy="5256584"/>
          </a:xfrm>
          <a:ln>
            <a:solidFill>
              <a:schemeClr val="bg2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n-US" altLang="zh-TW" sz="2400" dirty="0"/>
              <a:t>100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3 </a:t>
            </a:r>
          </a:p>
          <a:p>
            <a:pPr marL="0" indent="0" algn="just">
              <a:buNone/>
            </a:pPr>
            <a:r>
              <a:rPr lang="en-US" altLang="zh-TW" sz="2400" dirty="0" smtClean="0"/>
              <a:t>25 </a:t>
            </a:r>
            <a:r>
              <a:rPr lang="en-US" altLang="zh-TW" sz="2400" dirty="0"/>
              <a:t>50 </a:t>
            </a:r>
            <a:r>
              <a:rPr lang="en-US" altLang="zh-TW" sz="2400" dirty="0" smtClean="0"/>
              <a:t>75</a:t>
            </a:r>
          </a:p>
          <a:p>
            <a:pPr marL="0" indent="0" algn="just">
              <a:buNone/>
            </a:pPr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355976" y="1340768"/>
            <a:ext cx="4608512" cy="1944216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zh-TW" sz="2400" dirty="0"/>
              <a:t>The minimum cutting is </a:t>
            </a:r>
            <a:r>
              <a:rPr lang="en-US" altLang="zh-TW" sz="2400" dirty="0">
                <a:solidFill>
                  <a:srgbClr val="FF0000"/>
                </a:solidFill>
              </a:rPr>
              <a:t>200</a:t>
            </a:r>
            <a:r>
              <a:rPr lang="en-US" altLang="zh-TW" sz="2400" dirty="0"/>
              <a:t>. </a:t>
            </a:r>
            <a:endParaRPr lang="zh-TW" altLang="en-US" sz="1600" kern="0" dirty="0"/>
          </a:p>
        </p:txBody>
      </p:sp>
      <p:cxnSp>
        <p:nvCxnSpPr>
          <p:cNvPr id="6" name="直線單箭頭接點 5"/>
          <p:cNvCxnSpPr/>
          <p:nvPr/>
        </p:nvCxnSpPr>
        <p:spPr bwMode="auto">
          <a:xfrm flipH="1">
            <a:off x="1043608" y="1155303"/>
            <a:ext cx="288032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351277" y="951111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Stick length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46222" y="1455167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cuts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>
            <a:off x="971600" y="1801415"/>
            <a:ext cx="360040" cy="115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/>
          <p:cNvSpPr txBox="1"/>
          <p:nvPr/>
        </p:nvSpPr>
        <p:spPr>
          <a:xfrm>
            <a:off x="1825277" y="181520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Length of each cut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 bwMode="auto">
          <a:xfrm flipH="1">
            <a:off x="1304020" y="2151003"/>
            <a:ext cx="603684" cy="115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/>
          <p:cNvCxnSpPr/>
          <p:nvPr/>
        </p:nvCxnSpPr>
        <p:spPr bwMode="auto">
          <a:xfrm>
            <a:off x="4427984" y="3962673"/>
            <a:ext cx="403244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4427984" y="4263479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100+75+50=225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 bwMode="auto">
          <a:xfrm>
            <a:off x="5436096" y="3746649"/>
            <a:ext cx="0" cy="4320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接點 58"/>
          <p:cNvCxnSpPr/>
          <p:nvPr/>
        </p:nvCxnSpPr>
        <p:spPr bwMode="auto">
          <a:xfrm>
            <a:off x="6444208" y="3746649"/>
            <a:ext cx="0" cy="4320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5159677" y="335699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(1)25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167789" y="335699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(2)50</a:t>
            </a:r>
            <a:endParaRPr lang="zh-TW" altLang="en-US" dirty="0"/>
          </a:p>
        </p:txBody>
      </p:sp>
      <p:cxnSp>
        <p:nvCxnSpPr>
          <p:cNvPr id="62" name="直線接點 61"/>
          <p:cNvCxnSpPr/>
          <p:nvPr/>
        </p:nvCxnSpPr>
        <p:spPr bwMode="auto">
          <a:xfrm>
            <a:off x="7452320" y="3746649"/>
            <a:ext cx="0" cy="4320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文字方塊 62"/>
          <p:cNvSpPr txBox="1"/>
          <p:nvPr/>
        </p:nvSpPr>
        <p:spPr>
          <a:xfrm>
            <a:off x="7175901" y="338660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(3)75</a:t>
            </a:r>
            <a:endParaRPr lang="zh-TW" altLang="en-US" dirty="0"/>
          </a:p>
        </p:txBody>
      </p:sp>
      <p:cxnSp>
        <p:nvCxnSpPr>
          <p:cNvPr id="64" name="直線接點 63"/>
          <p:cNvCxnSpPr/>
          <p:nvPr/>
        </p:nvCxnSpPr>
        <p:spPr bwMode="auto">
          <a:xfrm>
            <a:off x="4427984" y="5402833"/>
            <a:ext cx="403244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字方塊 64"/>
          <p:cNvSpPr txBox="1"/>
          <p:nvPr/>
        </p:nvSpPr>
        <p:spPr>
          <a:xfrm>
            <a:off x="4427984" y="5703639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100+50+50=</a:t>
            </a:r>
            <a:r>
              <a:rPr lang="en-US" altLang="zh-TW" b="1" dirty="0" smtClean="0">
                <a:solidFill>
                  <a:srgbClr val="FF0000"/>
                </a:solidFill>
              </a:rPr>
              <a:t>200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74" name="直線接點 73"/>
          <p:cNvCxnSpPr/>
          <p:nvPr/>
        </p:nvCxnSpPr>
        <p:spPr bwMode="auto">
          <a:xfrm>
            <a:off x="5436096" y="5186809"/>
            <a:ext cx="0" cy="4320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接點 74"/>
          <p:cNvCxnSpPr/>
          <p:nvPr/>
        </p:nvCxnSpPr>
        <p:spPr bwMode="auto">
          <a:xfrm>
            <a:off x="6444208" y="5186809"/>
            <a:ext cx="0" cy="4320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文字方塊 75"/>
          <p:cNvSpPr txBox="1"/>
          <p:nvPr/>
        </p:nvSpPr>
        <p:spPr>
          <a:xfrm>
            <a:off x="5159677" y="47971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(2)25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167789" y="47971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(1)50</a:t>
            </a:r>
            <a:endParaRPr lang="zh-TW" altLang="en-US" dirty="0"/>
          </a:p>
        </p:txBody>
      </p:sp>
      <p:cxnSp>
        <p:nvCxnSpPr>
          <p:cNvPr id="78" name="直線接點 77"/>
          <p:cNvCxnSpPr/>
          <p:nvPr/>
        </p:nvCxnSpPr>
        <p:spPr bwMode="auto">
          <a:xfrm>
            <a:off x="7452320" y="5186809"/>
            <a:ext cx="0" cy="4320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文字方塊 78"/>
          <p:cNvSpPr txBox="1"/>
          <p:nvPr/>
        </p:nvSpPr>
        <p:spPr>
          <a:xfrm>
            <a:off x="7175901" y="482676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(3)75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765175"/>
            <a:ext cx="8435975" cy="4392613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A</a:t>
            </a:r>
            <a:r>
              <a:rPr lang="en-US" altLang="zh-TW" sz="2800" baseline="-25000" smtClean="0"/>
              <a:t>i</a:t>
            </a:r>
            <a:r>
              <a:rPr lang="en-US" altLang="zh-TW" sz="2800" smtClean="0"/>
              <a:t>, A</a:t>
            </a:r>
            <a:r>
              <a:rPr lang="en-US" altLang="zh-TW" sz="2800" baseline="-25000" smtClean="0"/>
              <a:t>i+1</a:t>
            </a:r>
            <a:r>
              <a:rPr lang="en-US" altLang="zh-TW" sz="2800" smtClean="0"/>
              <a:t>, …, A</a:t>
            </a:r>
            <a:r>
              <a:rPr lang="en-US" altLang="zh-TW" sz="2800" baseline="-25000" smtClean="0"/>
              <a:t>j 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在某組合方式所需的純量積乘法次數為最小 </a:t>
            </a:r>
            <a:r>
              <a:rPr lang="en-US" altLang="zh-TW" sz="280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最佳</a:t>
            </a:r>
            <a:r>
              <a:rPr lang="en-US" altLang="zh-TW" sz="280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，則必存在一個</a:t>
            </a:r>
            <a:r>
              <a:rPr lang="en-US" altLang="zh-TW" sz="2800" smtClean="0"/>
              <a:t>k</a:t>
            </a:r>
            <a:r>
              <a:rPr lang="zh-TW" altLang="en-US" sz="2800" smtClean="0"/>
              <a:t>，</a:t>
            </a:r>
            <a:r>
              <a:rPr lang="zh-TW" altLang="en-US" sz="2800" smtClean="0">
                <a:ea typeface="標楷體" pitchFamily="65" charset="-120"/>
              </a:rPr>
              <a:t>使得</a:t>
            </a:r>
            <a:r>
              <a:rPr lang="en-US" altLang="zh-TW" sz="2800" smtClean="0"/>
              <a:t>A</a:t>
            </a:r>
            <a:r>
              <a:rPr lang="en-US" altLang="zh-TW" sz="2800" baseline="-25000" smtClean="0"/>
              <a:t>i</a:t>
            </a:r>
            <a:r>
              <a:rPr lang="en-US" altLang="zh-TW" sz="2800" smtClean="0"/>
              <a:t>, A</a:t>
            </a:r>
            <a:r>
              <a:rPr lang="en-US" altLang="zh-TW" sz="2800" baseline="-25000" smtClean="0"/>
              <a:t>i+1</a:t>
            </a:r>
            <a:r>
              <a:rPr lang="en-US" altLang="zh-TW" sz="2800" smtClean="0"/>
              <a:t>, …, A</a:t>
            </a:r>
            <a:r>
              <a:rPr lang="en-US" altLang="zh-TW" sz="2800" baseline="-25000" smtClean="0"/>
              <a:t>k </a:t>
            </a:r>
            <a:r>
              <a:rPr lang="zh-TW" altLang="en-US" sz="2800" smtClean="0">
                <a:ea typeface="標楷體" pitchFamily="65" charset="-120"/>
              </a:rPr>
              <a:t>和</a:t>
            </a:r>
            <a:r>
              <a:rPr lang="en-US" altLang="zh-TW" sz="2800" smtClean="0"/>
              <a:t>A</a:t>
            </a:r>
            <a:r>
              <a:rPr lang="en-US" altLang="zh-TW" sz="2800" baseline="-25000" smtClean="0"/>
              <a:t>k+1</a:t>
            </a:r>
            <a:r>
              <a:rPr lang="en-US" altLang="zh-TW" sz="2800" smtClean="0"/>
              <a:t>, A</a:t>
            </a:r>
            <a:r>
              <a:rPr lang="en-US" altLang="zh-TW" sz="2800" baseline="-25000" smtClean="0"/>
              <a:t>k+2</a:t>
            </a:r>
            <a:r>
              <a:rPr lang="en-US" altLang="zh-TW" sz="2800" smtClean="0"/>
              <a:t>, …, A</a:t>
            </a:r>
            <a:r>
              <a:rPr lang="en-US" altLang="zh-TW" sz="2800" baseline="-25000" smtClean="0"/>
              <a:t>j</a:t>
            </a:r>
            <a:r>
              <a:rPr lang="zh-TW" altLang="en-US" sz="2800" smtClean="0">
                <a:ea typeface="標楷體" pitchFamily="65" charset="-120"/>
              </a:rPr>
              <a:t>皆為最佳</a:t>
            </a:r>
            <a:r>
              <a:rPr lang="zh-TW" altLang="en-US" sz="2800" smtClean="0"/>
              <a:t>。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endParaRPr lang="zh-TW" altLang="en-US" sz="2800" smtClean="0">
              <a:sym typeface="Symbol" pitchFamily="18" charset="2"/>
            </a:endParaRP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800" smtClean="0">
                <a:sym typeface="Symbol" pitchFamily="18" charset="2"/>
              </a:rPr>
              <a:t>((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i-1 </a:t>
            </a:r>
            <a:r>
              <a:rPr lang="en-US" altLang="zh-TW" sz="3600" smtClean="0">
                <a:solidFill>
                  <a:srgbClr val="0000FF"/>
                </a:solidFill>
              </a:rPr>
              <a:t>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i 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i </a:t>
            </a:r>
            <a:r>
              <a:rPr lang="en-US" altLang="zh-TW" sz="3600" smtClean="0">
                <a:solidFill>
                  <a:srgbClr val="0000FF"/>
                </a:solidFill>
              </a:rPr>
              <a:t>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i+1</a:t>
            </a:r>
            <a:r>
              <a:rPr lang="en-US" altLang="zh-TW" sz="3600" smtClean="0">
                <a:solidFill>
                  <a:srgbClr val="0000FF"/>
                </a:solidFill>
              </a:rPr>
              <a:t> … 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k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k</a:t>
            </a:r>
            <a:r>
              <a:rPr lang="en-US" altLang="zh-TW" sz="2800" smtClean="0">
                <a:sym typeface="Symbol" pitchFamily="18" charset="2"/>
              </a:rPr>
              <a:t>)(</a:t>
            </a:r>
            <a:r>
              <a:rPr lang="en-US" altLang="zh-TW" sz="3600" smtClean="0">
                <a:solidFill>
                  <a:srgbClr val="0000FF"/>
                </a:solidFill>
              </a:rPr>
              <a:t>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k+1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k+1</a:t>
            </a:r>
            <a:r>
              <a:rPr lang="en-US" altLang="zh-TW" sz="3600" smtClean="0">
                <a:solidFill>
                  <a:srgbClr val="0000FF"/>
                </a:solidFill>
              </a:rPr>
              <a:t> 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k+2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k+2</a:t>
            </a:r>
            <a:r>
              <a:rPr lang="en-US" altLang="zh-TW" sz="3600" smtClean="0">
                <a:solidFill>
                  <a:srgbClr val="0000FF"/>
                </a:solidFill>
              </a:rPr>
              <a:t> …, 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j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j</a:t>
            </a:r>
            <a:r>
              <a:rPr lang="en-US" altLang="zh-TW" sz="2800" smtClean="0">
                <a:sym typeface="Symbol" pitchFamily="18" charset="2"/>
              </a:rPr>
              <a:t>))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Chained Matrix Multiplication Recurrence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682625" y="2701925"/>
            <a:ext cx="7848600" cy="1152525"/>
          </a:xfrm>
          <a:prstGeom prst="rect">
            <a:avLst/>
          </a:prstGeom>
          <a:solidFill>
            <a:srgbClr val="CCCC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48" name="AutoShape 4"/>
          <p:cNvSpPr>
            <a:spLocks noChangeArrowheads="1"/>
          </p:cNvSpPr>
          <p:nvPr/>
        </p:nvSpPr>
        <p:spPr bwMode="auto">
          <a:xfrm>
            <a:off x="7473950" y="2054225"/>
            <a:ext cx="1130300" cy="503238"/>
          </a:xfrm>
          <a:prstGeom prst="wedgeRectCallout">
            <a:avLst>
              <a:gd name="adj1" fmla="val -320505"/>
              <a:gd name="adj2" fmla="val 97319"/>
            </a:avLst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TW" sz="1800" b="1"/>
              <a:t>Optimal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755650" y="2922588"/>
            <a:ext cx="3311525" cy="6477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284663" y="2924175"/>
            <a:ext cx="4032250" cy="647700"/>
          </a:xfrm>
          <a:prstGeom prst="rect">
            <a:avLst/>
          </a:prstGeom>
          <a:solidFill>
            <a:srgbClr val="0066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>
            <a:off x="1114425" y="3925888"/>
            <a:ext cx="2160588" cy="360362"/>
          </a:xfrm>
          <a:prstGeom prst="wedgeRectCallout">
            <a:avLst>
              <a:gd name="adj1" fmla="val 53454"/>
              <a:gd name="adj2" fmla="val -159690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TW" sz="1800" b="1"/>
              <a:t>Sub Optimal</a:t>
            </a:r>
          </a:p>
        </p:txBody>
      </p:sp>
      <p:sp>
        <p:nvSpPr>
          <p:cNvPr id="82952" name="AutoShape 8"/>
          <p:cNvSpPr>
            <a:spLocks noChangeArrowheads="1"/>
          </p:cNvSpPr>
          <p:nvPr/>
        </p:nvSpPr>
        <p:spPr bwMode="auto">
          <a:xfrm>
            <a:off x="5867400" y="3925888"/>
            <a:ext cx="2016125" cy="360362"/>
          </a:xfrm>
          <a:prstGeom prst="wedgeRectCallout">
            <a:avLst>
              <a:gd name="adj1" fmla="val -79685"/>
              <a:gd name="adj2" fmla="val -158810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TW" sz="1800" b="1"/>
              <a:t>Sub optimal</a:t>
            </a:r>
          </a:p>
        </p:txBody>
      </p:sp>
      <p:graphicFrame>
        <p:nvGraphicFramePr>
          <p:cNvPr id="2050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323850" y="5157788"/>
          <a:ext cx="8426450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方程式" r:id="rId4" imgW="3492360" imgH="533160" progId="Equation.3">
                  <p:embed/>
                </p:oleObj>
              </mc:Choice>
              <mc:Fallback>
                <p:oleObj name="方程式" r:id="rId4" imgW="3492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157788"/>
                        <a:ext cx="8426450" cy="1430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940425" y="5876925"/>
            <a:ext cx="1223963" cy="5762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2700338" y="6381750"/>
            <a:ext cx="115093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4067175" y="6381750"/>
            <a:ext cx="16573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3276600" y="2924175"/>
            <a:ext cx="790575" cy="6492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698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nimBg="1"/>
      <p:bldP spid="82948" grpId="0" animBg="1"/>
      <p:bldP spid="82949" grpId="0" animBg="1"/>
      <p:bldP spid="82950" grpId="0" animBg="1"/>
      <p:bldP spid="82951" grpId="0" animBg="1"/>
      <p:bldP spid="82952" grpId="0" animBg="1"/>
      <p:bldP spid="2058" grpId="0" animBg="1"/>
      <p:bldP spid="2059" grpId="0" animBg="1"/>
      <p:bldP spid="2060" grpId="0" animBg="1"/>
      <p:bldP spid="20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16832"/>
            <a:ext cx="8496944" cy="2016224"/>
          </a:xfrm>
        </p:spPr>
        <p:txBody>
          <a:bodyPr/>
          <a:lstStyle/>
          <a:p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cut[</a:t>
            </a:r>
            <a:r>
              <a:rPr lang="en-US" altLang="zh-TW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][</a:t>
            </a:r>
            <a:r>
              <a:rPr lang="en-US" altLang="zh-TW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]=</a:t>
            </a:r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min{cut[</a:t>
            </a:r>
            <a:r>
              <a:rPr lang="en-US" altLang="zh-TW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][</a:t>
            </a:r>
            <a:r>
              <a:rPr lang="en-US" altLang="zh-TW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]+cut[</a:t>
            </a:r>
            <a:r>
              <a:rPr lang="en-US" altLang="zh-TW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][</a:t>
            </a:r>
            <a:r>
              <a:rPr lang="en-US" altLang="zh-TW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|</a:t>
            </a:r>
            <a:r>
              <a:rPr lang="en-US" altLang="zh-TW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i&lt;k&lt;j</a:t>
            </a:r>
            <a:r>
              <a:rPr lang="en-US" altLang="zh-TW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</a:t>
            </a:r>
            <a:r>
              <a:rPr lang="en-US" altLang="zh-TW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+(a[</a:t>
            </a:r>
            <a:r>
              <a:rPr lang="en-US" altLang="zh-TW" i="1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zh-TW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]-a[</a:t>
            </a:r>
            <a:r>
              <a:rPr lang="en-US" altLang="zh-TW" i="1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altLang="zh-TW" dirty="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])</a:t>
            </a:r>
            <a:endParaRPr lang="zh-TW" altLang="en-US" dirty="0">
              <a:solidFill>
                <a:srgbClr val="0000FF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2267744" y="5285349"/>
            <a:ext cx="453650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單箭頭接點 6"/>
          <p:cNvCxnSpPr/>
          <p:nvPr/>
        </p:nvCxnSpPr>
        <p:spPr bwMode="auto">
          <a:xfrm>
            <a:off x="3347864" y="4710542"/>
            <a:ext cx="0" cy="5602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3213051" y="426368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l</a:t>
            </a:r>
            <a:endParaRPr lang="zh-TW" altLang="en-US" b="1" i="1" dirty="0"/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6300192" y="4710541"/>
            <a:ext cx="0" cy="5602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6165379" y="426368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r</a:t>
            </a:r>
            <a:endParaRPr lang="zh-TW" altLang="en-US" b="1" i="1" dirty="0"/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4905977" y="4725144"/>
            <a:ext cx="0" cy="5602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4771164" y="42930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/>
              <a:t>k</a:t>
            </a:r>
            <a:endParaRPr lang="zh-TW" altLang="en-US" b="1" i="1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>
            <a:off x="5220072" y="4869160"/>
            <a:ext cx="5760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單箭頭接點 14"/>
          <p:cNvCxnSpPr/>
          <p:nvPr/>
        </p:nvCxnSpPr>
        <p:spPr bwMode="auto">
          <a:xfrm>
            <a:off x="3923928" y="4869160"/>
            <a:ext cx="5760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miter lim="800000"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/>
          <p:nvPr/>
        </p:nvCxnSpPr>
        <p:spPr bwMode="auto">
          <a:xfrm>
            <a:off x="2267744" y="5661248"/>
            <a:ext cx="405008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>
            <a:off x="2267744" y="6021288"/>
            <a:ext cx="10801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6300192" y="539136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625537" y="6021288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a[</a:t>
            </a:r>
            <a:r>
              <a:rPr lang="en-US" altLang="zh-TW" i="1" dirty="0" smtClean="0"/>
              <a:t>l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3347864" y="6021288"/>
            <a:ext cx="296996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4484031" y="6021288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cost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0535"/>
              </p:ext>
            </p:extLst>
          </p:nvPr>
        </p:nvGraphicFramePr>
        <p:xfrm>
          <a:off x="2915816" y="3904456"/>
          <a:ext cx="338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00"/>
                <a:gridCol w="564000"/>
                <a:gridCol w="564000"/>
                <a:gridCol w="564000"/>
                <a:gridCol w="564000"/>
                <a:gridCol w="564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37244"/>
              </p:ext>
            </p:extLst>
          </p:nvPr>
        </p:nvGraphicFramePr>
        <p:xfrm>
          <a:off x="2915816" y="1772816"/>
          <a:ext cx="334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0"/>
                <a:gridCol w="558000"/>
                <a:gridCol w="558000"/>
                <a:gridCol w="558000"/>
                <a:gridCol w="558000"/>
                <a:gridCol w="558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25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55576" y="1340768"/>
            <a:ext cx="1692188" cy="151216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smtClean="0"/>
              <a:t>100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smtClean="0"/>
              <a:t>3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smtClean="0"/>
              <a:t>25 50 75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7593402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2350</TotalTime>
  <Words>1321</Words>
  <Application>Microsoft Office PowerPoint</Application>
  <PresentationFormat>如螢幕大小 (4:3)</PresentationFormat>
  <Paragraphs>549</Paragraphs>
  <Slides>18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古典-1</vt:lpstr>
      <vt:lpstr>方程式</vt:lpstr>
      <vt:lpstr>Uva 10003</vt:lpstr>
      <vt:lpstr>Problem Description(1)</vt:lpstr>
      <vt:lpstr>Problem Description(2)</vt:lpstr>
      <vt:lpstr>Input</vt:lpstr>
      <vt:lpstr>Output</vt:lpstr>
      <vt:lpstr>Sample Input / Output</vt:lpstr>
      <vt:lpstr>PowerPoint 簡報</vt:lpstr>
      <vt:lpstr>Dynamic Programming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Sample Code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822</cp:revision>
  <dcterms:created xsi:type="dcterms:W3CDTF">2007-09-17T04:06:35Z</dcterms:created>
  <dcterms:modified xsi:type="dcterms:W3CDTF">2019-05-15T09:33:25Z</dcterms:modified>
</cp:coreProperties>
</file>