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417" r:id="rId4"/>
    <p:sldId id="258" r:id="rId5"/>
    <p:sldId id="287" r:id="rId6"/>
    <p:sldId id="347" r:id="rId7"/>
    <p:sldId id="447" r:id="rId8"/>
    <p:sldId id="448" r:id="rId9"/>
    <p:sldId id="449" r:id="rId10"/>
    <p:sldId id="450" r:id="rId11"/>
    <p:sldId id="438" r:id="rId12"/>
    <p:sldId id="439" r:id="rId13"/>
    <p:sldId id="422" r:id="rId14"/>
    <p:sldId id="423" r:id="rId15"/>
    <p:sldId id="424" r:id="rId16"/>
    <p:sldId id="443" r:id="rId17"/>
    <p:sldId id="445" r:id="rId18"/>
    <p:sldId id="446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00FF"/>
    <a:srgbClr val="FF66FF"/>
    <a:srgbClr val="0033CC"/>
    <a:srgbClr val="0000CC"/>
    <a:srgbClr val="00FFFF"/>
    <a:srgbClr val="00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4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nu.edu.tw/~u91029/BipartiteGraph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2048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Guardian of Decency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284984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Uva</a:t>
            </a:r>
            <a:r>
              <a:rPr lang="en-US" altLang="zh-TW" dirty="0" smtClean="0"/>
              <a:t> 12083</a:t>
            </a:r>
          </a:p>
          <a:p>
            <a:pPr eaLnBrk="1" hangingPunct="1"/>
            <a:r>
              <a:rPr lang="en-US" altLang="zh-TW" dirty="0" smtClean="0"/>
              <a:t>NWERC 2005, LA3415</a:t>
            </a:r>
          </a:p>
          <a:p>
            <a:pPr eaLnBrk="1" hangingPunct="1"/>
            <a:r>
              <a:rPr lang="en-US" altLang="zh-TW" dirty="0">
                <a:latin typeface="Arial" charset="0"/>
              </a:rPr>
              <a:t>3</a:t>
            </a:r>
            <a:r>
              <a:rPr lang="en-US" altLang="zh-TW" dirty="0" smtClean="0">
                <a:latin typeface="Arial" charset="0"/>
              </a:rPr>
              <a:t>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05582"/>
            <a:ext cx="73152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Bipartite </a:t>
            </a:r>
            <a:r>
              <a:rPr lang="en-US" altLang="zh-TW" dirty="0" smtClean="0">
                <a:solidFill>
                  <a:schemeClr val="bg2"/>
                </a:solidFill>
              </a:rPr>
              <a:t>Graph</a:t>
            </a:r>
            <a:endParaRPr lang="en-US" altLang="zh-TW" dirty="0">
              <a:solidFill>
                <a:schemeClr val="bg2"/>
              </a:solidFill>
              <a:hlinkClick r:id="rId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014392" y="1801901"/>
            <a:ext cx="475724" cy="477922"/>
            <a:chOff x="5536436" y="2663045"/>
            <a:chExt cx="475724" cy="477922"/>
          </a:xfrm>
        </p:grpSpPr>
        <p:sp>
          <p:nvSpPr>
            <p:cNvPr id="4" name="橢圓 3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019075" y="1780678"/>
            <a:ext cx="476069" cy="477922"/>
            <a:chOff x="7452320" y="2276872"/>
            <a:chExt cx="476069" cy="477922"/>
          </a:xfrm>
        </p:grpSpPr>
        <p:sp>
          <p:nvSpPr>
            <p:cNvPr id="7" name="橢圓 6"/>
            <p:cNvSpPr/>
            <p:nvPr/>
          </p:nvSpPr>
          <p:spPr bwMode="auto">
            <a:xfrm>
              <a:off x="7452320" y="2313851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20905" y="227687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A</a:t>
              </a:r>
              <a:endParaRPr lang="zh-TW" altLang="en-US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005894" y="2435604"/>
            <a:ext cx="475724" cy="477922"/>
            <a:chOff x="5536436" y="2663045"/>
            <a:chExt cx="475724" cy="477922"/>
          </a:xfrm>
        </p:grpSpPr>
        <p:sp>
          <p:nvSpPr>
            <p:cNvPr id="10" name="橢圓 9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017815" y="3075893"/>
            <a:ext cx="475724" cy="477922"/>
            <a:chOff x="5536436" y="2663045"/>
            <a:chExt cx="475724" cy="477922"/>
          </a:xfrm>
        </p:grpSpPr>
        <p:sp>
          <p:nvSpPr>
            <p:cNvPr id="13" name="橢圓 12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3</a:t>
              </a:r>
              <a:endParaRPr lang="zh-TW" altLang="en-US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033045" y="3652886"/>
            <a:ext cx="475724" cy="477922"/>
            <a:chOff x="5536436" y="2663045"/>
            <a:chExt cx="475724" cy="477922"/>
          </a:xfrm>
        </p:grpSpPr>
        <p:sp>
          <p:nvSpPr>
            <p:cNvPr id="16" name="橢圓 15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4</a:t>
              </a:r>
              <a:endParaRPr lang="zh-TW" altLang="en-US" b="1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9724" y="4273763"/>
            <a:ext cx="475724" cy="477922"/>
            <a:chOff x="5536436" y="2663045"/>
            <a:chExt cx="475724" cy="477922"/>
          </a:xfrm>
        </p:grpSpPr>
        <p:sp>
          <p:nvSpPr>
            <p:cNvPr id="19" name="橢圓 18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5</a:t>
              </a:r>
              <a:endParaRPr lang="zh-TW" altLang="en-US" b="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028804" y="2428750"/>
            <a:ext cx="475724" cy="461665"/>
            <a:chOff x="7462049" y="2924944"/>
            <a:chExt cx="475724" cy="461665"/>
          </a:xfrm>
        </p:grpSpPr>
        <p:sp>
          <p:nvSpPr>
            <p:cNvPr id="22" name="橢圓 21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530634" y="29249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B</a:t>
              </a:r>
              <a:endParaRPr lang="zh-TW" altLang="en-US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086400" y="4904085"/>
            <a:ext cx="475724" cy="477922"/>
            <a:chOff x="5536436" y="2663045"/>
            <a:chExt cx="475724" cy="477922"/>
          </a:xfrm>
        </p:grpSpPr>
        <p:sp>
          <p:nvSpPr>
            <p:cNvPr id="25" name="橢圓 24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6</a:t>
              </a:r>
              <a:endParaRPr lang="zh-TW" altLang="en-US" b="1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028804" y="3152352"/>
            <a:ext cx="476069" cy="477922"/>
            <a:chOff x="7452320" y="2276872"/>
            <a:chExt cx="476069" cy="477922"/>
          </a:xfrm>
        </p:grpSpPr>
        <p:sp>
          <p:nvSpPr>
            <p:cNvPr id="30" name="橢圓 29"/>
            <p:cNvSpPr/>
            <p:nvPr/>
          </p:nvSpPr>
          <p:spPr bwMode="auto">
            <a:xfrm>
              <a:off x="7452320" y="2313851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520905" y="227687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C</a:t>
              </a:r>
              <a:endParaRPr lang="zh-TW" altLang="en-US" b="1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038533" y="3800424"/>
            <a:ext cx="476069" cy="461665"/>
            <a:chOff x="7462049" y="2924944"/>
            <a:chExt cx="476069" cy="461665"/>
          </a:xfrm>
        </p:grpSpPr>
        <p:sp>
          <p:nvSpPr>
            <p:cNvPr id="33" name="橢圓 32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530634" y="2924944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D</a:t>
              </a:r>
              <a:endParaRPr lang="zh-TW" altLang="en-US" b="1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087660" y="4504595"/>
            <a:ext cx="475724" cy="461665"/>
            <a:chOff x="7462049" y="2924944"/>
            <a:chExt cx="475724" cy="461665"/>
          </a:xfrm>
        </p:grpSpPr>
        <p:sp>
          <p:nvSpPr>
            <p:cNvPr id="36" name="橢圓 35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530634" y="29249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</a:t>
              </a:r>
              <a:endParaRPr lang="zh-TW" altLang="en-US" b="1" dirty="0"/>
            </a:p>
          </p:txBody>
        </p:sp>
      </p:grpSp>
      <p:cxnSp>
        <p:nvCxnSpPr>
          <p:cNvPr id="39" name="直線接點 38"/>
          <p:cNvCxnSpPr>
            <a:stCxn id="4" idx="6"/>
            <a:endCxn id="7" idx="2"/>
          </p:cNvCxnSpPr>
          <p:nvPr/>
        </p:nvCxnSpPr>
        <p:spPr bwMode="auto">
          <a:xfrm flipV="1">
            <a:off x="3490116" y="2038129"/>
            <a:ext cx="1528959" cy="212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stCxn id="4" idx="6"/>
            <a:endCxn id="22" idx="2"/>
          </p:cNvCxnSpPr>
          <p:nvPr/>
        </p:nvCxnSpPr>
        <p:spPr bwMode="auto">
          <a:xfrm>
            <a:off x="3490116" y="2059352"/>
            <a:ext cx="1538688" cy="600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>
            <a:stCxn id="10" idx="6"/>
            <a:endCxn id="30" idx="1"/>
          </p:cNvCxnSpPr>
          <p:nvPr/>
        </p:nvCxnSpPr>
        <p:spPr bwMode="auto">
          <a:xfrm>
            <a:off x="3481618" y="2693055"/>
            <a:ext cx="1616854" cy="5608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>
            <a:stCxn id="13" idx="6"/>
            <a:endCxn id="22" idx="3"/>
          </p:cNvCxnSpPr>
          <p:nvPr/>
        </p:nvCxnSpPr>
        <p:spPr bwMode="auto">
          <a:xfrm flipV="1">
            <a:off x="3493539" y="2815480"/>
            <a:ext cx="1604933" cy="5178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>
            <a:stCxn id="16" idx="6"/>
            <a:endCxn id="30" idx="3"/>
          </p:cNvCxnSpPr>
          <p:nvPr/>
        </p:nvCxnSpPr>
        <p:spPr bwMode="auto">
          <a:xfrm flipV="1">
            <a:off x="3508769" y="3565699"/>
            <a:ext cx="1589703" cy="344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/>
          <p:cNvCxnSpPr>
            <a:stCxn id="33" idx="2"/>
            <a:endCxn id="25" idx="6"/>
          </p:cNvCxnSpPr>
          <p:nvPr/>
        </p:nvCxnSpPr>
        <p:spPr bwMode="auto">
          <a:xfrm flipH="1">
            <a:off x="3562124" y="4031258"/>
            <a:ext cx="1476409" cy="11302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25" idx="6"/>
          </p:cNvCxnSpPr>
          <p:nvPr/>
        </p:nvCxnSpPr>
        <p:spPr bwMode="auto">
          <a:xfrm flipV="1">
            <a:off x="3562124" y="3565699"/>
            <a:ext cx="1544994" cy="1595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6228184" y="1719123"/>
            <a:ext cx="2366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/>
              <a:t>max_match</a:t>
            </a:r>
            <a:r>
              <a:rPr lang="en-US" altLang="zh-TW" sz="2800" b="1" dirty="0" smtClean="0"/>
              <a:t>=4</a:t>
            </a:r>
          </a:p>
          <a:p>
            <a:r>
              <a:rPr lang="en-US" altLang="zh-TW" sz="2800" b="1" dirty="0" smtClean="0"/>
              <a:t>11-4=7</a:t>
            </a:r>
            <a:endParaRPr lang="zh-TW" altLang="en-US" sz="2800" b="1" dirty="0"/>
          </a:p>
        </p:txBody>
      </p:sp>
      <p:sp>
        <p:nvSpPr>
          <p:cNvPr id="56" name="橢圓 55"/>
          <p:cNvSpPr/>
          <p:nvPr/>
        </p:nvSpPr>
        <p:spPr bwMode="auto">
          <a:xfrm>
            <a:off x="4860893" y="2282225"/>
            <a:ext cx="792088" cy="7306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4860893" y="3007350"/>
            <a:ext cx="792088" cy="7306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橢圓 57"/>
          <p:cNvSpPr/>
          <p:nvPr/>
        </p:nvSpPr>
        <p:spPr bwMode="auto">
          <a:xfrm>
            <a:off x="4820069" y="1552221"/>
            <a:ext cx="792088" cy="7306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" name="橢圓 58"/>
          <p:cNvSpPr/>
          <p:nvPr/>
        </p:nvSpPr>
        <p:spPr bwMode="auto">
          <a:xfrm>
            <a:off x="4860893" y="3683823"/>
            <a:ext cx="792088" cy="7306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250704" y="1243782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min vertex cover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250704" y="256490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max independent set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 bwMode="auto">
          <a:xfrm>
            <a:off x="-36512" y="1307167"/>
            <a:ext cx="9156668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385650" y="1402801"/>
            <a:ext cx="475724" cy="477922"/>
            <a:chOff x="5536436" y="2663045"/>
            <a:chExt cx="475724" cy="477922"/>
          </a:xfrm>
        </p:grpSpPr>
        <p:sp>
          <p:nvSpPr>
            <p:cNvPr id="4" name="橢圓 3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0</a:t>
              </a:r>
              <a:endParaRPr lang="zh-TW" altLang="en-US" b="1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301534" y="1381578"/>
            <a:ext cx="475724" cy="477922"/>
            <a:chOff x="7452320" y="2276872"/>
            <a:chExt cx="475724" cy="477922"/>
          </a:xfrm>
        </p:grpSpPr>
        <p:sp>
          <p:nvSpPr>
            <p:cNvPr id="7" name="橢圓 6"/>
            <p:cNvSpPr/>
            <p:nvPr/>
          </p:nvSpPr>
          <p:spPr bwMode="auto">
            <a:xfrm>
              <a:off x="7452320" y="2313851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20905" y="227687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377152" y="2036504"/>
            <a:ext cx="475724" cy="477922"/>
            <a:chOff x="5536436" y="2663045"/>
            <a:chExt cx="475724" cy="477922"/>
          </a:xfrm>
        </p:grpSpPr>
        <p:sp>
          <p:nvSpPr>
            <p:cNvPr id="10" name="橢圓 9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389073" y="2676793"/>
            <a:ext cx="475724" cy="477922"/>
            <a:chOff x="5536436" y="2663045"/>
            <a:chExt cx="475724" cy="477922"/>
          </a:xfrm>
        </p:grpSpPr>
        <p:sp>
          <p:nvSpPr>
            <p:cNvPr id="13" name="橢圓 12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3</a:t>
              </a:r>
              <a:endParaRPr lang="zh-TW" altLang="en-US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404303" y="3253786"/>
            <a:ext cx="475724" cy="477922"/>
            <a:chOff x="5536436" y="2663045"/>
            <a:chExt cx="475724" cy="477922"/>
          </a:xfrm>
        </p:grpSpPr>
        <p:sp>
          <p:nvSpPr>
            <p:cNvPr id="16" name="橢圓 15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4</a:t>
              </a:r>
              <a:endParaRPr lang="zh-TW" altLang="en-US" b="1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420982" y="3874663"/>
            <a:ext cx="475724" cy="477922"/>
            <a:chOff x="5536436" y="2663045"/>
            <a:chExt cx="475724" cy="477922"/>
          </a:xfrm>
        </p:grpSpPr>
        <p:sp>
          <p:nvSpPr>
            <p:cNvPr id="19" name="橢圓 18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5</a:t>
              </a:r>
              <a:endParaRPr lang="zh-TW" altLang="en-US" b="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11263" y="2029650"/>
            <a:ext cx="475724" cy="461665"/>
            <a:chOff x="7462049" y="2924944"/>
            <a:chExt cx="475724" cy="461665"/>
          </a:xfrm>
        </p:grpSpPr>
        <p:sp>
          <p:nvSpPr>
            <p:cNvPr id="22" name="橢圓 21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530634" y="2924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6</a:t>
              </a:r>
              <a:endParaRPr lang="zh-TW" altLang="en-US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457658" y="4504985"/>
            <a:ext cx="475724" cy="477922"/>
            <a:chOff x="5536436" y="2663045"/>
            <a:chExt cx="475724" cy="477922"/>
          </a:xfrm>
        </p:grpSpPr>
        <p:sp>
          <p:nvSpPr>
            <p:cNvPr id="25" name="橢圓 24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7</a:t>
              </a:r>
              <a:endParaRPr lang="zh-TW" altLang="en-US" b="1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7148" y="1411113"/>
            <a:ext cx="340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27 M romance programming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786987" y="1429847"/>
            <a:ext cx="339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altLang="zh-TW" sz="2000" b="1" dirty="0">
                <a:solidFill>
                  <a:srgbClr val="CC00FF"/>
                </a:solidFill>
              </a:rPr>
              <a:t>194 F baroque programming 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5814714" y="2027772"/>
            <a:ext cx="2905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altLang="zh-TW" sz="2000" b="1" dirty="0">
                <a:solidFill>
                  <a:srgbClr val="CC00FF"/>
                </a:solidFill>
              </a:rPr>
              <a:t>39 F romance ping-pong 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46644" y="2059185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67 M baroque ping-pong 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-36512" y="2635249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51 M classicism programming 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237524" y="3283321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80 M classicism Paintball 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4890" y="3931393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35 M baroque ping-pong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67982" y="4579465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110 M romance Paintball</a:t>
            </a:r>
          </a:p>
        </p:txBody>
      </p:sp>
      <p:cxnSp>
        <p:nvCxnSpPr>
          <p:cNvPr id="54" name="直線接點 53"/>
          <p:cNvCxnSpPr>
            <a:stCxn id="4" idx="6"/>
            <a:endCxn id="22" idx="2"/>
          </p:cNvCxnSpPr>
          <p:nvPr/>
        </p:nvCxnSpPr>
        <p:spPr bwMode="auto">
          <a:xfrm>
            <a:off x="3861374" y="1660252"/>
            <a:ext cx="1449889" cy="6002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標題 1"/>
          <p:cNvSpPr>
            <a:spLocks noGrp="1"/>
          </p:cNvSpPr>
          <p:nvPr>
            <p:ph type="title"/>
          </p:nvPr>
        </p:nvSpPr>
        <p:spPr>
          <a:xfrm>
            <a:off x="2411760" y="-27384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79848" y="3253271"/>
            <a:ext cx="3494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/>
              <a:t>max_match</a:t>
            </a:r>
            <a:r>
              <a:rPr lang="en-US" altLang="zh-TW" sz="3200" b="1" dirty="0" smtClean="0"/>
              <a:t>=1</a:t>
            </a:r>
          </a:p>
          <a:p>
            <a:r>
              <a:rPr lang="en-US" altLang="zh-TW" sz="3200" b="1" dirty="0" err="1" smtClean="0"/>
              <a:t>ans</a:t>
            </a:r>
            <a:r>
              <a:rPr lang="en-US" altLang="zh-TW" sz="3200" b="1" dirty="0" smtClean="0"/>
              <a:t>=N-</a:t>
            </a:r>
            <a:r>
              <a:rPr lang="en-US" altLang="zh-TW" sz="3200" b="1" dirty="0" err="1" smtClean="0"/>
              <a:t>max_match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7    = 8 - 1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493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 bwMode="auto">
          <a:xfrm>
            <a:off x="-36512" y="1307167"/>
            <a:ext cx="9156668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385650" y="1364394"/>
            <a:ext cx="475724" cy="477922"/>
            <a:chOff x="5536436" y="2663045"/>
            <a:chExt cx="475724" cy="477922"/>
          </a:xfrm>
        </p:grpSpPr>
        <p:sp>
          <p:nvSpPr>
            <p:cNvPr id="4" name="橢圓 3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301534" y="1343171"/>
            <a:ext cx="475724" cy="477922"/>
            <a:chOff x="7452320" y="2276872"/>
            <a:chExt cx="475724" cy="477922"/>
          </a:xfrm>
        </p:grpSpPr>
        <p:sp>
          <p:nvSpPr>
            <p:cNvPr id="7" name="橢圓 6"/>
            <p:cNvSpPr/>
            <p:nvPr/>
          </p:nvSpPr>
          <p:spPr bwMode="auto">
            <a:xfrm>
              <a:off x="7452320" y="2313851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20905" y="227687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377152" y="1998097"/>
            <a:ext cx="475724" cy="477922"/>
            <a:chOff x="5536436" y="2663045"/>
            <a:chExt cx="475724" cy="477922"/>
          </a:xfrm>
        </p:grpSpPr>
        <p:sp>
          <p:nvSpPr>
            <p:cNvPr id="10" name="橢圓 9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3</a:t>
              </a:r>
              <a:endParaRPr lang="zh-TW" altLang="en-US" b="1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389073" y="2638386"/>
            <a:ext cx="475724" cy="477922"/>
            <a:chOff x="5536436" y="2663045"/>
            <a:chExt cx="475724" cy="477922"/>
          </a:xfrm>
        </p:grpSpPr>
        <p:sp>
          <p:nvSpPr>
            <p:cNvPr id="13" name="橢圓 12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4</a:t>
              </a:r>
              <a:endParaRPr lang="zh-TW" altLang="en-US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404303" y="3215379"/>
            <a:ext cx="475724" cy="477922"/>
            <a:chOff x="5536436" y="2663045"/>
            <a:chExt cx="475724" cy="477922"/>
          </a:xfrm>
        </p:grpSpPr>
        <p:sp>
          <p:nvSpPr>
            <p:cNvPr id="16" name="橢圓 15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5</a:t>
              </a:r>
              <a:endParaRPr lang="zh-TW" altLang="en-US" b="1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420982" y="3836256"/>
            <a:ext cx="475724" cy="477922"/>
            <a:chOff x="5536436" y="2663045"/>
            <a:chExt cx="475724" cy="477922"/>
          </a:xfrm>
        </p:grpSpPr>
        <p:sp>
          <p:nvSpPr>
            <p:cNvPr id="19" name="橢圓 18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6</a:t>
              </a:r>
              <a:endParaRPr lang="zh-TW" altLang="en-US" b="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11263" y="1991243"/>
            <a:ext cx="475724" cy="461665"/>
            <a:chOff x="7462049" y="2924944"/>
            <a:chExt cx="475724" cy="461665"/>
          </a:xfrm>
        </p:grpSpPr>
        <p:sp>
          <p:nvSpPr>
            <p:cNvPr id="22" name="橢圓 21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530634" y="2924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7</a:t>
              </a:r>
              <a:endParaRPr lang="zh-TW" altLang="en-US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457658" y="4466578"/>
            <a:ext cx="475724" cy="477922"/>
            <a:chOff x="5536436" y="2663045"/>
            <a:chExt cx="475724" cy="477922"/>
          </a:xfrm>
        </p:grpSpPr>
        <p:sp>
          <p:nvSpPr>
            <p:cNvPr id="25" name="橢圓 24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8</a:t>
              </a:r>
              <a:endParaRPr lang="zh-TW" altLang="en-US" b="1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7148" y="1372706"/>
            <a:ext cx="340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27 M romance programming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796136" y="1391440"/>
            <a:ext cx="284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altLang="zh-TW" sz="2000" b="1" dirty="0" smtClean="0">
                <a:solidFill>
                  <a:srgbClr val="CC00FF"/>
                </a:solidFill>
              </a:rPr>
              <a:t>40 </a:t>
            </a:r>
            <a:r>
              <a:rPr lang="en-US" altLang="zh-TW" sz="2000" b="1" dirty="0">
                <a:solidFill>
                  <a:srgbClr val="CC00FF"/>
                </a:solidFill>
              </a:rPr>
              <a:t>F </a:t>
            </a:r>
            <a:r>
              <a:rPr lang="en-US" altLang="zh-TW" sz="2000" b="1" dirty="0" smtClean="0">
                <a:solidFill>
                  <a:srgbClr val="CC00FF"/>
                </a:solidFill>
              </a:rPr>
              <a:t>romance ping-pong</a:t>
            </a:r>
            <a:endParaRPr lang="en-US" altLang="zh-TW" sz="2000" b="1" dirty="0">
              <a:solidFill>
                <a:srgbClr val="CC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814714" y="1989365"/>
            <a:ext cx="2905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altLang="zh-TW" sz="2000" b="1" dirty="0">
                <a:solidFill>
                  <a:srgbClr val="CC00FF"/>
                </a:solidFill>
              </a:rPr>
              <a:t>39 F romance ping-pong 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882" y="2020778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67 M </a:t>
            </a:r>
            <a:r>
              <a:rPr lang="en-US" altLang="zh-TW" sz="2000" b="1" kern="0" dirty="0" smtClean="0"/>
              <a:t>romance programming</a:t>
            </a:r>
            <a:endParaRPr lang="en-US" altLang="zh-TW" sz="2000" b="1" kern="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-36512" y="2596842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51 M classicism programming 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237524" y="3244914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80 M classicism Paintball 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8067" y="3892986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/>
              <a:t>35 M </a:t>
            </a:r>
            <a:r>
              <a:rPr lang="en-US" altLang="zh-TW" sz="2000" b="1" kern="0" dirty="0" smtClean="0"/>
              <a:t>romance programming</a:t>
            </a:r>
            <a:endParaRPr lang="en-US" altLang="zh-TW" sz="2000" b="1" kern="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32102" y="4541058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TW" sz="2000" b="1" kern="0" dirty="0" smtClean="0">
                <a:solidFill>
                  <a:schemeClr val="bg2"/>
                </a:solidFill>
              </a:rPr>
              <a:t>50</a:t>
            </a:r>
            <a:r>
              <a:rPr lang="en-US" altLang="zh-TW" sz="2000" b="1" kern="0" dirty="0" smtClean="0"/>
              <a:t> </a:t>
            </a:r>
            <a:r>
              <a:rPr lang="en-US" altLang="zh-TW" sz="2000" b="1" kern="0" dirty="0"/>
              <a:t>M romance Paintball</a:t>
            </a:r>
          </a:p>
        </p:txBody>
      </p:sp>
      <p:cxnSp>
        <p:nvCxnSpPr>
          <p:cNvPr id="54" name="直線接點 53"/>
          <p:cNvCxnSpPr>
            <a:stCxn id="4" idx="6"/>
            <a:endCxn id="22" idx="2"/>
          </p:cNvCxnSpPr>
          <p:nvPr/>
        </p:nvCxnSpPr>
        <p:spPr bwMode="auto">
          <a:xfrm>
            <a:off x="3861374" y="1621845"/>
            <a:ext cx="1449889" cy="600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2411760" y="-27384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10" idx="6"/>
            <a:endCxn id="7" idx="2"/>
          </p:cNvCxnSpPr>
          <p:nvPr/>
        </p:nvCxnSpPr>
        <p:spPr bwMode="auto">
          <a:xfrm flipV="1">
            <a:off x="3852876" y="1600622"/>
            <a:ext cx="1448658" cy="654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19" idx="6"/>
            <a:endCxn id="7" idx="2"/>
          </p:cNvCxnSpPr>
          <p:nvPr/>
        </p:nvCxnSpPr>
        <p:spPr bwMode="auto">
          <a:xfrm flipV="1">
            <a:off x="3896706" y="1600622"/>
            <a:ext cx="1404828" cy="2493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>
            <a:stCxn id="25" idx="6"/>
            <a:endCxn id="22" idx="2"/>
          </p:cNvCxnSpPr>
          <p:nvPr/>
        </p:nvCxnSpPr>
        <p:spPr bwMode="auto">
          <a:xfrm flipV="1">
            <a:off x="3933382" y="2222077"/>
            <a:ext cx="1377881" cy="25019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V="1">
            <a:off x="3880027" y="2255547"/>
            <a:ext cx="1421507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>
            <a:endCxn id="7" idx="2"/>
          </p:cNvCxnSpPr>
          <p:nvPr/>
        </p:nvCxnSpPr>
        <p:spPr bwMode="auto">
          <a:xfrm flipV="1">
            <a:off x="3864797" y="1600622"/>
            <a:ext cx="1436737" cy="212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>
            <a:endCxn id="22" idx="2"/>
          </p:cNvCxnSpPr>
          <p:nvPr/>
        </p:nvCxnSpPr>
        <p:spPr bwMode="auto">
          <a:xfrm flipV="1">
            <a:off x="3933382" y="2222077"/>
            <a:ext cx="1377881" cy="18450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/>
          <p:cNvCxnSpPr>
            <a:stCxn id="25" idx="6"/>
            <a:endCxn id="7" idx="2"/>
          </p:cNvCxnSpPr>
          <p:nvPr/>
        </p:nvCxnSpPr>
        <p:spPr bwMode="auto">
          <a:xfrm flipV="1">
            <a:off x="3933382" y="1600622"/>
            <a:ext cx="1368152" cy="3123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139916" y="3334626"/>
            <a:ext cx="3494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/>
              <a:t>max_match</a:t>
            </a:r>
            <a:r>
              <a:rPr lang="en-US" altLang="zh-TW" sz="3200" b="1" dirty="0" smtClean="0"/>
              <a:t>=2</a:t>
            </a:r>
          </a:p>
          <a:p>
            <a:r>
              <a:rPr lang="en-US" altLang="zh-TW" sz="3200" b="1" dirty="0" err="1" smtClean="0"/>
              <a:t>ans</a:t>
            </a:r>
            <a:r>
              <a:rPr lang="en-US" altLang="zh-TW" sz="3200" b="1" dirty="0" smtClean="0"/>
              <a:t>=N-</a:t>
            </a:r>
            <a:r>
              <a:rPr lang="en-US" altLang="zh-TW" sz="3200" b="1" dirty="0" err="1" smtClean="0"/>
              <a:t>max_match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479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7679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1020186" y="1547499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2316330" y="155588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041311" y="2403211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337455" y="241159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41311" y="3267307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337455" y="327569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041311" y="4203411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337455" y="421179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054052" y="5067507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350196" y="507589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接點 15"/>
          <p:cNvCxnSpPr>
            <a:stCxn id="3" idx="6"/>
            <a:endCxn id="6" idx="2"/>
          </p:cNvCxnSpPr>
          <p:nvPr/>
        </p:nvCxnSpPr>
        <p:spPr bwMode="auto">
          <a:xfrm>
            <a:off x="1308218" y="1691515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5" idx="6"/>
            <a:endCxn id="8" idx="2"/>
          </p:cNvCxnSpPr>
          <p:nvPr/>
        </p:nvCxnSpPr>
        <p:spPr bwMode="auto">
          <a:xfrm>
            <a:off x="1329343" y="2547227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5" idx="6"/>
            <a:endCxn id="10" idx="2"/>
          </p:cNvCxnSpPr>
          <p:nvPr/>
        </p:nvCxnSpPr>
        <p:spPr bwMode="auto">
          <a:xfrm>
            <a:off x="1329343" y="2547227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7" idx="6"/>
            <a:endCxn id="10" idx="2"/>
          </p:cNvCxnSpPr>
          <p:nvPr/>
        </p:nvCxnSpPr>
        <p:spPr bwMode="auto">
          <a:xfrm>
            <a:off x="1329343" y="3411323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7" idx="6"/>
            <a:endCxn id="4" idx="2"/>
          </p:cNvCxnSpPr>
          <p:nvPr/>
        </p:nvCxnSpPr>
        <p:spPr bwMode="auto">
          <a:xfrm flipV="1">
            <a:off x="1329343" y="1699899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9" idx="6"/>
            <a:endCxn id="10" idx="2"/>
          </p:cNvCxnSpPr>
          <p:nvPr/>
        </p:nvCxnSpPr>
        <p:spPr bwMode="auto">
          <a:xfrm>
            <a:off x="1308218" y="4330529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1" idx="6"/>
            <a:endCxn id="10" idx="3"/>
          </p:cNvCxnSpPr>
          <p:nvPr/>
        </p:nvCxnSpPr>
        <p:spPr bwMode="auto">
          <a:xfrm flipV="1">
            <a:off x="1342084" y="4457646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1" idx="6"/>
            <a:endCxn id="12" idx="2"/>
          </p:cNvCxnSpPr>
          <p:nvPr/>
        </p:nvCxnSpPr>
        <p:spPr bwMode="auto">
          <a:xfrm>
            <a:off x="1342084" y="5211523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>
            <a:stCxn id="3" idx="6"/>
            <a:endCxn id="4" idx="2"/>
          </p:cNvCxnSpPr>
          <p:nvPr/>
        </p:nvCxnSpPr>
        <p:spPr bwMode="auto">
          <a:xfrm>
            <a:off x="1308218" y="1691515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5" idx="6"/>
            <a:endCxn id="4" idx="2"/>
          </p:cNvCxnSpPr>
          <p:nvPr/>
        </p:nvCxnSpPr>
        <p:spPr bwMode="auto">
          <a:xfrm flipV="1">
            <a:off x="1329343" y="1699899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橢圓 60"/>
          <p:cNvSpPr/>
          <p:nvPr/>
        </p:nvSpPr>
        <p:spPr bwMode="auto">
          <a:xfrm>
            <a:off x="3758787" y="1539115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5054931" y="154749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3779912" y="239482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橢圓 63"/>
          <p:cNvSpPr/>
          <p:nvPr/>
        </p:nvSpPr>
        <p:spPr bwMode="auto">
          <a:xfrm>
            <a:off x="5076056" y="240321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3779912" y="3258923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5076056" y="3267307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779912" y="4195027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5076056" y="420341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792653" y="5059123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5088797" y="5067507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1" name="直線接點 70"/>
          <p:cNvCxnSpPr>
            <a:stCxn id="61" idx="6"/>
            <a:endCxn id="64" idx="2"/>
          </p:cNvCxnSpPr>
          <p:nvPr/>
        </p:nvCxnSpPr>
        <p:spPr bwMode="auto">
          <a:xfrm>
            <a:off x="4046819" y="1683131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>
            <a:stCxn id="63" idx="6"/>
            <a:endCxn id="66" idx="2"/>
          </p:cNvCxnSpPr>
          <p:nvPr/>
        </p:nvCxnSpPr>
        <p:spPr bwMode="auto">
          <a:xfrm>
            <a:off x="4067944" y="2538843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接點 72"/>
          <p:cNvCxnSpPr>
            <a:stCxn id="63" idx="6"/>
            <a:endCxn id="68" idx="2"/>
          </p:cNvCxnSpPr>
          <p:nvPr/>
        </p:nvCxnSpPr>
        <p:spPr bwMode="auto">
          <a:xfrm>
            <a:off x="4067944" y="2538843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65" idx="6"/>
            <a:endCxn id="68" idx="2"/>
          </p:cNvCxnSpPr>
          <p:nvPr/>
        </p:nvCxnSpPr>
        <p:spPr bwMode="auto">
          <a:xfrm>
            <a:off x="4067944" y="3402939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65" idx="6"/>
            <a:endCxn id="62" idx="2"/>
          </p:cNvCxnSpPr>
          <p:nvPr/>
        </p:nvCxnSpPr>
        <p:spPr bwMode="auto">
          <a:xfrm flipV="1">
            <a:off x="4067944" y="1691515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68" idx="2"/>
          </p:cNvCxnSpPr>
          <p:nvPr/>
        </p:nvCxnSpPr>
        <p:spPr bwMode="auto">
          <a:xfrm>
            <a:off x="4046819" y="4322145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9" idx="6"/>
            <a:endCxn id="68" idx="3"/>
          </p:cNvCxnSpPr>
          <p:nvPr/>
        </p:nvCxnSpPr>
        <p:spPr bwMode="auto">
          <a:xfrm flipV="1">
            <a:off x="4080685" y="4449262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0" idx="2"/>
          </p:cNvCxnSpPr>
          <p:nvPr/>
        </p:nvCxnSpPr>
        <p:spPr bwMode="auto">
          <a:xfrm>
            <a:off x="4080685" y="5203139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1" idx="6"/>
            <a:endCxn id="62" idx="2"/>
          </p:cNvCxnSpPr>
          <p:nvPr/>
        </p:nvCxnSpPr>
        <p:spPr bwMode="auto">
          <a:xfrm>
            <a:off x="4046819" y="1683131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63" idx="6"/>
            <a:endCxn id="62" idx="2"/>
          </p:cNvCxnSpPr>
          <p:nvPr/>
        </p:nvCxnSpPr>
        <p:spPr bwMode="auto">
          <a:xfrm flipV="1">
            <a:off x="4067944" y="1691515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橢圓 80"/>
          <p:cNvSpPr/>
          <p:nvPr/>
        </p:nvSpPr>
        <p:spPr bwMode="auto">
          <a:xfrm>
            <a:off x="6423083" y="152085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7719227" y="152924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444208" y="2376571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7740352" y="238495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44208" y="324066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7740352" y="324905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6444208" y="4176771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7740352" y="418515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6456949" y="5040867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7753093" y="504925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6711115" y="1664875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6732240" y="2520587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6732240" y="2520587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6732240" y="3384683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6732240" y="1673259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6711115" y="4303889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6744981" y="4431006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6744981" y="5184883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6711115" y="1664875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6732240" y="1673259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6688667" y="1808891"/>
            <a:ext cx="1092200" cy="264875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238861" y="908720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Argument Path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 bwMode="auto">
          <a:xfrm>
            <a:off x="958859" y="22048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2255003" y="22132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979984" y="30605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2276128" y="30689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979984" y="392467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2276128" y="39330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979984" y="4860776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2276128" y="48691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992725" y="572487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2288869" y="57332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1246891" y="234888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1268016" y="320459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1268016" y="3204592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1268016" y="406868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1268016" y="235726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1246891" y="498789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1280757" y="511501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1280757" y="586888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1246891" y="234888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1268016" y="235726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1224443" y="2436176"/>
            <a:ext cx="1092200" cy="267883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3802360" y="22301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5098504" y="22385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823485" y="308585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5119629" y="30942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823485" y="394995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119629" y="395833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823485" y="4886058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119629" y="48944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0" name="直線接點 109"/>
          <p:cNvCxnSpPr>
            <a:stCxn id="101" idx="6"/>
            <a:endCxn id="105" idx="2"/>
          </p:cNvCxnSpPr>
          <p:nvPr/>
        </p:nvCxnSpPr>
        <p:spPr bwMode="auto">
          <a:xfrm>
            <a:off x="4090392" y="2374162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接點 110"/>
          <p:cNvCxnSpPr>
            <a:stCxn id="104" idx="6"/>
            <a:endCxn id="107" idx="2"/>
          </p:cNvCxnSpPr>
          <p:nvPr/>
        </p:nvCxnSpPr>
        <p:spPr bwMode="auto">
          <a:xfrm>
            <a:off x="4111517" y="322987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/>
          <p:cNvCxnSpPr>
            <a:stCxn id="104" idx="6"/>
            <a:endCxn id="109" idx="2"/>
          </p:cNvCxnSpPr>
          <p:nvPr/>
        </p:nvCxnSpPr>
        <p:spPr bwMode="auto">
          <a:xfrm>
            <a:off x="4111517" y="322987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接點 112"/>
          <p:cNvCxnSpPr>
            <a:stCxn id="106" idx="6"/>
            <a:endCxn id="109" idx="2"/>
          </p:cNvCxnSpPr>
          <p:nvPr/>
        </p:nvCxnSpPr>
        <p:spPr bwMode="auto">
          <a:xfrm>
            <a:off x="4111517" y="4093970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接點 113"/>
          <p:cNvCxnSpPr>
            <a:stCxn id="106" idx="6"/>
            <a:endCxn id="103" idx="2"/>
          </p:cNvCxnSpPr>
          <p:nvPr/>
        </p:nvCxnSpPr>
        <p:spPr bwMode="auto">
          <a:xfrm flipV="1">
            <a:off x="4111517" y="2382546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/>
          <p:cNvCxnSpPr>
            <a:stCxn id="108" idx="6"/>
            <a:endCxn id="109" idx="2"/>
          </p:cNvCxnSpPr>
          <p:nvPr/>
        </p:nvCxnSpPr>
        <p:spPr bwMode="auto">
          <a:xfrm>
            <a:off x="4090392" y="5013176"/>
            <a:ext cx="1029237" cy="252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接點 115"/>
          <p:cNvCxnSpPr>
            <a:stCxn id="101" idx="6"/>
            <a:endCxn id="103" idx="2"/>
          </p:cNvCxnSpPr>
          <p:nvPr/>
        </p:nvCxnSpPr>
        <p:spPr bwMode="auto">
          <a:xfrm>
            <a:off x="4090392" y="2374162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接點 116"/>
          <p:cNvCxnSpPr>
            <a:stCxn id="104" idx="6"/>
            <a:endCxn id="103" idx="2"/>
          </p:cNvCxnSpPr>
          <p:nvPr/>
        </p:nvCxnSpPr>
        <p:spPr bwMode="auto">
          <a:xfrm flipV="1">
            <a:off x="4111517" y="238254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橢圓 118"/>
          <p:cNvSpPr/>
          <p:nvPr/>
        </p:nvSpPr>
        <p:spPr bwMode="auto">
          <a:xfrm>
            <a:off x="3321680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2760115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2" name="橢圓 121"/>
          <p:cNvSpPr/>
          <p:nvPr/>
        </p:nvSpPr>
        <p:spPr bwMode="auto">
          <a:xfrm>
            <a:off x="3933406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3" name="橢圓 122"/>
          <p:cNvSpPr/>
          <p:nvPr/>
        </p:nvSpPr>
        <p:spPr bwMode="auto">
          <a:xfrm>
            <a:off x="2156494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1020443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6" name="橢圓 125"/>
          <p:cNvSpPr/>
          <p:nvPr/>
        </p:nvSpPr>
        <p:spPr bwMode="auto">
          <a:xfrm>
            <a:off x="1520635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7" name="直線接點 126"/>
          <p:cNvCxnSpPr>
            <a:stCxn id="119" idx="6"/>
            <a:endCxn id="122" idx="2"/>
          </p:cNvCxnSpPr>
          <p:nvPr/>
        </p:nvCxnSpPr>
        <p:spPr bwMode="auto">
          <a:xfrm flipV="1">
            <a:off x="3609712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接點 129"/>
          <p:cNvCxnSpPr>
            <a:stCxn id="123" idx="2"/>
            <a:endCxn id="126" idx="6"/>
          </p:cNvCxnSpPr>
          <p:nvPr/>
        </p:nvCxnSpPr>
        <p:spPr bwMode="auto">
          <a:xfrm flipH="1" flipV="1">
            <a:off x="1808667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接點 130"/>
          <p:cNvCxnSpPr>
            <a:stCxn id="123" idx="6"/>
            <a:endCxn id="120" idx="2"/>
          </p:cNvCxnSpPr>
          <p:nvPr/>
        </p:nvCxnSpPr>
        <p:spPr bwMode="auto">
          <a:xfrm flipV="1">
            <a:off x="2444526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接點 131"/>
          <p:cNvCxnSpPr>
            <a:stCxn id="125" idx="6"/>
            <a:endCxn id="126" idx="2"/>
          </p:cNvCxnSpPr>
          <p:nvPr/>
        </p:nvCxnSpPr>
        <p:spPr bwMode="auto">
          <a:xfrm flipV="1">
            <a:off x="1287350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接點 132"/>
          <p:cNvCxnSpPr>
            <a:stCxn id="119" idx="2"/>
            <a:endCxn id="120" idx="6"/>
          </p:cNvCxnSpPr>
          <p:nvPr/>
        </p:nvCxnSpPr>
        <p:spPr bwMode="auto">
          <a:xfrm flipH="1">
            <a:off x="3048147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橢圓 166"/>
          <p:cNvSpPr/>
          <p:nvPr/>
        </p:nvSpPr>
        <p:spPr bwMode="auto">
          <a:xfrm>
            <a:off x="7104457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6542892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7716183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5939271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4803220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5303412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3" name="直線接點 172"/>
          <p:cNvCxnSpPr>
            <a:stCxn id="167" idx="6"/>
            <a:endCxn id="169" idx="2"/>
          </p:cNvCxnSpPr>
          <p:nvPr/>
        </p:nvCxnSpPr>
        <p:spPr bwMode="auto">
          <a:xfrm flipV="1">
            <a:off x="7392489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/>
          <p:cNvCxnSpPr>
            <a:stCxn id="170" idx="2"/>
            <a:endCxn id="172" idx="6"/>
          </p:cNvCxnSpPr>
          <p:nvPr/>
        </p:nvCxnSpPr>
        <p:spPr bwMode="auto">
          <a:xfrm flipH="1" flipV="1">
            <a:off x="5591444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線接點 174"/>
          <p:cNvCxnSpPr>
            <a:stCxn id="170" idx="6"/>
            <a:endCxn id="168" idx="2"/>
          </p:cNvCxnSpPr>
          <p:nvPr/>
        </p:nvCxnSpPr>
        <p:spPr bwMode="auto">
          <a:xfrm flipV="1">
            <a:off x="6227303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接點 175"/>
          <p:cNvCxnSpPr>
            <a:stCxn id="171" idx="6"/>
            <a:endCxn id="172" idx="2"/>
          </p:cNvCxnSpPr>
          <p:nvPr/>
        </p:nvCxnSpPr>
        <p:spPr bwMode="auto">
          <a:xfrm flipV="1">
            <a:off x="5070127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接點 176"/>
          <p:cNvCxnSpPr>
            <a:stCxn id="167" idx="2"/>
            <a:endCxn id="168" idx="6"/>
          </p:cNvCxnSpPr>
          <p:nvPr/>
        </p:nvCxnSpPr>
        <p:spPr bwMode="auto">
          <a:xfrm flipH="1">
            <a:off x="6830924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橢圓 177"/>
          <p:cNvSpPr/>
          <p:nvPr/>
        </p:nvSpPr>
        <p:spPr bwMode="auto">
          <a:xfrm>
            <a:off x="6353427" y="219515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7649571" y="22035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6374552" y="305086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7670696" y="30592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6374552" y="3914965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7670696" y="39233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6374552" y="4851069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7670696" y="48594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6387293" y="5715165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7683437" y="57235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6641459" y="2339173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6662584" y="3194885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6662584" y="3194885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6662584" y="4058981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6662584" y="2347557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6641459" y="4978187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3"/>
          </p:cNvCxnSpPr>
          <p:nvPr/>
        </p:nvCxnSpPr>
        <p:spPr bwMode="auto">
          <a:xfrm flipV="1">
            <a:off x="6675325" y="5105304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6675325" y="5859181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6641459" y="2339173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6662584" y="2347557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60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78" name="橢圓 177"/>
          <p:cNvSpPr/>
          <p:nvPr/>
        </p:nvSpPr>
        <p:spPr bwMode="auto">
          <a:xfrm>
            <a:off x="1259632" y="174248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2555776" y="175086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1280757" y="259819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2576901" y="26065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1280757" y="34622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2576901" y="3470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1280757" y="4398392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2576901" y="44067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1293498" y="52624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2589642" y="52708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1547664" y="1886496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1568789" y="2742208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1568789" y="2742208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1568789" y="3606304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1568789" y="1894880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1547664" y="4525510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2"/>
          </p:cNvCxnSpPr>
          <p:nvPr/>
        </p:nvCxnSpPr>
        <p:spPr bwMode="auto">
          <a:xfrm flipV="1">
            <a:off x="1581530" y="4550792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1581530" y="540650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1547664" y="188649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1568789" y="1894880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971600" y="1124744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6012160" y="18781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1" name="橢圓 120"/>
          <p:cNvSpPr/>
          <p:nvPr/>
        </p:nvSpPr>
        <p:spPr bwMode="auto">
          <a:xfrm>
            <a:off x="7308304" y="18864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4" name="橢圓 123"/>
          <p:cNvSpPr/>
          <p:nvPr/>
        </p:nvSpPr>
        <p:spPr bwMode="auto">
          <a:xfrm>
            <a:off x="6033285" y="27338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8" name="橢圓 127"/>
          <p:cNvSpPr/>
          <p:nvPr/>
        </p:nvSpPr>
        <p:spPr bwMode="auto">
          <a:xfrm>
            <a:off x="7329429" y="2742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9" name="橢圓 128"/>
          <p:cNvSpPr/>
          <p:nvPr/>
        </p:nvSpPr>
        <p:spPr bwMode="auto">
          <a:xfrm>
            <a:off x="6033285" y="35979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4" name="橢圓 133"/>
          <p:cNvSpPr/>
          <p:nvPr/>
        </p:nvSpPr>
        <p:spPr bwMode="auto">
          <a:xfrm>
            <a:off x="7329429" y="36063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5" name="橢圓 134"/>
          <p:cNvSpPr/>
          <p:nvPr/>
        </p:nvSpPr>
        <p:spPr bwMode="auto">
          <a:xfrm>
            <a:off x="6033285" y="4534024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6" name="橢圓 135"/>
          <p:cNvSpPr/>
          <p:nvPr/>
        </p:nvSpPr>
        <p:spPr bwMode="auto">
          <a:xfrm>
            <a:off x="7329429" y="45424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7" name="橢圓 136"/>
          <p:cNvSpPr/>
          <p:nvPr/>
        </p:nvSpPr>
        <p:spPr bwMode="auto">
          <a:xfrm>
            <a:off x="6046026" y="53981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8" name="橢圓 137"/>
          <p:cNvSpPr/>
          <p:nvPr/>
        </p:nvSpPr>
        <p:spPr bwMode="auto">
          <a:xfrm>
            <a:off x="7342170" y="54065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9" name="直線接點 138"/>
          <p:cNvCxnSpPr>
            <a:stCxn id="118" idx="6"/>
            <a:endCxn id="128" idx="2"/>
          </p:cNvCxnSpPr>
          <p:nvPr/>
        </p:nvCxnSpPr>
        <p:spPr bwMode="auto">
          <a:xfrm>
            <a:off x="6300192" y="20221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接點 139"/>
          <p:cNvCxnSpPr>
            <a:stCxn id="124" idx="6"/>
            <a:endCxn id="134" idx="2"/>
          </p:cNvCxnSpPr>
          <p:nvPr/>
        </p:nvCxnSpPr>
        <p:spPr bwMode="auto">
          <a:xfrm>
            <a:off x="6321317" y="28778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/>
          <p:cNvCxnSpPr>
            <a:stCxn id="124" idx="6"/>
            <a:endCxn id="136" idx="2"/>
          </p:cNvCxnSpPr>
          <p:nvPr/>
        </p:nvCxnSpPr>
        <p:spPr bwMode="auto">
          <a:xfrm>
            <a:off x="6321317" y="2877840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接點 141"/>
          <p:cNvCxnSpPr>
            <a:stCxn id="129" idx="6"/>
            <a:endCxn id="136" idx="2"/>
          </p:cNvCxnSpPr>
          <p:nvPr/>
        </p:nvCxnSpPr>
        <p:spPr bwMode="auto">
          <a:xfrm>
            <a:off x="6321317" y="37419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接點 142"/>
          <p:cNvCxnSpPr>
            <a:stCxn id="129" idx="6"/>
            <a:endCxn id="121" idx="2"/>
          </p:cNvCxnSpPr>
          <p:nvPr/>
        </p:nvCxnSpPr>
        <p:spPr bwMode="auto">
          <a:xfrm flipV="1">
            <a:off x="6321317" y="20305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接點 143"/>
          <p:cNvCxnSpPr>
            <a:stCxn id="135" idx="6"/>
            <a:endCxn id="136" idx="2"/>
          </p:cNvCxnSpPr>
          <p:nvPr/>
        </p:nvCxnSpPr>
        <p:spPr bwMode="auto">
          <a:xfrm>
            <a:off x="6300192" y="46611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接點 144"/>
          <p:cNvCxnSpPr>
            <a:stCxn id="137" idx="6"/>
            <a:endCxn id="136" idx="2"/>
          </p:cNvCxnSpPr>
          <p:nvPr/>
        </p:nvCxnSpPr>
        <p:spPr bwMode="auto">
          <a:xfrm flipV="1">
            <a:off x="6334058" y="4686424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接點 146"/>
          <p:cNvCxnSpPr>
            <a:stCxn id="118" idx="6"/>
            <a:endCxn id="121" idx="2"/>
          </p:cNvCxnSpPr>
          <p:nvPr/>
        </p:nvCxnSpPr>
        <p:spPr bwMode="auto">
          <a:xfrm>
            <a:off x="6300192" y="202212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接點 147"/>
          <p:cNvCxnSpPr>
            <a:stCxn id="124" idx="6"/>
            <a:endCxn id="121" idx="2"/>
          </p:cNvCxnSpPr>
          <p:nvPr/>
        </p:nvCxnSpPr>
        <p:spPr bwMode="auto">
          <a:xfrm flipV="1">
            <a:off x="6321317" y="20305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文字方塊 148"/>
          <p:cNvSpPr txBox="1"/>
          <p:nvPr/>
        </p:nvSpPr>
        <p:spPr>
          <a:xfrm>
            <a:off x="5436096" y="112474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Not 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492236" y="5805264"/>
            <a:ext cx="4624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From Node 5, </a:t>
            </a:r>
          </a:p>
          <a:p>
            <a:r>
              <a:rPr lang="en-US" altLang="zh-TW" b="1" dirty="0" smtClean="0">
                <a:solidFill>
                  <a:srgbClr val="0033CC"/>
                </a:solidFill>
              </a:rPr>
              <a:t>we cannot find an Argument Path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151" name="橢圓 150"/>
          <p:cNvSpPr/>
          <p:nvPr/>
        </p:nvSpPr>
        <p:spPr bwMode="auto">
          <a:xfrm>
            <a:off x="3874163" y="316049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2" name="橢圓 151"/>
          <p:cNvSpPr/>
          <p:nvPr/>
        </p:nvSpPr>
        <p:spPr bwMode="auto">
          <a:xfrm>
            <a:off x="5170307" y="316888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3" name="直線接點 152"/>
          <p:cNvCxnSpPr>
            <a:stCxn id="151" idx="6"/>
            <a:endCxn id="152" idx="2"/>
          </p:cNvCxnSpPr>
          <p:nvPr/>
        </p:nvCxnSpPr>
        <p:spPr bwMode="auto">
          <a:xfrm>
            <a:off x="4162195" y="330451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492236" y="273382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32698" y="30689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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6305909" y="4690983"/>
            <a:ext cx="845392" cy="691900"/>
          </a:xfrm>
          <a:custGeom>
            <a:avLst/>
            <a:gdLst>
              <a:gd name="connsiteX0" fmla="*/ 0 w 845392"/>
              <a:gd name="connsiteY0" fmla="*/ 691900 h 691900"/>
              <a:gd name="connsiteX1" fmla="*/ 845389 w 845392"/>
              <a:gd name="connsiteY1" fmla="*/ 53545 h 691900"/>
              <a:gd name="connsiteX2" fmla="*/ 8627 w 845392"/>
              <a:gd name="connsiteY2" fmla="*/ 79425 h 69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392" h="691900">
                <a:moveTo>
                  <a:pt x="0" y="691900"/>
                </a:moveTo>
                <a:cubicBezTo>
                  <a:pt x="421975" y="423762"/>
                  <a:pt x="843951" y="155624"/>
                  <a:pt x="845389" y="53545"/>
                </a:cubicBezTo>
                <a:cubicBezTo>
                  <a:pt x="846827" y="-48534"/>
                  <a:pt x="427727" y="15445"/>
                  <a:pt x="8627" y="79425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8" y="0"/>
            <a:ext cx="9160507" cy="597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411760" y="3789040"/>
            <a:ext cx="4536504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43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09" y="-2"/>
            <a:ext cx="7341107" cy="6858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1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0"/>
            <a:ext cx="7920373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0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920880" cy="4968552"/>
          </a:xfrm>
        </p:spPr>
        <p:txBody>
          <a:bodyPr/>
          <a:lstStyle/>
          <a:p>
            <a:pPr algn="just"/>
            <a:r>
              <a:rPr lang="en-US" altLang="zh-TW" sz="2800" dirty="0"/>
              <a:t>Frank N. Stein is a very conservative high-school teacher. He wants to </a:t>
            </a:r>
            <a:r>
              <a:rPr lang="en-US" altLang="zh-TW" sz="2800" u="sng" dirty="0">
                <a:solidFill>
                  <a:srgbClr val="FF0000"/>
                </a:solidFill>
              </a:rPr>
              <a:t>take some of his students on an excursion</a:t>
            </a:r>
            <a:r>
              <a:rPr lang="en-US" altLang="zh-TW" sz="2800" dirty="0"/>
              <a:t>, but he is afraid that some of them </a:t>
            </a:r>
            <a:r>
              <a:rPr lang="en-US" altLang="zh-TW" sz="2800" u="sng" dirty="0">
                <a:solidFill>
                  <a:srgbClr val="FF0000"/>
                </a:solidFill>
              </a:rPr>
              <a:t>might become couples</a:t>
            </a:r>
            <a:r>
              <a:rPr lang="en-US" altLang="zh-TW" sz="2800" dirty="0"/>
              <a:t>. While you can never exclude this possibility, he has made some rules that he thinks indicates </a:t>
            </a:r>
            <a:r>
              <a:rPr lang="en-US" altLang="zh-TW" sz="2800" u="sng" dirty="0">
                <a:solidFill>
                  <a:srgbClr val="FF0000"/>
                </a:solidFill>
              </a:rPr>
              <a:t>a low probability two persons will become a couple</a:t>
            </a:r>
            <a:r>
              <a:rPr lang="en-US" altLang="zh-TW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80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920880" cy="4968552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altLang="zh-TW" sz="2800" dirty="0" smtClean="0"/>
              <a:t>Their </a:t>
            </a:r>
            <a:r>
              <a:rPr lang="en-US" altLang="zh-TW" sz="2800" dirty="0"/>
              <a:t>height differs by more than 40 cm. </a:t>
            </a:r>
          </a:p>
          <a:p>
            <a:pPr marL="514350" indent="-514350" algn="just">
              <a:buAutoNum type="arabicPeriod"/>
            </a:pPr>
            <a:r>
              <a:rPr lang="en-US" altLang="zh-TW" sz="2800" dirty="0" smtClean="0"/>
              <a:t>They </a:t>
            </a:r>
            <a:r>
              <a:rPr lang="en-US" altLang="zh-TW" sz="2800" dirty="0"/>
              <a:t>are of the same sex. </a:t>
            </a:r>
            <a:endParaRPr lang="en-US" altLang="zh-TW" sz="2800" dirty="0" smtClean="0"/>
          </a:p>
          <a:p>
            <a:pPr marL="514350" indent="-514350" algn="just">
              <a:buAutoNum type="arabicPeriod"/>
            </a:pPr>
            <a:r>
              <a:rPr lang="en-US" altLang="zh-TW" sz="2800" dirty="0" smtClean="0"/>
              <a:t>Their </a:t>
            </a:r>
            <a:r>
              <a:rPr lang="en-US" altLang="zh-TW" sz="2800" dirty="0"/>
              <a:t>preferred music style is </a:t>
            </a:r>
            <a:r>
              <a:rPr lang="en-US" altLang="zh-TW" sz="2800" dirty="0" smtClean="0"/>
              <a:t>different.</a:t>
            </a:r>
          </a:p>
          <a:p>
            <a:pPr marL="514350" indent="-514350" algn="just">
              <a:buAutoNum type="arabicPeriod"/>
            </a:pPr>
            <a:r>
              <a:rPr lang="en-US" altLang="zh-TW" sz="2800" dirty="0" smtClean="0"/>
              <a:t>Their favorite </a:t>
            </a:r>
            <a:r>
              <a:rPr lang="en-US" altLang="zh-TW" sz="2800" dirty="0"/>
              <a:t>sport is the same (they are likely to be fans of different teams and that would result in fighting). </a:t>
            </a:r>
            <a:endParaRPr lang="en-US" altLang="zh-TW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TW" sz="2800" dirty="0" smtClean="0"/>
              <a:t>So</a:t>
            </a:r>
            <a:r>
              <a:rPr lang="en-US" altLang="zh-TW" sz="2800" dirty="0"/>
              <a:t>, for any two persons that he brings on the excursion, </a:t>
            </a:r>
            <a:r>
              <a:rPr lang="en-US" altLang="zh-TW" sz="2800" u="sng" dirty="0">
                <a:solidFill>
                  <a:srgbClr val="FF0000"/>
                </a:solidFill>
              </a:rPr>
              <a:t>they must satisfy at least one of the requirements above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TW" sz="2800" dirty="0" smtClean="0"/>
              <a:t>Help </a:t>
            </a:r>
            <a:r>
              <a:rPr lang="en-US" altLang="zh-TW" sz="2800" dirty="0"/>
              <a:t>him find the </a:t>
            </a:r>
            <a:r>
              <a:rPr lang="en-US" altLang="zh-TW" sz="2800" u="sng" dirty="0">
                <a:solidFill>
                  <a:srgbClr val="FF0000"/>
                </a:solidFill>
              </a:rPr>
              <a:t>maximum number of persons </a:t>
            </a:r>
            <a:r>
              <a:rPr lang="en-US" altLang="zh-TW" sz="2800" dirty="0"/>
              <a:t>he can take, given their vital information.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9774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4536504"/>
          </a:xfrm>
        </p:spPr>
        <p:txBody>
          <a:bodyPr/>
          <a:lstStyle/>
          <a:p>
            <a:pPr algn="just"/>
            <a:r>
              <a:rPr lang="en-US" altLang="zh-TW" sz="2800" dirty="0"/>
              <a:t>The first line of the input consists of an integer </a:t>
            </a:r>
            <a:r>
              <a:rPr lang="en-US" altLang="zh-TW" sz="2800" u="sng" dirty="0">
                <a:solidFill>
                  <a:srgbClr val="FF0000"/>
                </a:solidFill>
              </a:rPr>
              <a:t>T ≤ 100 giving the number of test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first line of each test case consists of an integer </a:t>
            </a:r>
            <a:r>
              <a:rPr lang="en-US" altLang="zh-TW" sz="2800" u="sng" dirty="0">
                <a:solidFill>
                  <a:srgbClr val="FF0000"/>
                </a:solidFill>
              </a:rPr>
              <a:t>N ≤ 500 giving the number of pupils. </a:t>
            </a:r>
            <a:endParaRPr lang="en-US" altLang="zh-TW" sz="2800" u="sng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TW" sz="2800" dirty="0" smtClean="0"/>
              <a:t>Next </a:t>
            </a:r>
            <a:r>
              <a:rPr lang="en-US" altLang="zh-TW" sz="2800" dirty="0"/>
              <a:t>there will be one line for each pupil consisting of four space-separated data items: </a:t>
            </a:r>
            <a:endParaRPr lang="en-US" altLang="zh-TW" sz="28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 smtClean="0"/>
              <a:t>an </a:t>
            </a:r>
            <a:r>
              <a:rPr lang="en-US" altLang="zh-TW" sz="2400" dirty="0"/>
              <a:t>integer h giving the height in </a:t>
            </a:r>
            <a:r>
              <a:rPr lang="en-US" altLang="zh-TW" sz="2400" dirty="0" smtClean="0"/>
              <a:t>cm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 smtClean="0"/>
              <a:t>a </a:t>
            </a:r>
            <a:r>
              <a:rPr lang="en-US" altLang="zh-TW" sz="2400" dirty="0"/>
              <a:t>character ‘F’ for female or ‘M’ for </a:t>
            </a:r>
            <a:r>
              <a:rPr lang="en-US" altLang="zh-TW" sz="2400" dirty="0" smtClean="0"/>
              <a:t>male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 smtClean="0"/>
              <a:t>a </a:t>
            </a:r>
            <a:r>
              <a:rPr lang="en-US" altLang="zh-TW" sz="2400" dirty="0"/>
              <a:t>string describing the preferred music </a:t>
            </a:r>
            <a:r>
              <a:rPr lang="en-US" altLang="zh-TW" sz="2400" dirty="0" smtClean="0"/>
              <a:t>style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 smtClean="0"/>
              <a:t>a </a:t>
            </a:r>
            <a:r>
              <a:rPr lang="en-US" altLang="zh-TW" sz="2400" dirty="0"/>
              <a:t>string with the name of the </a:t>
            </a:r>
            <a:r>
              <a:rPr lang="en-US" altLang="zh-TW" sz="2400" dirty="0" smtClean="0"/>
              <a:t>favorite sport</a:t>
            </a:r>
          </a:p>
          <a:p>
            <a:pPr marL="457200" lvl="1" indent="0" algn="just">
              <a:buNone/>
            </a:pPr>
            <a:r>
              <a:rPr lang="en-US" altLang="zh-TW" sz="2400" dirty="0"/>
              <a:t>■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No </a:t>
            </a:r>
            <a:r>
              <a:rPr lang="en-US" altLang="zh-TW" sz="2400" u="sng" dirty="0">
                <a:solidFill>
                  <a:srgbClr val="FF0000"/>
                </a:solidFill>
              </a:rPr>
              <a:t>string in the input will contain more than 100 characters, nor will any string contain any whitespace.</a:t>
            </a:r>
            <a:endParaRPr lang="en-US" altLang="zh-TW" sz="20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268760"/>
            <a:ext cx="7560840" cy="4536504"/>
          </a:xfrm>
        </p:spPr>
        <p:txBody>
          <a:bodyPr/>
          <a:lstStyle/>
          <a:p>
            <a:pPr algn="just"/>
            <a:r>
              <a:rPr lang="en-US" altLang="zh-TW" sz="2800" dirty="0"/>
              <a:t>For each test case in the input there should be one line with an integer giving the </a:t>
            </a:r>
            <a:r>
              <a:rPr lang="en-US" altLang="zh-TW" sz="2800" u="sng" dirty="0">
                <a:solidFill>
                  <a:srgbClr val="FF0000"/>
                </a:solidFill>
              </a:rPr>
              <a:t>maximum number of eligible pupils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8351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0" y="-27384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84480"/>
            <a:ext cx="4419048" cy="50715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 smtClean="0"/>
              <a:t>1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8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27 </a:t>
            </a:r>
            <a:r>
              <a:rPr lang="en-US" altLang="zh-TW" sz="2400" dirty="0"/>
              <a:t>M romance programming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>
                <a:solidFill>
                  <a:srgbClr val="CC00FF"/>
                </a:solidFill>
              </a:rPr>
              <a:t>194 </a:t>
            </a:r>
            <a:r>
              <a:rPr lang="en-US" altLang="zh-TW" sz="2400" dirty="0">
                <a:solidFill>
                  <a:srgbClr val="CC00FF"/>
                </a:solidFill>
              </a:rPr>
              <a:t>F baroque programming </a:t>
            </a:r>
            <a:endParaRPr lang="en-US" altLang="zh-TW" sz="2400" dirty="0" smtClean="0">
              <a:solidFill>
                <a:srgbClr val="CC00FF"/>
              </a:solidFill>
            </a:endParaRPr>
          </a:p>
          <a:p>
            <a:pPr marL="0" indent="0" algn="just">
              <a:buNone/>
            </a:pPr>
            <a:r>
              <a:rPr lang="en-US" altLang="zh-TW" sz="2400" dirty="0" smtClean="0"/>
              <a:t>67 </a:t>
            </a:r>
            <a:r>
              <a:rPr lang="en-US" altLang="zh-TW" sz="2400" dirty="0"/>
              <a:t>M baroque ping-pong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51 </a:t>
            </a:r>
            <a:r>
              <a:rPr lang="en-US" altLang="zh-TW" sz="2400" dirty="0"/>
              <a:t>M classicism programming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80 </a:t>
            </a:r>
            <a:r>
              <a:rPr lang="en-US" altLang="zh-TW" sz="2400" dirty="0"/>
              <a:t>M classicism Paintball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35 </a:t>
            </a:r>
            <a:r>
              <a:rPr lang="en-US" altLang="zh-TW" sz="2400" dirty="0"/>
              <a:t>M baroque ping-pong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>
                <a:solidFill>
                  <a:srgbClr val="FF66FF"/>
                </a:solidFill>
              </a:rPr>
              <a:t>39 </a:t>
            </a:r>
            <a:r>
              <a:rPr lang="en-US" altLang="zh-TW" sz="2400" dirty="0">
                <a:solidFill>
                  <a:srgbClr val="FF66FF"/>
                </a:solidFill>
              </a:rPr>
              <a:t>F romance ping-pong </a:t>
            </a:r>
            <a:endParaRPr lang="en-US" altLang="zh-TW" sz="2400" dirty="0" smtClean="0">
              <a:solidFill>
                <a:srgbClr val="FF66FF"/>
              </a:solidFill>
            </a:endParaRPr>
          </a:p>
          <a:p>
            <a:pPr marL="0" indent="0" algn="just">
              <a:buNone/>
            </a:pPr>
            <a:r>
              <a:rPr lang="en-US" altLang="zh-TW" sz="2400" dirty="0" smtClean="0"/>
              <a:t>110 </a:t>
            </a:r>
            <a:r>
              <a:rPr lang="en-US" altLang="zh-TW" sz="2400" dirty="0"/>
              <a:t>M romance Paintball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10127" y="796494"/>
            <a:ext cx="288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test cases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350087" y="1175199"/>
            <a:ext cx="36004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710127" y="1355219"/>
            <a:ext cx="248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pupils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497071" y="1612334"/>
            <a:ext cx="36004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單箭頭接點 33"/>
          <p:cNvCxnSpPr/>
          <p:nvPr/>
        </p:nvCxnSpPr>
        <p:spPr bwMode="auto">
          <a:xfrm flipH="1">
            <a:off x="530107" y="1944754"/>
            <a:ext cx="36004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890147" y="1785205"/>
            <a:ext cx="5571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height  gender  music-style favorite-sport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 bwMode="auto">
          <a:xfrm>
            <a:off x="5536437" y="1060686"/>
            <a:ext cx="3024336" cy="602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kern="0" dirty="0" smtClean="0"/>
              <a:t>7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5536436" y="2298095"/>
            <a:ext cx="475724" cy="477922"/>
            <a:chOff x="5536436" y="2663045"/>
            <a:chExt cx="475724" cy="477922"/>
          </a:xfrm>
        </p:grpSpPr>
        <p:sp>
          <p:nvSpPr>
            <p:cNvPr id="9" name="橢圓 8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0</a:t>
              </a:r>
              <a:endParaRPr lang="zh-TW" altLang="en-US" b="1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452320" y="2276872"/>
            <a:ext cx="475724" cy="477922"/>
            <a:chOff x="7452320" y="2276872"/>
            <a:chExt cx="475724" cy="477922"/>
          </a:xfrm>
        </p:grpSpPr>
        <p:sp>
          <p:nvSpPr>
            <p:cNvPr id="46" name="橢圓 45"/>
            <p:cNvSpPr/>
            <p:nvPr/>
          </p:nvSpPr>
          <p:spPr bwMode="auto">
            <a:xfrm>
              <a:off x="7452320" y="2313851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20905" y="227687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5527938" y="2931798"/>
            <a:ext cx="475724" cy="477922"/>
            <a:chOff x="5536436" y="2663045"/>
            <a:chExt cx="475724" cy="477922"/>
          </a:xfrm>
        </p:grpSpPr>
        <p:sp>
          <p:nvSpPr>
            <p:cNvPr id="49" name="橢圓 48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5539859" y="3572087"/>
            <a:ext cx="475724" cy="477922"/>
            <a:chOff x="5536436" y="2663045"/>
            <a:chExt cx="475724" cy="477922"/>
          </a:xfrm>
        </p:grpSpPr>
        <p:sp>
          <p:nvSpPr>
            <p:cNvPr id="52" name="橢圓 51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3</a:t>
              </a:r>
              <a:endParaRPr lang="zh-TW" altLang="en-US" b="1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555089" y="4149080"/>
            <a:ext cx="475724" cy="477922"/>
            <a:chOff x="5536436" y="2663045"/>
            <a:chExt cx="475724" cy="477922"/>
          </a:xfrm>
        </p:grpSpPr>
        <p:sp>
          <p:nvSpPr>
            <p:cNvPr id="55" name="橢圓 54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4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571768" y="4769957"/>
            <a:ext cx="475724" cy="477922"/>
            <a:chOff x="5536436" y="2663045"/>
            <a:chExt cx="475724" cy="477922"/>
          </a:xfrm>
        </p:grpSpPr>
        <p:sp>
          <p:nvSpPr>
            <p:cNvPr id="58" name="橢圓 57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5</a:t>
              </a:r>
              <a:endParaRPr lang="zh-TW" altLang="en-US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462049" y="2924944"/>
            <a:ext cx="475724" cy="461665"/>
            <a:chOff x="7462049" y="2924944"/>
            <a:chExt cx="475724" cy="461665"/>
          </a:xfrm>
        </p:grpSpPr>
        <p:sp>
          <p:nvSpPr>
            <p:cNvPr id="60" name="橢圓 59"/>
            <p:cNvSpPr/>
            <p:nvPr/>
          </p:nvSpPr>
          <p:spPr bwMode="auto">
            <a:xfrm>
              <a:off x="7462049" y="2935306"/>
              <a:ext cx="475724" cy="440943"/>
            </a:xfrm>
            <a:prstGeom prst="ellipse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530634" y="2924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6</a:t>
              </a:r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608444" y="5400279"/>
            <a:ext cx="475724" cy="477922"/>
            <a:chOff x="5536436" y="2663045"/>
            <a:chExt cx="475724" cy="477922"/>
          </a:xfrm>
        </p:grpSpPr>
        <p:sp>
          <p:nvSpPr>
            <p:cNvPr id="63" name="橢圓 62"/>
            <p:cNvSpPr/>
            <p:nvPr/>
          </p:nvSpPr>
          <p:spPr bwMode="auto">
            <a:xfrm>
              <a:off x="5536436" y="2700024"/>
              <a:ext cx="475724" cy="4409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605021" y="266304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7</a:t>
              </a:r>
              <a:endParaRPr lang="zh-TW" altLang="en-US" b="1" dirty="0"/>
            </a:p>
          </p:txBody>
        </p:sp>
      </p:grpSp>
      <p:sp>
        <p:nvSpPr>
          <p:cNvPr id="70" name="手繪多邊形 69"/>
          <p:cNvSpPr/>
          <p:nvPr/>
        </p:nvSpPr>
        <p:spPr bwMode="auto">
          <a:xfrm>
            <a:off x="5403951" y="2250538"/>
            <a:ext cx="3104992" cy="1232922"/>
          </a:xfrm>
          <a:custGeom>
            <a:avLst/>
            <a:gdLst>
              <a:gd name="connsiteX0" fmla="*/ 2991019 w 3104992"/>
              <a:gd name="connsiteY0" fmla="*/ 803947 h 1232922"/>
              <a:gd name="connsiteX1" fmla="*/ 957938 w 3104992"/>
              <a:gd name="connsiteY1" fmla="*/ 132739 h 1232922"/>
              <a:gd name="connsiteX2" fmla="*/ 228364 w 3104992"/>
              <a:gd name="connsiteY2" fmla="*/ 25734 h 1232922"/>
              <a:gd name="connsiteX3" fmla="*/ 33811 w 3104992"/>
              <a:gd name="connsiteY3" fmla="*/ 463479 h 1232922"/>
              <a:gd name="connsiteX4" fmla="*/ 831479 w 3104992"/>
              <a:gd name="connsiteY4" fmla="*/ 648305 h 1232922"/>
              <a:gd name="connsiteX5" fmla="*/ 2164168 w 3104992"/>
              <a:gd name="connsiteY5" fmla="*/ 1144415 h 1232922"/>
              <a:gd name="connsiteX6" fmla="*/ 2777011 w 3104992"/>
              <a:gd name="connsiteY6" fmla="*/ 1202781 h 1232922"/>
              <a:gd name="connsiteX7" fmla="*/ 2991019 w 3104992"/>
              <a:gd name="connsiteY7" fmla="*/ 803947 h 123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992" h="1232922">
                <a:moveTo>
                  <a:pt x="2991019" y="803947"/>
                </a:moveTo>
                <a:cubicBezTo>
                  <a:pt x="2687840" y="625607"/>
                  <a:pt x="1418381" y="262441"/>
                  <a:pt x="957938" y="132739"/>
                </a:cubicBezTo>
                <a:cubicBezTo>
                  <a:pt x="497495" y="3037"/>
                  <a:pt x="382385" y="-29389"/>
                  <a:pt x="228364" y="25734"/>
                </a:cubicBezTo>
                <a:cubicBezTo>
                  <a:pt x="74343" y="80857"/>
                  <a:pt x="-66708" y="359717"/>
                  <a:pt x="33811" y="463479"/>
                </a:cubicBezTo>
                <a:cubicBezTo>
                  <a:pt x="134330" y="567241"/>
                  <a:pt x="476420" y="534816"/>
                  <a:pt x="831479" y="648305"/>
                </a:cubicBezTo>
                <a:cubicBezTo>
                  <a:pt x="1186538" y="761794"/>
                  <a:pt x="1839913" y="1052002"/>
                  <a:pt x="2164168" y="1144415"/>
                </a:cubicBezTo>
                <a:cubicBezTo>
                  <a:pt x="2488423" y="1236828"/>
                  <a:pt x="2642445" y="1257904"/>
                  <a:pt x="2777011" y="1202781"/>
                </a:cubicBezTo>
                <a:cubicBezTo>
                  <a:pt x="2911577" y="1147658"/>
                  <a:pt x="3294198" y="982287"/>
                  <a:pt x="2991019" y="803947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76256" y="35433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只能二選一</a:t>
            </a:r>
            <a:endParaRPr lang="zh-TW" altLang="en-US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Min Vertex Cover </a:t>
            </a:r>
            <a:r>
              <a:rPr lang="en-US" altLang="zh-TW" dirty="0" smtClean="0">
                <a:solidFill>
                  <a:srgbClr val="FF0000"/>
                </a:solidFill>
              </a:rPr>
              <a:t>(Red)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764704"/>
            <a:ext cx="8280920" cy="1656184"/>
          </a:xfrm>
        </p:spPr>
        <p:txBody>
          <a:bodyPr/>
          <a:lstStyle/>
          <a:p>
            <a:r>
              <a:rPr lang="en-US" altLang="zh-TW" dirty="0"/>
              <a:t>a </a:t>
            </a:r>
            <a:r>
              <a:rPr lang="en-US" altLang="zh-TW" dirty="0" smtClean="0"/>
              <a:t>minimum vertex </a:t>
            </a:r>
            <a:r>
              <a:rPr lang="en-US" altLang="zh-TW" dirty="0"/>
              <a:t>cover </a:t>
            </a:r>
            <a:r>
              <a:rPr lang="en-US" altLang="zh-TW" dirty="0" smtClean="0"/>
              <a:t> </a:t>
            </a:r>
            <a:r>
              <a:rPr lang="en-US" altLang="zh-TW" dirty="0"/>
              <a:t>of a graph is a </a:t>
            </a:r>
            <a:r>
              <a:rPr lang="en-US" altLang="zh-TW" dirty="0" smtClean="0"/>
              <a:t>minimum set </a:t>
            </a:r>
            <a:r>
              <a:rPr lang="en-US" altLang="zh-TW" dirty="0"/>
              <a:t>of vertices such that each edge of the graph is </a:t>
            </a:r>
            <a:r>
              <a:rPr lang="en-US" altLang="zh-TW" u="sng" dirty="0">
                <a:solidFill>
                  <a:srgbClr val="FF0000"/>
                </a:solidFill>
              </a:rPr>
              <a:t>incident to at least one vertex of the set</a:t>
            </a:r>
            <a:r>
              <a:rPr lang="en-US" altLang="zh-TW" dirty="0"/>
              <a:t>. 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00" y="2924943"/>
            <a:ext cx="3744416" cy="353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 Independent Set </a:t>
            </a:r>
            <a:r>
              <a:rPr lang="en-US" altLang="zh-TW" dirty="0" smtClean="0">
                <a:solidFill>
                  <a:schemeClr val="bg2"/>
                </a:solidFill>
              </a:rPr>
              <a:t>(Black)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908720"/>
            <a:ext cx="8280920" cy="1656184"/>
          </a:xfrm>
        </p:spPr>
        <p:txBody>
          <a:bodyPr/>
          <a:lstStyle/>
          <a:p>
            <a:r>
              <a:rPr lang="en-US" altLang="zh-TW" dirty="0"/>
              <a:t>In </a:t>
            </a:r>
            <a:r>
              <a:rPr lang="en-US" altLang="zh-TW" dirty="0" smtClean="0"/>
              <a:t>the </a:t>
            </a:r>
            <a:r>
              <a:rPr lang="en-US" altLang="zh-TW" u="sng" dirty="0" smtClean="0">
                <a:solidFill>
                  <a:srgbClr val="FF0000"/>
                </a:solidFill>
              </a:rPr>
              <a:t>maximal </a:t>
            </a:r>
            <a:r>
              <a:rPr lang="en-US" altLang="zh-TW" u="sng" dirty="0">
                <a:solidFill>
                  <a:srgbClr val="FF0000"/>
                </a:solidFill>
              </a:rPr>
              <a:t>independent set (</a:t>
            </a:r>
            <a:r>
              <a:rPr lang="en-US" altLang="zh-TW" u="sng" dirty="0" smtClean="0">
                <a:solidFill>
                  <a:srgbClr val="FF0000"/>
                </a:solidFill>
              </a:rPr>
              <a:t>MIS)</a:t>
            </a:r>
            <a:r>
              <a:rPr lang="en-US" altLang="zh-TW" dirty="0" smtClean="0"/>
              <a:t> of a graph, there </a:t>
            </a:r>
            <a:r>
              <a:rPr lang="en-US" altLang="zh-TW" dirty="0"/>
              <a:t>is no vertex outside the independent set that may join </a:t>
            </a:r>
            <a:r>
              <a:rPr lang="en-US" altLang="zh-TW" dirty="0" smtClean="0"/>
              <a:t>it.</a:t>
            </a:r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48305"/>
            <a:ext cx="3744416" cy="353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9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76456" cy="1296144"/>
          </a:xfrm>
        </p:spPr>
        <p:txBody>
          <a:bodyPr/>
          <a:lstStyle/>
          <a:p>
            <a:r>
              <a:rPr lang="en-US" altLang="zh-TW" dirty="0" err="1" smtClean="0"/>
              <a:t>MaxIS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MinVC</a:t>
            </a:r>
            <a:r>
              <a:rPr lang="en-US" altLang="zh-TW" dirty="0" smtClean="0"/>
              <a:t> </a:t>
            </a:r>
            <a:r>
              <a:rPr lang="en-US" altLang="zh-TW" dirty="0"/>
              <a:t>is </a:t>
            </a:r>
            <a:r>
              <a:rPr lang="en-US" altLang="zh-TW" dirty="0" smtClean="0"/>
              <a:t>Complementary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744416" cy="353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08472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7219</TotalTime>
  <Words>628</Words>
  <Application>Microsoft Office PowerPoint</Application>
  <PresentationFormat>如螢幕大小 (4:3)</PresentationFormat>
  <Paragraphs>211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古典-1</vt:lpstr>
      <vt:lpstr>Guardian of Decency  </vt:lpstr>
      <vt:lpstr>Problem Descriptions (1/2)</vt:lpstr>
      <vt:lpstr>Problem Descriptions (2/2)</vt:lpstr>
      <vt:lpstr>Input</vt:lpstr>
      <vt:lpstr>Output</vt:lpstr>
      <vt:lpstr>I/O Example</vt:lpstr>
      <vt:lpstr>Min Vertex Cover (Red)</vt:lpstr>
      <vt:lpstr>Max Independent Set (Black)</vt:lpstr>
      <vt:lpstr>MaxIS v.s. MinVC is Complementary (互補)</vt:lpstr>
      <vt:lpstr>Bipartite Graph</vt:lpstr>
      <vt:lpstr>Example 1</vt:lpstr>
      <vt:lpstr>Example 2</vt:lpstr>
      <vt:lpstr>Perfect Bipartite Matching </vt:lpstr>
      <vt:lpstr>Perfect Bipartite Matching </vt:lpstr>
      <vt:lpstr>Perfect Bipartite Matching 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1380</cp:revision>
  <dcterms:created xsi:type="dcterms:W3CDTF">2007-09-17T04:06:35Z</dcterms:created>
  <dcterms:modified xsi:type="dcterms:W3CDTF">2019-05-22T08:49:40Z</dcterms:modified>
</cp:coreProperties>
</file>