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8" r:id="rId4"/>
    <p:sldId id="259" r:id="rId5"/>
    <p:sldId id="258" r:id="rId6"/>
    <p:sldId id="289" r:id="rId7"/>
    <p:sldId id="291" r:id="rId8"/>
    <p:sldId id="292" r:id="rId9"/>
    <p:sldId id="267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56EDF-5B34-4891-A358-9DE9C00647F2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59575-C221-40D1-BAC2-DEDBF6929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79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59575-C221-40D1-BAC2-DEDBF6929C7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2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59575-C221-40D1-BAC2-DEDBF6929C7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32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59575-C221-40D1-BAC2-DEDBF6929C7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65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59575-C221-40D1-BAC2-DEDBF6929C7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49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E8C5-45AB-47AE-8A73-18D121E049DF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5DF9-D044-4061-9890-848E793A2913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49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5ACA-02B4-4AFC-BD16-7E44AC90E70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DC0D-7517-4BE6-9A45-458F56E9339F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3845-2838-453E-B531-512D57BC9896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1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3AEE-2703-4040-AC36-943EEEC0D85E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9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964E-E941-40EF-BD9B-A15E18F8C42D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46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A1EA-4538-4B79-B00C-135E3DB70660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3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F0AA-B2AE-4C41-92A4-2EF7305086E6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80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0CF5-B579-4591-A2DA-74AB849D6E1F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3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A3D3-7281-4A38-BE6C-94AF45CBD288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10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FE6F-3695-4113-A0C4-EA68082B5173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A4F0-CE46-44F2-AD42-55B7D65C4B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0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5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9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5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5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0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0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0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2963 </a:t>
            </a:r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Hypertransmission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(NEERC 2003,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1325)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10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4842708" y="4760913"/>
            <a:ext cx="2211996" cy="9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化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39138" y="6008914"/>
            <a:ext cx="589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起始時每一星球的</a:t>
            </a:r>
            <a:r>
              <a:rPr lang="en-US" altLang="zh-TW" dirty="0" smtClean="0">
                <a:ea typeface="標楷體" panose="03000509000000000000" pitchFamily="65" charset="-120"/>
              </a:rPr>
              <a:t>temp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 smtClean="0">
                <a:ea typeface="標楷體" panose="03000509000000000000" pitchFamily="65" charset="-120"/>
              </a:rPr>
              <a:t>=1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表示只收到自己星球的節目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0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11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290646" y="964641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46" y="964641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4842708" y="4760913"/>
            <a:ext cx="2211996" cy="9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10461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12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290646" y="964641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46" y="964641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834427" y="1798656"/>
                <a:ext cx="452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27" y="1798656"/>
                <a:ext cx="452176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字方塊 79"/>
          <p:cNvSpPr txBox="1"/>
          <p:nvPr/>
        </p:nvSpPr>
        <p:spPr>
          <a:xfrm>
            <a:off x="5139366" y="1809179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384305" y="3850195"/>
                <a:ext cx="399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05" y="3850195"/>
                <a:ext cx="399089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/>
          <p:cNvSpPr txBox="1"/>
          <p:nvPr/>
        </p:nvSpPr>
        <p:spPr>
          <a:xfrm>
            <a:off x="2377744" y="41018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83" name="直線單箭頭接點 82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4842708" y="4760913"/>
            <a:ext cx="2211996" cy="9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37770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13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290646" y="964641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46" y="964641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384305" y="3850195"/>
                <a:ext cx="399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05" y="3850195"/>
                <a:ext cx="399089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/>
          <p:cNvSpPr txBox="1"/>
          <p:nvPr/>
        </p:nvSpPr>
        <p:spPr>
          <a:xfrm>
            <a:off x="2377744" y="41018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764088" y="5045948"/>
                <a:ext cx="452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88" y="5045948"/>
                <a:ext cx="452176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文字方塊 92"/>
          <p:cNvSpPr txBox="1"/>
          <p:nvPr/>
        </p:nvSpPr>
        <p:spPr>
          <a:xfrm>
            <a:off x="5060654" y="5076568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94" name="直線單箭頭接點 93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4842708" y="4760913"/>
            <a:ext cx="2211996" cy="9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2055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14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63402" y="964641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02" y="964641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4866246" y="1781909"/>
                <a:ext cx="452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46" y="1781909"/>
                <a:ext cx="452176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字方塊 93"/>
          <p:cNvSpPr txBox="1"/>
          <p:nvPr/>
        </p:nvSpPr>
        <p:spPr>
          <a:xfrm>
            <a:off x="5162812" y="1812529"/>
            <a:ext cx="51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7167319" y="1862295"/>
                <a:ext cx="452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19" y="1862295"/>
                <a:ext cx="452176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字方塊 95"/>
          <p:cNvSpPr txBox="1"/>
          <p:nvPr/>
        </p:nvSpPr>
        <p:spPr>
          <a:xfrm>
            <a:off x="7463885" y="189291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4842708" y="4760913"/>
            <a:ext cx="2211996" cy="9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5465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15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50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63402" y="964641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02" y="964641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7157270" y="5057671"/>
                <a:ext cx="452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270" y="5057671"/>
                <a:ext cx="452176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字方塊 93"/>
          <p:cNvSpPr txBox="1"/>
          <p:nvPr/>
        </p:nvSpPr>
        <p:spPr>
          <a:xfrm>
            <a:off x="7453836" y="5088291"/>
            <a:ext cx="51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7167319" y="1862295"/>
                <a:ext cx="452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19" y="1862295"/>
                <a:ext cx="452176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字方塊 95"/>
          <p:cNvSpPr txBox="1"/>
          <p:nvPr/>
        </p:nvSpPr>
        <p:spPr>
          <a:xfrm>
            <a:off x="7463885" y="1892915"/>
            <a:ext cx="52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6765377" y="2138341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單箭頭接點 82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4842708" y="4760913"/>
            <a:ext cx="2211996" cy="9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6897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16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50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6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63402" y="964641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02" y="964641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7157270" y="5057671"/>
                <a:ext cx="452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270" y="5057671"/>
                <a:ext cx="452176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字方塊 93"/>
          <p:cNvSpPr txBox="1"/>
          <p:nvPr/>
        </p:nvSpPr>
        <p:spPr>
          <a:xfrm>
            <a:off x="7453836" y="5088291"/>
            <a:ext cx="51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4764088" y="5037574"/>
                <a:ext cx="452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88" y="5037574"/>
                <a:ext cx="452176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字方塊 95"/>
          <p:cNvSpPr txBox="1"/>
          <p:nvPr/>
        </p:nvSpPr>
        <p:spPr>
          <a:xfrm>
            <a:off x="5060654" y="5068194"/>
            <a:ext cx="52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6765377" y="2138341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6751841" y="4543703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4842708" y="4760913"/>
            <a:ext cx="2211996" cy="9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28872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17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50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6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52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63402" y="964641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02" y="964641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4764088" y="5047623"/>
                <a:ext cx="452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88" y="5047623"/>
                <a:ext cx="452176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字方塊 93"/>
          <p:cNvSpPr txBox="1"/>
          <p:nvPr/>
        </p:nvSpPr>
        <p:spPr>
          <a:xfrm>
            <a:off x="5060654" y="5078243"/>
            <a:ext cx="51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4894716" y="1822102"/>
                <a:ext cx="591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716" y="1822102"/>
                <a:ext cx="591683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字方塊 95"/>
          <p:cNvSpPr txBox="1"/>
          <p:nvPr/>
        </p:nvSpPr>
        <p:spPr>
          <a:xfrm>
            <a:off x="5191283" y="1852722"/>
            <a:ext cx="52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6765377" y="2138341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6751841" y="4543703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33921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18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50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6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52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63402" y="964641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02" y="964641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6765377" y="2138341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6751841" y="4543703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33137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19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50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6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52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463903" y="937345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903" y="937345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4935660" y="1808454"/>
                <a:ext cx="591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60" y="1808454"/>
                <a:ext cx="591683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字方塊 95"/>
          <p:cNvSpPr txBox="1"/>
          <p:nvPr/>
        </p:nvSpPr>
        <p:spPr>
          <a:xfrm>
            <a:off x="5232227" y="1839074"/>
            <a:ext cx="52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7217111" y="5072544"/>
                <a:ext cx="591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111" y="5072544"/>
                <a:ext cx="591683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/>
          <p:cNvSpPr txBox="1"/>
          <p:nvPr/>
        </p:nvSpPr>
        <p:spPr>
          <a:xfrm>
            <a:off x="7513678" y="5103164"/>
            <a:ext cx="52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6765377" y="2138341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1583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2963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Hypertransmission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6 seconds)</a:t>
            </a:r>
            <a:endParaRPr lang="zh-TW" altLang="en-US" sz="36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80C4-2627-45D7-9DBC-9C852B1EE2C3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56788" y="1650348"/>
            <a:ext cx="10374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有一聯邦共和國有</a:t>
            </a:r>
            <a:r>
              <a:rPr lang="en-US" altLang="zh-TW" sz="2800" dirty="0" smtClean="0">
                <a:ea typeface="標楷體" panose="03000509000000000000" pitchFamily="65" charset="-12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個星球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其國內只有兩種節目播送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表示節目代號</a:t>
            </a:r>
            <a:r>
              <a:rPr lang="en-US" altLang="zh-TW" sz="2800" dirty="0" smtClean="0">
                <a:ea typeface="標楷體" panose="03000509000000000000" pitchFamily="65" charset="-120"/>
              </a:rPr>
              <a:t>p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每一星球上自己只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播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放一種節目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但是其可以接收其他星球傳來的節目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只要星球上傳送裝置可以傳送</a:t>
            </a:r>
            <a:r>
              <a:rPr lang="en-US" altLang="zh-TW" sz="2800" dirty="0" smtClean="0">
                <a:ea typeface="標楷體" panose="03000509000000000000" pitchFamily="65" charset="-120"/>
              </a:rPr>
              <a:t>R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距離時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其他星球在</a:t>
            </a:r>
            <a:r>
              <a:rPr lang="en-US" altLang="zh-TW" sz="2800" dirty="0" smtClean="0">
                <a:ea typeface="標楷體" panose="03000509000000000000" pitchFamily="65" charset="-120"/>
              </a:rPr>
              <a:t>R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距離內皆可接收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2041" y="3584655"/>
            <a:ext cx="10433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如今有一狀況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可能某一星球上可以看得異類節目多於自己同類節目數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如果星球上出現這種狀況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稱這顆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星球不穩定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有一電信傳播業者要製造整個聯邦內傳播系統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56790" y="5189415"/>
            <a:ext cx="10597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電信業者是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黑暗帝國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想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最多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的不穩定星球數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並想要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的傳輸發射距離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成本考量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44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20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50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6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52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463903" y="937345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903" y="937345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7214836" y="1876692"/>
                <a:ext cx="591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836" y="1876692"/>
                <a:ext cx="591683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字方塊 95"/>
          <p:cNvSpPr txBox="1"/>
          <p:nvPr/>
        </p:nvSpPr>
        <p:spPr>
          <a:xfrm>
            <a:off x="7511403" y="1907312"/>
            <a:ext cx="52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4764088" y="5058896"/>
                <a:ext cx="591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88" y="5058896"/>
                <a:ext cx="591683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/>
          <p:cNvSpPr txBox="1"/>
          <p:nvPr/>
        </p:nvSpPr>
        <p:spPr>
          <a:xfrm>
            <a:off x="5060655" y="5089516"/>
            <a:ext cx="52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20299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21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50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6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52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463903" y="937345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903" y="937345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橢圓 79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單箭頭接點 82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12665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22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50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6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52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419247" y="923697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247" y="923697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7132950" y="5056620"/>
                <a:ext cx="591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50" y="5056620"/>
                <a:ext cx="591683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字方塊 95"/>
          <p:cNvSpPr txBox="1"/>
          <p:nvPr/>
        </p:nvSpPr>
        <p:spPr>
          <a:xfrm>
            <a:off x="7429516" y="5059945"/>
            <a:ext cx="52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384305" y="3850195"/>
                <a:ext cx="399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05" y="3850195"/>
                <a:ext cx="399089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字方塊 82"/>
          <p:cNvSpPr txBox="1"/>
          <p:nvPr/>
        </p:nvSpPr>
        <p:spPr>
          <a:xfrm>
            <a:off x="2377744" y="41018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6751841" y="4543703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單箭頭接點 96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40353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23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50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6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52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419247" y="923697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247" y="923697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7146597" y="1890339"/>
                <a:ext cx="591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597" y="1890339"/>
                <a:ext cx="591683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字方塊 95"/>
          <p:cNvSpPr txBox="1"/>
          <p:nvPr/>
        </p:nvSpPr>
        <p:spPr>
          <a:xfrm>
            <a:off x="7429515" y="1852721"/>
            <a:ext cx="52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384305" y="3850195"/>
                <a:ext cx="399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05" y="3850195"/>
                <a:ext cx="399089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字方塊 82"/>
          <p:cNvSpPr txBox="1"/>
          <p:nvPr/>
        </p:nvSpPr>
        <p:spPr>
          <a:xfrm>
            <a:off x="2377744" y="41018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6751841" y="4543703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36360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24</a:t>
            </a:fld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873912"/>
            <a:ext cx="251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400" dirty="0" err="1"/>
              <a:t>c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: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38401" y="1900517"/>
            <a:ext cx="43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08" y="5677049"/>
            <a:ext cx="527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temp[i]: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35273" y="1797455"/>
            <a:ext cx="50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956443" y="1867794"/>
            <a:ext cx="62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6951279" y="5064845"/>
            <a:ext cx="52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419247" y="923697"/>
                <a:ext cx="602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247" y="923697"/>
                <a:ext cx="60290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6751841" y="4543703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7315201" y="653143"/>
            <a:ext cx="261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排序由小到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63286" y="22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20436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19734" y="720465"/>
            <a:ext cx="9642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#include &lt;bits/</a:t>
            </a:r>
            <a:r>
              <a:rPr lang="en-US" altLang="zh-TW" sz="2000" dirty="0" err="1" smtClean="0"/>
              <a:t>stdc</a:t>
            </a:r>
            <a:r>
              <a:rPr lang="en-US" altLang="zh-TW" sz="2000" dirty="0" smtClean="0"/>
              <a:t>++.h&gt;</a:t>
            </a:r>
          </a:p>
          <a:p>
            <a:r>
              <a:rPr lang="en-US" altLang="zh-TW" sz="2000" dirty="0" smtClean="0"/>
              <a:t>using namespace </a:t>
            </a:r>
            <a:r>
              <a:rPr lang="en-US" altLang="zh-TW" sz="2000" dirty="0" err="1" smtClean="0"/>
              <a:t>std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smtClean="0"/>
              <a:t>#define REP(</a:t>
            </a:r>
            <a:r>
              <a:rPr lang="en-US" altLang="zh-TW" sz="2000" dirty="0" err="1" smtClean="0"/>
              <a:t>i,a,b</a:t>
            </a:r>
            <a:r>
              <a:rPr lang="en-US" altLang="zh-TW" sz="2000" dirty="0" smtClean="0"/>
              <a:t>)  for(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i=</a:t>
            </a:r>
            <a:r>
              <a:rPr lang="en-US" altLang="zh-TW" sz="2000" dirty="0" err="1" smtClean="0"/>
              <a:t>a;i</a:t>
            </a:r>
            <a:r>
              <a:rPr lang="en-US" altLang="zh-TW" sz="2000" dirty="0" smtClean="0"/>
              <a:t>&lt;=(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)(b);++i)</a:t>
            </a:r>
          </a:p>
          <a:p>
            <a:r>
              <a:rPr lang="en-US" altLang="zh-TW" sz="2000" dirty="0" smtClean="0"/>
              <a:t>#define REPD(</a:t>
            </a:r>
            <a:r>
              <a:rPr lang="en-US" altLang="zh-TW" sz="2000" dirty="0" err="1" smtClean="0"/>
              <a:t>i,a,b</a:t>
            </a:r>
            <a:r>
              <a:rPr lang="en-US" altLang="zh-TW" sz="2000" dirty="0" smtClean="0"/>
              <a:t>) for(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i=</a:t>
            </a:r>
            <a:r>
              <a:rPr lang="en-US" altLang="zh-TW" sz="2000" dirty="0" err="1" smtClean="0"/>
              <a:t>a;i</a:t>
            </a:r>
            <a:r>
              <a:rPr lang="en-US" altLang="zh-TW" sz="2000" dirty="0" smtClean="0"/>
              <a:t>&gt;=(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)(b);--i)</a:t>
            </a:r>
          </a:p>
          <a:p>
            <a:r>
              <a:rPr lang="en-US" altLang="zh-TW" sz="2000" dirty="0" err="1" smtClean="0"/>
              <a:t>const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maxn</a:t>
            </a:r>
            <a:r>
              <a:rPr lang="en-US" altLang="zh-TW" sz="2000" dirty="0" smtClean="0"/>
              <a:t>=1000+5;</a:t>
            </a:r>
          </a:p>
          <a:p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Point {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x, y, z, p; }  points[</a:t>
            </a:r>
            <a:r>
              <a:rPr lang="en-US" altLang="zh-TW" sz="2000" dirty="0" err="1" smtClean="0"/>
              <a:t>maxn</a:t>
            </a:r>
            <a:r>
              <a:rPr lang="en-US" altLang="zh-TW" sz="2000" dirty="0" smtClean="0"/>
              <a:t>];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sz="2000" dirty="0" smtClean="0">
                <a:solidFill>
                  <a:srgbClr val="0070C0"/>
                </a:solidFill>
              </a:rPr>
              <a:t>points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存輸入點的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x,y,z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座標與</a:t>
            </a:r>
            <a:r>
              <a:rPr lang="en-US" altLang="zh-TW" sz="2000" dirty="0" smtClean="0">
                <a:solidFill>
                  <a:srgbClr val="0070C0"/>
                </a:solidFill>
              </a:rPr>
              <a:t>p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000" dirty="0" smtClean="0">
                <a:solidFill>
                  <a:srgbClr val="0070C0"/>
                </a:solidFill>
              </a:rPr>
              <a:t>(0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000" dirty="0" smtClean="0">
                <a:solidFill>
                  <a:srgbClr val="0070C0"/>
                </a:solidFill>
              </a:rPr>
              <a:t>1)</a:t>
            </a:r>
          </a:p>
          <a:p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Edge</a:t>
            </a:r>
          </a:p>
          <a:p>
            <a:r>
              <a:rPr lang="en-US" altLang="zh-TW" sz="2000" dirty="0" smtClean="0"/>
              <a:t>{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from,to,dist</a:t>
            </a:r>
            <a:r>
              <a:rPr lang="en-US" altLang="zh-TW" sz="2000" dirty="0" smtClean="0"/>
              <a:t>;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from, to: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邊的端點編號</a:t>
            </a:r>
            <a:r>
              <a:rPr lang="en-US" altLang="zh-TW" sz="2000" dirty="0" smtClean="0">
                <a:solidFill>
                  <a:srgbClr val="0070C0"/>
                </a:solidFill>
              </a:rPr>
              <a:t>;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dist</a:t>
            </a:r>
            <a:r>
              <a:rPr lang="en-US" altLang="zh-TW" sz="2000" dirty="0" smtClean="0">
                <a:solidFill>
                  <a:srgbClr val="0070C0"/>
                </a:solidFill>
              </a:rPr>
              <a:t>: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兩端點的距離平方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bool operator &lt; (</a:t>
            </a:r>
            <a:r>
              <a:rPr lang="en-US" altLang="zh-TW" sz="2000" dirty="0" err="1" smtClean="0"/>
              <a:t>const</a:t>
            </a:r>
            <a:r>
              <a:rPr lang="en-US" altLang="zh-TW" sz="2000" dirty="0" smtClean="0"/>
              <a:t> Edge&amp; e) </a:t>
            </a:r>
            <a:r>
              <a:rPr lang="en-US" altLang="zh-TW" sz="2000" dirty="0" err="1" smtClean="0"/>
              <a:t>const</a:t>
            </a:r>
            <a:r>
              <a:rPr lang="en-US" altLang="zh-TW" sz="2000" dirty="0" smtClean="0"/>
              <a:t> { return </a:t>
            </a:r>
            <a:r>
              <a:rPr lang="en-US" altLang="zh-TW" sz="2000" dirty="0" err="1" smtClean="0"/>
              <a:t>dist</a:t>
            </a: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e.dist</a:t>
            </a:r>
            <a:r>
              <a:rPr lang="en-US" altLang="zh-TW" sz="2000" dirty="0" smtClean="0"/>
              <a:t>; }</a:t>
            </a:r>
            <a:r>
              <a:rPr lang="zh-TW" altLang="en-US" sz="2000" dirty="0" smtClean="0"/>
              <a:t>   </a:t>
            </a:r>
            <a:endParaRPr lang="en-US" altLang="zh-TW" sz="2000" dirty="0" smtClean="0"/>
          </a:p>
          <a:p>
            <a:r>
              <a:rPr lang="en-US" altLang="zh-TW" sz="2000" dirty="0" smtClean="0"/>
              <a:t>};</a:t>
            </a:r>
          </a:p>
          <a:p>
            <a:r>
              <a:rPr lang="en-US" altLang="zh-TW" sz="2000" dirty="0" smtClean="0"/>
              <a:t>vector&lt;Edge&gt; edges;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edges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儲存所有認兩點連起來的邊資料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temp[</a:t>
            </a:r>
            <a:r>
              <a:rPr lang="en-US" altLang="zh-TW" sz="2000" dirty="0" err="1" smtClean="0"/>
              <a:t>maxn</a:t>
            </a:r>
            <a:r>
              <a:rPr lang="en-US" altLang="zh-TW" sz="2000" dirty="0" smtClean="0"/>
              <a:t>];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temp[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000" dirty="0" smtClean="0">
                <a:solidFill>
                  <a:srgbClr val="0070C0"/>
                </a:solidFill>
              </a:rPr>
              <a:t>]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儲存星球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</a:p>
          <a:p>
            <a:endParaRPr lang="zh-TW" altLang="en-US" sz="20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955D-BFD7-4527-841A-BE2E0B4E1E70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322982" y="217915"/>
            <a:ext cx="193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LA 2963 Code (1/3)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07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3921" y="301132"/>
            <a:ext cx="114080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main(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argc</a:t>
            </a:r>
            <a:r>
              <a:rPr lang="en-US" altLang="zh-TW" sz="2000" dirty="0" smtClean="0"/>
              <a:t>, char </a:t>
            </a:r>
            <a:r>
              <a:rPr lang="en-US" altLang="zh-TW" sz="2000" dirty="0" err="1" smtClean="0"/>
              <a:t>const</a:t>
            </a:r>
            <a:r>
              <a:rPr lang="en-US" altLang="zh-TW" sz="2000" dirty="0" smtClean="0"/>
              <a:t> *</a:t>
            </a:r>
            <a:r>
              <a:rPr lang="en-US" altLang="zh-TW" sz="2000" dirty="0" err="1" smtClean="0"/>
              <a:t>argv</a:t>
            </a:r>
            <a:r>
              <a:rPr lang="en-US" altLang="zh-TW" sz="2000" dirty="0" smtClean="0"/>
              <a:t>[])</a:t>
            </a:r>
          </a:p>
          <a:p>
            <a:r>
              <a:rPr lang="en-US" altLang="zh-TW" sz="2000" dirty="0" smtClean="0"/>
              <a:t>{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n;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</a:t>
            </a:r>
            <a:r>
              <a:rPr lang="en-US" altLang="zh-TW" sz="2000" dirty="0" err="1" smtClean="0"/>
              <a:t>freopen</a:t>
            </a:r>
            <a:r>
              <a:rPr lang="en-US" altLang="zh-TW" sz="2000" dirty="0" smtClean="0"/>
              <a:t>("LA2963.in","r",stdin);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</a:t>
            </a:r>
            <a:r>
              <a:rPr lang="en-US" altLang="zh-TW" sz="2000" dirty="0" err="1" smtClean="0"/>
              <a:t>freopen</a:t>
            </a:r>
            <a:r>
              <a:rPr lang="en-US" altLang="zh-TW" sz="2000" dirty="0" smtClean="0"/>
              <a:t>("LA2963.out","w",stdout);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while(</a:t>
            </a:r>
            <a:r>
              <a:rPr lang="en-US" altLang="zh-TW" sz="2000" dirty="0" err="1" smtClean="0"/>
              <a:t>scanf</a:t>
            </a:r>
            <a:r>
              <a:rPr lang="en-US" altLang="zh-TW" sz="2000" dirty="0" smtClean="0"/>
              <a:t>("%</a:t>
            </a:r>
            <a:r>
              <a:rPr lang="en-US" altLang="zh-TW" sz="2000" dirty="0" err="1" smtClean="0"/>
              <a:t>d",&amp;n</a:t>
            </a:r>
            <a:r>
              <a:rPr lang="en-US" altLang="zh-TW" sz="2000" dirty="0" smtClean="0"/>
              <a:t>)==1&amp;&amp;n) {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REP(i,1,n) { 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輸入星球資料   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	              temp[i]=1;      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// temp[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000" dirty="0" smtClean="0">
                <a:solidFill>
                  <a:srgbClr val="0070C0"/>
                </a:solidFill>
              </a:rPr>
              <a:t>]=1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起始值相當於一開始只計算收到自己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星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節目</a:t>
            </a:r>
            <a:r>
              <a:rPr lang="en-US" altLang="zh-TW" sz="2000" dirty="0" smtClean="0"/>
              <a:t>		  </a:t>
            </a:r>
          </a:p>
          <a:p>
            <a:r>
              <a:rPr lang="en-US" altLang="zh-TW" sz="2000" dirty="0" smtClean="0"/>
              <a:t>                              </a:t>
            </a:r>
            <a:r>
              <a:rPr lang="en-US" altLang="zh-TW" sz="2000" dirty="0" err="1" smtClean="0"/>
              <a:t>scanf</a:t>
            </a:r>
            <a:r>
              <a:rPr lang="en-US" altLang="zh-TW" sz="2000" dirty="0" smtClean="0"/>
              <a:t>("%</a:t>
            </a:r>
            <a:r>
              <a:rPr lang="en-US" altLang="zh-TW" sz="2000" dirty="0" err="1" smtClean="0"/>
              <a:t>d%d%d%d</a:t>
            </a:r>
            <a:r>
              <a:rPr lang="en-US" altLang="zh-TW" sz="2000" dirty="0" smtClean="0"/>
              <a:t>",&amp;points[i].</a:t>
            </a:r>
            <a:r>
              <a:rPr lang="en-US" altLang="zh-TW" sz="2000" dirty="0" err="1" smtClean="0"/>
              <a:t>x,&amp;points</a:t>
            </a:r>
            <a:r>
              <a:rPr lang="en-US" altLang="zh-TW" sz="2000" dirty="0" smtClean="0"/>
              <a:t>[i].</a:t>
            </a:r>
            <a:r>
              <a:rPr lang="en-US" altLang="zh-TW" sz="2000" dirty="0" err="1" smtClean="0"/>
              <a:t>y,&amp;points</a:t>
            </a:r>
            <a:r>
              <a:rPr lang="en-US" altLang="zh-TW" sz="2000" dirty="0" smtClean="0"/>
              <a:t>[i].</a:t>
            </a:r>
            <a:r>
              <a:rPr lang="en-US" altLang="zh-TW" sz="2000" dirty="0" err="1" smtClean="0"/>
              <a:t>z,&amp;points</a:t>
            </a:r>
            <a:r>
              <a:rPr lang="en-US" altLang="zh-TW" sz="2000" dirty="0" smtClean="0"/>
              <a:t>[i].p);</a:t>
            </a:r>
          </a:p>
          <a:p>
            <a:r>
              <a:rPr lang="en-US" altLang="zh-TW" sz="2000" dirty="0" smtClean="0"/>
              <a:t>	           }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</a:t>
            </a:r>
            <a:r>
              <a:rPr lang="en-US" altLang="zh-TW" sz="2000" dirty="0" err="1" smtClean="0"/>
              <a:t>edges.clear</a:t>
            </a:r>
            <a:r>
              <a:rPr lang="en-US" altLang="zh-TW" sz="2000" dirty="0" smtClean="0"/>
              <a:t>();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REP(i,1,n) REP(j,i+1,n)  {</a:t>
            </a:r>
            <a:r>
              <a:rPr lang="zh-TW" altLang="en-US" sz="2000" dirty="0" smtClean="0"/>
              <a:t>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計算任兩點的邊長平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並與端點編號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形成一個邊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存入</a:t>
            </a:r>
            <a:r>
              <a:rPr lang="en-US" altLang="zh-TW" sz="2000" dirty="0" smtClean="0">
                <a:solidFill>
                  <a:srgbClr val="0070C0"/>
                </a:solidFill>
              </a:rPr>
              <a:t>vector edges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d=(points[i].x-points[j].x)*(points[i].x-points[j].x)+(points[i].y-points[j].y)*(points[i].y-points[j].y)+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               (points[i].z-points[j].z)*(points[i].z-points[j].z);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edges.push_back</a:t>
            </a:r>
            <a:r>
              <a:rPr lang="en-US" altLang="zh-TW" sz="2000" dirty="0" smtClean="0"/>
              <a:t>(Edge{</a:t>
            </a:r>
            <a:r>
              <a:rPr lang="en-US" altLang="zh-TW" sz="2000" dirty="0" err="1" smtClean="0"/>
              <a:t>i,j,d</a:t>
            </a:r>
            <a:r>
              <a:rPr lang="en-US" altLang="zh-TW" sz="2000" dirty="0" smtClean="0"/>
              <a:t>});</a:t>
            </a:r>
          </a:p>
          <a:p>
            <a:r>
              <a:rPr lang="en-US" altLang="zh-TW" sz="2000" dirty="0" smtClean="0"/>
              <a:t>		}</a:t>
            </a:r>
            <a:endParaRPr lang="zh-TW" altLang="en-US" sz="20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97C-9991-4921-864E-7A8F50308C83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322982" y="217915"/>
            <a:ext cx="193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LA 2963 Code (2/3)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17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-78921" y="-122464"/>
            <a:ext cx="1244781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     sort(</a:t>
            </a:r>
            <a:r>
              <a:rPr lang="en-US" altLang="zh-TW" sz="2000" dirty="0" err="1" smtClean="0"/>
              <a:t>edges.begin</a:t>
            </a:r>
            <a:r>
              <a:rPr lang="en-US" altLang="zh-TW" sz="2000" dirty="0" smtClean="0"/>
              <a:t>(), </a:t>
            </a:r>
            <a:r>
              <a:rPr lang="en-US" altLang="zh-TW" sz="2000" dirty="0" err="1" smtClean="0"/>
              <a:t>edges.end</a:t>
            </a:r>
            <a:r>
              <a:rPr lang="en-US" altLang="zh-TW" sz="2000" dirty="0" smtClean="0"/>
              <a:t>());</a:t>
            </a:r>
            <a:r>
              <a:rPr lang="zh-TW" altLang="en-US" sz="2000" dirty="0" smtClean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所有的邊以邊長由小至大排序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cnt</a:t>
            </a:r>
            <a:r>
              <a:rPr lang="en-US" altLang="zh-TW" sz="2000" dirty="0" smtClean="0"/>
              <a:t>=0,MinR=0,MaxP=0,i=0;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cnt</a:t>
            </a:r>
            <a:r>
              <a:rPr lang="en-US" altLang="zh-TW" sz="2000" dirty="0" smtClean="0">
                <a:solidFill>
                  <a:srgbClr val="0070C0"/>
                </a:solidFill>
              </a:rPr>
              <a:t>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暫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存每一回合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同一長度邊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時不穩定的星球數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while(i&lt;(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)</a:t>
            </a:r>
            <a:r>
              <a:rPr lang="en-US" altLang="zh-TW" sz="2000" dirty="0" err="1" smtClean="0"/>
              <a:t>edges.size</a:t>
            </a:r>
            <a:r>
              <a:rPr lang="en-US" altLang="zh-TW" sz="2000" dirty="0" smtClean="0"/>
              <a:t>()) {</a:t>
            </a:r>
            <a:r>
              <a:rPr lang="zh-TW" altLang="en-US" sz="2000" dirty="0" smtClean="0"/>
              <a:t>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掃描所有的邊從最短的邊至最長的邊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j=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>
                <a:solidFill>
                  <a:srgbClr val="0070C0"/>
                </a:solidFill>
              </a:rPr>
              <a:t>;   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        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邊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i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是長度</a:t>
            </a:r>
            <a:r>
              <a:rPr lang="en-US" altLang="zh-TW" sz="2000" dirty="0" smtClean="0">
                <a:solidFill>
                  <a:srgbClr val="0070C0"/>
                </a:solidFill>
              </a:rPr>
              <a:t>edges[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000" dirty="0" smtClean="0">
                <a:solidFill>
                  <a:srgbClr val="0070C0"/>
                </a:solidFill>
              </a:rPr>
              <a:t>].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dist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第一個邊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while (j&lt;(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) </a:t>
            </a:r>
            <a:r>
              <a:rPr lang="en-US" altLang="zh-TW" sz="2000" dirty="0" err="1" smtClean="0"/>
              <a:t>edges.size</a:t>
            </a:r>
            <a:r>
              <a:rPr lang="en-US" altLang="zh-TW" sz="2000" dirty="0" smtClean="0"/>
              <a:t>()&amp;&amp;edges[j].</a:t>
            </a:r>
            <a:r>
              <a:rPr lang="en-US" altLang="zh-TW" sz="2000" dirty="0" err="1" smtClean="0"/>
              <a:t>dist</a:t>
            </a:r>
            <a:r>
              <a:rPr lang="en-US" altLang="zh-TW" sz="2000" dirty="0" smtClean="0"/>
              <a:t>==edges[i].</a:t>
            </a:r>
            <a:r>
              <a:rPr lang="en-US" altLang="zh-TW" sz="2000" dirty="0" err="1" smtClean="0"/>
              <a:t>dist</a:t>
            </a:r>
            <a:r>
              <a:rPr lang="en-US" altLang="zh-TW" sz="2000" dirty="0" smtClean="0"/>
              <a:t>) {</a:t>
            </a:r>
            <a:r>
              <a:rPr lang="zh-TW" altLang="en-US" sz="2000" dirty="0" smtClean="0"/>
              <a:t>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每回合掃描所有同一長度的邊</a:t>
            </a:r>
            <a:endParaRPr lang="en-US" altLang="zh-TW" sz="20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u=edges[j].</a:t>
            </a:r>
            <a:r>
              <a:rPr lang="en-US" altLang="zh-TW" sz="2000" dirty="0" err="1" smtClean="0"/>
              <a:t>from,v</a:t>
            </a:r>
            <a:r>
              <a:rPr lang="en-US" altLang="zh-TW" sz="2000" dirty="0" smtClean="0"/>
              <a:t>=edges[j].to;</a:t>
            </a:r>
            <a:r>
              <a:rPr lang="zh-TW" altLang="en-US" sz="2000" dirty="0" smtClean="0"/>
              <a:t>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邊</a:t>
            </a:r>
            <a:r>
              <a:rPr lang="en-US" altLang="zh-TW" sz="2000" dirty="0" smtClean="0">
                <a:solidFill>
                  <a:srgbClr val="0070C0"/>
                </a:solidFill>
              </a:rPr>
              <a:t>j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的兩端點</a:t>
            </a:r>
            <a:r>
              <a:rPr lang="en-US" altLang="zh-TW" sz="2000" dirty="0" smtClean="0">
                <a:solidFill>
                  <a:srgbClr val="0070C0"/>
                </a:solidFill>
              </a:rPr>
              <a:t>u, v</a:t>
            </a:r>
          </a:p>
          <a:p>
            <a:r>
              <a:rPr lang="en-US" altLang="zh-TW" sz="2000" dirty="0" smtClean="0"/>
              <a:t>	if(points[u].</a:t>
            </a:r>
            <a:r>
              <a:rPr lang="en-US" altLang="zh-TW" sz="2000" dirty="0" err="1" smtClean="0"/>
              <a:t>p^points</a:t>
            </a:r>
            <a:r>
              <a:rPr lang="en-US" altLang="zh-TW" sz="2000" dirty="0" smtClean="0"/>
              <a:t>[v].p) {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u, v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兩端點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播放不同的節目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^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XOR</a:t>
            </a:r>
            <a:r>
              <a:rPr lang="zh-TW" altLang="en-US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運算</a:t>
            </a:r>
            <a:endParaRPr lang="en-US" altLang="zh-TW" sz="2000" dirty="0" smtClean="0">
              <a:solidFill>
                <a:srgbClr val="0070C0"/>
              </a:solidFill>
              <a:ea typeface="標楷體" panose="03000509000000000000" pitchFamily="65" charset="-120"/>
            </a:endParaRPr>
          </a:p>
          <a:p>
            <a:r>
              <a:rPr lang="en-US" altLang="zh-TW" sz="2000" dirty="0" smtClean="0"/>
              <a:t>	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if(--temp[u]==-1) </a:t>
            </a:r>
            <a:r>
              <a:rPr lang="en-US" altLang="zh-TW" sz="2000" dirty="0" err="1" smtClean="0"/>
              <a:t>cnt</a:t>
            </a:r>
            <a:r>
              <a:rPr lang="en-US" altLang="zh-TW" sz="2000" dirty="0" smtClean="0"/>
              <a:t>++;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temp[u]--,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</a:t>
            </a:r>
            <a:r>
              <a:rPr lang="en-US" altLang="zh-TW" sz="2000" dirty="0" smtClean="0">
                <a:solidFill>
                  <a:srgbClr val="0070C0"/>
                </a:solidFill>
              </a:rPr>
              <a:t>temp[u]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是否由</a:t>
            </a:r>
            <a:r>
              <a:rPr lang="en-US" altLang="zh-TW" sz="2000" dirty="0" smtClean="0">
                <a:solidFill>
                  <a:srgbClr val="0070C0"/>
                </a:solidFill>
              </a:rPr>
              <a:t>0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變為</a:t>
            </a:r>
            <a:r>
              <a:rPr lang="en-US" altLang="zh-TW" sz="2000" dirty="0" smtClean="0">
                <a:solidFill>
                  <a:srgbClr val="0070C0"/>
                </a:solidFill>
              </a:rPr>
              <a:t>-1,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若是</a:t>
            </a:r>
            <a:r>
              <a:rPr lang="en-US" altLang="zh-TW" sz="2000" dirty="0" smtClean="0">
                <a:solidFill>
                  <a:srgbClr val="0070C0"/>
                </a:solidFill>
              </a:rPr>
              <a:t>,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cnt</a:t>
            </a:r>
            <a:r>
              <a:rPr lang="en-US" altLang="zh-TW" sz="2000" dirty="0" smtClean="0">
                <a:solidFill>
                  <a:srgbClr val="0070C0"/>
                </a:solidFill>
              </a:rPr>
              <a:t>++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if(--temp[v]==-1) </a:t>
            </a:r>
            <a:r>
              <a:rPr lang="en-US" altLang="zh-TW" sz="2000" dirty="0" err="1" smtClean="0"/>
              <a:t>cnt</a:t>
            </a:r>
            <a:r>
              <a:rPr lang="en-US" altLang="zh-TW" sz="2000" dirty="0" smtClean="0"/>
              <a:t>++;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 temp[v]--,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</a:t>
            </a:r>
            <a:r>
              <a:rPr lang="en-US" altLang="zh-TW" sz="2000" dirty="0" smtClean="0">
                <a:solidFill>
                  <a:srgbClr val="0070C0"/>
                </a:solidFill>
              </a:rPr>
              <a:t>temp[v]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是否由</a:t>
            </a:r>
            <a:r>
              <a:rPr lang="en-US" altLang="zh-TW" sz="2000" dirty="0">
                <a:solidFill>
                  <a:srgbClr val="0070C0"/>
                </a:solidFill>
              </a:rPr>
              <a:t>0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變為</a:t>
            </a:r>
            <a:r>
              <a:rPr lang="en-US" altLang="zh-TW" sz="2000" dirty="0">
                <a:solidFill>
                  <a:srgbClr val="0070C0"/>
                </a:solidFill>
              </a:rPr>
              <a:t>-1,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若是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cnt</a:t>
            </a:r>
            <a:r>
              <a:rPr lang="en-US" altLang="zh-TW" sz="2000" dirty="0" smtClean="0">
                <a:solidFill>
                  <a:srgbClr val="0070C0"/>
                </a:solidFill>
              </a:rPr>
              <a:t>++</a:t>
            </a:r>
            <a:endParaRPr lang="en-US" altLang="zh-TW" sz="2000" dirty="0" smtClean="0"/>
          </a:p>
          <a:p>
            <a:r>
              <a:rPr lang="en-US" altLang="zh-TW" sz="2000" dirty="0" smtClean="0"/>
              <a:t>	}</a:t>
            </a:r>
          </a:p>
          <a:p>
            <a:r>
              <a:rPr lang="en-US" altLang="zh-TW" sz="2000" dirty="0" smtClean="0"/>
              <a:t>	else {</a:t>
            </a:r>
            <a:r>
              <a:rPr lang="zh-TW" altLang="en-US" sz="2000" dirty="0" smtClean="0"/>
              <a:t>                            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en-US" altLang="zh-TW" sz="2000" dirty="0">
                <a:solidFill>
                  <a:srgbClr val="0070C0"/>
                </a:solidFill>
              </a:rPr>
              <a:t>u, v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兩端點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播放相同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節目</a:t>
            </a:r>
            <a:endParaRPr lang="en-US" altLang="zh-TW" sz="2000" dirty="0" smtClean="0"/>
          </a:p>
          <a:p>
            <a:r>
              <a:rPr lang="en-US" altLang="zh-TW" sz="2000" dirty="0" smtClean="0"/>
              <a:t>	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if(++temp[u]==0) </a:t>
            </a:r>
            <a:r>
              <a:rPr lang="en-US" altLang="zh-TW" sz="2000" dirty="0" err="1" smtClean="0"/>
              <a:t>cnt</a:t>
            </a:r>
            <a:r>
              <a:rPr lang="en-US" altLang="zh-TW" sz="2000" dirty="0" smtClean="0"/>
              <a:t>--;</a:t>
            </a:r>
            <a:r>
              <a:rPr lang="zh-TW" altLang="en-US" sz="2000" dirty="0" smtClean="0"/>
              <a:t>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en-US" altLang="zh-TW" sz="2000" dirty="0">
                <a:solidFill>
                  <a:srgbClr val="0070C0"/>
                </a:solidFill>
              </a:rPr>
              <a:t>temp[u</a:t>
            </a:r>
            <a:r>
              <a:rPr lang="en-US" altLang="zh-TW" sz="2000" dirty="0" smtClean="0">
                <a:solidFill>
                  <a:srgbClr val="0070C0"/>
                </a:solidFill>
              </a:rPr>
              <a:t>]++,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</a:t>
            </a:r>
            <a:r>
              <a:rPr lang="en-US" altLang="zh-TW" sz="2000" dirty="0">
                <a:solidFill>
                  <a:srgbClr val="0070C0"/>
                </a:solidFill>
              </a:rPr>
              <a:t>temp[u]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en-US" altLang="zh-TW" sz="2000" dirty="0" smtClean="0">
                <a:solidFill>
                  <a:srgbClr val="0070C0"/>
                </a:solidFill>
              </a:rPr>
              <a:t>-1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變為</a:t>
            </a:r>
            <a:r>
              <a:rPr lang="en-US" altLang="zh-TW" sz="2000" dirty="0">
                <a:solidFill>
                  <a:srgbClr val="0070C0"/>
                </a:solidFill>
              </a:rPr>
              <a:t>0</a:t>
            </a:r>
            <a:r>
              <a:rPr lang="en-US" altLang="zh-TW" sz="2000" dirty="0" smtClean="0">
                <a:solidFill>
                  <a:srgbClr val="0070C0"/>
                </a:solidFill>
              </a:rPr>
              <a:t>,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若是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cnt</a:t>
            </a:r>
            <a:r>
              <a:rPr lang="en-US" altLang="zh-TW" sz="2000" dirty="0" smtClean="0">
                <a:solidFill>
                  <a:srgbClr val="0070C0"/>
                </a:solidFill>
              </a:rPr>
              <a:t>--</a:t>
            </a:r>
            <a:endParaRPr lang="en-US" altLang="zh-TW" sz="2000" dirty="0" smtClean="0"/>
          </a:p>
          <a:p>
            <a:r>
              <a:rPr lang="en-US" altLang="zh-TW" sz="2000" dirty="0" smtClean="0"/>
              <a:t>	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if(++temp[v]==0) </a:t>
            </a:r>
            <a:r>
              <a:rPr lang="en-US" altLang="zh-TW" sz="2000" dirty="0" err="1" smtClean="0"/>
              <a:t>cnt</a:t>
            </a:r>
            <a:r>
              <a:rPr lang="en-US" altLang="zh-TW" sz="2000" dirty="0" smtClean="0"/>
              <a:t>--;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en-US" altLang="zh-TW" sz="2000" dirty="0" smtClean="0">
                <a:solidFill>
                  <a:srgbClr val="0070C0"/>
                </a:solidFill>
              </a:rPr>
              <a:t>temp[v]++,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</a:t>
            </a:r>
            <a:r>
              <a:rPr lang="en-US" altLang="zh-TW" sz="2000" dirty="0" smtClean="0">
                <a:solidFill>
                  <a:srgbClr val="0070C0"/>
                </a:solidFill>
              </a:rPr>
              <a:t>temp[v]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是否由</a:t>
            </a:r>
            <a:r>
              <a:rPr lang="en-US" altLang="zh-TW" sz="2000" dirty="0">
                <a:solidFill>
                  <a:srgbClr val="0070C0"/>
                </a:solidFill>
              </a:rPr>
              <a:t>-1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變為</a:t>
            </a:r>
            <a:r>
              <a:rPr lang="en-US" altLang="zh-TW" sz="2000" dirty="0">
                <a:solidFill>
                  <a:srgbClr val="0070C0"/>
                </a:solidFill>
              </a:rPr>
              <a:t>0,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若是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cnt</a:t>
            </a:r>
            <a:r>
              <a:rPr lang="en-US" altLang="zh-TW" sz="2000" dirty="0">
                <a:solidFill>
                  <a:srgbClr val="0070C0"/>
                </a:solidFill>
              </a:rPr>
              <a:t>-</a:t>
            </a:r>
            <a:r>
              <a:rPr lang="en-US" altLang="zh-TW" sz="2000" dirty="0" smtClean="0">
                <a:solidFill>
                  <a:srgbClr val="0070C0"/>
                </a:solidFill>
              </a:rPr>
              <a:t>-</a:t>
            </a:r>
            <a:endParaRPr lang="en-US" altLang="zh-TW" sz="2000" dirty="0" smtClean="0"/>
          </a:p>
          <a:p>
            <a:r>
              <a:rPr lang="en-US" altLang="zh-TW" sz="2000" dirty="0" smtClean="0"/>
              <a:t>	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}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j++</a:t>
            </a:r>
            <a:r>
              <a:rPr lang="en-US" altLang="zh-TW" sz="2000" dirty="0" smtClean="0"/>
              <a:t>;     </a:t>
            </a:r>
            <a:r>
              <a:rPr lang="zh-TW" altLang="en-US" sz="2000" dirty="0" smtClean="0"/>
              <a:t>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準備檢查下一個邊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}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if (</a:t>
            </a:r>
            <a:r>
              <a:rPr lang="en-US" altLang="zh-TW" sz="2000" dirty="0" err="1" smtClean="0"/>
              <a:t>cnt</a:t>
            </a:r>
            <a:r>
              <a:rPr lang="en-US" altLang="zh-TW" sz="2000" dirty="0" smtClean="0"/>
              <a:t>&gt;</a:t>
            </a:r>
            <a:r>
              <a:rPr lang="en-US" altLang="zh-TW" sz="2000" dirty="0" err="1" smtClean="0"/>
              <a:t>MaxP</a:t>
            </a:r>
            <a:r>
              <a:rPr lang="en-US" altLang="zh-TW" sz="2000" dirty="0" smtClean="0"/>
              <a:t>) </a:t>
            </a:r>
            <a:r>
              <a:rPr lang="en-US" altLang="zh-TW" sz="2000" dirty="0" err="1" smtClean="0"/>
              <a:t>MaxP</a:t>
            </a:r>
            <a:r>
              <a:rPr lang="en-US" altLang="zh-TW" sz="2000" dirty="0" smtClean="0"/>
              <a:t>=</a:t>
            </a:r>
            <a:r>
              <a:rPr lang="en-US" altLang="zh-TW" sz="2000" dirty="0" err="1" smtClean="0"/>
              <a:t>cnt,MinR</a:t>
            </a:r>
            <a:r>
              <a:rPr lang="en-US" altLang="zh-TW" sz="2000" dirty="0" smtClean="0"/>
              <a:t>=edges[i].</a:t>
            </a:r>
            <a:r>
              <a:rPr lang="en-US" altLang="zh-TW" sz="2000" dirty="0" err="1" smtClean="0"/>
              <a:t>dist</a:t>
            </a:r>
            <a:r>
              <a:rPr lang="en-US" altLang="zh-TW" sz="2000" dirty="0" smtClean="0"/>
              <a:t>;</a:t>
            </a:r>
            <a:r>
              <a:rPr lang="zh-TW" altLang="en-US" sz="2000" dirty="0" smtClean="0"/>
              <a:t>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同一長度所有的邊檢查完畢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檢驗此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不穩定星球數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cnt</a:t>
            </a:r>
            <a:r>
              <a:rPr lang="en-US" altLang="zh-TW" sz="2000" dirty="0" smtClean="0">
                <a:solidFill>
                  <a:srgbClr val="0070C0"/>
                </a:solidFill>
              </a:rPr>
              <a:t>&gt;MP?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=j;</a:t>
            </a:r>
            <a:r>
              <a:rPr lang="zh-TW" altLang="en-US" sz="2000" dirty="0" smtClean="0"/>
              <a:t>                                                                           </a:t>
            </a:r>
            <a:r>
              <a:rPr lang="en-US" altLang="zh-TW" sz="2000" dirty="0" smtClean="0">
                <a:solidFill>
                  <a:srgbClr val="0070C0"/>
                </a:solidFill>
              </a:rPr>
              <a:t>//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cnt</a:t>
            </a:r>
            <a:r>
              <a:rPr lang="en-US" altLang="zh-TW" sz="2000" dirty="0" smtClean="0">
                <a:solidFill>
                  <a:srgbClr val="0070C0"/>
                </a:solidFill>
              </a:rPr>
              <a:t> &gt;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MaxP</a:t>
            </a:r>
            <a:r>
              <a:rPr lang="en-US" altLang="zh-TW" sz="2000" dirty="0" smtClean="0">
                <a:solidFill>
                  <a:srgbClr val="0070C0"/>
                </a:solidFill>
              </a:rPr>
              <a:t>, 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則更新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MaxP</a:t>
            </a:r>
            <a:r>
              <a:rPr lang="en-US" altLang="zh-TW" sz="2000" dirty="0" smtClean="0">
                <a:solidFill>
                  <a:srgbClr val="0070C0"/>
                </a:solidFill>
              </a:rPr>
              <a:t> (=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cnt</a:t>
            </a:r>
            <a:r>
              <a:rPr lang="en-US" altLang="zh-TW" sz="2000" dirty="0" smtClean="0">
                <a:solidFill>
                  <a:srgbClr val="0070C0"/>
                </a:solidFill>
              </a:rPr>
              <a:t>),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MinR</a:t>
            </a:r>
            <a:r>
              <a:rPr lang="en-US" altLang="zh-TW" sz="2000" dirty="0" smtClean="0">
                <a:solidFill>
                  <a:srgbClr val="0070C0"/>
                </a:solidFill>
              </a:rPr>
              <a:t> (=edges[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000" dirty="0" smtClean="0">
                <a:solidFill>
                  <a:srgbClr val="0070C0"/>
                </a:solidFill>
              </a:rPr>
              <a:t>].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dist</a:t>
            </a:r>
            <a:r>
              <a:rPr lang="en-US" altLang="zh-TW" sz="20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}                                                              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printf</a:t>
            </a:r>
            <a:r>
              <a:rPr lang="en-US" altLang="zh-TW" sz="2000" dirty="0" smtClean="0"/>
              <a:t>(“%d\n%.</a:t>
            </a:r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r>
              <a:rPr lang="en-US" altLang="zh-TW" sz="2000" dirty="0" smtClean="0"/>
              <a:t>lf\n”, </a:t>
            </a:r>
            <a:r>
              <a:rPr lang="en-US" altLang="zh-TW" sz="2000" dirty="0" err="1" smtClean="0"/>
              <a:t>MaxP,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sqrt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MinR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/>
              <a:t>); }</a:t>
            </a:r>
            <a:r>
              <a:rPr lang="en-US" altLang="zh-TW" sz="2000" dirty="0" smtClean="0">
                <a:solidFill>
                  <a:srgbClr val="0070C0"/>
                </a:solidFill>
              </a:rPr>
              <a:t>           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最後還要</a:t>
            </a:r>
            <a:r>
              <a:rPr lang="en-US" altLang="zh-TW" sz="2000" dirty="0" err="1">
                <a:solidFill>
                  <a:srgbClr val="0070C0"/>
                </a:solidFill>
              </a:rPr>
              <a:t>sqrt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MinR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後印出邊長才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正確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return 0;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322982" y="217915"/>
            <a:ext cx="193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LA 2963 Code (3/3)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D592-345D-45CA-8E30-1BF7F0DC5B94}" type="datetime1">
              <a:rPr lang="zh-TW" altLang="en-US" smtClean="0"/>
              <a:t>2019/3/20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4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3</a:t>
            </a:fld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6607858" y="5209753"/>
            <a:ext cx="172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47302" y="1693402"/>
            <a:ext cx="172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3801468" y="1667382"/>
            <a:ext cx="172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6744346" y="2107802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6751841" y="4543703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1886" y="212271"/>
            <a:ext cx="1959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843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FBC4-3C11-4DEE-8C0F-4D94DDE321E9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5558" y="151653"/>
            <a:ext cx="287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61865" y="658594"/>
            <a:ext cx="328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</a:t>
            </a:r>
            <a:r>
              <a:rPr lang="en-US" altLang="zh-TW" sz="3600" dirty="0" smtClean="0">
                <a:solidFill>
                  <a:srgbClr val="FF0000"/>
                </a:solidFill>
              </a:rPr>
              <a:t>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2493" y="694267"/>
            <a:ext cx="2511425" cy="44012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</a:p>
          <a:p>
            <a:r>
              <a:rPr lang="en-US" altLang="zh-TW" sz="2800" dirty="0"/>
              <a:t>0 0 0 1</a:t>
            </a:r>
          </a:p>
          <a:p>
            <a:r>
              <a:rPr lang="en-US" altLang="zh-TW" sz="2800" dirty="0"/>
              <a:t>0 1 0 0</a:t>
            </a:r>
          </a:p>
          <a:p>
            <a:r>
              <a:rPr lang="en-US" altLang="zh-TW" sz="2800" dirty="0"/>
              <a:t>1 0 0 0</a:t>
            </a:r>
          </a:p>
          <a:p>
            <a:r>
              <a:rPr lang="en-US" altLang="zh-TW" sz="2800" dirty="0"/>
              <a:t>1 1 0 1</a:t>
            </a:r>
          </a:p>
          <a:p>
            <a:r>
              <a:rPr lang="en-US" altLang="zh-TW" sz="2800" dirty="0"/>
              <a:t>4</a:t>
            </a:r>
          </a:p>
          <a:p>
            <a:r>
              <a:rPr lang="en-US" altLang="zh-TW" sz="2800" dirty="0"/>
              <a:t>0 0 0 1</a:t>
            </a:r>
          </a:p>
          <a:p>
            <a:r>
              <a:rPr lang="en-US" altLang="zh-TW" sz="2800" dirty="0"/>
              <a:t>1 0 0 </a:t>
            </a:r>
            <a:r>
              <a:rPr lang="en-US" altLang="zh-TW" sz="2800" dirty="0" smtClean="0"/>
              <a:t>0</a:t>
            </a:r>
          </a:p>
          <a:p>
            <a:r>
              <a:rPr lang="en-US" altLang="zh-TW" sz="2800" dirty="0"/>
              <a:t>0 1 0 0</a:t>
            </a:r>
          </a:p>
          <a:p>
            <a:r>
              <a:rPr lang="en-US" altLang="zh-TW" sz="2800" dirty="0"/>
              <a:t>0 0 1 1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12667" y="1304925"/>
            <a:ext cx="2963333" cy="18158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1.0000</a:t>
            </a:r>
          </a:p>
          <a:p>
            <a:r>
              <a:rPr lang="en-US" altLang="zh-TW" sz="2800" dirty="0"/>
              <a:t>0</a:t>
            </a:r>
          </a:p>
          <a:p>
            <a:r>
              <a:rPr lang="en-US" altLang="zh-TW" sz="2800" dirty="0"/>
              <a:t>0.0000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4605867" y="1304925"/>
            <a:ext cx="304800" cy="320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791200" y="2320925"/>
            <a:ext cx="304800" cy="320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791200" y="1304925"/>
            <a:ext cx="304800" cy="320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630257" y="2329469"/>
            <a:ext cx="304800" cy="320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300337" y="2346121"/>
            <a:ext cx="38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40838" y="1304925"/>
            <a:ext cx="38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096000" y="2323178"/>
            <a:ext cx="38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83549" y="1304925"/>
            <a:ext cx="38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直線接點 17"/>
          <p:cNvCxnSpPr>
            <a:stCxn id="9" idx="4"/>
            <a:endCxn id="12" idx="0"/>
          </p:cNvCxnSpPr>
          <p:nvPr/>
        </p:nvCxnSpPr>
        <p:spPr>
          <a:xfrm>
            <a:off x="4758267" y="1625600"/>
            <a:ext cx="24390" cy="703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" idx="6"/>
            <a:endCxn id="11" idx="2"/>
          </p:cNvCxnSpPr>
          <p:nvPr/>
        </p:nvCxnSpPr>
        <p:spPr>
          <a:xfrm>
            <a:off x="4910667" y="1465263"/>
            <a:ext cx="880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1" idx="4"/>
            <a:endCxn id="10" idx="0"/>
          </p:cNvCxnSpPr>
          <p:nvPr/>
        </p:nvCxnSpPr>
        <p:spPr>
          <a:xfrm>
            <a:off x="5943600" y="1625600"/>
            <a:ext cx="0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6"/>
            <a:endCxn id="10" idx="2"/>
          </p:cNvCxnSpPr>
          <p:nvPr/>
        </p:nvCxnSpPr>
        <p:spPr>
          <a:xfrm flipV="1">
            <a:off x="4935057" y="2481263"/>
            <a:ext cx="856143" cy="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2" idx="7"/>
            <a:endCxn id="11" idx="3"/>
          </p:cNvCxnSpPr>
          <p:nvPr/>
        </p:nvCxnSpPr>
        <p:spPr>
          <a:xfrm flipV="1">
            <a:off x="4890420" y="1578638"/>
            <a:ext cx="945417" cy="79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9" idx="5"/>
            <a:endCxn id="10" idx="1"/>
          </p:cNvCxnSpPr>
          <p:nvPr/>
        </p:nvCxnSpPr>
        <p:spPr>
          <a:xfrm>
            <a:off x="4866030" y="1578638"/>
            <a:ext cx="969807" cy="78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843492" y="19816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92" y="1981614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5220352" y="2408899"/>
            <a:ext cx="32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867702" y="1789512"/>
            <a:ext cx="32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533853" y="1755956"/>
            <a:ext cx="32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179805" y="1120259"/>
            <a:ext cx="32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457287" y="1873955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87" y="1873955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橢圓 37"/>
          <p:cNvSpPr/>
          <p:nvPr/>
        </p:nvSpPr>
        <p:spPr>
          <a:xfrm>
            <a:off x="4575963" y="2255398"/>
            <a:ext cx="386807" cy="44091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564240" y="1235491"/>
            <a:ext cx="386807" cy="44091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5754017" y="2267121"/>
            <a:ext cx="386807" cy="44091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5754363" y="1235490"/>
            <a:ext cx="386807" cy="44091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左大括弧 41"/>
          <p:cNvSpPr/>
          <p:nvPr/>
        </p:nvSpPr>
        <p:spPr>
          <a:xfrm>
            <a:off x="7976681" y="1439694"/>
            <a:ext cx="165370" cy="680936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15566" y="1196502"/>
            <a:ext cx="1108953" cy="1663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799618" y="768486"/>
            <a:ext cx="56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</a:t>
            </a:r>
            <a:endParaRPr lang="zh-TW" altLang="en-US" sz="2400" dirty="0"/>
          </a:p>
        </p:txBody>
      </p:sp>
      <p:cxnSp>
        <p:nvCxnSpPr>
          <p:cNvPr id="48" name="直線單箭頭接點 47"/>
          <p:cNvCxnSpPr>
            <a:stCxn id="46" idx="1"/>
          </p:cNvCxnSpPr>
          <p:nvPr/>
        </p:nvCxnSpPr>
        <p:spPr>
          <a:xfrm flipH="1" flipV="1">
            <a:off x="963038" y="992221"/>
            <a:ext cx="836580" cy="7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942289" y="1835286"/>
            <a:ext cx="138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, y, z, p</a:t>
            </a:r>
            <a:endParaRPr lang="zh-TW" altLang="en-US" sz="2400" dirty="0"/>
          </a:p>
        </p:txBody>
      </p:sp>
      <p:cxnSp>
        <p:nvCxnSpPr>
          <p:cNvPr id="52" name="直線單箭頭接點 51"/>
          <p:cNvCxnSpPr>
            <a:stCxn id="50" idx="1"/>
          </p:cNvCxnSpPr>
          <p:nvPr/>
        </p:nvCxnSpPr>
        <p:spPr>
          <a:xfrm flipH="1">
            <a:off x="1663430" y="2066119"/>
            <a:ext cx="278859" cy="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76655" y="836579"/>
            <a:ext cx="1274324" cy="20622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>
            <a:stCxn id="55" idx="3"/>
          </p:cNvCxnSpPr>
          <p:nvPr/>
        </p:nvCxnSpPr>
        <p:spPr>
          <a:xfrm>
            <a:off x="1750979" y="1867711"/>
            <a:ext cx="2626468" cy="194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299625" y="2694561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638800" y="2701046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(1,0)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609617" y="935593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442298" y="935593"/>
            <a:ext cx="6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(0,1)</a:t>
            </a:r>
            <a:endParaRPr lang="zh-TW" altLang="en-US" dirty="0"/>
          </a:p>
        </p:txBody>
      </p:sp>
      <p:cxnSp>
        <p:nvCxnSpPr>
          <p:cNvPr id="63" name="直線單箭頭接點 62"/>
          <p:cNvCxnSpPr>
            <a:endCxn id="42" idx="1"/>
          </p:cNvCxnSpPr>
          <p:nvPr/>
        </p:nvCxnSpPr>
        <p:spPr>
          <a:xfrm>
            <a:off x="6605081" y="1780162"/>
            <a:ext cx="13716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8949447" y="1391056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9413132" y="1796374"/>
            <a:ext cx="178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最短的發射距離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8727" y="2958240"/>
            <a:ext cx="1274324" cy="20622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肘形接點 68"/>
          <p:cNvCxnSpPr>
            <a:endCxn id="70" idx="1"/>
          </p:cNvCxnSpPr>
          <p:nvPr/>
        </p:nvCxnSpPr>
        <p:spPr>
          <a:xfrm flipV="1">
            <a:off x="1789471" y="2651980"/>
            <a:ext cx="6208501" cy="1339917"/>
          </a:xfrm>
          <a:prstGeom prst="bentConnector3">
            <a:avLst>
              <a:gd name="adj1" fmla="val 8382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左大括弧 69"/>
          <p:cNvSpPr/>
          <p:nvPr/>
        </p:nvSpPr>
        <p:spPr>
          <a:xfrm>
            <a:off x="7997972" y="2311512"/>
            <a:ext cx="165370" cy="680936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0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C639-6690-4F22-8D2F-1EAD7738542B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39936" y="1125311"/>
            <a:ext cx="201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79954" y="1818122"/>
            <a:ext cx="734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把任兩點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再依邊長長度由小到大排序。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79953" y="2357109"/>
            <a:ext cx="9119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掃描邊長長度</a:t>
            </a:r>
            <a:r>
              <a:rPr lang="en-US" altLang="zh-TW" sz="2400" dirty="0" smtClean="0"/>
              <a:t>sorted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list,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對每一被掃描邊的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更新其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接收同類節目數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11754" y="3281342"/>
            <a:ext cx="5535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如果其值由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0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變為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-1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表示該星球變為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不穩定。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11754" y="3709045"/>
            <a:ext cx="5535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如果其值由</a:t>
            </a:r>
            <a:r>
              <a:rPr lang="en-US" altLang="zh-TW" sz="20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-1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變為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0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表示該星球變為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穩定。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1839" y="4213846"/>
            <a:ext cx="8947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定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星球數的情況下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其最小的發射距離一定是某兩星球間的距離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35075" y="4760913"/>
                <a:ext cx="4212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Time </a:t>
                </a:r>
                <a:r>
                  <a:rPr lang="en-US" altLang="zh-TW" sz="2400" dirty="0" err="1" smtClean="0"/>
                  <a:t>Coplexity</a:t>
                </a:r>
                <a:r>
                  <a:rPr lang="en-US" altLang="zh-TW" sz="2400" dirty="0" smtClean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075" y="4760913"/>
                <a:ext cx="421277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02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551598" y="5194667"/>
                <a:ext cx="4212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(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暴力法</a:t>
                </a:r>
                <a:r>
                  <a:rPr lang="en-US" altLang="zh-TW" sz="2400" dirty="0" smtClean="0"/>
                  <a:t>Time </a:t>
                </a:r>
                <a:r>
                  <a:rPr lang="en-US" altLang="zh-TW" sz="2400" dirty="0" err="1" smtClean="0"/>
                  <a:t>Coplexity</a:t>
                </a:r>
                <a:r>
                  <a:rPr lang="en-US" altLang="zh-TW" sz="2400" dirty="0" smtClean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598" y="5194667"/>
                <a:ext cx="421277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315" t="-1184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41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878952" y="93980"/>
            <a:ext cx="799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temp[i]: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8819" y="834200"/>
            <a:ext cx="92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剛開始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每一星球之</a:t>
            </a:r>
            <a:r>
              <a:rPr lang="en-US" altLang="zh-TW" sz="2400" dirty="0" smtClean="0">
                <a:ea typeface="標楷體" panose="03000509000000000000" pitchFamily="65" charset="-120"/>
              </a:rPr>
              <a:t>temp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ea typeface="標楷體" panose="03000509000000000000" pitchFamily="65" charset="-120"/>
              </a:rPr>
              <a:t>=1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: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只計算收看自己發送的節目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8819" y="-29131"/>
            <a:ext cx="110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7" name="橢圓 116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接點 121"/>
          <p:cNvCxnSpPr>
            <a:stCxn id="121" idx="7"/>
            <a:endCxn id="117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stCxn id="121" idx="5"/>
            <a:endCxn id="118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117" idx="6"/>
            <a:endCxn id="119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118" idx="0"/>
            <a:endCxn id="117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120" idx="1"/>
            <a:endCxn id="117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stCxn id="118" idx="7"/>
            <a:endCxn id="119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18" idx="6"/>
            <a:endCxn id="120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20" idx="0"/>
            <a:endCxn id="119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21" idx="6"/>
            <a:endCxn id="119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121" idx="6"/>
            <a:endCxn id="120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4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字方塊 144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5" name="文字方塊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6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6" name="文字方塊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8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文字方塊 147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362671" y="35441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4558096" y="506317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4635273" y="179745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6956443" y="186779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951279" y="506484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6340510" y="1919235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6322088" y="5106237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1741714" y="3590611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4005437" y="5089490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4010462" y="184052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cxnSp>
        <p:nvCxnSpPr>
          <p:cNvPr id="162" name="直線接點 161"/>
          <p:cNvCxnSpPr/>
          <p:nvPr/>
        </p:nvCxnSpPr>
        <p:spPr>
          <a:xfrm>
            <a:off x="4842708" y="4760913"/>
            <a:ext cx="2211996" cy="9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1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7" grpId="0" animBg="1"/>
      <p:bldP spid="118" grpId="0" animBg="1"/>
      <p:bldP spid="119" grpId="0" animBg="1"/>
      <p:bldP spid="120" grpId="0" animBg="1"/>
      <p:bldP spid="121" grpId="0" animBg="1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/>
          <p:cNvSpPr/>
          <p:nvPr/>
        </p:nvSpPr>
        <p:spPr>
          <a:xfrm>
            <a:off x="10657193" y="2724358"/>
            <a:ext cx="1336896" cy="318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8340736" y="2648570"/>
            <a:ext cx="1444087" cy="318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227762" y="4367997"/>
            <a:ext cx="853703" cy="771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396393" y="2581566"/>
            <a:ext cx="1444087" cy="318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878952" y="93980"/>
            <a:ext cx="799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temp[i]: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8819" y="-29131"/>
            <a:ext cx="110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6464" y="812498"/>
            <a:ext cx="753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檢驗一個邊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就看兩端點播放的節目是否一樣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9" y="1332962"/>
            <a:ext cx="11143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兩端點播放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不一樣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 兩端點的</a:t>
            </a:r>
            <a:r>
              <a:rPr lang="en-US" altLang="zh-TW" sz="2000" dirty="0" smtClean="0">
                <a:solidFill>
                  <a:srgbClr val="FF0000"/>
                </a:solidFill>
              </a:rPr>
              <a:t>temp--</a:t>
            </a:r>
            <a:r>
              <a:rPr lang="en-US" altLang="zh-TW" sz="2000" dirty="0" smtClean="0"/>
              <a:t> ;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再進一步檢驗此時</a:t>
            </a:r>
            <a:r>
              <a:rPr lang="en-US" altLang="zh-TW" sz="2000" dirty="0" smtClean="0"/>
              <a:t>temp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是否為</a:t>
            </a:r>
            <a:r>
              <a:rPr lang="en-US" altLang="zh-TW" sz="2000" dirty="0" smtClean="0">
                <a:solidFill>
                  <a:srgbClr val="FF0000"/>
                </a:solidFill>
              </a:rPr>
              <a:t>-1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即從</a:t>
            </a:r>
            <a:r>
              <a:rPr lang="en-US" altLang="zh-TW" sz="2000" dirty="0" smtClean="0"/>
              <a:t>0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變為</a:t>
            </a:r>
            <a:r>
              <a:rPr lang="en-US" altLang="zh-TW" sz="2000" dirty="0" smtClean="0"/>
              <a:t>-1),</a:t>
            </a:r>
            <a:r>
              <a:rPr lang="zh-TW" altLang="en-US" sz="2000" dirty="0" smtClean="0"/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若是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一顆不穩定星球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(count++)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11" name="橢圓 10"/>
          <p:cNvSpPr/>
          <p:nvPr/>
        </p:nvSpPr>
        <p:spPr>
          <a:xfrm>
            <a:off x="3120339" y="3247157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121991" y="5382563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22529" y="3261757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413742" y="5382563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803271" y="4347986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5" idx="7"/>
            <a:endCxn id="11" idx="3"/>
          </p:cNvCxnSpPr>
          <p:nvPr/>
        </p:nvCxnSpPr>
        <p:spPr>
          <a:xfrm flipV="1">
            <a:off x="1901953" y="3363781"/>
            <a:ext cx="1235317" cy="1004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5" idx="5"/>
            <a:endCxn id="12" idx="1"/>
          </p:cNvCxnSpPr>
          <p:nvPr/>
        </p:nvCxnSpPr>
        <p:spPr>
          <a:xfrm>
            <a:off x="1901953" y="4464610"/>
            <a:ext cx="1236969" cy="937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1" idx="6"/>
            <a:endCxn id="13" idx="2"/>
          </p:cNvCxnSpPr>
          <p:nvPr/>
        </p:nvCxnSpPr>
        <p:spPr>
          <a:xfrm>
            <a:off x="3235952" y="3315474"/>
            <a:ext cx="2186577" cy="14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2" idx="0"/>
            <a:endCxn id="11" idx="4"/>
          </p:cNvCxnSpPr>
          <p:nvPr/>
        </p:nvCxnSpPr>
        <p:spPr>
          <a:xfrm flipH="1" flipV="1">
            <a:off x="3178146" y="3383791"/>
            <a:ext cx="1652" cy="199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4" idx="1"/>
            <a:endCxn id="11" idx="5"/>
          </p:cNvCxnSpPr>
          <p:nvPr/>
        </p:nvCxnSpPr>
        <p:spPr>
          <a:xfrm flipH="1" flipV="1">
            <a:off x="3219021" y="3363781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2" idx="7"/>
            <a:endCxn id="13" idx="3"/>
          </p:cNvCxnSpPr>
          <p:nvPr/>
        </p:nvCxnSpPr>
        <p:spPr>
          <a:xfrm flipV="1">
            <a:off x="3220673" y="3378381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2" idx="6"/>
            <a:endCxn id="14" idx="2"/>
          </p:cNvCxnSpPr>
          <p:nvPr/>
        </p:nvCxnSpPr>
        <p:spPr>
          <a:xfrm>
            <a:off x="3237604" y="5450880"/>
            <a:ext cx="2176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4" idx="0"/>
            <a:endCxn id="13" idx="4"/>
          </p:cNvCxnSpPr>
          <p:nvPr/>
        </p:nvCxnSpPr>
        <p:spPr>
          <a:xfrm flipV="1">
            <a:off x="5471549" y="3398391"/>
            <a:ext cx="8787" cy="1984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5" idx="6"/>
            <a:endCxn id="13" idx="3"/>
          </p:cNvCxnSpPr>
          <p:nvPr/>
        </p:nvCxnSpPr>
        <p:spPr>
          <a:xfrm flipV="1">
            <a:off x="1918884" y="3378381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5" idx="6"/>
            <a:endCxn id="14" idx="1"/>
          </p:cNvCxnSpPr>
          <p:nvPr/>
        </p:nvCxnSpPr>
        <p:spPr>
          <a:xfrm>
            <a:off x="1918884" y="4416303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008184" y="4166192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742695" y="279124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05732" y="5450880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75936" y="5450880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25829" y="2843159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81424" y="4413388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844933" y="306858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38036" y="518057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461279" y="30786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489285" y="520903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013020" y="3619568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020" y="3619568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185517" y="4927528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17" y="4927528"/>
                <a:ext cx="452175" cy="4019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657411" y="3920804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11" y="3920804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7619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669134" y="4495235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134" y="4495235"/>
                <a:ext cx="641420" cy="396327"/>
              </a:xfrm>
              <a:prstGeom prst="rect">
                <a:avLst/>
              </a:prstGeom>
              <a:blipFill rotWithShape="0">
                <a:blip r:embed="rId6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386483" y="3832258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83" y="3832258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378109" y="4266012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109" y="4266012"/>
                <a:ext cx="452175" cy="401970"/>
              </a:xfrm>
              <a:prstGeom prst="rect">
                <a:avLst/>
              </a:prstGeom>
              <a:blipFill rotWithShape="0">
                <a:blip r:embed="rId8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/>
          <p:cNvSpPr txBox="1"/>
          <p:nvPr/>
        </p:nvSpPr>
        <p:spPr>
          <a:xfrm>
            <a:off x="4193512" y="3006618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31134" y="4214095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215284" y="5379704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099916" y="4214095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48602" y="423419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944027" y="5753168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021204" y="2487453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342374" y="255779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337210" y="5754843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726441" y="2609233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708019" y="5796235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27645" y="4280609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391368" y="5779488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396393" y="2530521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3220358" y="2488654"/>
                <a:ext cx="452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58" y="2488654"/>
                <a:ext cx="452176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字方塊 56"/>
          <p:cNvSpPr txBox="1"/>
          <p:nvPr/>
        </p:nvSpPr>
        <p:spPr>
          <a:xfrm>
            <a:off x="3525297" y="24991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770236" y="4540193"/>
                <a:ext cx="399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6" y="4540193"/>
                <a:ext cx="399089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>
            <a:off x="763675" y="4791875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60" name="直線接點 59"/>
          <p:cNvCxnSpPr/>
          <p:nvPr/>
        </p:nvCxnSpPr>
        <p:spPr>
          <a:xfrm>
            <a:off x="3228639" y="5450911"/>
            <a:ext cx="2211996" cy="9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9031156" y="3326196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9032808" y="5461602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11333346" y="3340796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1324559" y="5461602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714088" y="442702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接點 66"/>
          <p:cNvCxnSpPr>
            <a:stCxn id="66" idx="7"/>
            <a:endCxn id="62" idx="3"/>
          </p:cNvCxnSpPr>
          <p:nvPr/>
        </p:nvCxnSpPr>
        <p:spPr>
          <a:xfrm flipV="1">
            <a:off x="7812770" y="3442820"/>
            <a:ext cx="1235317" cy="10042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66" idx="5"/>
            <a:endCxn id="63" idx="1"/>
          </p:cNvCxnSpPr>
          <p:nvPr/>
        </p:nvCxnSpPr>
        <p:spPr>
          <a:xfrm>
            <a:off x="7812770" y="4543649"/>
            <a:ext cx="1236969" cy="9379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62" idx="6"/>
            <a:endCxn id="64" idx="2"/>
          </p:cNvCxnSpPr>
          <p:nvPr/>
        </p:nvCxnSpPr>
        <p:spPr>
          <a:xfrm>
            <a:off x="9146769" y="3394513"/>
            <a:ext cx="2186577" cy="14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63" idx="0"/>
            <a:endCxn id="62" idx="4"/>
          </p:cNvCxnSpPr>
          <p:nvPr/>
        </p:nvCxnSpPr>
        <p:spPr>
          <a:xfrm flipH="1" flipV="1">
            <a:off x="9088963" y="3462830"/>
            <a:ext cx="1652" cy="199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5" idx="1"/>
            <a:endCxn id="62" idx="5"/>
          </p:cNvCxnSpPr>
          <p:nvPr/>
        </p:nvCxnSpPr>
        <p:spPr>
          <a:xfrm flipH="1" flipV="1">
            <a:off x="9129838" y="3442820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63" idx="7"/>
            <a:endCxn id="64" idx="3"/>
          </p:cNvCxnSpPr>
          <p:nvPr/>
        </p:nvCxnSpPr>
        <p:spPr>
          <a:xfrm flipV="1">
            <a:off x="9131490" y="3457420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63" idx="6"/>
            <a:endCxn id="65" idx="2"/>
          </p:cNvCxnSpPr>
          <p:nvPr/>
        </p:nvCxnSpPr>
        <p:spPr>
          <a:xfrm>
            <a:off x="9148421" y="5529919"/>
            <a:ext cx="2176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65" idx="0"/>
            <a:endCxn id="64" idx="4"/>
          </p:cNvCxnSpPr>
          <p:nvPr/>
        </p:nvCxnSpPr>
        <p:spPr>
          <a:xfrm flipV="1">
            <a:off x="11382366" y="3477430"/>
            <a:ext cx="8787" cy="1984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66" idx="6"/>
            <a:endCxn id="64" idx="3"/>
          </p:cNvCxnSpPr>
          <p:nvPr/>
        </p:nvCxnSpPr>
        <p:spPr>
          <a:xfrm flipV="1">
            <a:off x="7829701" y="3457420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66" idx="6"/>
            <a:endCxn id="65" idx="1"/>
          </p:cNvCxnSpPr>
          <p:nvPr/>
        </p:nvCxnSpPr>
        <p:spPr>
          <a:xfrm>
            <a:off x="7829701" y="4495342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6919001" y="4245231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8653512" y="287028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1016549" y="5529919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8686753" y="5529919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036646" y="2922198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92241" y="449242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8755750" y="3147623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648853" y="525961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1372096" y="3157671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1400102" y="5288069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7923837" y="3698607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837" y="3698607"/>
                <a:ext cx="452175" cy="40197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8096334" y="5006567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334" y="5006567"/>
                <a:ext cx="452175" cy="401970"/>
              </a:xfrm>
              <a:prstGeom prst="rect">
                <a:avLst/>
              </a:prstGeom>
              <a:blipFill rotWithShape="0">
                <a:blip r:embed="rId12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10568228" y="3999843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228" y="3999843"/>
                <a:ext cx="641420" cy="396327"/>
              </a:xfrm>
              <a:prstGeom prst="rect">
                <a:avLst/>
              </a:prstGeom>
              <a:blipFill rotWithShape="0">
                <a:blip r:embed="rId13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10579951" y="4574274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951" y="4574274"/>
                <a:ext cx="641420" cy="396327"/>
              </a:xfrm>
              <a:prstGeom prst="rect">
                <a:avLst/>
              </a:prstGeom>
              <a:blipFill rotWithShape="0">
                <a:blip r:embed="rId14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8297300" y="3911297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300" y="3911297"/>
                <a:ext cx="452175" cy="401970"/>
              </a:xfrm>
              <a:prstGeom prst="rect">
                <a:avLst/>
              </a:prstGeom>
              <a:blipFill rotWithShape="0">
                <a:blip r:embed="rId15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8288926" y="4345051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926" y="4345051"/>
                <a:ext cx="452175" cy="401970"/>
              </a:xfrm>
              <a:prstGeom prst="rect">
                <a:avLst/>
              </a:prstGeom>
              <a:blipFill rotWithShape="0">
                <a:blip r:embed="rId16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文字方塊 92"/>
          <p:cNvSpPr txBox="1"/>
          <p:nvPr/>
        </p:nvSpPr>
        <p:spPr>
          <a:xfrm>
            <a:off x="10104329" y="308565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11341951" y="4293134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10126101" y="5458743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9010733" y="4293134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659419" y="4313231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8854844" y="583220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8932021" y="256649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1253191" y="2636831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1248027" y="583388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0637258" y="2688272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10618836" y="5875274"/>
            <a:ext cx="72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6038462" y="4359648"/>
            <a:ext cx="70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8302185" y="5858527"/>
            <a:ext cx="7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8307210" y="2609560"/>
            <a:ext cx="75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emp: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9162994" y="2550946"/>
                <a:ext cx="452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994" y="2550946"/>
                <a:ext cx="452176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文字方塊 107"/>
          <p:cNvSpPr txBox="1"/>
          <p:nvPr/>
        </p:nvSpPr>
        <p:spPr>
          <a:xfrm>
            <a:off x="9459560" y="2581566"/>
            <a:ext cx="51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11464067" y="2631332"/>
                <a:ext cx="452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067" y="2631332"/>
                <a:ext cx="452176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文字方塊 109"/>
          <p:cNvSpPr txBox="1"/>
          <p:nvPr/>
        </p:nvSpPr>
        <p:spPr>
          <a:xfrm>
            <a:off x="11760633" y="266195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11" name="橢圓 110"/>
          <p:cNvSpPr/>
          <p:nvPr/>
        </p:nvSpPr>
        <p:spPr>
          <a:xfrm>
            <a:off x="8685140" y="2836865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接點 111"/>
          <p:cNvCxnSpPr/>
          <p:nvPr/>
        </p:nvCxnSpPr>
        <p:spPr>
          <a:xfrm>
            <a:off x="9139456" y="5529950"/>
            <a:ext cx="2211996" cy="9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199834" y="2530521"/>
            <a:ext cx="5673428" cy="36350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6096000" y="2530521"/>
            <a:ext cx="5937190" cy="36623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8463142" y="2148397"/>
            <a:ext cx="115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</a:t>
            </a:r>
            <a:r>
              <a:rPr lang="en-US" altLang="zh-TW" sz="2000" dirty="0" smtClean="0"/>
              <a:t>ount ++</a:t>
            </a:r>
            <a:endParaRPr lang="zh-TW" altLang="en-US" sz="20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31F9-EFF9-4348-A603-A20B35394EFD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30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8" grpId="0" animBg="1"/>
      <p:bldP spid="117" grpId="0" animBg="1"/>
      <p:bldP spid="2" grpId="0" animBg="1"/>
      <p:bldP spid="8" grpId="0"/>
      <p:bldP spid="9" grpId="0"/>
      <p:bldP spid="11" grpId="0" animBg="1"/>
      <p:bldP spid="12" grpId="0" animBg="1"/>
      <p:bldP spid="13" grpId="0" animBg="1"/>
      <p:bldP spid="14" grpId="0" animBg="1"/>
      <p:bldP spid="1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2" grpId="0" animBg="1"/>
      <p:bldP spid="63" grpId="0" animBg="1"/>
      <p:bldP spid="64" grpId="0" animBg="1"/>
      <p:bldP spid="65" grpId="0" animBg="1"/>
      <p:bldP spid="6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 animBg="1"/>
      <p:bldP spid="113" grpId="0" animBg="1"/>
      <p:bldP spid="114" grpId="0" animBg="1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矩形 221"/>
          <p:cNvSpPr/>
          <p:nvPr/>
        </p:nvSpPr>
        <p:spPr>
          <a:xfrm>
            <a:off x="10682096" y="2634055"/>
            <a:ext cx="1351093" cy="278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矩形 220"/>
          <p:cNvSpPr/>
          <p:nvPr/>
        </p:nvSpPr>
        <p:spPr>
          <a:xfrm>
            <a:off x="8288790" y="5831005"/>
            <a:ext cx="1306407" cy="2786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矩形 219"/>
          <p:cNvSpPr/>
          <p:nvPr/>
        </p:nvSpPr>
        <p:spPr>
          <a:xfrm>
            <a:off x="2503299" y="5806373"/>
            <a:ext cx="1287442" cy="2495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39439" y="4266793"/>
            <a:ext cx="875090" cy="8101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878952" y="93980"/>
            <a:ext cx="799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temp[i]: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收到與自己同類播放節目數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異類數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8819" y="-29131"/>
            <a:ext cx="110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6464" y="812498"/>
            <a:ext cx="753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檢驗一個邊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就看兩端點播放的節目是否一樣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9" y="1332962"/>
            <a:ext cx="11143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兩端點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播放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一樣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 兩端點的</a:t>
            </a:r>
            <a:r>
              <a:rPr lang="en-US" altLang="zh-TW" sz="2000" dirty="0" smtClean="0">
                <a:solidFill>
                  <a:srgbClr val="FF0000"/>
                </a:solidFill>
              </a:rPr>
              <a:t>temp++ </a:t>
            </a:r>
            <a:r>
              <a:rPr lang="en-US" altLang="zh-TW" sz="2000" dirty="0" smtClean="0"/>
              <a:t>;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再進一步檢驗此時</a:t>
            </a:r>
            <a:r>
              <a:rPr lang="en-US" altLang="zh-TW" sz="2000" dirty="0" smtClean="0"/>
              <a:t>temp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是否為</a:t>
            </a:r>
            <a:r>
              <a:rPr lang="en-US" altLang="zh-TW" sz="2000" dirty="0">
                <a:solidFill>
                  <a:srgbClr val="FF0000"/>
                </a:solidFill>
              </a:rPr>
              <a:t>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即從</a:t>
            </a:r>
            <a:r>
              <a:rPr lang="en-US" altLang="zh-TW" sz="2000" dirty="0" smtClean="0">
                <a:ea typeface="標楷體" panose="03000509000000000000" pitchFamily="65" charset="-120"/>
              </a:rPr>
              <a:t>-1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變為</a:t>
            </a:r>
            <a:r>
              <a:rPr lang="en-US" altLang="zh-TW" sz="2000" dirty="0"/>
              <a:t>0</a:t>
            </a:r>
            <a:r>
              <a:rPr lang="en-US" altLang="zh-TW" sz="2000" dirty="0" smtClean="0"/>
              <a:t>),</a:t>
            </a:r>
            <a:r>
              <a:rPr lang="zh-TW" altLang="en-US" sz="2000" dirty="0" smtClean="0"/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若是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少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一顆不穩定星球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(count--)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113" name="矩形 112"/>
          <p:cNvSpPr/>
          <p:nvPr/>
        </p:nvSpPr>
        <p:spPr>
          <a:xfrm>
            <a:off x="199834" y="2530521"/>
            <a:ext cx="5673428" cy="36350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0614923" y="2139044"/>
            <a:ext cx="115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</a:t>
            </a:r>
            <a:r>
              <a:rPr lang="en-US" altLang="zh-TW" sz="2000" dirty="0" smtClean="0"/>
              <a:t>ount --</a:t>
            </a:r>
            <a:endParaRPr lang="zh-TW" altLang="en-US" sz="2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78723" y="2451938"/>
            <a:ext cx="5805908" cy="3713629"/>
            <a:chOff x="178723" y="2451938"/>
            <a:chExt cx="5805908" cy="3713629"/>
          </a:xfrm>
        </p:grpSpPr>
        <p:grpSp>
          <p:nvGrpSpPr>
            <p:cNvPr id="3" name="群組 2"/>
            <p:cNvGrpSpPr/>
            <p:nvPr/>
          </p:nvGrpSpPr>
          <p:grpSpPr>
            <a:xfrm>
              <a:off x="178723" y="2467857"/>
              <a:ext cx="5805908" cy="3697710"/>
              <a:chOff x="1741714" y="1840523"/>
              <a:chExt cx="5805908" cy="3697710"/>
            </a:xfrm>
          </p:grpSpPr>
          <p:sp>
            <p:nvSpPr>
              <p:cNvPr id="116" name="橢圓 115"/>
              <p:cNvSpPr/>
              <p:nvPr/>
            </p:nvSpPr>
            <p:spPr>
              <a:xfrm>
                <a:off x="4734408" y="2557159"/>
                <a:ext cx="115613" cy="136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橢圓 119"/>
              <p:cNvSpPr/>
              <p:nvPr/>
            </p:nvSpPr>
            <p:spPr>
              <a:xfrm>
                <a:off x="4736060" y="4692565"/>
                <a:ext cx="115613" cy="136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橢圓 120"/>
              <p:cNvSpPr/>
              <p:nvPr/>
            </p:nvSpPr>
            <p:spPr>
              <a:xfrm>
                <a:off x="7036598" y="2571759"/>
                <a:ext cx="115613" cy="136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/>
              <p:cNvSpPr/>
              <p:nvPr/>
            </p:nvSpPr>
            <p:spPr>
              <a:xfrm>
                <a:off x="7027811" y="4692565"/>
                <a:ext cx="115613" cy="136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/>
              <p:cNvSpPr/>
              <p:nvPr/>
            </p:nvSpPr>
            <p:spPr>
              <a:xfrm>
                <a:off x="3417340" y="3657988"/>
                <a:ext cx="115613" cy="136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4" name="直線接點 123"/>
              <p:cNvCxnSpPr>
                <a:stCxn id="123" idx="7"/>
                <a:endCxn id="116" idx="3"/>
              </p:cNvCxnSpPr>
              <p:nvPr/>
            </p:nvCxnSpPr>
            <p:spPr>
              <a:xfrm flipV="1">
                <a:off x="3516022" y="2673783"/>
                <a:ext cx="1235317" cy="1004215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>
                <a:stCxn id="123" idx="5"/>
                <a:endCxn id="120" idx="1"/>
              </p:cNvCxnSpPr>
              <p:nvPr/>
            </p:nvCxnSpPr>
            <p:spPr>
              <a:xfrm>
                <a:off x="3516022" y="3774612"/>
                <a:ext cx="1236969" cy="9379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>
                <a:stCxn id="116" idx="6"/>
                <a:endCxn id="121" idx="2"/>
              </p:cNvCxnSpPr>
              <p:nvPr/>
            </p:nvCxnSpPr>
            <p:spPr>
              <a:xfrm>
                <a:off x="4850021" y="2625476"/>
                <a:ext cx="2186577" cy="14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>
                <a:stCxn id="120" idx="0"/>
                <a:endCxn id="116" idx="4"/>
              </p:cNvCxnSpPr>
              <p:nvPr/>
            </p:nvCxnSpPr>
            <p:spPr>
              <a:xfrm flipH="1" flipV="1">
                <a:off x="4792215" y="2693793"/>
                <a:ext cx="1652" cy="19987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>
                <a:stCxn id="122" idx="1"/>
                <a:endCxn id="116" idx="5"/>
              </p:cNvCxnSpPr>
              <p:nvPr/>
            </p:nvCxnSpPr>
            <p:spPr>
              <a:xfrm flipH="1" flipV="1">
                <a:off x="4833090" y="2673783"/>
                <a:ext cx="2211652" cy="2038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接點 128"/>
              <p:cNvCxnSpPr>
                <a:stCxn id="120" idx="7"/>
                <a:endCxn id="121" idx="3"/>
              </p:cNvCxnSpPr>
              <p:nvPr/>
            </p:nvCxnSpPr>
            <p:spPr>
              <a:xfrm flipV="1">
                <a:off x="4834742" y="2688383"/>
                <a:ext cx="2218787" cy="20241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/>
              <p:cNvCxnSpPr>
                <a:stCxn id="120" idx="6"/>
                <a:endCxn id="122" idx="2"/>
              </p:cNvCxnSpPr>
              <p:nvPr/>
            </p:nvCxnSpPr>
            <p:spPr>
              <a:xfrm>
                <a:off x="4851673" y="4760882"/>
                <a:ext cx="2176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/>
              <p:cNvCxnSpPr>
                <a:stCxn id="122" idx="0"/>
                <a:endCxn id="121" idx="4"/>
              </p:cNvCxnSpPr>
              <p:nvPr/>
            </p:nvCxnSpPr>
            <p:spPr>
              <a:xfrm flipV="1">
                <a:off x="7085618" y="2708393"/>
                <a:ext cx="8787" cy="19841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23" idx="6"/>
                <a:endCxn id="121" idx="3"/>
              </p:cNvCxnSpPr>
              <p:nvPr/>
            </p:nvCxnSpPr>
            <p:spPr>
              <a:xfrm flipV="1">
                <a:off x="3532953" y="2688383"/>
                <a:ext cx="3520576" cy="1037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>
                <a:stCxn id="123" idx="6"/>
                <a:endCxn id="122" idx="1"/>
              </p:cNvCxnSpPr>
              <p:nvPr/>
            </p:nvCxnSpPr>
            <p:spPr>
              <a:xfrm>
                <a:off x="3532953" y="3726305"/>
                <a:ext cx="3511789" cy="9862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文字方塊 133"/>
              <p:cNvSpPr txBox="1"/>
              <p:nvPr/>
            </p:nvSpPr>
            <p:spPr>
              <a:xfrm>
                <a:off x="2622253" y="3476194"/>
                <a:ext cx="8742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(-1,1)</a:t>
                </a:r>
                <a:endParaRPr lang="zh-TW" altLang="en-US" sz="2400" dirty="0"/>
              </a:p>
            </p:txBody>
          </p:sp>
          <p:sp>
            <p:nvSpPr>
              <p:cNvPr id="135" name="文字方塊 134"/>
              <p:cNvSpPr txBox="1"/>
              <p:nvPr/>
            </p:nvSpPr>
            <p:spPr>
              <a:xfrm>
                <a:off x="4356764" y="2101244"/>
                <a:ext cx="80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(0,2)</a:t>
                </a:r>
                <a:endParaRPr lang="zh-TW" altLang="en-US" sz="2400" dirty="0"/>
              </a:p>
            </p:txBody>
          </p:sp>
          <p:sp>
            <p:nvSpPr>
              <p:cNvPr id="136" name="文字方塊 135"/>
              <p:cNvSpPr txBox="1"/>
              <p:nvPr/>
            </p:nvSpPr>
            <p:spPr>
              <a:xfrm>
                <a:off x="6719801" y="4760882"/>
                <a:ext cx="80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(2,0)</a:t>
                </a:r>
                <a:endParaRPr lang="zh-TW" altLang="en-US" sz="2400" dirty="0"/>
              </a:p>
            </p:txBody>
          </p:sp>
          <p:sp>
            <p:nvSpPr>
              <p:cNvPr id="137" name="文字方塊 136"/>
              <p:cNvSpPr txBox="1"/>
              <p:nvPr/>
            </p:nvSpPr>
            <p:spPr>
              <a:xfrm>
                <a:off x="4390005" y="4760882"/>
                <a:ext cx="80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(0,0)</a:t>
                </a:r>
                <a:endParaRPr lang="zh-TW" altLang="en-US" sz="2400" dirty="0"/>
              </a:p>
            </p:txBody>
          </p:sp>
          <p:sp>
            <p:nvSpPr>
              <p:cNvPr id="138" name="文字方塊 137"/>
              <p:cNvSpPr txBox="1"/>
              <p:nvPr/>
            </p:nvSpPr>
            <p:spPr>
              <a:xfrm>
                <a:off x="6739898" y="2153161"/>
                <a:ext cx="80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(2,2)</a:t>
                </a:r>
                <a:endParaRPr lang="zh-TW" altLang="en-US" sz="2400" dirty="0"/>
              </a:p>
            </p:txBody>
          </p:sp>
          <p:sp>
            <p:nvSpPr>
              <p:cNvPr id="139" name="文字方塊 138"/>
              <p:cNvSpPr txBox="1"/>
              <p:nvPr/>
            </p:nvSpPr>
            <p:spPr>
              <a:xfrm>
                <a:off x="3295493" y="3723390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1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0" name="文字方塊 139"/>
              <p:cNvSpPr txBox="1"/>
              <p:nvPr/>
            </p:nvSpPr>
            <p:spPr>
              <a:xfrm>
                <a:off x="4459002" y="2378586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0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1" name="文字方塊 140"/>
              <p:cNvSpPr txBox="1"/>
              <p:nvPr/>
            </p:nvSpPr>
            <p:spPr>
              <a:xfrm>
                <a:off x="4352105" y="4490577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1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2" name="文字方塊 141"/>
              <p:cNvSpPr txBox="1"/>
              <p:nvPr/>
            </p:nvSpPr>
            <p:spPr>
              <a:xfrm>
                <a:off x="7075348" y="2388634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1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文字方塊 142"/>
              <p:cNvSpPr txBox="1"/>
              <p:nvPr/>
            </p:nvSpPr>
            <p:spPr>
              <a:xfrm>
                <a:off x="7103354" y="4519032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0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/>
                  <p:cNvSpPr txBox="1"/>
                  <p:nvPr/>
                </p:nvSpPr>
                <p:spPr>
                  <a:xfrm>
                    <a:off x="3627089" y="2929570"/>
                    <a:ext cx="452175" cy="401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4" name="文字方塊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7089" y="2929570"/>
                    <a:ext cx="452175" cy="40197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文字方塊 144"/>
                  <p:cNvSpPr txBox="1"/>
                  <p:nvPr/>
                </p:nvSpPr>
                <p:spPr>
                  <a:xfrm>
                    <a:off x="3799586" y="4237530"/>
                    <a:ext cx="452175" cy="401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5" name="文字方塊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9586" y="4237530"/>
                    <a:ext cx="452175" cy="40197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字方塊 145"/>
                  <p:cNvSpPr txBox="1"/>
                  <p:nvPr/>
                </p:nvSpPr>
                <p:spPr>
                  <a:xfrm>
                    <a:off x="6271480" y="3230806"/>
                    <a:ext cx="641420" cy="3963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2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6" name="文字方塊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1480" y="3230806"/>
                    <a:ext cx="641420" cy="39632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547" t="-1538" b="-246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文字方塊 146"/>
                  <p:cNvSpPr txBox="1"/>
                  <p:nvPr/>
                </p:nvSpPr>
                <p:spPr>
                  <a:xfrm>
                    <a:off x="6283203" y="3805237"/>
                    <a:ext cx="641420" cy="3963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2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7" name="文字方塊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3203" y="3805237"/>
                    <a:ext cx="641420" cy="39632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7547" b="-246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字方塊 147"/>
                  <p:cNvSpPr txBox="1"/>
                  <p:nvPr/>
                </p:nvSpPr>
                <p:spPr>
                  <a:xfrm>
                    <a:off x="4000552" y="3142260"/>
                    <a:ext cx="452175" cy="401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8" name="文字方塊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0552" y="3142260"/>
                    <a:ext cx="452175" cy="40197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2837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文字方塊 148"/>
                  <p:cNvSpPr txBox="1"/>
                  <p:nvPr/>
                </p:nvSpPr>
                <p:spPr>
                  <a:xfrm>
                    <a:off x="3992178" y="3576014"/>
                    <a:ext cx="452175" cy="401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9" name="文字方塊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2178" y="3576014"/>
                    <a:ext cx="452175" cy="40197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r="-28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文字方塊 149"/>
              <p:cNvSpPr txBox="1"/>
              <p:nvPr/>
            </p:nvSpPr>
            <p:spPr>
              <a:xfrm>
                <a:off x="5807581" y="2316620"/>
                <a:ext cx="482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51" name="文字方塊 150"/>
              <p:cNvSpPr txBox="1"/>
              <p:nvPr/>
            </p:nvSpPr>
            <p:spPr>
              <a:xfrm>
                <a:off x="7045203" y="3524097"/>
                <a:ext cx="482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52" name="文字方塊 151"/>
              <p:cNvSpPr txBox="1"/>
              <p:nvPr/>
            </p:nvSpPr>
            <p:spPr>
              <a:xfrm>
                <a:off x="5829353" y="4689706"/>
                <a:ext cx="367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53" name="文字方塊 152"/>
              <p:cNvSpPr txBox="1"/>
              <p:nvPr/>
            </p:nvSpPr>
            <p:spPr>
              <a:xfrm>
                <a:off x="4713985" y="3524097"/>
                <a:ext cx="482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154" name="文字方塊 153"/>
              <p:cNvSpPr txBox="1"/>
              <p:nvPr/>
            </p:nvSpPr>
            <p:spPr>
              <a:xfrm>
                <a:off x="2362671" y="3544194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5" name="文字方塊 154"/>
              <p:cNvSpPr txBox="1"/>
              <p:nvPr/>
            </p:nvSpPr>
            <p:spPr>
              <a:xfrm>
                <a:off x="4558096" y="5063170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6" name="文字方塊 155"/>
              <p:cNvSpPr txBox="1"/>
              <p:nvPr/>
            </p:nvSpPr>
            <p:spPr>
              <a:xfrm>
                <a:off x="6956443" y="1867794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7" name="文字方塊 156"/>
              <p:cNvSpPr txBox="1"/>
              <p:nvPr/>
            </p:nvSpPr>
            <p:spPr>
              <a:xfrm>
                <a:off x="6951279" y="5064845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8" name="文字方塊 157"/>
              <p:cNvSpPr txBox="1"/>
              <p:nvPr/>
            </p:nvSpPr>
            <p:spPr>
              <a:xfrm>
                <a:off x="6340510" y="1919235"/>
                <a:ext cx="753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</a:t>
                </a:r>
                <a:r>
                  <a:rPr lang="en-US" altLang="zh-TW" dirty="0" smtClean="0"/>
                  <a:t>emp:</a:t>
                </a:r>
                <a:endParaRPr lang="zh-TW" altLang="en-US" dirty="0"/>
              </a:p>
            </p:txBody>
          </p:sp>
          <p:sp>
            <p:nvSpPr>
              <p:cNvPr id="159" name="文字方塊 158"/>
              <p:cNvSpPr txBox="1"/>
              <p:nvPr/>
            </p:nvSpPr>
            <p:spPr>
              <a:xfrm>
                <a:off x="6322088" y="5106237"/>
                <a:ext cx="721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</a:t>
                </a:r>
                <a:r>
                  <a:rPr lang="en-US" altLang="zh-TW" dirty="0" smtClean="0"/>
                  <a:t>emp:</a:t>
                </a:r>
                <a:endParaRPr lang="zh-TW" altLang="en-US" dirty="0"/>
              </a:p>
            </p:txBody>
          </p:sp>
          <p:sp>
            <p:nvSpPr>
              <p:cNvPr id="160" name="文字方塊 159"/>
              <p:cNvSpPr txBox="1"/>
              <p:nvPr/>
            </p:nvSpPr>
            <p:spPr>
              <a:xfrm>
                <a:off x="1741714" y="3590611"/>
                <a:ext cx="70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</a:t>
                </a:r>
                <a:r>
                  <a:rPr lang="en-US" altLang="zh-TW" dirty="0" smtClean="0"/>
                  <a:t>emp:</a:t>
                </a:r>
                <a:endParaRPr lang="zh-TW" altLang="en-US" dirty="0"/>
              </a:p>
            </p:txBody>
          </p:sp>
          <p:sp>
            <p:nvSpPr>
              <p:cNvPr id="161" name="文字方塊 160"/>
              <p:cNvSpPr txBox="1"/>
              <p:nvPr/>
            </p:nvSpPr>
            <p:spPr>
              <a:xfrm>
                <a:off x="4005437" y="5089490"/>
                <a:ext cx="758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</a:t>
                </a:r>
                <a:r>
                  <a:rPr lang="en-US" altLang="zh-TW" dirty="0" smtClean="0"/>
                  <a:t>emp:</a:t>
                </a:r>
                <a:endParaRPr lang="zh-TW" altLang="en-US" dirty="0"/>
              </a:p>
            </p:txBody>
          </p:sp>
          <p:sp>
            <p:nvSpPr>
              <p:cNvPr id="162" name="文字方塊 161"/>
              <p:cNvSpPr txBox="1"/>
              <p:nvPr/>
            </p:nvSpPr>
            <p:spPr>
              <a:xfrm>
                <a:off x="4010462" y="1840523"/>
                <a:ext cx="753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</a:t>
                </a:r>
                <a:r>
                  <a:rPr lang="en-US" altLang="zh-TW" dirty="0" smtClean="0"/>
                  <a:t>emp: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字方塊 162"/>
                  <p:cNvSpPr txBox="1"/>
                  <p:nvPr/>
                </p:nvSpPr>
                <p:spPr>
                  <a:xfrm>
                    <a:off x="2384305" y="3850195"/>
                    <a:ext cx="39908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3" name="文字方塊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4305" y="3850195"/>
                    <a:ext cx="399089" cy="46166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1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4" name="文字方塊 163"/>
              <p:cNvSpPr txBox="1"/>
              <p:nvPr/>
            </p:nvSpPr>
            <p:spPr>
              <a:xfrm>
                <a:off x="2377744" y="4101877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文字方塊 164"/>
                  <p:cNvSpPr txBox="1"/>
                  <p:nvPr/>
                </p:nvSpPr>
                <p:spPr>
                  <a:xfrm>
                    <a:off x="4764088" y="5045948"/>
                    <a:ext cx="4521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5" name="文字方塊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4088" y="5045948"/>
                    <a:ext cx="452176" cy="46166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文字方塊 165"/>
              <p:cNvSpPr txBox="1"/>
              <p:nvPr/>
            </p:nvSpPr>
            <p:spPr>
              <a:xfrm>
                <a:off x="5060654" y="5076568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2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7" name="直線接點 166"/>
              <p:cNvCxnSpPr/>
              <p:nvPr/>
            </p:nvCxnSpPr>
            <p:spPr>
              <a:xfrm>
                <a:off x="4842708" y="4760913"/>
                <a:ext cx="2211996" cy="96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文字方塊 167"/>
            <p:cNvSpPr txBox="1"/>
            <p:nvPr/>
          </p:nvSpPr>
          <p:spPr>
            <a:xfrm>
              <a:off x="3102002" y="2451938"/>
              <a:ext cx="411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</a:rPr>
                <a:t>0</a:t>
              </a:r>
              <a:endParaRPr lang="zh-TW" altLang="en-US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61" name="日期版面配置區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4D0B-297C-44AA-9256-5756A3ADD6C0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223" name="頁尾版面配置區 2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224" name="投影片編號版面配置區 2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226" name="群組 225"/>
          <p:cNvGrpSpPr/>
          <p:nvPr/>
        </p:nvGrpSpPr>
        <p:grpSpPr>
          <a:xfrm>
            <a:off x="5981141" y="2476338"/>
            <a:ext cx="6294244" cy="3730355"/>
            <a:chOff x="5981141" y="2476338"/>
            <a:chExt cx="6294244" cy="3730355"/>
          </a:xfrm>
        </p:grpSpPr>
        <p:sp>
          <p:nvSpPr>
            <p:cNvPr id="114" name="矩形 113"/>
            <p:cNvSpPr/>
            <p:nvPr/>
          </p:nvSpPr>
          <p:spPr>
            <a:xfrm>
              <a:off x="6096000" y="2530521"/>
              <a:ext cx="5937190" cy="366231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5981141" y="2496035"/>
              <a:ext cx="6294244" cy="3710658"/>
              <a:chOff x="1741714" y="1840523"/>
              <a:chExt cx="6294244" cy="3710658"/>
            </a:xfrm>
          </p:grpSpPr>
          <p:sp>
            <p:nvSpPr>
              <p:cNvPr id="170" name="橢圓 169"/>
              <p:cNvSpPr/>
              <p:nvPr/>
            </p:nvSpPr>
            <p:spPr>
              <a:xfrm>
                <a:off x="4734408" y="2557159"/>
                <a:ext cx="115613" cy="136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" name="橢圓 170"/>
              <p:cNvSpPr/>
              <p:nvPr/>
            </p:nvSpPr>
            <p:spPr>
              <a:xfrm>
                <a:off x="4736060" y="4692565"/>
                <a:ext cx="115613" cy="136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7036598" y="2571759"/>
                <a:ext cx="115613" cy="136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橢圓 172"/>
              <p:cNvSpPr/>
              <p:nvPr/>
            </p:nvSpPr>
            <p:spPr>
              <a:xfrm>
                <a:off x="7027811" y="4692565"/>
                <a:ext cx="115613" cy="136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3417340" y="3657988"/>
                <a:ext cx="115613" cy="136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5" name="直線接點 174"/>
              <p:cNvCxnSpPr>
                <a:stCxn id="174" idx="7"/>
                <a:endCxn id="170" idx="3"/>
              </p:cNvCxnSpPr>
              <p:nvPr/>
            </p:nvCxnSpPr>
            <p:spPr>
              <a:xfrm flipV="1">
                <a:off x="3516022" y="2673783"/>
                <a:ext cx="1235317" cy="1004215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接點 175"/>
              <p:cNvCxnSpPr>
                <a:stCxn id="174" idx="5"/>
                <a:endCxn id="171" idx="1"/>
              </p:cNvCxnSpPr>
              <p:nvPr/>
            </p:nvCxnSpPr>
            <p:spPr>
              <a:xfrm>
                <a:off x="3516022" y="3774612"/>
                <a:ext cx="1236969" cy="937963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接點 176"/>
              <p:cNvCxnSpPr>
                <a:stCxn id="170" idx="6"/>
                <a:endCxn id="172" idx="2"/>
              </p:cNvCxnSpPr>
              <p:nvPr/>
            </p:nvCxnSpPr>
            <p:spPr>
              <a:xfrm>
                <a:off x="4850021" y="2625476"/>
                <a:ext cx="2186577" cy="1460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接點 177"/>
              <p:cNvCxnSpPr>
                <a:stCxn id="171" idx="0"/>
                <a:endCxn id="170" idx="4"/>
              </p:cNvCxnSpPr>
              <p:nvPr/>
            </p:nvCxnSpPr>
            <p:spPr>
              <a:xfrm flipH="1" flipV="1">
                <a:off x="4792215" y="2693793"/>
                <a:ext cx="1652" cy="199877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接點 178"/>
              <p:cNvCxnSpPr>
                <a:stCxn id="173" idx="1"/>
                <a:endCxn id="170" idx="5"/>
              </p:cNvCxnSpPr>
              <p:nvPr/>
            </p:nvCxnSpPr>
            <p:spPr>
              <a:xfrm flipH="1" flipV="1">
                <a:off x="4833090" y="2673783"/>
                <a:ext cx="2211652" cy="203879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接點 179"/>
              <p:cNvCxnSpPr>
                <a:stCxn id="171" idx="7"/>
                <a:endCxn id="172" idx="3"/>
              </p:cNvCxnSpPr>
              <p:nvPr/>
            </p:nvCxnSpPr>
            <p:spPr>
              <a:xfrm flipV="1">
                <a:off x="4834742" y="2688383"/>
                <a:ext cx="2218787" cy="202419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>
                <a:stCxn id="171" idx="6"/>
                <a:endCxn id="173" idx="2"/>
              </p:cNvCxnSpPr>
              <p:nvPr/>
            </p:nvCxnSpPr>
            <p:spPr>
              <a:xfrm>
                <a:off x="4851673" y="4760882"/>
                <a:ext cx="2176138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>
                <a:stCxn id="173" idx="0"/>
                <a:endCxn id="172" idx="4"/>
              </p:cNvCxnSpPr>
              <p:nvPr/>
            </p:nvCxnSpPr>
            <p:spPr>
              <a:xfrm flipV="1">
                <a:off x="7085618" y="2708393"/>
                <a:ext cx="8787" cy="198417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>
                <a:stCxn id="174" idx="6"/>
                <a:endCxn id="172" idx="3"/>
              </p:cNvCxnSpPr>
              <p:nvPr/>
            </p:nvCxnSpPr>
            <p:spPr>
              <a:xfrm flipV="1">
                <a:off x="3532953" y="2688383"/>
                <a:ext cx="3520576" cy="1037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>
                <a:stCxn id="174" idx="6"/>
                <a:endCxn id="173" idx="1"/>
              </p:cNvCxnSpPr>
              <p:nvPr/>
            </p:nvCxnSpPr>
            <p:spPr>
              <a:xfrm>
                <a:off x="3532953" y="3726305"/>
                <a:ext cx="3511789" cy="9862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文字方塊 184"/>
              <p:cNvSpPr txBox="1"/>
              <p:nvPr/>
            </p:nvSpPr>
            <p:spPr>
              <a:xfrm>
                <a:off x="2622253" y="3476194"/>
                <a:ext cx="8742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(-1,1)</a:t>
                </a:r>
                <a:endParaRPr lang="zh-TW" altLang="en-US" sz="2400" dirty="0"/>
              </a:p>
            </p:txBody>
          </p:sp>
          <p:sp>
            <p:nvSpPr>
              <p:cNvPr id="186" name="文字方塊 185"/>
              <p:cNvSpPr txBox="1"/>
              <p:nvPr/>
            </p:nvSpPr>
            <p:spPr>
              <a:xfrm>
                <a:off x="4356764" y="2101244"/>
                <a:ext cx="80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(0,2)</a:t>
                </a:r>
                <a:endParaRPr lang="zh-TW" altLang="en-US" sz="2400" dirty="0"/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6719801" y="4760882"/>
                <a:ext cx="80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(2,0)</a:t>
                </a:r>
                <a:endParaRPr lang="zh-TW" altLang="en-US" sz="2400" dirty="0"/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4390005" y="4760882"/>
                <a:ext cx="80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(0,0)</a:t>
                </a:r>
                <a:endParaRPr lang="zh-TW" altLang="en-US" sz="2400" dirty="0"/>
              </a:p>
            </p:txBody>
          </p:sp>
          <p:sp>
            <p:nvSpPr>
              <p:cNvPr id="189" name="文字方塊 188"/>
              <p:cNvSpPr txBox="1"/>
              <p:nvPr/>
            </p:nvSpPr>
            <p:spPr>
              <a:xfrm>
                <a:off x="6739898" y="2153161"/>
                <a:ext cx="80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(2,2)</a:t>
                </a:r>
                <a:endParaRPr lang="zh-TW" altLang="en-US" sz="2400" dirty="0"/>
              </a:p>
            </p:txBody>
          </p:sp>
          <p:sp>
            <p:nvSpPr>
              <p:cNvPr id="190" name="文字方塊 189"/>
              <p:cNvSpPr txBox="1"/>
              <p:nvPr/>
            </p:nvSpPr>
            <p:spPr>
              <a:xfrm>
                <a:off x="3295493" y="3723390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1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文字方塊 190"/>
              <p:cNvSpPr txBox="1"/>
              <p:nvPr/>
            </p:nvSpPr>
            <p:spPr>
              <a:xfrm>
                <a:off x="4459002" y="2378586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0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2" name="文字方塊 191"/>
              <p:cNvSpPr txBox="1"/>
              <p:nvPr/>
            </p:nvSpPr>
            <p:spPr>
              <a:xfrm>
                <a:off x="4352105" y="4490577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1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3" name="文字方塊 192"/>
              <p:cNvSpPr txBox="1"/>
              <p:nvPr/>
            </p:nvSpPr>
            <p:spPr>
              <a:xfrm>
                <a:off x="7075348" y="2388634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1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4" name="文字方塊 193"/>
              <p:cNvSpPr txBox="1"/>
              <p:nvPr/>
            </p:nvSpPr>
            <p:spPr>
              <a:xfrm>
                <a:off x="7103354" y="4519032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0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文字方塊 194"/>
                  <p:cNvSpPr txBox="1"/>
                  <p:nvPr/>
                </p:nvSpPr>
                <p:spPr>
                  <a:xfrm>
                    <a:off x="3627089" y="2929570"/>
                    <a:ext cx="452175" cy="401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95" name="文字方塊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7089" y="2929570"/>
                    <a:ext cx="452175" cy="40197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文字方塊 195"/>
                  <p:cNvSpPr txBox="1"/>
                  <p:nvPr/>
                </p:nvSpPr>
                <p:spPr>
                  <a:xfrm>
                    <a:off x="3799586" y="4237530"/>
                    <a:ext cx="452175" cy="401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96" name="文字方塊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9586" y="4237530"/>
                    <a:ext cx="452175" cy="40197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文字方塊 196"/>
                  <p:cNvSpPr txBox="1"/>
                  <p:nvPr/>
                </p:nvSpPr>
                <p:spPr>
                  <a:xfrm>
                    <a:off x="6271480" y="3230806"/>
                    <a:ext cx="641420" cy="3963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2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97" name="文字方塊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1480" y="3230806"/>
                    <a:ext cx="641420" cy="39632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7619" t="-1538" b="-246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文字方塊 197"/>
                  <p:cNvSpPr txBox="1"/>
                  <p:nvPr/>
                </p:nvSpPr>
                <p:spPr>
                  <a:xfrm>
                    <a:off x="6283203" y="3805237"/>
                    <a:ext cx="641420" cy="3963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 smtClean="0"/>
                      <a:t>2</a:t>
                    </a:r>
                    <a14:m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98" name="文字方塊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3203" y="3805237"/>
                    <a:ext cx="641420" cy="39632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7619" t="-1538" b="-246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文字方塊 198"/>
                  <p:cNvSpPr txBox="1"/>
                  <p:nvPr/>
                </p:nvSpPr>
                <p:spPr>
                  <a:xfrm>
                    <a:off x="4000552" y="3142260"/>
                    <a:ext cx="452175" cy="401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99" name="文字方塊 1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0552" y="3142260"/>
                    <a:ext cx="452175" cy="401970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r="-2837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文字方塊 199"/>
                  <p:cNvSpPr txBox="1"/>
                  <p:nvPr/>
                </p:nvSpPr>
                <p:spPr>
                  <a:xfrm>
                    <a:off x="3992178" y="3576014"/>
                    <a:ext cx="452175" cy="401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00" name="文字方塊 1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2178" y="3576014"/>
                    <a:ext cx="452175" cy="40197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r="-28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1" name="文字方塊 200"/>
              <p:cNvSpPr txBox="1"/>
              <p:nvPr/>
            </p:nvSpPr>
            <p:spPr>
              <a:xfrm>
                <a:off x="5807581" y="2316620"/>
                <a:ext cx="482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202" name="文字方塊 201"/>
              <p:cNvSpPr txBox="1"/>
              <p:nvPr/>
            </p:nvSpPr>
            <p:spPr>
              <a:xfrm>
                <a:off x="7045203" y="3524097"/>
                <a:ext cx="482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203" name="文字方塊 202"/>
              <p:cNvSpPr txBox="1"/>
              <p:nvPr/>
            </p:nvSpPr>
            <p:spPr>
              <a:xfrm>
                <a:off x="5829353" y="4689706"/>
                <a:ext cx="367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204" name="文字方塊 203"/>
              <p:cNvSpPr txBox="1"/>
              <p:nvPr/>
            </p:nvSpPr>
            <p:spPr>
              <a:xfrm>
                <a:off x="4713985" y="3524097"/>
                <a:ext cx="482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205" name="文字方塊 204"/>
              <p:cNvSpPr txBox="1"/>
              <p:nvPr/>
            </p:nvSpPr>
            <p:spPr>
              <a:xfrm>
                <a:off x="2362671" y="3544194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6" name="文字方塊 205"/>
              <p:cNvSpPr txBox="1"/>
              <p:nvPr/>
            </p:nvSpPr>
            <p:spPr>
              <a:xfrm>
                <a:off x="4558096" y="5063170"/>
                <a:ext cx="4119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8" name="文字方塊 207"/>
              <p:cNvSpPr txBox="1"/>
              <p:nvPr/>
            </p:nvSpPr>
            <p:spPr>
              <a:xfrm>
                <a:off x="6956443" y="1867794"/>
                <a:ext cx="620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70C0"/>
                    </a:solidFill>
                  </a:rPr>
                  <a:t>-1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9" name="文字方塊 208"/>
              <p:cNvSpPr txBox="1"/>
              <p:nvPr/>
            </p:nvSpPr>
            <p:spPr>
              <a:xfrm>
                <a:off x="6951279" y="5064845"/>
                <a:ext cx="524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0" name="文字方塊 209"/>
              <p:cNvSpPr txBox="1"/>
              <p:nvPr/>
            </p:nvSpPr>
            <p:spPr>
              <a:xfrm>
                <a:off x="6340510" y="1919235"/>
                <a:ext cx="753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</a:t>
                </a:r>
                <a:r>
                  <a:rPr lang="en-US" altLang="zh-TW" dirty="0" smtClean="0"/>
                  <a:t>emp:</a:t>
                </a:r>
                <a:endParaRPr lang="zh-TW" altLang="en-US" dirty="0"/>
              </a:p>
            </p:txBody>
          </p:sp>
          <p:sp>
            <p:nvSpPr>
              <p:cNvPr id="211" name="文字方塊 210"/>
              <p:cNvSpPr txBox="1"/>
              <p:nvPr/>
            </p:nvSpPr>
            <p:spPr>
              <a:xfrm>
                <a:off x="6322088" y="5106237"/>
                <a:ext cx="721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</a:t>
                </a:r>
                <a:r>
                  <a:rPr lang="en-US" altLang="zh-TW" dirty="0" smtClean="0"/>
                  <a:t>emp:</a:t>
                </a:r>
                <a:endParaRPr lang="zh-TW" altLang="en-US" dirty="0"/>
              </a:p>
            </p:txBody>
          </p:sp>
          <p:sp>
            <p:nvSpPr>
              <p:cNvPr id="212" name="文字方塊 211"/>
              <p:cNvSpPr txBox="1"/>
              <p:nvPr/>
            </p:nvSpPr>
            <p:spPr>
              <a:xfrm>
                <a:off x="1741714" y="3590611"/>
                <a:ext cx="700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</a:t>
                </a:r>
                <a:r>
                  <a:rPr lang="en-US" altLang="zh-TW" dirty="0" smtClean="0"/>
                  <a:t>emp:</a:t>
                </a:r>
                <a:endParaRPr lang="zh-TW" altLang="en-US" dirty="0"/>
              </a:p>
            </p:txBody>
          </p:sp>
          <p:sp>
            <p:nvSpPr>
              <p:cNvPr id="213" name="文字方塊 212"/>
              <p:cNvSpPr txBox="1"/>
              <p:nvPr/>
            </p:nvSpPr>
            <p:spPr>
              <a:xfrm>
                <a:off x="4005437" y="5089490"/>
                <a:ext cx="758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</a:t>
                </a:r>
                <a:r>
                  <a:rPr lang="en-US" altLang="zh-TW" dirty="0" smtClean="0"/>
                  <a:t>emp:</a:t>
                </a:r>
                <a:endParaRPr lang="zh-TW" altLang="en-US" dirty="0"/>
              </a:p>
            </p:txBody>
          </p:sp>
          <p:sp>
            <p:nvSpPr>
              <p:cNvPr id="214" name="文字方塊 213"/>
              <p:cNvSpPr txBox="1"/>
              <p:nvPr/>
            </p:nvSpPr>
            <p:spPr>
              <a:xfrm>
                <a:off x="4010462" y="1840523"/>
                <a:ext cx="753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</a:t>
                </a:r>
                <a:r>
                  <a:rPr lang="en-US" altLang="zh-TW" dirty="0" smtClean="0"/>
                  <a:t>emp: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文字方塊 214"/>
                  <p:cNvSpPr txBox="1"/>
                  <p:nvPr/>
                </p:nvSpPr>
                <p:spPr>
                  <a:xfrm>
                    <a:off x="7214836" y="1876692"/>
                    <a:ext cx="591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5" name="文字方塊 2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836" y="1876692"/>
                    <a:ext cx="591683" cy="46166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6" name="文字方塊 215"/>
              <p:cNvSpPr txBox="1"/>
              <p:nvPr/>
            </p:nvSpPr>
            <p:spPr>
              <a:xfrm>
                <a:off x="7511403" y="1907312"/>
                <a:ext cx="524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字方塊 216"/>
                  <p:cNvSpPr txBox="1"/>
                  <p:nvPr/>
                </p:nvSpPr>
                <p:spPr>
                  <a:xfrm>
                    <a:off x="4764088" y="5058896"/>
                    <a:ext cx="591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7" name="文字方塊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4088" y="5058896"/>
                    <a:ext cx="591683" cy="46166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8" name="文字方塊 217"/>
              <p:cNvSpPr txBox="1"/>
              <p:nvPr/>
            </p:nvSpPr>
            <p:spPr>
              <a:xfrm>
                <a:off x="5060655" y="5089516"/>
                <a:ext cx="524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70C0"/>
                    </a:solidFill>
                  </a:rPr>
                  <a:t>1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9" name="橢圓 218"/>
              <p:cNvSpPr/>
              <p:nvPr/>
            </p:nvSpPr>
            <p:spPr>
              <a:xfrm>
                <a:off x="4388392" y="2067828"/>
                <a:ext cx="751391" cy="75032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5" name="文字方塊 224"/>
            <p:cNvSpPr txBox="1"/>
            <p:nvPr/>
          </p:nvSpPr>
          <p:spPr>
            <a:xfrm>
              <a:off x="8893420" y="2476338"/>
              <a:ext cx="509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70C0"/>
                  </a:solidFill>
                </a:rPr>
                <a:t>-1</a:t>
              </a:r>
              <a:endParaRPr lang="zh-TW" altLang="en-US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94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1" grpId="0" animBg="1"/>
      <p:bldP spid="220" grpId="0" animBg="1"/>
      <p:bldP spid="10" grpId="0" animBg="1"/>
      <p:bldP spid="8" grpId="0"/>
      <p:bldP spid="9" grpId="0"/>
      <p:bldP spid="113" grpId="0" animBg="1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BAA3-310B-49C4-91AF-3C4C29C9A1C5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2963 Hypertransmission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4F0-CE46-44F2-AD42-55B7D65C4BC0}" type="slidenum">
              <a:rPr lang="zh-TW" altLang="en-US" smtClean="0"/>
              <a:t>9</a:t>
            </a:fld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442450" y="4760913"/>
            <a:ext cx="54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793867" y="1643381"/>
            <a:ext cx="0" cy="346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734408" y="25571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736060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36598" y="2571759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27811" y="4692565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417340" y="3657988"/>
            <a:ext cx="115613" cy="136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8" idx="7"/>
            <a:endCxn id="14" idx="3"/>
          </p:cNvCxnSpPr>
          <p:nvPr/>
        </p:nvCxnSpPr>
        <p:spPr>
          <a:xfrm flipV="1">
            <a:off x="3516022" y="2673783"/>
            <a:ext cx="1235317" cy="1004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5"/>
            <a:endCxn id="15" idx="1"/>
          </p:cNvCxnSpPr>
          <p:nvPr/>
        </p:nvCxnSpPr>
        <p:spPr>
          <a:xfrm>
            <a:off x="3516022" y="3774612"/>
            <a:ext cx="1236969" cy="937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4" idx="6"/>
            <a:endCxn id="16" idx="2"/>
          </p:cNvCxnSpPr>
          <p:nvPr/>
        </p:nvCxnSpPr>
        <p:spPr>
          <a:xfrm>
            <a:off x="4850021" y="2625476"/>
            <a:ext cx="2186577" cy="14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0"/>
            <a:endCxn id="14" idx="4"/>
          </p:cNvCxnSpPr>
          <p:nvPr/>
        </p:nvCxnSpPr>
        <p:spPr>
          <a:xfrm flipH="1" flipV="1">
            <a:off x="4792215" y="2693793"/>
            <a:ext cx="1652" cy="199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4" idx="5"/>
          </p:cNvCxnSpPr>
          <p:nvPr/>
        </p:nvCxnSpPr>
        <p:spPr>
          <a:xfrm flipH="1" flipV="1">
            <a:off x="4833090" y="2673783"/>
            <a:ext cx="2211652" cy="2038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5" idx="7"/>
            <a:endCxn id="16" idx="3"/>
          </p:cNvCxnSpPr>
          <p:nvPr/>
        </p:nvCxnSpPr>
        <p:spPr>
          <a:xfrm flipV="1">
            <a:off x="4834742" y="2688383"/>
            <a:ext cx="2218787" cy="202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5" idx="6"/>
            <a:endCxn id="17" idx="2"/>
          </p:cNvCxnSpPr>
          <p:nvPr/>
        </p:nvCxnSpPr>
        <p:spPr>
          <a:xfrm>
            <a:off x="4851673" y="4760882"/>
            <a:ext cx="2176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7" idx="0"/>
            <a:endCxn id="16" idx="4"/>
          </p:cNvCxnSpPr>
          <p:nvPr/>
        </p:nvCxnSpPr>
        <p:spPr>
          <a:xfrm flipV="1">
            <a:off x="7085618" y="2708393"/>
            <a:ext cx="8787" cy="1984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8" idx="6"/>
            <a:endCxn id="16" idx="3"/>
          </p:cNvCxnSpPr>
          <p:nvPr/>
        </p:nvCxnSpPr>
        <p:spPr>
          <a:xfrm flipV="1">
            <a:off x="3532953" y="2688383"/>
            <a:ext cx="3520576" cy="10379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18" idx="6"/>
            <a:endCxn id="17" idx="1"/>
          </p:cNvCxnSpPr>
          <p:nvPr/>
        </p:nvCxnSpPr>
        <p:spPr>
          <a:xfrm>
            <a:off x="3532953" y="3726305"/>
            <a:ext cx="3511789" cy="986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2622253" y="3476194"/>
            <a:ext cx="87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(-1,1)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356764" y="2101244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(0,2)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19801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(2,0)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390005" y="4760882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(0,0)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39898" y="2153161"/>
            <a:ext cx="8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(2,2)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295493" y="3723390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59002" y="2378586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52105" y="4490577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075348" y="2388634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103354" y="4519032"/>
            <a:ext cx="41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89" y="2929570"/>
                <a:ext cx="452175" cy="4019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86" y="4237530"/>
                <a:ext cx="452175" cy="401970"/>
              </a:xfrm>
              <a:prstGeom prst="rect">
                <a:avLst/>
              </a:prstGeom>
              <a:blipFill rotWithShape="0"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80" y="3230806"/>
                <a:ext cx="641420" cy="396327"/>
              </a:xfrm>
              <a:prstGeom prst="rect">
                <a:avLst/>
              </a:prstGeom>
              <a:blipFill rotWithShape="0">
                <a:blip r:embed="rId4"/>
                <a:stretch>
                  <a:fillRect l="-8571" t="-1538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03" y="3805237"/>
                <a:ext cx="641420" cy="396327"/>
              </a:xfrm>
              <a:prstGeom prst="rect">
                <a:avLst/>
              </a:prstGeom>
              <a:blipFill rotWithShape="0">
                <a:blip r:embed="rId5"/>
                <a:stretch>
                  <a:fillRect l="-8571" b="-2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52" y="3142260"/>
                <a:ext cx="452175" cy="401970"/>
              </a:xfrm>
              <a:prstGeom prst="rect">
                <a:avLst/>
              </a:prstGeom>
              <a:blipFill rotWithShape="0">
                <a:blip r:embed="rId6"/>
                <a:stretch>
                  <a:fillRect r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78" y="3576014"/>
                <a:ext cx="452175" cy="401970"/>
              </a:xfrm>
              <a:prstGeom prst="rect">
                <a:avLst/>
              </a:prstGeom>
              <a:blipFill rotWithShape="0">
                <a:blip r:embed="rId7"/>
                <a:stretch>
                  <a:fillRect r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字方塊 70"/>
          <p:cNvSpPr txBox="1"/>
          <p:nvPr/>
        </p:nvSpPr>
        <p:spPr>
          <a:xfrm>
            <a:off x="5807581" y="2316620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045203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29353" y="4689706"/>
            <a:ext cx="3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713985" y="3524097"/>
            <a:ext cx="4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092334" y="638297"/>
            <a:ext cx="931026" cy="46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邊長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18" y="667052"/>
                <a:ext cx="452175" cy="505203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4984458" y="717027"/>
            <a:ext cx="48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216" y="690032"/>
                <a:ext cx="720990" cy="497637"/>
              </a:xfrm>
              <a:prstGeom prst="rect">
                <a:avLst/>
              </a:prstGeom>
              <a:blipFill rotWithShape="0">
                <a:blip r:embed="rId9"/>
                <a:stretch>
                  <a:fillRect l="-13559" t="-2439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06" y="691483"/>
                <a:ext cx="686454" cy="5052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24669" y="2008681"/>
            <a:ext cx="16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Answer: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4688" y="2548328"/>
            <a:ext cx="32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最多的不穩定星球數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39659" y="3003848"/>
            <a:ext cx="320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最小的發射距離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4388392" y="2067828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6607858" y="5209753"/>
            <a:ext cx="172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47302" y="1693402"/>
            <a:ext cx="172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3801468" y="1667382"/>
            <a:ext cx="172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不穩定星球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6744346" y="2107802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6751841" y="4543703"/>
            <a:ext cx="751391" cy="7503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1886" y="212271"/>
            <a:ext cx="1959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Example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17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3243</Words>
  <Application>Microsoft Office PowerPoint</Application>
  <PresentationFormat>寬螢幕</PresentationFormat>
  <Paragraphs>1126</Paragraphs>
  <Slides>27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LA 2963 Hypertransmission</vt:lpstr>
      <vt:lpstr>LA 2963 Hypertransmission (Time Limit: 6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2963 Hypertransmission</dc:title>
  <dc:creator>鄭進和</dc:creator>
  <cp:lastModifiedBy>chcheng</cp:lastModifiedBy>
  <cp:revision>118</cp:revision>
  <dcterms:created xsi:type="dcterms:W3CDTF">2019-03-19T13:55:08Z</dcterms:created>
  <dcterms:modified xsi:type="dcterms:W3CDTF">2019-03-20T08:37:02Z</dcterms:modified>
</cp:coreProperties>
</file>