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60" r:id="rId6"/>
    <p:sldId id="259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D2D06-E932-4872-B9B1-344B8D33B45E}" type="datetimeFigureOut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E6CBD-114C-418B-9917-C096E6551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614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E6CBD-114C-418B-9917-C096E655107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150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E6CBD-114C-418B-9917-C096E655107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218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E6CBD-114C-418B-9917-C096E655107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932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E6CBD-114C-418B-9917-C096E655107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56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734E-37B4-4ED2-BCBF-73607DEC7160}" type="datetime1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10104 Euclid Problem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CFBF-39FA-4882-B5DD-932E0E45F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554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39F9-2683-4638-9603-5F3BBA5752D6}" type="datetime1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10104 Euclid Problem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CFBF-39FA-4882-B5DD-932E0E45F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74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0280-54FB-46CF-9DF1-453A20554F94}" type="datetime1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10104 Euclid Problem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CFBF-39FA-4882-B5DD-932E0E45F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94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CA27-5248-4295-A742-CB5636829DC3}" type="datetime1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10104 Euclid Problem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CFBF-39FA-4882-B5DD-932E0E45F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025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CF20-8F2C-442B-88C3-9038F87ABD21}" type="datetime1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10104 Euclid Problem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CFBF-39FA-4882-B5DD-932E0E45F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85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4BE4-035D-487F-A3DC-B535DDEC706F}" type="datetime1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10104 Euclid Problem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CFBF-39FA-4882-B5DD-932E0E45F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17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71564-CB3D-4192-8C8A-092421769D2A}" type="datetime1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10104 Euclid Problem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CFBF-39FA-4882-B5DD-932E0E45F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97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51D7-D550-4180-A3FA-8C849114F300}" type="datetime1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10104 Euclid Problem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CFBF-39FA-4882-B5DD-932E0E45F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52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D9CF-411E-451B-A96A-7230A595931B}" type="datetime1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10104 Euclid Problem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CFBF-39FA-4882-B5DD-932E0E45F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50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68B3-FEB5-45C2-9ECD-51FBCF963B05}" type="datetime1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10104 Euclid Problem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CFBF-39FA-4882-B5DD-932E0E45F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012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5E55-E631-4610-9B88-E1F982A15E9C}" type="datetime1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10104 Euclid Problem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CFBF-39FA-4882-B5DD-932E0E45F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21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8427B-EF62-44D9-B189-6D1D32350F08}" type="datetime1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UVa 10104 Euclid Problem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6CFBF-39FA-4882-B5DD-932E0E45F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213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1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0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10104 Euclid Problem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17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3386" y="185243"/>
            <a:ext cx="11138941" cy="1325563"/>
          </a:xfrm>
        </p:spPr>
        <p:txBody>
          <a:bodyPr>
            <a:normAutofit/>
          </a:bodyPr>
          <a:lstStyle/>
          <a:p>
            <a:r>
              <a:rPr lang="en-US" altLang="zh-TW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10104 Euclid Problem (Time Limit: 3 seconds)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43D9-A425-44A1-A22B-51B4018C0AAC}" type="datetime1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10104 Euclid Problem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CFBF-39FA-4882-B5DD-932E0E45FDB1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53386" y="1510806"/>
            <a:ext cx="109590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two positive integers 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find two integers 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GCD(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580213" y="2908243"/>
            <a:ext cx="4002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B &lt; 1000000001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80213" y="4386075"/>
            <a:ext cx="91602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several 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satisfying the minimal criteria, output the pair for which 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80213" y="3594056"/>
            <a:ext cx="4878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 + | 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 is the minimal.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84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571A-4E5F-459E-AFF1-0638F7FDB739}" type="datetime1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10104 Euclid Problem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CFBF-39FA-4882-B5DD-932E0E45FDB1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442383" y="506245"/>
            <a:ext cx="2966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Input</a:t>
            </a:r>
            <a:endParaRPr lang="zh-TW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613756" y="1182196"/>
            <a:ext cx="1394085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4 6</a:t>
            </a:r>
          </a:p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17 17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945162" y="512136"/>
            <a:ext cx="2653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</a:t>
            </a:r>
            <a:endParaRPr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068206" y="1096911"/>
            <a:ext cx="1595203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-1 1 2</a:t>
            </a:r>
          </a:p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0 1 17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618873" y="3124918"/>
            <a:ext cx="5636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* (</a:t>
            </a:r>
            <a:r>
              <a:rPr lang="en-US" altLang="zh-TW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+ 6 * </a:t>
            </a:r>
            <a:r>
              <a:rPr lang="en-US" altLang="zh-TW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GCD(4, 6) = </a:t>
            </a:r>
            <a:r>
              <a:rPr lang="en-US" altLang="zh-TW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581400" y="3851864"/>
            <a:ext cx="6160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 * </a:t>
            </a:r>
            <a:r>
              <a:rPr lang="en-US" altLang="zh-TW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+ 17 * </a:t>
            </a:r>
            <a:r>
              <a:rPr lang="en-US" altLang="zh-TW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GCD(17, 17) = </a:t>
            </a:r>
            <a:r>
              <a:rPr lang="en-US" altLang="zh-TW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317793" y="1182196"/>
            <a:ext cx="945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endParaRPr lang="zh-TW" alt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153400" y="1096911"/>
            <a:ext cx="1983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Y, GCD</a:t>
            </a:r>
            <a:endParaRPr lang="zh-TW" alt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線單箭頭接點 13"/>
          <p:cNvCxnSpPr>
            <a:stCxn id="11" idx="1"/>
          </p:cNvCxnSpPr>
          <p:nvPr/>
        </p:nvCxnSpPr>
        <p:spPr>
          <a:xfrm flipH="1" flipV="1">
            <a:off x="3533778" y="1474583"/>
            <a:ext cx="7840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2" idx="1"/>
          </p:cNvCxnSpPr>
          <p:nvPr/>
        </p:nvCxnSpPr>
        <p:spPr>
          <a:xfrm flipH="1" flipV="1">
            <a:off x="7403581" y="1389298"/>
            <a:ext cx="7498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1984947" y="3130862"/>
            <a:ext cx="1548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#1: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984947" y="3851864"/>
            <a:ext cx="1548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#2: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937356" y="1182196"/>
            <a:ext cx="1743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#1: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937355" y="1828527"/>
            <a:ext cx="1743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#2: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380723" y="4871564"/>
            <a:ext cx="653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857296" y="4860537"/>
            <a:ext cx="653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TW" alt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4611974" y="4429099"/>
            <a:ext cx="1" cy="45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 flipV="1">
            <a:off x="6061961" y="4428950"/>
            <a:ext cx="1" cy="45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4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8B5B-ACA4-4847-8483-E90D86250830}" type="datetime1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10104 Euclid Problem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CFBF-39FA-4882-B5DD-932E0E45FDB1}" type="slidenum">
              <a:rPr lang="zh-TW" altLang="en-US" smtClean="0"/>
              <a:t>4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2"/>
              <p:cNvSpPr txBox="1">
                <a:spLocks noChangeArrowheads="1"/>
              </p:cNvSpPr>
              <p:nvPr/>
            </p:nvSpPr>
            <p:spPr bwMode="auto">
              <a:xfrm>
                <a:off x="1855334" y="1215694"/>
                <a:ext cx="6686550" cy="52322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𝐴𝑋</m:t>
                      </m:r>
                      <m:r>
                        <a:rPr lang="en-US" sz="28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𝐵𝑌</m:t>
                      </m:r>
                      <m:r>
                        <a:rPr lang="en-US" sz="28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GCD</m:t>
                      </m:r>
                      <m:d>
                        <m:dPr>
                          <m:ctrlPr>
                            <a:rPr lang="zh-TW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28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GCD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sz="28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28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%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sz="28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TW" sz="2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55334" y="1215694"/>
                <a:ext cx="6686550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2"/>
              <p:cNvSpPr txBox="1">
                <a:spLocks noChangeArrowheads="1"/>
              </p:cNvSpPr>
              <p:nvPr/>
            </p:nvSpPr>
            <p:spPr bwMode="auto">
              <a:xfrm>
                <a:off x="2175782" y="3797536"/>
                <a:ext cx="5977618" cy="116955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just">
                  <a:spcAft>
                    <a:spcPts val="0"/>
                  </a:spcAft>
                  <a:buClr>
                    <a:srgbClr val="0070C0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kern="100"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F</m:t>
                      </m:r>
                      <m:r>
                        <m:rPr>
                          <m:sty m:val="p"/>
                        </m:rPr>
                        <a:rPr lang="en-US" sz="2800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ind</m:t>
                      </m:r>
                      <m:r>
                        <a:rPr lang="en-US" sz="2800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two</m:t>
                      </m:r>
                      <m:r>
                        <a:rPr lang="en-US" sz="2800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integers</m:t>
                      </m:r>
                      <m:r>
                        <a:rPr lang="en-US" sz="2800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i="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and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i="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such</m:t>
                      </m:r>
                      <m:r>
                        <a:rPr lang="en-US" sz="2800" i="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i="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that</m:t>
                      </m:r>
                      <m:r>
                        <a:rPr lang="en-US" sz="2800" i="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800" i="0" kern="100" dirty="0" smtClean="0">
                  <a:effectLst/>
                  <a:latin typeface="Cambria Math" panose="020405030504060302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2800" kern="100" dirty="0" smtClean="0">
                    <a:effectLst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𝐵</m:t>
                    </m:r>
                    <m:sSub>
                      <m:sSubPr>
                        <m:ctrlPr>
                          <a:rPr lang="zh-TW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zh-TW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%</m:t>
                        </m:r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sSub>
                      <m:sSubPr>
                        <m:ctrlPr>
                          <a:rPr lang="zh-TW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𝐺𝐶𝐷</m:t>
                    </m:r>
                    <m:d>
                      <m:dPr>
                        <m:ctrlPr>
                          <a:rPr lang="zh-TW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%</m:t>
                        </m:r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zh-TW" sz="2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5782" y="3797536"/>
                <a:ext cx="5977618" cy="116955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向下箭號 6"/>
          <p:cNvSpPr/>
          <p:nvPr/>
        </p:nvSpPr>
        <p:spPr>
          <a:xfrm>
            <a:off x="3113314" y="2046514"/>
            <a:ext cx="493486" cy="175102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rot="10800000">
            <a:off x="6212114" y="2046514"/>
            <a:ext cx="493486" cy="175102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416175" y="2579685"/>
            <a:ext cx="1012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endParaRPr lang="zh-TW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2"/>
              <p:cNvSpPr txBox="1">
                <a:spLocks noChangeArrowheads="1"/>
              </p:cNvSpPr>
              <p:nvPr/>
            </p:nvSpPr>
            <p:spPr bwMode="auto">
              <a:xfrm>
                <a:off x="6884308" y="2433545"/>
                <a:ext cx="2858406" cy="132985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kern="1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2800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sz="2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  </m:t>
                      </m:r>
                    </m:oMath>
                  </m:oMathPara>
                </a14:m>
                <a:endParaRPr lang="en-US" sz="2800" i="1" kern="100" dirty="0" smtClean="0">
                  <a:effectLst/>
                  <a:latin typeface="Cambria Math" panose="020405030504060302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kern="1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280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800" i="1" kern="1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sz="2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zh-TW" sz="2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2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𝐵</m:t>
                          </m:r>
                        </m:den>
                      </m:f>
                      <m:r>
                        <a:rPr lang="en-US" sz="2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zh-TW" sz="2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sz="2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84308" y="2433545"/>
                <a:ext cx="2858406" cy="132985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338928" y="245472"/>
            <a:ext cx="1816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TW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7875814" y="619404"/>
                <a:ext cx="4212772" cy="523220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GCD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輾轉相除法</a:t>
                </a: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%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mod</a:t>
                </a:r>
                <a:endPara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814" y="619404"/>
                <a:ext cx="4212772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2730" t="-10000" b="-27778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96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2"/>
              <p:cNvSpPr txBox="1">
                <a:spLocks noChangeArrowheads="1"/>
              </p:cNvSpPr>
              <p:nvPr/>
            </p:nvSpPr>
            <p:spPr bwMode="auto">
              <a:xfrm>
                <a:off x="3126401" y="4690969"/>
                <a:ext cx="3316039" cy="7386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sz="2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sz="2800" b="0" i="0" kern="10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17</m:t>
                          </m:r>
                          <m:r>
                            <m:rPr>
                              <m:nor/>
                            </m:rPr>
                            <a:rPr lang="en-US" altLang="zh-TW" sz="2800" b="0" i="0" kern="100" dirty="0" smtClean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800" b="0" i="1" kern="1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zh-TW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17</m:t>
                      </m:r>
                    </m:oMath>
                  </m:oMathPara>
                </a14:m>
                <a:endParaRPr lang="zh-TW" sz="2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6401" y="4690969"/>
                <a:ext cx="3316039" cy="7386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8B5B-ACA4-4847-8483-E90D86250830}" type="datetime1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10104 Euclid Problem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CFBF-39FA-4882-B5DD-932E0E45FDB1}" type="slidenum">
              <a:rPr lang="zh-TW" altLang="en-US" smtClean="0"/>
              <a:t>5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2"/>
              <p:cNvSpPr txBox="1">
                <a:spLocks noChangeArrowheads="1"/>
              </p:cNvSpPr>
              <p:nvPr/>
            </p:nvSpPr>
            <p:spPr bwMode="auto">
              <a:xfrm>
                <a:off x="1855334" y="1215694"/>
                <a:ext cx="6686550" cy="52322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𝐴𝑋</m:t>
                      </m:r>
                      <m:r>
                        <a:rPr lang="en-US" sz="28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𝐵𝑌</m:t>
                      </m:r>
                      <m:r>
                        <a:rPr lang="en-US" sz="28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GCD</m:t>
                      </m:r>
                      <m:d>
                        <m:dPr>
                          <m:ctrlPr>
                            <a:rPr lang="zh-TW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28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GCD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sz="28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28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%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sz="28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TW" sz="2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55334" y="1215694"/>
                <a:ext cx="6686550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2"/>
              <p:cNvSpPr txBox="1">
                <a:spLocks noChangeArrowheads="1"/>
              </p:cNvSpPr>
              <p:nvPr/>
            </p:nvSpPr>
            <p:spPr bwMode="auto">
              <a:xfrm>
                <a:off x="2175782" y="3797536"/>
                <a:ext cx="5977618" cy="116955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just">
                  <a:spcAft>
                    <a:spcPts val="0"/>
                  </a:spcAft>
                  <a:buClr>
                    <a:srgbClr val="0070C0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kern="100"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F</m:t>
                      </m:r>
                      <m:r>
                        <m:rPr>
                          <m:sty m:val="p"/>
                        </m:rPr>
                        <a:rPr lang="en-US" sz="2800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ind</m:t>
                      </m:r>
                      <m:r>
                        <a:rPr lang="en-US" sz="2800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two</m:t>
                      </m:r>
                      <m:r>
                        <a:rPr lang="en-US" sz="2800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integers</m:t>
                      </m:r>
                      <m:r>
                        <a:rPr lang="en-US" sz="2800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i="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and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i="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such</m:t>
                      </m:r>
                      <m:r>
                        <a:rPr lang="en-US" sz="2800" i="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i="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that</m:t>
                      </m:r>
                      <m:r>
                        <a:rPr lang="en-US" sz="2800" i="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800" i="0" kern="100" dirty="0" smtClean="0">
                  <a:effectLst/>
                  <a:latin typeface="Cambria Math" panose="020405030504060302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2800" kern="100" dirty="0" smtClean="0">
                    <a:effectLst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𝐵</m:t>
                    </m:r>
                    <m:sSub>
                      <m:sSubPr>
                        <m:ctrlPr>
                          <a:rPr lang="zh-TW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zh-TW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%</m:t>
                        </m:r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sSub>
                      <m:sSubPr>
                        <m:ctrlPr>
                          <a:rPr lang="zh-TW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𝐺𝐶𝐷</m:t>
                    </m:r>
                    <m:d>
                      <m:dPr>
                        <m:ctrlPr>
                          <a:rPr lang="zh-TW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%</m:t>
                        </m:r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zh-TW" sz="2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5782" y="3797536"/>
                <a:ext cx="5977618" cy="116955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向下箭號 6"/>
          <p:cNvSpPr/>
          <p:nvPr/>
        </p:nvSpPr>
        <p:spPr>
          <a:xfrm>
            <a:off x="3113314" y="2046514"/>
            <a:ext cx="493486" cy="175102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rot="10800000">
            <a:off x="6212114" y="2046514"/>
            <a:ext cx="493486" cy="175102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416175" y="2579685"/>
            <a:ext cx="1012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endParaRPr lang="zh-TW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2"/>
              <p:cNvSpPr txBox="1">
                <a:spLocks noChangeArrowheads="1"/>
              </p:cNvSpPr>
              <p:nvPr/>
            </p:nvSpPr>
            <p:spPr bwMode="auto">
              <a:xfrm>
                <a:off x="6884308" y="2433545"/>
                <a:ext cx="2858406" cy="132985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kern="1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2800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sz="2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  </m:t>
                      </m:r>
                    </m:oMath>
                  </m:oMathPara>
                </a14:m>
                <a:endParaRPr lang="en-US" sz="2800" i="1" kern="100" dirty="0" smtClean="0">
                  <a:effectLst/>
                  <a:latin typeface="Cambria Math" panose="020405030504060302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kern="1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280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800" i="1" kern="1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sz="2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zh-TW" sz="2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2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𝐵</m:t>
                          </m:r>
                        </m:den>
                      </m:f>
                      <m:r>
                        <a:rPr lang="en-US" sz="2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zh-TW" sz="2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sz="2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84308" y="2433545"/>
                <a:ext cx="2858406" cy="132985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338928" y="245472"/>
            <a:ext cx="1816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TW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7875814" y="619404"/>
                <a:ext cx="4212772" cy="523220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GCD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輾轉相除法</a:t>
                </a: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%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mod</a:t>
                </a:r>
                <a:endPara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814" y="619404"/>
                <a:ext cx="4212772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2730" t="-10000" b="-27778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2014783" y="1598539"/>
            <a:ext cx="9381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17*</a:t>
            </a:r>
            <a:r>
              <a:rPr lang="en-US" altLang="zh-TW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+17*</a:t>
            </a:r>
            <a:r>
              <a:rPr lang="en-US" altLang="zh-TW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GCD(17,17) =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=GCD(17,17%17)=GCD(17,0)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2"/>
              <p:cNvSpPr txBox="1">
                <a:spLocks noChangeArrowheads="1"/>
              </p:cNvSpPr>
              <p:nvPr/>
            </p:nvSpPr>
            <p:spPr bwMode="auto">
              <a:xfrm>
                <a:off x="9838901" y="4415937"/>
                <a:ext cx="1314049" cy="830997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70C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spcAft>
                    <a:spcPts val="0"/>
                  </a:spcAft>
                  <a:buClr>
                    <a:srgbClr val="0070C0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sz="24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  <m:r>
                        <a:rPr lang="en-US" sz="2400" b="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  </m:t>
                      </m:r>
                    </m:oMath>
                  </m:oMathPara>
                </a14:m>
                <a:endParaRPr lang="en-US" sz="2400" b="0" i="1" kern="100" dirty="0" smtClean="0">
                  <a:effectLst/>
                  <a:latin typeface="Cambria Math" panose="020405030504060302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  <a:buClr>
                    <a:srgbClr val="0070C0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0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TW" sz="24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38901" y="4415937"/>
                <a:ext cx="1314049" cy="8309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38100">
                <a:solidFill>
                  <a:srgbClr val="0070C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2"/>
              <p:cNvSpPr txBox="1">
                <a:spLocks noChangeArrowheads="1"/>
              </p:cNvSpPr>
              <p:nvPr/>
            </p:nvSpPr>
            <p:spPr bwMode="auto">
              <a:xfrm>
                <a:off x="9800265" y="2554780"/>
                <a:ext cx="1352685" cy="830997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spcAft>
                    <a:spcPts val="0"/>
                  </a:spcAft>
                  <a:buClr>
                    <a:srgbClr val="0070C0"/>
                  </a:buClr>
                </a:pPr>
                <a:r>
                  <a:rPr lang="en-US" sz="2400" b="0" i="1" kern="100" dirty="0" smtClean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2400" b="0" i="0" kern="1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kern="1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400" b="0" i="1" kern="1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en-US" sz="2400" b="0" i="1" kern="100" dirty="0" smtClean="0">
                  <a:effectLst/>
                  <a:latin typeface="Cambria Math" panose="020405030504060302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  <a:buClr>
                    <a:srgbClr val="0070C0"/>
                  </a:buClr>
                </a:pPr>
                <a:r>
                  <a:rPr lang="en-US" sz="2400" i="1" kern="100" dirty="0" smtClean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Y</a:t>
                </a:r>
                <a:r>
                  <a:rPr lang="en-US" sz="2400" kern="100" dirty="0" smtClean="0">
                    <a:effectLst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kern="1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zh-TW" sz="24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00265" y="2554780"/>
                <a:ext cx="1352685" cy="830997"/>
              </a:xfrm>
              <a:prstGeom prst="rect">
                <a:avLst/>
              </a:prstGeom>
              <a:blipFill rotWithShape="0">
                <a:blip r:embed="rId8"/>
                <a:stretch>
                  <a:fillRect l="-5702" t="-3521" b="-12676"/>
                </a:stretch>
              </a:blipFill>
              <a:ln w="381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2305719" y="5585148"/>
            <a:ext cx="6160957" cy="584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 * </a:t>
            </a:r>
            <a:r>
              <a:rPr lang="en-US" altLang="zh-TW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+ 17 * </a:t>
            </a:r>
            <a:r>
              <a:rPr lang="en-US" altLang="zh-TW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GCD(17, 17) = </a:t>
            </a:r>
            <a:r>
              <a:rPr lang="en-US" altLang="zh-TW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955494" y="3037446"/>
            <a:ext cx="1185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(17,17)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15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 animBg="1"/>
      <p:bldP spid="6" grpId="0" animBg="1"/>
      <p:bldP spid="13" grpId="0"/>
      <p:bldP spid="15" grpId="0" animBg="1"/>
      <p:bldP spid="16" grpId="0" animBg="1"/>
      <p:bldP spid="17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5E6A-64AD-48F8-A3FF-1DD652890973}" type="datetime1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10104 Euclid Problem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CFBF-39FA-4882-B5DD-932E0E45FDB1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38928" y="245472"/>
            <a:ext cx="1816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TW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2"/>
              <p:cNvSpPr txBox="1">
                <a:spLocks noChangeArrowheads="1"/>
              </p:cNvSpPr>
              <p:nvPr/>
            </p:nvSpPr>
            <p:spPr bwMode="auto">
              <a:xfrm>
                <a:off x="298278" y="988892"/>
                <a:ext cx="3714186" cy="52322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𝐴𝑋</m:t>
                      </m:r>
                      <m:r>
                        <a:rPr lang="en-US" sz="28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𝐵𝑌</m:t>
                      </m:r>
                      <m:r>
                        <a:rPr lang="en-US" sz="28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GCD</m:t>
                      </m:r>
                      <m:d>
                        <m:dPr>
                          <m:ctrlPr>
                            <a:rPr lang="zh-TW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28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zh-TW" sz="2800" kern="100" dirty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278" y="988892"/>
                <a:ext cx="3714186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2"/>
          <p:cNvSpPr txBox="1">
            <a:spLocks noChangeArrowheads="1"/>
          </p:cNvSpPr>
          <p:nvPr/>
        </p:nvSpPr>
        <p:spPr bwMode="auto">
          <a:xfrm>
            <a:off x="711200" y="2493640"/>
            <a:ext cx="5969000" cy="13849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457200" indent="-457200">
              <a:spcAft>
                <a:spcPts val="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If </a:t>
            </a:r>
            <a:r>
              <a:rPr lang="en-US" sz="2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  <a:r>
              <a:rPr lang="en-US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= 0, </a:t>
            </a:r>
            <a:r>
              <a:rPr lang="en-US" sz="2800" kern="1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sz="2800" kern="100" dirty="0" smtClean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then </a:t>
            </a:r>
            <a:r>
              <a:rPr lang="en-US" sz="2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= 1 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and </a:t>
            </a:r>
            <a:r>
              <a:rPr lang="en-US" sz="2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Y</a:t>
            </a:r>
            <a:r>
              <a:rPr lang="en-US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= 0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 </a:t>
            </a:r>
            <a:r>
              <a:rPr lang="en-US" sz="2800" kern="100" dirty="0" smtClean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</a:t>
            </a:r>
          </a:p>
          <a:p>
            <a:pPr>
              <a:spcAft>
                <a:spcPts val="0"/>
              </a:spcAft>
            </a:pPr>
            <a:endParaRPr lang="en-US" sz="2800" kern="1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800" kern="100" dirty="0" smtClean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( </a:t>
            </a:r>
            <a:r>
              <a:rPr lang="en-US" sz="2800" i="1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 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* </a:t>
            </a:r>
            <a:r>
              <a:rPr lang="en-US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+ 0 * </a:t>
            </a:r>
            <a:r>
              <a:rPr lang="en-US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0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= GCD(</a:t>
            </a:r>
            <a:r>
              <a:rPr lang="en-US" sz="2800" i="1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0) = </a:t>
            </a:r>
            <a:r>
              <a:rPr lang="en-US" sz="2800" i="1" kern="100" dirty="0" smtClean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 </a:t>
            </a:r>
            <a:r>
              <a:rPr lang="en-US" sz="2800" kern="100" dirty="0" smtClean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endParaRPr 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11200" y="1741266"/>
            <a:ext cx="4093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solution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52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5E6A-64AD-48F8-A3FF-1DD652890973}" type="datetime1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10104 Euclid Problem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CFBF-39FA-4882-B5DD-932E0E45FDB1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38928" y="245472"/>
            <a:ext cx="1816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TW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2"/>
              <p:cNvSpPr txBox="1">
                <a:spLocks noChangeArrowheads="1"/>
              </p:cNvSpPr>
              <p:nvPr/>
            </p:nvSpPr>
            <p:spPr bwMode="auto">
              <a:xfrm>
                <a:off x="298278" y="988892"/>
                <a:ext cx="3714186" cy="52322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𝐴𝑋</m:t>
                      </m:r>
                      <m:r>
                        <a:rPr lang="en-US" sz="28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𝐵𝑌</m:t>
                      </m:r>
                      <m:r>
                        <a:rPr lang="en-US" sz="28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GCD</m:t>
                      </m:r>
                      <m:d>
                        <m:dPr>
                          <m:ctrlPr>
                            <a:rPr lang="zh-TW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28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zh-TW" sz="2800" kern="100" dirty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278" y="988892"/>
                <a:ext cx="3714186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2"/>
          <p:cNvSpPr txBox="1">
            <a:spLocks noChangeArrowheads="1"/>
          </p:cNvSpPr>
          <p:nvPr/>
        </p:nvSpPr>
        <p:spPr bwMode="auto">
          <a:xfrm>
            <a:off x="399324" y="1536563"/>
            <a:ext cx="2793819" cy="5232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457200" indent="-457200">
              <a:spcAft>
                <a:spcPts val="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If </a:t>
            </a:r>
            <a:r>
              <a:rPr lang="en-US" sz="2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  <a:r>
              <a:rPr lang="en-US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≠ 0</a:t>
            </a:r>
            <a:r>
              <a:rPr lang="en-US" sz="1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</a:t>
            </a:r>
            <a:endParaRPr lang="zh-TW" sz="12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2"/>
              <p:cNvSpPr txBox="1">
                <a:spLocks noChangeArrowheads="1"/>
              </p:cNvSpPr>
              <p:nvPr/>
            </p:nvSpPr>
            <p:spPr bwMode="auto">
              <a:xfrm>
                <a:off x="672193" y="2160542"/>
                <a:ext cx="7205436" cy="52322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457200" indent="-457200">
                  <a:spcAft>
                    <a:spcPts val="0"/>
                  </a:spcAft>
                  <a:buClr>
                    <a:srgbClr val="0070C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𝐴𝑋</m:t>
                    </m:r>
                    <m:r>
                      <a:rPr lang="en-US" sz="28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𝐵𝑌</m:t>
                    </m:r>
                    <m:r>
                      <a:rPr lang="en-US" sz="28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GCD</m:t>
                    </m:r>
                    <m:d>
                      <m:dPr>
                        <m:ctrlPr>
                          <a:rPr lang="zh-TW" sz="2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800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US" sz="28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GCD</m:t>
                    </m:r>
                    <m:r>
                      <a:rPr lang="en-US" sz="28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8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800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8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%</m:t>
                    </m:r>
                    <m:r>
                      <a:rPr lang="en-US" sz="28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800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TW" sz="2800" kern="1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2193" y="2160542"/>
                <a:ext cx="7205436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2"/>
              <p:cNvSpPr txBox="1">
                <a:spLocks noChangeArrowheads="1"/>
              </p:cNvSpPr>
              <p:nvPr/>
            </p:nvSpPr>
            <p:spPr bwMode="auto">
              <a:xfrm>
                <a:off x="672193" y="2781535"/>
                <a:ext cx="8994321" cy="116955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457200" indent="-457200" algn="just">
                  <a:spcAft>
                    <a:spcPts val="0"/>
                  </a:spcAft>
                  <a:buClr>
                    <a:srgbClr val="0070C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kern="1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Similarly</m:t>
                    </m:r>
                    <m:r>
                      <a:rPr lang="en-US" sz="2800" kern="1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800" kern="1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we</m:t>
                    </m:r>
                    <m:r>
                      <a:rPr lang="en-US" sz="2800" kern="1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kern="1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can</m:t>
                    </m:r>
                    <m:r>
                      <a:rPr lang="en-US" sz="2800" kern="1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kern="1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find</m:t>
                    </m:r>
                    <m:r>
                      <a:rPr lang="en-US" sz="2800" kern="1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kern="1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two</m:t>
                    </m:r>
                    <m:r>
                      <a:rPr lang="en-US" sz="2800" kern="1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kern="1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integers</m:t>
                    </m:r>
                    <m:r>
                      <a:rPr lang="en-US" sz="2800" kern="1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zh-TW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i="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and</m:t>
                    </m:r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zh-TW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i="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such</m:t>
                    </m:r>
                    <m:r>
                      <a:rPr lang="en-US" sz="2800" i="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i="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that</m:t>
                    </m:r>
                    <m:r>
                      <a:rPr lang="en-US" sz="2800" i="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800" i="0" kern="100" dirty="0" smtClean="0">
                  <a:effectLst/>
                  <a:latin typeface="Cambria Math" panose="020405030504060302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2800" kern="100" dirty="0" smtClean="0">
                    <a:effectLst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𝐵</m:t>
                    </m:r>
                    <m:sSub>
                      <m:sSubPr>
                        <m:ctrlPr>
                          <a:rPr lang="zh-TW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zh-TW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%</m:t>
                        </m:r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sSub>
                      <m:sSubPr>
                        <m:ctrlPr>
                          <a:rPr lang="zh-TW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𝐺𝐶𝐷</m:t>
                    </m:r>
                    <m:d>
                      <m:dPr>
                        <m:ctrlPr>
                          <a:rPr lang="zh-TW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%</m:t>
                        </m:r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zh-TW" sz="2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2193" y="2781535"/>
                <a:ext cx="8994321" cy="116955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2"/>
              <p:cNvSpPr txBox="1">
                <a:spLocks noChangeArrowheads="1"/>
              </p:cNvSpPr>
              <p:nvPr/>
            </p:nvSpPr>
            <p:spPr bwMode="auto">
              <a:xfrm>
                <a:off x="1087099" y="3848066"/>
                <a:ext cx="8784771" cy="16721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⟹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𝐴𝑋</m:t>
                      </m:r>
                      <m:r>
                        <a:rPr lang="en-US" sz="28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𝐵𝑌</m:t>
                      </m:r>
                      <m:r>
                        <a:rPr lang="en-US" sz="28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B</m:t>
                      </m:r>
                      <m:sSub>
                        <m:sSubPr>
                          <m:ctrlPr>
                            <a:rPr lang="zh-TW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zh-TW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%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zh-TW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zh-TW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zh-TW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TW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num>
                            <m:den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zh-TW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i="1" kern="100" dirty="0" smtClean="0">
                  <a:effectLst/>
                  <a:latin typeface="Cambria Math" panose="020405030504060302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2800" kern="100" dirty="0" smtClean="0">
                    <a:effectLst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zh-TW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TW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zh-TW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𝐵</m:t>
                        </m:r>
                      </m:den>
                    </m:f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zh-TW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TW" sz="2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7099" y="3848066"/>
                <a:ext cx="8784771" cy="167218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2"/>
              <p:cNvSpPr txBox="1">
                <a:spLocks noChangeArrowheads="1"/>
              </p:cNvSpPr>
              <p:nvPr/>
            </p:nvSpPr>
            <p:spPr bwMode="auto">
              <a:xfrm>
                <a:off x="1087099" y="5457386"/>
                <a:ext cx="5408659" cy="89896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⟹</m:t>
                      </m:r>
                      <m:r>
                        <a:rPr lang="en-US" sz="2800" i="1" kern="1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2800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sz="2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2800" i="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and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800" i="1" kern="1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280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800" i="1" kern="1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sz="2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zh-TW" sz="2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2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𝐵</m:t>
                          </m:r>
                        </m:den>
                      </m:f>
                      <m:r>
                        <a:rPr lang="en-US" sz="2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zh-TW" sz="2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sz="2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7099" y="5457386"/>
                <a:ext cx="5408659" cy="8989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7674429" y="2098958"/>
                <a:ext cx="4212772" cy="523220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GCD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輾轉相除法</a:t>
                </a: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%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mod</a:t>
                </a:r>
                <a:endPara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429" y="2098958"/>
                <a:ext cx="4212772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2730" t="-8791" b="-26374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34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AFC5-7A01-43A2-9B59-67B579A45228}" type="datetime1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10104 Euclid Problem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CFBF-39FA-4882-B5DD-932E0E45FDB1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03859" y="18079"/>
            <a:ext cx="4813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100, 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35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0757" y="1583125"/>
            <a:ext cx="2495808" cy="83099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GCD(35, 100%35)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GCD(35, 30)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35937" y="3277079"/>
            <a:ext cx="2326071" cy="83099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GCD(30, 35%30)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GCD(30, 5)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6278" y="4906510"/>
            <a:ext cx="2044127" cy="83099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GCD(5, 30%5)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GCD(5,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2"/>
              <p:cNvSpPr txBox="1">
                <a:spLocks noChangeArrowheads="1"/>
              </p:cNvSpPr>
              <p:nvPr/>
            </p:nvSpPr>
            <p:spPr bwMode="auto">
              <a:xfrm>
                <a:off x="2243371" y="5870567"/>
                <a:ext cx="4303426" cy="52322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just">
                  <a:spcAft>
                    <a:spcPts val="0"/>
                  </a:spcAft>
                  <a:buClr>
                    <a:srgbClr val="0070C0"/>
                  </a:buClr>
                </a:pPr>
                <a:r>
                  <a:rPr lang="en-US" altLang="zh-TW" sz="2800" kern="1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altLang="zh-TW" sz="2800" kern="100" dirty="0" smtClean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b="0" i="1" kern="1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0 </m:t>
                    </m:r>
                    <m:sSub>
                      <m:sSubPr>
                        <m:ctrlPr>
                          <a:rPr lang="zh-TW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𝐺𝐶𝐷</m:t>
                    </m:r>
                    <m:r>
                      <a:rPr lang="en-US" sz="2800" b="0" i="1" kern="1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(5, 0)</m:t>
                    </m:r>
                  </m:oMath>
                </a14:m>
                <a:endParaRPr lang="zh-TW" sz="2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43371" y="5870567"/>
                <a:ext cx="4303426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2833" t="-12791" b="-302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向下箭號 14"/>
          <p:cNvSpPr/>
          <p:nvPr/>
        </p:nvSpPr>
        <p:spPr>
          <a:xfrm rot="10800000">
            <a:off x="6959886" y="5160351"/>
            <a:ext cx="283781" cy="62163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2"/>
              <p:cNvSpPr txBox="1">
                <a:spLocks noChangeArrowheads="1"/>
              </p:cNvSpPr>
              <p:nvPr/>
            </p:nvSpPr>
            <p:spPr bwMode="auto">
              <a:xfrm>
                <a:off x="6255143" y="4124458"/>
                <a:ext cx="4478996" cy="988347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70C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spcAft>
                    <a:spcPts val="0"/>
                  </a:spcAft>
                  <a:buClr>
                    <a:srgbClr val="0070C0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sz="24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TW" sz="2400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  <m:r>
                        <a:rPr lang="en-US" sz="2400" b="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,  </m:t>
                      </m:r>
                    </m:oMath>
                  </m:oMathPara>
                </a14:m>
                <a:endParaRPr lang="en-US" sz="2400" b="0" i="1" kern="100" dirty="0" smtClean="0">
                  <a:effectLst/>
                  <a:latin typeface="Cambria Math" panose="020405030504060302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  <a:buClr>
                    <a:srgbClr val="0070C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sz="24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zh-TW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den>
                    </m:f>
                    <m:r>
                      <a:rPr lang="en-US" altLang="zh-TW" sz="2400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zh-TW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sz="24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b="0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TW" sz="24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30</m:t>
                        </m:r>
                      </m:num>
                      <m:den>
                        <m:r>
                          <a:rPr lang="en-US" altLang="zh-TW" sz="24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r>
                      <a:rPr lang="en-US" altLang="zh-TW" sz="2400" b="0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∗0=</m:t>
                    </m:r>
                  </m:oMath>
                </a14:m>
                <a:r>
                  <a:rPr lang="en-US" altLang="zh-TW" sz="2400" kern="100" dirty="0" smtClean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</a:t>
                </a:r>
                <a:endParaRPr lang="zh-TW" sz="2400" kern="1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55143" y="4124458"/>
                <a:ext cx="4478996" cy="988347"/>
              </a:xfrm>
              <a:prstGeom prst="rect">
                <a:avLst/>
              </a:prstGeom>
              <a:blipFill rotWithShape="0">
                <a:blip r:embed="rId4"/>
                <a:stretch>
                  <a:fillRect b="-3571"/>
                </a:stretch>
              </a:blipFill>
              <a:ln w="38100">
                <a:solidFill>
                  <a:srgbClr val="0070C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"/>
              <p:cNvSpPr txBox="1">
                <a:spLocks noChangeArrowheads="1"/>
              </p:cNvSpPr>
              <p:nvPr/>
            </p:nvSpPr>
            <p:spPr bwMode="auto">
              <a:xfrm>
                <a:off x="945000" y="946684"/>
                <a:ext cx="5292777" cy="52322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800" kern="100" dirty="0" smtClean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100</a:t>
                </a:r>
                <a14:m>
                  <m:oMath xmlns:m="http://schemas.openxmlformats.org/officeDocument/2006/math">
                    <m:r>
                      <a:rPr lang="en-US" sz="2800" b="0" i="0" kern="1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8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b="0" i="1" kern="1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35 </m:t>
                    </m:r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sz="28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GCD</m:t>
                    </m:r>
                    <m:d>
                      <m:dPr>
                        <m:ctrlPr>
                          <a:rPr lang="zh-TW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0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100</m:t>
                        </m:r>
                        <m:r>
                          <a:rPr lang="en-US" sz="2800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8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 35</m:t>
                        </m:r>
                      </m:e>
                    </m:d>
                    <m:r>
                      <a:rPr lang="en-US" sz="2800" b="0" i="1" kern="1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800" kern="100" dirty="0" smtClean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= 5</a:t>
                </a:r>
                <a:endParaRPr lang="zh-TW" sz="2800" kern="100" dirty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5000" y="946684"/>
                <a:ext cx="5292777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2304" t="-11628" r="-1037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"/>
              <p:cNvSpPr txBox="1">
                <a:spLocks noChangeArrowheads="1"/>
              </p:cNvSpPr>
              <p:nvPr/>
            </p:nvSpPr>
            <p:spPr bwMode="auto">
              <a:xfrm>
                <a:off x="1620818" y="2562249"/>
                <a:ext cx="4634325" cy="52322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just">
                  <a:spcAft>
                    <a:spcPts val="0"/>
                  </a:spcAft>
                  <a:buClr>
                    <a:srgbClr val="0070C0"/>
                  </a:buClr>
                </a:pPr>
                <a:r>
                  <a:rPr lang="en-US" altLang="zh-TW" sz="2800" kern="100" dirty="0" smtClean="0"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35</a:t>
                </a:r>
                <a:r>
                  <a:rPr lang="en-US" altLang="zh-TW" sz="2800" kern="100" dirty="0" smtClean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b="0" i="1" kern="1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30 </m:t>
                    </m:r>
                    <m:sSub>
                      <m:sSubPr>
                        <m:ctrlPr>
                          <a:rPr lang="zh-TW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𝐺𝐶𝐷</m:t>
                    </m:r>
                    <m:r>
                      <a:rPr lang="en-US" sz="2800" b="0" i="1" kern="1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(35, 30)</m:t>
                    </m:r>
                  </m:oMath>
                </a14:m>
                <a:endParaRPr lang="zh-TW" sz="2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0818" y="2562249"/>
                <a:ext cx="4634325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2763" t="-12791" b="-302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"/>
              <p:cNvSpPr txBox="1">
                <a:spLocks noChangeArrowheads="1"/>
              </p:cNvSpPr>
              <p:nvPr/>
            </p:nvSpPr>
            <p:spPr bwMode="auto">
              <a:xfrm>
                <a:off x="1901425" y="4266540"/>
                <a:ext cx="4303426" cy="52322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just">
                  <a:spcAft>
                    <a:spcPts val="0"/>
                  </a:spcAft>
                  <a:buClr>
                    <a:srgbClr val="0070C0"/>
                  </a:buClr>
                </a:pPr>
                <a:r>
                  <a:rPr lang="en-US" altLang="zh-TW" sz="2800" kern="100" dirty="0" smtClean="0"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30</a:t>
                </a:r>
                <a:r>
                  <a:rPr lang="en-US" altLang="zh-TW" sz="2800" kern="100" dirty="0" smtClean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b="0" i="1" kern="1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5 </m:t>
                    </m:r>
                    <m:sSub>
                      <m:sSubPr>
                        <m:ctrlPr>
                          <a:rPr lang="zh-TW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𝐺𝐶𝐷</m:t>
                    </m:r>
                    <m:r>
                      <a:rPr lang="en-US" sz="2800" b="0" i="1" kern="1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(30, 5)</m:t>
                    </m:r>
                  </m:oMath>
                </a14:m>
                <a:endParaRPr lang="zh-TW" sz="2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1425" y="4266540"/>
                <a:ext cx="4303426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2975" t="-13953" b="-302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向下箭號 24"/>
          <p:cNvSpPr/>
          <p:nvPr/>
        </p:nvSpPr>
        <p:spPr>
          <a:xfrm>
            <a:off x="2889863" y="1477096"/>
            <a:ext cx="383498" cy="95410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下箭號 25"/>
          <p:cNvSpPr/>
          <p:nvPr/>
        </p:nvSpPr>
        <p:spPr>
          <a:xfrm>
            <a:off x="2889863" y="3134568"/>
            <a:ext cx="383498" cy="95410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下箭號 26"/>
          <p:cNvSpPr/>
          <p:nvPr/>
        </p:nvSpPr>
        <p:spPr>
          <a:xfrm>
            <a:off x="2891725" y="4824203"/>
            <a:ext cx="383498" cy="95410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"/>
              <p:cNvSpPr txBox="1">
                <a:spLocks noChangeArrowheads="1"/>
              </p:cNvSpPr>
              <p:nvPr/>
            </p:nvSpPr>
            <p:spPr bwMode="auto">
              <a:xfrm>
                <a:off x="6237777" y="5833130"/>
                <a:ext cx="2246247" cy="52322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70C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just">
                  <a:spcAft>
                    <a:spcPts val="0"/>
                  </a:spcAft>
                  <a:buClr>
                    <a:srgbClr val="0070C0"/>
                  </a:buClr>
                </a:pPr>
                <a:r>
                  <a:rPr lang="en-US" altLang="zh-TW" sz="2800" kern="100" dirty="0" smtClean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kern="1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=1,  </m:t>
                    </m:r>
                    <m:sSub>
                      <m:sSubPr>
                        <m:ctrlPr>
                          <a:rPr lang="zh-TW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kern="1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zh-TW" sz="24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37777" y="5833130"/>
                <a:ext cx="2246247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38100">
                <a:solidFill>
                  <a:srgbClr val="0070C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"/>
              <p:cNvSpPr txBox="1">
                <a:spLocks noChangeArrowheads="1"/>
              </p:cNvSpPr>
              <p:nvPr/>
            </p:nvSpPr>
            <p:spPr bwMode="auto">
              <a:xfrm>
                <a:off x="6255143" y="2364986"/>
                <a:ext cx="4478996" cy="991553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70C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spcAft>
                    <a:spcPts val="0"/>
                  </a:spcAft>
                  <a:buClr>
                    <a:srgbClr val="0070C0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sz="24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TW" sz="2400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  <m:r>
                        <a:rPr lang="en-US" sz="2400" b="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,  </m:t>
                      </m:r>
                    </m:oMath>
                  </m:oMathPara>
                </a14:m>
                <a:endParaRPr lang="en-US" sz="2400" b="0" i="1" kern="100" dirty="0" smtClean="0">
                  <a:effectLst/>
                  <a:latin typeface="Cambria Math" panose="020405030504060302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  <a:buClr>
                    <a:srgbClr val="0070C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sz="24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zh-TW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den>
                    </m:f>
                    <m:r>
                      <a:rPr lang="en-US" altLang="zh-TW" sz="2400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zh-TW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sz="24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=0−</m:t>
                    </m:r>
                    <m:f>
                      <m:fPr>
                        <m:ctrlPr>
                          <a:rPr lang="en-US" altLang="zh-TW" sz="24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35</m:t>
                        </m:r>
                      </m:num>
                      <m:den>
                        <m:r>
                          <a:rPr lang="en-US" altLang="zh-TW" sz="24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30</m:t>
                        </m:r>
                      </m:den>
                    </m:f>
                    <m:r>
                      <a:rPr lang="en-US" altLang="zh-TW" sz="2400" b="0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∗1=</m:t>
                    </m:r>
                  </m:oMath>
                </a14:m>
                <a:r>
                  <a:rPr lang="en-US" altLang="zh-TW" sz="2400" kern="100" dirty="0" smtClean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-1</a:t>
                </a:r>
                <a:endParaRPr lang="zh-TW" sz="24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55143" y="2364986"/>
                <a:ext cx="4478996" cy="991553"/>
              </a:xfrm>
              <a:prstGeom prst="rect">
                <a:avLst/>
              </a:prstGeom>
              <a:blipFill rotWithShape="0">
                <a:blip r:embed="rId9"/>
                <a:stretch>
                  <a:fillRect r="-945" b="-3550"/>
                </a:stretch>
              </a:blipFill>
              <a:ln w="38100">
                <a:solidFill>
                  <a:srgbClr val="0070C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"/>
              <p:cNvSpPr txBox="1">
                <a:spLocks noChangeArrowheads="1"/>
              </p:cNvSpPr>
              <p:nvPr/>
            </p:nvSpPr>
            <p:spPr bwMode="auto">
              <a:xfrm>
                <a:off x="6255143" y="546247"/>
                <a:ext cx="4987003" cy="988347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spcAft>
                    <a:spcPts val="0"/>
                  </a:spcAft>
                  <a:buClr>
                    <a:srgbClr val="0070C0"/>
                  </a:buClr>
                </a:pPr>
                <a:r>
                  <a:rPr lang="en-US" sz="2400" b="0" i="1" kern="100" dirty="0" smtClean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2400" b="0" i="0" kern="1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kern="1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</m:t>
                    </m:r>
                    <m:r>
                      <a:rPr lang="en-US" sz="2400" b="0" i="1" kern="1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,  </m:t>
                    </m:r>
                  </m:oMath>
                </a14:m>
                <a:endParaRPr lang="en-US" sz="2400" b="0" i="1" kern="100" dirty="0" smtClean="0">
                  <a:effectLst/>
                  <a:latin typeface="Cambria Math" panose="020405030504060302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  <a:buClr>
                    <a:srgbClr val="0070C0"/>
                  </a:buClr>
                </a:pPr>
                <a:r>
                  <a:rPr lang="en-US" sz="2400" i="1" kern="100" dirty="0" smtClean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Y</a:t>
                </a:r>
                <a:r>
                  <a:rPr lang="en-US" sz="2400" kern="100" dirty="0" smtClean="0">
                    <a:effectLst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sz="24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zh-TW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den>
                    </m:f>
                    <m:r>
                      <a:rPr lang="en-US" altLang="zh-TW" sz="2400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zh-TW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sz="24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TW" sz="24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100</m:t>
                        </m:r>
                      </m:num>
                      <m:den>
                        <m:r>
                          <a:rPr lang="en-US" altLang="zh-TW" sz="24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35</m:t>
                        </m:r>
                      </m:den>
                    </m:f>
                    <m:r>
                      <a:rPr lang="en-US" altLang="zh-TW" sz="2400" b="0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∗(−1)=</m:t>
                    </m:r>
                    <m:r>
                      <a:rPr lang="en-US" altLang="zh-TW" sz="2400" b="0" i="0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endParaRPr lang="zh-TW" sz="24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55143" y="546247"/>
                <a:ext cx="4987003" cy="988347"/>
              </a:xfrm>
              <a:prstGeom prst="rect">
                <a:avLst/>
              </a:prstGeom>
              <a:blipFill rotWithShape="0">
                <a:blip r:embed="rId10"/>
                <a:stretch>
                  <a:fillRect l="-1456" t="-2976" b="-2976"/>
                </a:stretch>
              </a:blipFill>
              <a:ln w="381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向下箭號 32"/>
          <p:cNvSpPr/>
          <p:nvPr/>
        </p:nvSpPr>
        <p:spPr>
          <a:xfrm rot="10800000">
            <a:off x="6963613" y="3429680"/>
            <a:ext cx="283781" cy="62163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下箭號 33"/>
          <p:cNvSpPr/>
          <p:nvPr/>
        </p:nvSpPr>
        <p:spPr>
          <a:xfrm rot="10800000">
            <a:off x="6959885" y="1643330"/>
            <a:ext cx="283781" cy="62163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9075761" y="5778310"/>
            <a:ext cx="2598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-1 3 5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38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5" grpId="0" animBg="1"/>
      <p:bldP spid="18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3" grpId="0" animBg="1"/>
      <p:bldP spid="34" grpId="0" animBg="1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AFC5-7A01-43A2-9B59-67B579A45228}" type="datetime1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10104 Euclid Problem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CFBF-39FA-4882-B5DD-932E0E45FDB1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209799" y="117693"/>
            <a:ext cx="836721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&lt;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TW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extend_gcd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a,int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if (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b==0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x=1;y=0; return a; 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else  {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extend_gcd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b,a%b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altLang="zh-TW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zh-TW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=y; </a:t>
            </a:r>
            <a:endParaRPr lang="en-US" altLang="zh-TW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y=x-a/b*y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altLang="zh-TW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x=</a:t>
            </a:r>
            <a:r>
              <a:rPr lang="en-US" altLang="zh-TW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altLang="zh-TW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return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altLang="zh-TW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 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while (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&gt;&gt;a&gt;&gt;b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{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d=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extend_gcd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&lt;&lt;x&lt;&lt;" "&lt;&lt;y&lt;&lt;" "&lt;&lt;d&lt;&lt;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} </a:t>
            </a: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 </a:t>
            </a: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327236" y="117693"/>
            <a:ext cx="1596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58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559</Words>
  <Application>Microsoft Office PowerPoint</Application>
  <PresentationFormat>寬螢幕</PresentationFormat>
  <Paragraphs>128</Paragraphs>
  <Slides>9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UVa 10104 Euclid Problem</vt:lpstr>
      <vt:lpstr>UVa 10104 Euclid Problem (Time Limit: 3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10104 Euclid Problem</dc:title>
  <dc:creator>鄭進和</dc:creator>
  <cp:lastModifiedBy>chcheng</cp:lastModifiedBy>
  <cp:revision>56</cp:revision>
  <dcterms:created xsi:type="dcterms:W3CDTF">2016-04-25T09:18:17Z</dcterms:created>
  <dcterms:modified xsi:type="dcterms:W3CDTF">2019-04-08T06:40:39Z</dcterms:modified>
</cp:coreProperties>
</file>