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6" r:id="rId4"/>
    <p:sldId id="263" r:id="rId5"/>
    <p:sldId id="264" r:id="rId6"/>
    <p:sldId id="265" r:id="rId7"/>
    <p:sldId id="27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5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5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9455-6A6D-4F32-8E83-B7396A7FCE18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9286F-3F11-4507-B241-3252CF429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9286F-3F11-4507-B241-3252CF429DA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07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9286F-3F11-4507-B241-3252CF429DA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1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E0DD-FB1B-4E25-ABCA-8110AE3DAE1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3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73A-D723-4C89-919A-2B6E15448F39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8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0ED-3D50-4121-9892-5FAF98C3BF44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0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53A-5027-4147-A11F-B78BC1802A6B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2AC1-54D8-49EC-ACDA-B0E8ABFBD086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F2CB-B578-4300-A6DD-75CE099684B9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68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E7C-02CD-4297-B27D-7553B76C49DF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0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B6F3-A507-4DB0-956E-ED8FD6251487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4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01D3-A8F6-4E85-92EA-F96A78DFF77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2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9A44-920D-45D8-A342-7D01C31FAD21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0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130B-6EDE-44AC-8AF7-6BDD6DCCB993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BBAD-16B8-4D56-B77C-144C5A893C31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145B-D996-429A-A381-5096A17626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10535 Shooter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01D3-A8F6-4E85-92EA-F96A78DFF77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26336" y="585963"/>
            <a:ext cx="493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int main() </a:t>
            </a:r>
            <a:endParaRPr lang="en-US" altLang="zh-TW" dirty="0">
              <a:solidFill>
                <a:srgbClr val="FF0000"/>
              </a:solidFill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{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while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(scanf("%d", &amp;n) == 1 &amp;&amp; n) {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init()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  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printf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("%d\n", </a:t>
            </a:r>
            <a:r>
              <a:rPr lang="zh-TW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solve</a:t>
            </a: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()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);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return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0;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</a:t>
            </a:r>
            <a:r>
              <a:rPr lang="zh-TW" altLang="zh-TW" sz="1600" dirty="0" smtClean="0"/>
              <a:t> 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00616" y="567675"/>
            <a:ext cx="227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Uva</a:t>
            </a:r>
            <a:r>
              <a:rPr lang="en-US" altLang="zh-TW" sz="2000" dirty="0" smtClean="0"/>
              <a:t> 10535 Code (3/3)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54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單箭頭接點 41"/>
          <p:cNvCxnSpPr>
            <a:stCxn id="36" idx="4"/>
          </p:cNvCxnSpPr>
          <p:nvPr/>
        </p:nvCxnSpPr>
        <p:spPr>
          <a:xfrm flipH="1">
            <a:off x="1454495" y="4203451"/>
            <a:ext cx="1253677" cy="17094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277" y="0"/>
            <a:ext cx="10515600" cy="125489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10535 Shooter (Time Limit: </a:t>
            </a:r>
            <a:r>
              <a:rPr lang="en-US" altLang="zh-TW" dirty="0" smtClean="0"/>
              <a:t>3 </a:t>
            </a:r>
            <a:r>
              <a:rPr lang="en-US" altLang="zh-TW" dirty="0" smtClean="0"/>
              <a:t>seconds)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630D-4880-464A-A7F4-3D1B9B96891C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2</a:t>
            </a:fld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1172980" y="1906965"/>
            <a:ext cx="2754443" cy="68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1172980" y="2863121"/>
            <a:ext cx="1974954" cy="33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038600" y="3402767"/>
            <a:ext cx="1058056" cy="131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548328" y="5156617"/>
            <a:ext cx="2203554" cy="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323788" y="2421171"/>
            <a:ext cx="1886012" cy="95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019332" y="3612630"/>
            <a:ext cx="659566" cy="140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38200" y="4212236"/>
            <a:ext cx="0" cy="116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322232" y="5507782"/>
            <a:ext cx="1376727" cy="7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2644464" y="4053549"/>
            <a:ext cx="127416" cy="149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stCxn id="36" idx="6"/>
          </p:cNvCxnSpPr>
          <p:nvPr/>
        </p:nvCxnSpPr>
        <p:spPr>
          <a:xfrm flipV="1">
            <a:off x="2771880" y="3603846"/>
            <a:ext cx="2435902" cy="5246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6" idx="0"/>
          </p:cNvCxnSpPr>
          <p:nvPr/>
        </p:nvCxnSpPr>
        <p:spPr>
          <a:xfrm flipV="1">
            <a:off x="2708172" y="1713335"/>
            <a:ext cx="250460" cy="234021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6" idx="1"/>
          </p:cNvCxnSpPr>
          <p:nvPr/>
        </p:nvCxnSpPr>
        <p:spPr>
          <a:xfrm flipH="1" flipV="1">
            <a:off x="1498344" y="1647630"/>
            <a:ext cx="1164780" cy="242787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6" idx="5"/>
          </p:cNvCxnSpPr>
          <p:nvPr/>
        </p:nvCxnSpPr>
        <p:spPr>
          <a:xfrm>
            <a:off x="2753220" y="4181498"/>
            <a:ext cx="574646" cy="16650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668249" y="1166388"/>
            <a:ext cx="161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Count = 2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319160" y="3078417"/>
            <a:ext cx="161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Count = 1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59623" y="1092617"/>
            <a:ext cx="161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Count = 3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727584" y="5792552"/>
            <a:ext cx="161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Count = 2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38200" y="5832879"/>
            <a:ext cx="161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Count = 0</a:t>
            </a:r>
            <a:endParaRPr lang="zh-TW" altLang="en-US" sz="28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211175" y="1648441"/>
            <a:ext cx="549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Find the maximum number of line segments which can be shot.</a:t>
            </a:r>
            <a:endParaRPr lang="zh-TW" altLang="en-US" sz="36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930615" y="3730449"/>
            <a:ext cx="6096000" cy="20621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Input: shooter location and a set of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n line segments</a:t>
            </a:r>
          </a:p>
          <a:p>
            <a:r>
              <a:rPr lang="en-US" altLang="zh-TW" sz="3200" dirty="0" smtClean="0"/>
              <a:t>Output: maximum number of line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            segments that can be 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43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01D3-A8F6-4E85-92EA-F96A78DFF77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78764" y="386941"/>
            <a:ext cx="347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71716" y="637681"/>
            <a:ext cx="347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9912" y="1033272"/>
            <a:ext cx="2761488" cy="48320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</a:p>
          <a:p>
            <a:r>
              <a:rPr lang="en-US" altLang="zh-TW" sz="2800" dirty="0"/>
              <a:t>0 0 10 0</a:t>
            </a:r>
          </a:p>
          <a:p>
            <a:r>
              <a:rPr lang="en-US" altLang="zh-TW" sz="2800" dirty="0"/>
              <a:t>0 1 10 1</a:t>
            </a:r>
          </a:p>
          <a:p>
            <a:r>
              <a:rPr lang="en-US" altLang="zh-TW" sz="2800" dirty="0"/>
              <a:t>0 2 10 2</a:t>
            </a:r>
          </a:p>
          <a:p>
            <a:r>
              <a:rPr lang="en-US" altLang="zh-TW" sz="2800" dirty="0"/>
              <a:t>0 -1</a:t>
            </a:r>
          </a:p>
          <a:p>
            <a:r>
              <a:rPr lang="en-US" altLang="zh-TW" sz="2800" dirty="0"/>
              <a:t>3</a:t>
            </a:r>
          </a:p>
          <a:p>
            <a:r>
              <a:rPr lang="en-US" altLang="zh-TW" sz="2800" dirty="0"/>
              <a:t>0 0 10 0</a:t>
            </a:r>
          </a:p>
          <a:p>
            <a:r>
              <a:rPr lang="en-US" altLang="zh-TW" sz="2800" dirty="0"/>
              <a:t>0 1 10 1</a:t>
            </a:r>
          </a:p>
          <a:p>
            <a:r>
              <a:rPr lang="en-US" altLang="zh-TW" sz="2800" dirty="0"/>
              <a:t>0 3 10 3</a:t>
            </a:r>
          </a:p>
          <a:p>
            <a:r>
              <a:rPr lang="en-US" altLang="zh-TW" sz="2800" dirty="0"/>
              <a:t>0 2</a:t>
            </a:r>
          </a:p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86600" y="1256412"/>
            <a:ext cx="2560320" cy="9541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</a:p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47544" y="1072631"/>
            <a:ext cx="142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線段數目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84882" y="1725769"/>
            <a:ext cx="231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線段端點座標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ea typeface="標楷體" panose="03000509000000000000" pitchFamily="65" charset="-120"/>
              </a:rPr>
              <a:t>x1,y1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),(</a:t>
            </a:r>
            <a:r>
              <a:rPr lang="en-US" altLang="zh-TW" sz="2400" dirty="0" smtClean="0">
                <a:ea typeface="標楷體" panose="03000509000000000000" pitchFamily="65" charset="-120"/>
              </a:rPr>
              <a:t>x2,y2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72868" y="275682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標楷體" panose="03000509000000000000" pitchFamily="65" charset="-120"/>
              </a:rPr>
              <a:t>shooter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位置座標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x,y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298448" y="1304134"/>
            <a:ext cx="118643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弧 13"/>
          <p:cNvSpPr/>
          <p:nvPr/>
        </p:nvSpPr>
        <p:spPr>
          <a:xfrm>
            <a:off x="2200656" y="1574997"/>
            <a:ext cx="246888" cy="1246495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1" idx="1"/>
          </p:cNvCxnSpPr>
          <p:nvPr/>
        </p:nvCxnSpPr>
        <p:spPr>
          <a:xfrm flipH="1" flipV="1">
            <a:off x="1673352" y="2987652"/>
            <a:ext cx="699516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15924" y="1143001"/>
            <a:ext cx="1284732" cy="20025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209800" y="1472077"/>
            <a:ext cx="4839462" cy="321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5924" y="3255266"/>
            <a:ext cx="1284732" cy="20025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/>
          <p:cNvCxnSpPr>
            <a:stCxn id="21" idx="3"/>
          </p:cNvCxnSpPr>
          <p:nvPr/>
        </p:nvCxnSpPr>
        <p:spPr>
          <a:xfrm flipV="1">
            <a:off x="2200656" y="1911096"/>
            <a:ext cx="4885944" cy="2345438"/>
          </a:xfrm>
          <a:prstGeom prst="bentConnector3">
            <a:avLst>
              <a:gd name="adj1" fmla="val 7489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286762" y="5320006"/>
            <a:ext cx="143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ea typeface="標楷體" panose="03000509000000000000" pitchFamily="65" charset="-120"/>
              </a:rPr>
              <a:t>輸入</a:t>
            </a:r>
            <a:r>
              <a:rPr lang="zh-TW" altLang="en-US" sz="2400" dirty="0">
                <a:ea typeface="標楷體" panose="03000509000000000000" pitchFamily="65" charset="-120"/>
              </a:rPr>
              <a:t>結束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/>
          <p:cNvCxnSpPr>
            <a:stCxn id="25" idx="1"/>
          </p:cNvCxnSpPr>
          <p:nvPr/>
        </p:nvCxnSpPr>
        <p:spPr>
          <a:xfrm flipH="1" flipV="1">
            <a:off x="1298448" y="5550408"/>
            <a:ext cx="988314" cy="4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973068" y="1049324"/>
            <a:ext cx="196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標楷體" panose="03000509000000000000" pitchFamily="65" charset="-120"/>
              </a:rPr>
              <a:t>Test Case #1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06774" y="3802599"/>
            <a:ext cx="196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標楷體" panose="03000509000000000000" pitchFamily="65" charset="-120"/>
              </a:rPr>
              <a:t>Test Case #2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7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CAE2-F1E0-44DA-A3EF-F7A18A11C50B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0277" y="0"/>
            <a:ext cx="4578883" cy="1004831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10535 Shooter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83505" y="4204183"/>
            <a:ext cx="4465320" cy="9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1613219" y="1176087"/>
            <a:ext cx="30480" cy="5013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900749" y="2608184"/>
            <a:ext cx="1840230" cy="22904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796099" y="1787426"/>
            <a:ext cx="2209800" cy="97276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613219" y="2793214"/>
            <a:ext cx="2392680" cy="14417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643699" y="1787426"/>
            <a:ext cx="152400" cy="249324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1719899" y="2608183"/>
            <a:ext cx="1028700" cy="15810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 flipV="1">
            <a:off x="900749" y="2760194"/>
            <a:ext cx="742950" cy="1429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 rot="13181247" flipH="1" flipV="1">
            <a:off x="1561918" y="3942476"/>
            <a:ext cx="758859" cy="2594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77501" y="3479440"/>
            <a:ext cx="1508760" cy="1511016"/>
          </a:xfrm>
          <a:prstGeom prst="arc">
            <a:avLst>
              <a:gd name="adj1" fmla="val 16200000"/>
              <a:gd name="adj2" fmla="val 603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 31"/>
          <p:cNvSpPr/>
          <p:nvPr/>
        </p:nvSpPr>
        <p:spPr>
          <a:xfrm>
            <a:off x="1481775" y="3355540"/>
            <a:ext cx="1463040" cy="1915861"/>
          </a:xfrm>
          <a:prstGeom prst="arc">
            <a:avLst>
              <a:gd name="adj1" fmla="val 16332894"/>
              <a:gd name="adj2" fmla="val 21371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>
            <a:off x="-1323340" y="2918749"/>
            <a:ext cx="4787266" cy="2698437"/>
          </a:xfrm>
          <a:prstGeom prst="arc">
            <a:avLst>
              <a:gd name="adj1" fmla="val 161202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862969" y="3803470"/>
                <a:ext cx="563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69" y="3803470"/>
                <a:ext cx="56388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15463" y="2285828"/>
                <a:ext cx="563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63" y="2285828"/>
                <a:ext cx="56388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657970" y="1286620"/>
                <a:ext cx="563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70" y="1286620"/>
                <a:ext cx="56388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710975" y="2362865"/>
                <a:ext cx="563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75" y="2362865"/>
                <a:ext cx="56388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953035" y="2516661"/>
                <a:ext cx="563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35" y="2516661"/>
                <a:ext cx="56388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/>
          <p:nvPr/>
        </p:nvCxnSpPr>
        <p:spPr>
          <a:xfrm>
            <a:off x="7289962" y="3681729"/>
            <a:ext cx="492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068631" y="3153352"/>
            <a:ext cx="21612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9149242" y="2652363"/>
            <a:ext cx="19202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068631" y="3153352"/>
            <a:ext cx="0" cy="528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9149241" y="2699158"/>
            <a:ext cx="0" cy="982571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0229852" y="3153352"/>
            <a:ext cx="0" cy="5283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1069482" y="2652363"/>
            <a:ext cx="0" cy="9825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0033162" y="3832471"/>
                <a:ext cx="563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162" y="3832471"/>
                <a:ext cx="56388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921157" y="3805496"/>
                <a:ext cx="608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157" y="3805496"/>
                <a:ext cx="60857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10765196" y="3811344"/>
                <a:ext cx="776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196" y="3811344"/>
                <a:ext cx="77672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5749930" y="3124104"/>
            <a:ext cx="1776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Count = </a:t>
            </a:r>
            <a:endParaRPr lang="zh-TW" altLang="en-US" sz="32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347906" y="311911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394385" y="3119112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414514" y="3129077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0405828" y="314528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397140" y="3106317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5" name="向右箭號 64"/>
          <p:cNvSpPr/>
          <p:nvPr/>
        </p:nvSpPr>
        <p:spPr>
          <a:xfrm>
            <a:off x="4509334" y="3190443"/>
            <a:ext cx="1201700" cy="5006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437824" y="4461802"/>
            <a:ext cx="6400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Finding the maximum number of polar angle intervals which have common subinterval</a:t>
            </a:r>
            <a:endParaRPr lang="zh-TW" altLang="en-US" sz="36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192297" y="1252723"/>
            <a:ext cx="640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This problem is transformed into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5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4190-4EE1-4B16-9FFE-BF5F618D32D2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0277" y="0"/>
            <a:ext cx="4578883" cy="1004831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10535 Shooter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746760" y="4033520"/>
            <a:ext cx="1144524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877785" y="3501140"/>
            <a:ext cx="5005252" cy="2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297797" y="2947806"/>
            <a:ext cx="1401170" cy="20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411980" y="2989716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278482" y="2620758"/>
            <a:ext cx="26931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7274923" y="3150622"/>
            <a:ext cx="30806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766266" y="2620758"/>
            <a:ext cx="2611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77785" y="3501140"/>
            <a:ext cx="0" cy="5628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7798" y="2989716"/>
            <a:ext cx="54428" cy="10742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723826" y="2989716"/>
            <a:ext cx="0" cy="10742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411980" y="2968761"/>
            <a:ext cx="0" cy="1095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278482" y="2620758"/>
            <a:ext cx="0" cy="1443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725796" y="3033453"/>
            <a:ext cx="0" cy="1095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883037" y="3516380"/>
            <a:ext cx="0" cy="5476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274923" y="3150622"/>
            <a:ext cx="0" cy="9133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971609" y="2620758"/>
            <a:ext cx="42453" cy="1443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8766265" y="2620758"/>
            <a:ext cx="48986" cy="1443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0331088" y="3150622"/>
            <a:ext cx="24492" cy="898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1378019" y="2620758"/>
            <a:ext cx="52158" cy="14432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10811" y="2090895"/>
            <a:ext cx="34585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3010811" y="2129222"/>
            <a:ext cx="0" cy="1968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6469380" y="2090895"/>
            <a:ext cx="0" cy="1942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-57052" y="3438585"/>
            <a:ext cx="1776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Count = </a:t>
            </a:r>
            <a:endParaRPr lang="zh-TW" altLang="en-US" sz="32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396273" y="3463985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891851" y="3463984"/>
            <a:ext cx="38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502946" y="3463984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150958" y="3463984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821156" y="3453825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04746" y="3453824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313404" y="3463984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926272" y="3453824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422482" y="3478616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920586" y="3463984"/>
            <a:ext cx="38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450447" y="3438585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141426" y="3438585"/>
            <a:ext cx="38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350369" y="3438585"/>
            <a:ext cx="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0736307" y="3417830"/>
            <a:ext cx="38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1542798" y="3395562"/>
            <a:ext cx="340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80515" y="4487467"/>
            <a:ext cx="425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Maximum Count = 4</a:t>
            </a:r>
            <a:endParaRPr lang="zh-TW" altLang="en-US" sz="36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766207" y="4414954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latin typeface="Segoe UI Symbol" panose="020B0502040204020203" pitchFamily="34" charset="0"/>
              </a:rPr>
              <a:t>⇒</a:t>
            </a:r>
            <a:endParaRPr lang="zh-TW" altLang="en-US" sz="4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600102" y="4450696"/>
            <a:ext cx="602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The output of this problem is 4. </a:t>
            </a:r>
            <a:endParaRPr lang="zh-TW" altLang="en-US" sz="36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4718" y="937377"/>
            <a:ext cx="452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Sweep-Line Algorithm</a:t>
            </a:r>
            <a:endParaRPr lang="zh-TW" altLang="en-US" sz="3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012205" y="2703187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8490312" y="2101963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124498" y="2534413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100019" y="2129222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738839" y="1650786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927683" y="2484920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0111457" y="2673942"/>
            <a:ext cx="55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1119304" y="2139995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744450" y="2139995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506984" y="2571788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6248943" y="1645828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3463243" y="2509473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110217" y="360987"/>
            <a:ext cx="1751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Left:   +1</a:t>
            </a:r>
            <a:endParaRPr lang="zh-TW" altLang="en-US" sz="3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8085774" y="887526"/>
            <a:ext cx="17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Right: -1</a:t>
            </a:r>
            <a:endParaRPr lang="zh-TW" altLang="en-US" sz="32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623058" y="3107094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+1</a:t>
            </a:r>
            <a:endParaRPr lang="zh-TW" altLang="en-US" sz="24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6703835" y="3094441"/>
            <a:ext cx="6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47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6" grpId="0"/>
      <p:bldP spid="87" grpId="0"/>
      <p:bldP spid="89" grpId="0"/>
      <p:bldP spid="90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A49A-6335-4E3B-87A6-7B7C33C5DC44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0277" y="0"/>
            <a:ext cx="4578883" cy="1004831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10535 Shooter</a:t>
            </a:r>
            <a:endParaRPr lang="zh-TW" altLang="en-US" dirty="0"/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236957" y="1553471"/>
            <a:ext cx="11421643" cy="4524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Compute the polar angles of endpoints of each line segment.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Sort all the polar angles.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Segoe UI Symbol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←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0; </a:t>
            </a:r>
            <a:r>
              <a:rPr lang="en-US" sz="3200" i="1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Segoe UI Symbol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←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 ;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Scan the sorted list from the min angle to the max angle.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US" sz="3200" b="1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angle just scanned is the angle of the </a:t>
            </a:r>
            <a:r>
              <a:rPr lang="en-US" sz="32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left 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endpoint of an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533400">
              <a:spcAft>
                <a:spcPts val="0"/>
              </a:spcAft>
            </a:pPr>
            <a:r>
              <a:rPr lang="en-US" sz="3200" kern="10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interval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         </a:t>
            </a:r>
            <a:r>
              <a:rPr lang="en-US" sz="3200" b="1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then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  <a:r>
              <a:rPr lang="en-US" sz="32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++; </a:t>
            </a:r>
            <a:r>
              <a:rPr lang="en-US" sz="3200" i="1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←max(</a:t>
            </a:r>
            <a:r>
              <a:rPr lang="en-US" sz="32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sz="3200" i="1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Maxcount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); }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14350" lvl="0" indent="-514350">
              <a:spcAft>
                <a:spcPts val="0"/>
              </a:spcAft>
              <a:buAutoNum type="arabicPeriod" startAt="7"/>
            </a:pPr>
            <a:r>
              <a:rPr lang="en-US" sz="3200" b="1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else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-;</a:t>
            </a:r>
            <a:endParaRPr lang="en-US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32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8.Output</a:t>
            </a:r>
            <a:r>
              <a:rPr lang="en-US" sz="3200" i="1" kern="100" dirty="0" smtClean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Maxcount</a:t>
            </a:r>
            <a:r>
              <a:rPr 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  <a:endParaRPr 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277" y="845585"/>
            <a:ext cx="198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78480" y="845585"/>
                <a:ext cx="5532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 smtClean="0"/>
                  <a:t>Time Complexity: O(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altLang="zh-TW" sz="3600" dirty="0" smtClean="0"/>
                  <a:t>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845585"/>
                <a:ext cx="553212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3304" t="-15094" b="-34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01D3-A8F6-4E85-92EA-F96A78DFF77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37716" y="740664"/>
            <a:ext cx="500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sz="2400" dirty="0"/>
              <a:t>float   </a:t>
            </a:r>
            <a:r>
              <a:rPr lang="es-ES" altLang="zh-TW" sz="2400" b="1" dirty="0" smtClean="0">
                <a:solidFill>
                  <a:srgbClr val="0070C0"/>
                </a:solidFill>
              </a:rPr>
              <a:t>atan2</a:t>
            </a:r>
            <a:r>
              <a:rPr lang="es-ES" altLang="zh-TW" sz="2400" dirty="0"/>
              <a:t> ( float y, float x </a:t>
            </a:r>
            <a:r>
              <a:rPr lang="es-ES" altLang="zh-TW" sz="2400" dirty="0" smtClean="0"/>
              <a:t>);</a:t>
            </a:r>
            <a:endParaRPr lang="es-ES" altLang="zh-TW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37716" y="1407962"/>
            <a:ext cx="685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Parameters</a:t>
            </a:r>
          </a:p>
          <a:p>
            <a:r>
              <a:rPr lang="en-US" altLang="zh-TW" sz="2400" b="1" dirty="0" smtClean="0"/>
              <a:t>    </a:t>
            </a:r>
            <a:r>
              <a:rPr lang="en-US" altLang="zh-TW" sz="2400" dirty="0" smtClean="0"/>
              <a:t>x ,y</a:t>
            </a:r>
            <a:r>
              <a:rPr lang="en-US" altLang="zh-TW" sz="2400" b="1" dirty="0" smtClean="0"/>
              <a:t>: </a:t>
            </a:r>
            <a:r>
              <a:rPr lang="en-US" altLang="zh-TW" sz="2400" dirty="0"/>
              <a:t>values of floating-point or 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integral types</a:t>
            </a:r>
            <a:endParaRPr lang="en-US" altLang="zh-TW" sz="2400" b="1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1472184" y="2444592"/>
            <a:ext cx="18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Return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737360" y="3018275"/>
                <a:ext cx="9616440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zh-TW" sz="24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DejaVuSans"/>
                  </a:rPr>
                  <a:t>If no errors occur, the arc tangent of </a:t>
                </a:r>
                <a:r>
                  <a:rPr lang="zh-TW" altLang="zh-TW" sz="2400" dirty="0">
                    <a:solidFill>
                      <a:srgbClr val="000000"/>
                    </a:solidFill>
                    <a:latin typeface="Arial Unicode MS" panose="020B0604020202020204" pitchFamily="34" charset="-120"/>
                    <a:ea typeface="DejaVuSansMono"/>
                  </a:rPr>
                  <a:t>y/x</a:t>
                </a:r>
                <a:r>
                  <a:rPr lang="zh-TW" altLang="zh-TW" sz="2400" dirty="0">
                    <a:solidFill>
                      <a:srgbClr val="000000"/>
                    </a:solidFill>
                    <a:ea typeface="DejaVuSans"/>
                  </a:rPr>
                  <a:t> </a:t>
                </a:r>
                <a:r>
                  <a:rPr lang="zh-TW" altLang="zh-TW" sz="2400" dirty="0" smtClean="0">
                    <a:latin typeface="Arial" panose="020B0604020202020204" pitchFamily="34" charset="0"/>
                    <a:ea typeface="DejaVuSans"/>
                  </a:rPr>
                  <a:t>(</a:t>
                </a:r>
                <a:r>
                  <a:rPr lang="zh-TW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arctan</a:t>
                </a:r>
                <a:r>
                  <a:rPr lang="zh-TW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TW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2400" dirty="0">
                    <a:ea typeface="DejaVuSans"/>
                  </a:rPr>
                  <a:t>)</a:t>
                </a:r>
                <a:r>
                  <a:rPr lang="zh-TW" altLang="zh-TW" sz="2400" dirty="0">
                    <a:solidFill>
                      <a:srgbClr val="FF0000"/>
                    </a:solidFill>
                    <a:ea typeface="DejaVuSans"/>
                  </a:rPr>
                  <a:t> </a:t>
                </a:r>
                <a:r>
                  <a:rPr lang="zh-TW" altLang="zh-TW" sz="2400" dirty="0" smtClean="0">
                    <a:solidFill>
                      <a:srgbClr val="000000"/>
                    </a:solidFill>
                    <a:ea typeface="DejaVuSans"/>
                  </a:rPr>
                  <a:t>in </a:t>
                </a:r>
                <a:r>
                  <a:rPr lang="zh-TW" altLang="zh-TW" sz="2400" dirty="0">
                    <a:solidFill>
                      <a:srgbClr val="000000"/>
                    </a:solidFill>
                    <a:ea typeface="DejaVuSans"/>
                  </a:rPr>
                  <a:t>the range</a:t>
                </a:r>
                <a:r>
                  <a:rPr lang="zh-TW" altLang="zh-TW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Sans"/>
                  </a:rPr>
                  <a:t> </a:t>
                </a:r>
                <a:r>
                  <a:rPr lang="zh-TW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[-π , +π</a:t>
                </a:r>
                <a:r>
                  <a:rPr lang="zh-TW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radians, is returned.</a:t>
                </a:r>
                <a:r>
                  <a:rPr lang="zh-TW" altLang="zh-TW" sz="2400" dirty="0" smtClean="0"/>
                  <a:t> </a:t>
                </a:r>
                <a:endParaRPr lang="zh-TW" altLang="zh-TW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0" y="3018275"/>
                <a:ext cx="9616440" cy="955903"/>
              </a:xfrm>
              <a:prstGeom prst="rect">
                <a:avLst/>
              </a:prstGeom>
              <a:blipFill rotWithShape="0">
                <a:blip r:embed="rId3"/>
                <a:stretch>
                  <a:fillRect l="-951" t="-637" b="-133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8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01D3-A8F6-4E85-92EA-F96A78DFF77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567675"/>
            <a:ext cx="7016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#include &lt;stdio.h&gt;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#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include &lt;string.h&gt;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#include &lt;math.h&gt;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#include &lt;algorithm&gt;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using namespace std;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const double eps = 1e-9;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const double pi = acos(-1.0);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const int N = 1005;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struct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state { double t; int k;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s[N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*2];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struct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point { double x1, x2, y1, y2;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p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[N];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int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n, m; double x, y;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bool </a:t>
            </a:r>
            <a:r>
              <a:rPr lang="zh-TW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cmp</a:t>
            </a: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(const state&amp; a, const state&amp; b) </a:t>
            </a:r>
            <a:endParaRPr lang="en-US" altLang="zh-TW" dirty="0">
              <a:solidFill>
                <a:srgbClr val="FF0000"/>
              </a:solidFill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{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if (fabs(a.t - b.t) &gt; eps) return a.t &lt; b.t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;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極角小的放前面</a:t>
            </a:r>
            <a:r>
              <a:rPr lang="zh-TW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return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a.k &gt; b.k;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注意此細節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00616" y="567675"/>
            <a:ext cx="227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Uva</a:t>
            </a:r>
            <a:r>
              <a:rPr lang="en-US" altLang="zh-TW" sz="2000" dirty="0" smtClean="0"/>
              <a:t> 10535 Code (1/3)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8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01D3-A8F6-4E85-92EA-F96A78DFF770}" type="datetime1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10535 Shooter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145B-D996-429A-A381-5096A176264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3860" y="7965"/>
            <a:ext cx="95798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void init()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{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m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= 0;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for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(int i = 0; i &lt; n; i++) scanf("%lf%lf%lf%lf", &amp;p[i].x1, &amp;p[i].y1, &amp;p[i].x2, &amp;p[i].y2);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scanf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("%lf%lf", &amp;x, &amp;y);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for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(int i = 0; i &lt; n; i++) {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 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double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l = </a:t>
            </a:r>
            <a:r>
              <a:rPr lang="zh-TW" altLang="zh-TW" dirty="0">
                <a:solidFill>
                  <a:schemeClr val="accent1"/>
                </a:solidFill>
                <a:latin typeface="Arial Unicode MS" panose="020B0604020202020204" pitchFamily="34" charset="-120"/>
                <a:ea typeface="Monaco"/>
              </a:rPr>
              <a:t>atan2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(p[i].y1 - y, p[i].x1 - x); </a:t>
            </a:r>
            <a:r>
              <a:rPr lang="en-US" altLang="zh-TW" dirty="0" smtClean="0">
                <a:latin typeface="Arial Unicode MS" panose="020B0604020202020204" pitchFamily="34" charset="-120"/>
                <a:ea typeface="Monaco"/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shooter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x,y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0"/>
                <a:ea typeface="Monaco"/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為起點的射線極角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 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double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r = </a:t>
            </a:r>
            <a:r>
              <a:rPr lang="zh-TW" altLang="zh-TW" dirty="0">
                <a:solidFill>
                  <a:schemeClr val="accent1"/>
                </a:solidFill>
                <a:latin typeface="Arial Unicode MS" panose="020B0604020202020204" pitchFamily="34" charset="-120"/>
                <a:ea typeface="Monaco"/>
              </a:rPr>
              <a:t>atan2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(p[i].y2 - y, p[i].x2 - x);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if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(l &gt; r) swap(r, l);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if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(r - l &gt;= pi) { s[m].t = -pi; s[m++].k = 1; s[m].t = l; s[m++].k = -1; l = r; r = pi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;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 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s[m].t = l; s[m++].k = 1;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 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s[m].t = r; s[m++].k = -1;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 </a:t>
            </a: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sort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(s, s + m, cmp);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int </a:t>
            </a: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Monaco"/>
              </a:rPr>
              <a:t>solve()</a:t>
            </a:r>
            <a:endParaRPr lang="en-US" altLang="zh-TW" dirty="0">
              <a:solidFill>
                <a:srgbClr val="FF0000"/>
              </a:solidFill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 { int ans = 0, c = 0;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for (int i = 0; i &lt; m; i++) {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 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c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+= s[i].k;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 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ans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= max(ans, c);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 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0"/>
                <a:ea typeface="Monaco"/>
              </a:rPr>
              <a:t>   </a:t>
            </a:r>
            <a:r>
              <a:rPr lang="zh-TW" altLang="zh-TW" dirty="0">
                <a:latin typeface="Arial Unicode MS" panose="020B0604020202020204" pitchFamily="34" charset="-120"/>
                <a:ea typeface="Monaco"/>
              </a:rPr>
              <a:t>return ans; </a:t>
            </a:r>
            <a:endParaRPr lang="en-US" altLang="zh-TW" dirty="0" smtClean="0">
              <a:latin typeface="Arial Unicode MS" panose="020B0604020202020204" pitchFamily="34" charset="-120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Arial Unicode MS" panose="020B0604020202020204" pitchFamily="34" charset="-120"/>
                <a:ea typeface="Monaco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Monaco"/>
              </a:rPr>
              <a:t>}</a:t>
            </a:r>
            <a:endParaRPr lang="en-US" altLang="zh-TW" dirty="0">
              <a:latin typeface="Arial Unicode MS" panose="020B0604020202020204" pitchFamily="34" charset="-120"/>
              <a:ea typeface="Monaco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00616" y="567675"/>
            <a:ext cx="227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Uva</a:t>
            </a:r>
            <a:r>
              <a:rPr lang="en-US" altLang="zh-TW" sz="2000" dirty="0" smtClean="0"/>
              <a:t> 10535 Code (2/3)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193792" y="4626864"/>
            <a:ext cx="370332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601968" y="2852928"/>
            <a:ext cx="73152" cy="300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5797296" y="3730752"/>
            <a:ext cx="109728" cy="155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5907024" y="3730752"/>
            <a:ext cx="768096" cy="89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5797296" y="4626864"/>
            <a:ext cx="877824" cy="658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/>
          <p:nvPr/>
        </p:nvSpPr>
        <p:spPr>
          <a:xfrm>
            <a:off x="6510528" y="4408134"/>
            <a:ext cx="397764" cy="437459"/>
          </a:xfrm>
          <a:prstGeom prst="arc">
            <a:avLst>
              <a:gd name="adj1" fmla="val 13486403"/>
              <a:gd name="adj2" fmla="val 8961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4" idx="0"/>
          </p:cNvCxnSpPr>
          <p:nvPr/>
        </p:nvCxnSpPr>
        <p:spPr>
          <a:xfrm flipH="1">
            <a:off x="6528150" y="4480353"/>
            <a:ext cx="33586" cy="27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5797296" y="4636008"/>
            <a:ext cx="49684" cy="649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846980" y="3730752"/>
            <a:ext cx="60044" cy="900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651826" y="5217913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79425" y="326451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011910" y="4669389"/>
            <a:ext cx="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pi,l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56420" y="4000869"/>
            <a:ext cx="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[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r,pi</a:t>
            </a:r>
            <a:r>
              <a:rPr lang="en-US" altLang="zh-TW" sz="2400" dirty="0" smtClean="0">
                <a:solidFill>
                  <a:srgbClr val="FF0000"/>
                </a:solidFill>
              </a:rPr>
              <a:t>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61235" y="2248804"/>
            <a:ext cx="4942390" cy="320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肘形接點 51"/>
          <p:cNvCxnSpPr>
            <a:endCxn id="48" idx="1"/>
          </p:cNvCxnSpPr>
          <p:nvPr/>
        </p:nvCxnSpPr>
        <p:spPr>
          <a:xfrm rot="16200000" flipH="1">
            <a:off x="3580335" y="3468647"/>
            <a:ext cx="2330642" cy="532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375896" y="3099050"/>
            <a:ext cx="203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 &lt; r  (r-l &gt; pi)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9375896" y="4360700"/>
            <a:ext cx="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pi,l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0449856" y="4383928"/>
            <a:ext cx="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[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r,pi</a:t>
            </a:r>
            <a:r>
              <a:rPr lang="en-US" altLang="zh-TW" sz="2400" dirty="0" smtClean="0">
                <a:solidFill>
                  <a:srgbClr val="FF0000"/>
                </a:solidFill>
              </a:rPr>
              <a:t>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9898719" y="3499042"/>
            <a:ext cx="943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</a:p>
        </p:txBody>
      </p:sp>
      <p:sp>
        <p:nvSpPr>
          <p:cNvPr id="58" name="右大括弧 57"/>
          <p:cNvSpPr/>
          <p:nvPr/>
        </p:nvSpPr>
        <p:spPr>
          <a:xfrm rot="16200000">
            <a:off x="10052482" y="3690728"/>
            <a:ext cx="462988" cy="1123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9371653" y="1936067"/>
            <a:ext cx="2034348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sz="2400" dirty="0" smtClean="0">
                <a:ea typeface="標楷體" panose="03000509000000000000" pitchFamily="65" charset="-120"/>
              </a:rPr>
              <a:t>a</a:t>
            </a:r>
            <a:r>
              <a:rPr lang="en-US" altLang="zh-TW" sz="2400" dirty="0" smtClean="0"/>
              <a:t>tan2</a:t>
            </a:r>
          </a:p>
          <a:p>
            <a:r>
              <a:rPr lang="en-US" altLang="zh-TW" sz="2400" dirty="0" smtClean="0"/>
              <a:t> -pi ≤ l &lt; r ≤ pi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357968" y="2248803"/>
            <a:ext cx="1182815" cy="297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5877002" y="2569579"/>
            <a:ext cx="1705146" cy="1530869"/>
            <a:chOff x="5877002" y="2569579"/>
            <a:chExt cx="1705146" cy="1530869"/>
          </a:xfrm>
        </p:grpSpPr>
        <p:cxnSp>
          <p:nvCxnSpPr>
            <p:cNvPr id="62" name="肘形接點 61"/>
            <p:cNvCxnSpPr/>
            <p:nvPr/>
          </p:nvCxnSpPr>
          <p:spPr>
            <a:xfrm rot="10800000" flipV="1">
              <a:off x="5877002" y="2829637"/>
              <a:ext cx="1705146" cy="1270811"/>
            </a:xfrm>
            <a:prstGeom prst="bentConnector3">
              <a:avLst>
                <a:gd name="adj1" fmla="val 11516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7582148" y="2569579"/>
              <a:ext cx="0" cy="2600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右大括弧 70"/>
          <p:cNvSpPr/>
          <p:nvPr/>
        </p:nvSpPr>
        <p:spPr>
          <a:xfrm>
            <a:off x="3323106" y="2605992"/>
            <a:ext cx="172654" cy="447290"/>
          </a:xfrm>
          <a:prstGeom prst="rightBrace">
            <a:avLst>
              <a:gd name="adj1" fmla="val 2724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/>
          <p:cNvCxnSpPr>
            <a:stCxn id="71" idx="1"/>
          </p:cNvCxnSpPr>
          <p:nvPr/>
        </p:nvCxnSpPr>
        <p:spPr>
          <a:xfrm>
            <a:off x="3495760" y="2829637"/>
            <a:ext cx="2156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808511" y="5131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766437" y="3294242"/>
            <a:ext cx="147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線段橫跨</a:t>
            </a:r>
            <a:r>
              <a:rPr lang="en-US" altLang="zh-TW" dirty="0" smtClean="0"/>
              <a:t>-pi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736138" y="4725215"/>
            <a:ext cx="81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0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959</Words>
  <Application>Microsoft Office PowerPoint</Application>
  <PresentationFormat>寬螢幕</PresentationFormat>
  <Paragraphs>198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3" baseType="lpstr">
      <vt:lpstr>Arial Unicode MS</vt:lpstr>
      <vt:lpstr>DejaVuSans</vt:lpstr>
      <vt:lpstr>DejaVuSansMono</vt:lpstr>
      <vt:lpstr>Monaco</vt:lpstr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UVa 10535 Shooter</vt:lpstr>
      <vt:lpstr>UVa 10535 Shooter (Time Limit: 3 seconds)</vt:lpstr>
      <vt:lpstr>PowerPoint 簡報</vt:lpstr>
      <vt:lpstr>UVa 10535 Shooter</vt:lpstr>
      <vt:lpstr>UVa 10535 Shooter</vt:lpstr>
      <vt:lpstr>UVa 10535 Shooter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Sweep Lines</dc:title>
  <dc:creator>鄭進和</dc:creator>
  <cp:lastModifiedBy>chcheng</cp:lastModifiedBy>
  <cp:revision>115</cp:revision>
  <dcterms:created xsi:type="dcterms:W3CDTF">2014-05-19T02:17:32Z</dcterms:created>
  <dcterms:modified xsi:type="dcterms:W3CDTF">2019-04-22T08:20:17Z</dcterms:modified>
</cp:coreProperties>
</file>