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72" r:id="rId4"/>
    <p:sldId id="273" r:id="rId5"/>
    <p:sldId id="274" r:id="rId6"/>
    <p:sldId id="261" r:id="rId7"/>
    <p:sldId id="262" r:id="rId8"/>
    <p:sldId id="269" r:id="rId9"/>
    <p:sldId id="263" r:id="rId10"/>
    <p:sldId id="271" r:id="rId11"/>
    <p:sldId id="270" r:id="rId12"/>
    <p:sldId id="264" r:id="rId13"/>
    <p:sldId id="265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85214" autoAdjust="0"/>
  </p:normalViewPr>
  <p:slideViewPr>
    <p:cSldViewPr snapToGrid="0">
      <p:cViewPr>
        <p:scale>
          <a:sx n="73" d="100"/>
          <a:sy n="73" d="100"/>
        </p:scale>
        <p:origin x="-77" y="43"/>
      </p:cViewPr>
      <p:guideLst/>
    </p:cSldViewPr>
  </p:slideViewPr>
  <p:outlineViewPr>
    <p:cViewPr>
      <p:scale>
        <a:sx n="33" d="100"/>
        <a:sy n="33" d="100"/>
      </p:scale>
      <p:origin x="0" y="-12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C30C9-FF8C-4706-BA0D-ADD52319F30E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49F49-9102-49C2-81AC-0F95FED7AD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196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49F49-9102-49C2-81AC-0F95FED7AD2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874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49F49-9102-49C2-81AC-0F95FED7AD2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230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49F49-9102-49C2-81AC-0F95FED7AD2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077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49F49-9102-49C2-81AC-0F95FED7AD2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229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49F49-9102-49C2-81AC-0F95FED7AD2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546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A75D-A1BA-41C1-A1A3-627466CC57AD}" type="datetime1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10668 Expanding Rods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52AD-593C-4F12-AB53-C87441F733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73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FBC1-53B9-4A24-9422-85ABE0C1C20F}" type="datetime1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10668 Expanding Rods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52AD-593C-4F12-AB53-C87441F733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75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A751-7EEF-4B19-973B-19E7FEB9ED12}" type="datetime1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10668 Expanding Rods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52AD-593C-4F12-AB53-C87441F733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52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23A-BF18-41AA-A8F4-208E0A628EE5}" type="datetime1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10668 Expanding Rods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52AD-593C-4F12-AB53-C87441F733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46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5371-1E0F-4749-96A3-8C1C4032FD34}" type="datetime1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10668 Expanding Rods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52AD-593C-4F12-AB53-C87441F733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57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9249-A887-41E8-924C-FAE26038CB7D}" type="datetime1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10668 Expanding Rods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52AD-593C-4F12-AB53-C87441F733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95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E39A-6D2F-4E1C-83D5-778C7413B9AC}" type="datetime1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10668 Expanding Rods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52AD-593C-4F12-AB53-C87441F733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45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9A845-40A4-4678-B4AC-3B78456DCDFC}" type="datetime1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10668 Expanding Rods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52AD-593C-4F12-AB53-C87441F733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809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CDBA-A00D-4216-AC2A-4CECDD958FB8}" type="datetime1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10668 Expanding Rods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52AD-593C-4F12-AB53-C87441F733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75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BB1F-838D-4616-9F4C-180C68069A4F}" type="datetime1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10668 Expanding Rods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52AD-593C-4F12-AB53-C87441F733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83A0-2316-4F56-B133-2E25593DBE23}" type="datetime1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10668 Expanding Rods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52AD-593C-4F12-AB53-C87441F733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00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FB83-F6EE-484C-A0B7-2F97EC4C0272}" type="datetime1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UVa 10668 Expanding Rods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952AD-593C-4F12-AB53-C87441F733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07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err="1" smtClean="0">
                <a:latin typeface="+mn-lt"/>
                <a:ea typeface="Segoe UI Symbol" panose="020B0502040204020203" pitchFamily="34" charset="0"/>
                <a:cs typeface="Times New Roman" panose="02020603050405020304" pitchFamily="18" charset="0"/>
              </a:rPr>
              <a:t>UVa</a:t>
            </a:r>
            <a:r>
              <a:rPr lang="en-US" altLang="zh-TW" sz="4800" dirty="0" smtClean="0">
                <a:latin typeface="+mn-lt"/>
                <a:ea typeface="Segoe UI Symbol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4800" dirty="0">
                <a:latin typeface="+mn-lt"/>
                <a:ea typeface="Segoe UI Symbol" panose="020B0502040204020203" pitchFamily="34" charset="0"/>
                <a:cs typeface="Times New Roman" panose="02020603050405020304" pitchFamily="18" charset="0"/>
              </a:rPr>
              <a:t>10668 </a:t>
            </a:r>
            <a:r>
              <a:rPr lang="en-US" altLang="zh-TW" sz="4800" dirty="0">
                <a:latin typeface="+mn-lt"/>
                <a:cs typeface="Times New Roman" panose="02020603050405020304" pitchFamily="18" charset="0"/>
              </a:rPr>
              <a:t>Expanding </a:t>
            </a:r>
            <a:r>
              <a:rPr lang="en-US" altLang="zh-TW" sz="4800" dirty="0" smtClean="0">
                <a:latin typeface="+mn-lt"/>
                <a:cs typeface="Times New Roman" panose="02020603050405020304" pitchFamily="18" charset="0"/>
              </a:rPr>
              <a:t>Rods</a:t>
            </a:r>
            <a:endParaRPr lang="zh-TW" altLang="en-US" sz="48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75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5BDE-D285-4D91-BAB3-190710675905}" type="datetime1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10668 Expanding Rods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343899" y="6285775"/>
            <a:ext cx="2743200" cy="365125"/>
          </a:xfrm>
        </p:spPr>
        <p:txBody>
          <a:bodyPr/>
          <a:lstStyle/>
          <a:p>
            <a:fld id="{6EB952AD-593C-4F12-AB53-C87441F73378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0" y="1"/>
            <a:ext cx="6400800" cy="8077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 smtClean="0"/>
              <a:t>UVa</a:t>
            </a:r>
            <a:r>
              <a:rPr lang="en-US" altLang="zh-TW" dirty="0" smtClean="0"/>
              <a:t> 10668 Expanding Rods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0" y="80772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Radius 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3200" dirty="0" smtClean="0"/>
              <a:t> Finding (Bisection </a:t>
            </a:r>
            <a:r>
              <a:rPr lang="en-US" altLang="zh-TW" sz="3200" dirty="0" smtClean="0"/>
              <a:t>Method: </a:t>
            </a:r>
            <a:r>
              <a:rPr lang="en-US" altLang="zh-TW" sz="3200" dirty="0"/>
              <a:t>bisecting </a:t>
            </a:r>
            <a:r>
              <a:rPr lang="en-US" altLang="zh-TW" sz="3200" i="1" dirty="0" smtClean="0"/>
              <a:t>r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cxnSp>
        <p:nvCxnSpPr>
          <p:cNvPr id="8" name="直線接點 7"/>
          <p:cNvCxnSpPr/>
          <p:nvPr/>
        </p:nvCxnSpPr>
        <p:spPr>
          <a:xfrm flipV="1">
            <a:off x="1645920" y="2269954"/>
            <a:ext cx="7086600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209040" y="1615441"/>
            <a:ext cx="143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581400" y="1392496"/>
                <a:ext cx="2762295" cy="791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𝑙𝑜𝑤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h𝑖𝑔h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392496"/>
                <a:ext cx="2762295" cy="79117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8343899" y="1537575"/>
            <a:ext cx="143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764194" y="2720671"/>
                <a:ext cx="5427448" cy="1014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zh-TW" sz="3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3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altLang="zh-TW" sz="3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"</m:t>
                          </m:r>
                        </m:fName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=2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𝑚𝑖𝑑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zh-TW" altLang="zh-TW" sz="3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TW" altLang="zh-TW" sz="32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2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zh-TW" altLang="zh-TW" sz="32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𝑚𝑖𝑑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194" y="2720671"/>
                <a:ext cx="5427448" cy="10143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4912360" y="3774798"/>
            <a:ext cx="3154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i="1" dirty="0" smtClean="0"/>
              <a:t>L</a:t>
            </a:r>
            <a:r>
              <a:rPr lang="en-US" altLang="zh-TW" sz="3200" dirty="0" smtClean="0"/>
              <a:t>’=(1+n*C)*</a:t>
            </a:r>
            <a:r>
              <a:rPr lang="en-US" altLang="zh-TW" sz="3200" i="1" dirty="0" smtClean="0"/>
              <a:t>L</a:t>
            </a:r>
            <a:endParaRPr lang="zh-TW" altLang="en-US" sz="3200" i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912360" y="4511193"/>
            <a:ext cx="4562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If </a:t>
            </a:r>
            <a:r>
              <a:rPr lang="en-US" altLang="zh-TW" sz="3200" dirty="0" smtClean="0">
                <a:solidFill>
                  <a:srgbClr val="FF0000"/>
                </a:solidFill>
              </a:rPr>
              <a:t>(</a:t>
            </a:r>
            <a:r>
              <a:rPr lang="en-US" altLang="zh-TW" sz="3200" i="1" dirty="0" smtClean="0">
                <a:solidFill>
                  <a:srgbClr val="FF0000"/>
                </a:solidFill>
              </a:rPr>
              <a:t>L</a:t>
            </a:r>
            <a:r>
              <a:rPr lang="en-US" altLang="zh-TW" sz="3200" dirty="0" smtClean="0">
                <a:solidFill>
                  <a:srgbClr val="FF0000"/>
                </a:solidFill>
              </a:rPr>
              <a:t>”-L’) &lt; 1.0e-10</a:t>
            </a:r>
            <a:r>
              <a:rPr lang="en-US" altLang="zh-TW" sz="3200" dirty="0" smtClean="0"/>
              <a:t>, then </a:t>
            </a:r>
            <a:endParaRPr lang="zh-TW" altLang="en-US" sz="32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752650" y="5687748"/>
            <a:ext cx="2520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US" altLang="zh-TW" sz="3600" dirty="0" smtClean="0"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← </a:t>
            </a:r>
            <a:r>
              <a:rPr lang="en-US" altLang="zh-TW" sz="3200" i="1" dirty="0" smtClean="0"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mid</a:t>
            </a:r>
            <a:endParaRPr lang="zh-TW" alt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252648" y="5596662"/>
            <a:ext cx="143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1557020" y="2213236"/>
            <a:ext cx="177800" cy="2008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823460" y="2183675"/>
            <a:ext cx="177800" cy="2008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8643620" y="2169544"/>
            <a:ext cx="177800" cy="2008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1645920" y="2917998"/>
            <a:ext cx="0" cy="276975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 flipV="1">
            <a:off x="4912360" y="2630820"/>
            <a:ext cx="10218" cy="30346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357789" y="2370364"/>
            <a:ext cx="754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i="1" dirty="0" smtClean="0">
                <a:solidFill>
                  <a:srgbClr val="0070C0"/>
                </a:solidFill>
              </a:rPr>
              <a:t>L</a:t>
            </a:r>
            <a:r>
              <a:rPr lang="en-US" altLang="zh-TW" sz="3200" dirty="0" smtClean="0">
                <a:solidFill>
                  <a:srgbClr val="0070C0"/>
                </a:solidFill>
              </a:rPr>
              <a:t>/2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422580" y="2414056"/>
            <a:ext cx="803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∞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0287001" y="1"/>
            <a:ext cx="2139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Solution 2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/>
              <p:cNvSpPr txBox="1"/>
              <p:nvPr/>
            </p:nvSpPr>
            <p:spPr>
              <a:xfrm>
                <a:off x="9310255" y="5153891"/>
                <a:ext cx="2673927" cy="89614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zh-TW" sz="280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8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altLang="zh-TW" sz="28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"</m:t>
                          </m:r>
                        </m:fName>
                        <m:e>
                          <m:r>
                            <a:rPr lang="en-US" altLang="zh-TW" sz="280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TW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TW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func>
                            <m:funcPr>
                              <m:ctrlPr>
                                <a:rPr lang="zh-TW" altLang="zh-TW" sz="28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TW" altLang="zh-TW" sz="28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800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TW" sz="28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zh-TW" altLang="zh-TW" sz="28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TW" sz="28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28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0255" y="5153891"/>
                <a:ext cx="2673927" cy="8961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/>
          <p:cNvSpPr txBox="1"/>
          <p:nvPr/>
        </p:nvSpPr>
        <p:spPr>
          <a:xfrm>
            <a:off x="221672" y="2022764"/>
            <a:ext cx="1177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Radius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6310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8C50-1D2C-4B0D-AD7A-3A422213141B}" type="datetime1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10668 Expanding Rods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343899" y="6285775"/>
            <a:ext cx="2743200" cy="365125"/>
          </a:xfrm>
        </p:spPr>
        <p:txBody>
          <a:bodyPr/>
          <a:lstStyle/>
          <a:p>
            <a:fld id="{6EB952AD-593C-4F12-AB53-C87441F73378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0" y="1"/>
            <a:ext cx="6400800" cy="8077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 smtClean="0"/>
              <a:t>UVa</a:t>
            </a:r>
            <a:r>
              <a:rPr lang="en-US" altLang="zh-TW" dirty="0" smtClean="0"/>
              <a:t> 10668 Expanding Rods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-1" y="807721"/>
            <a:ext cx="8188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Radius 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3200" dirty="0" smtClean="0"/>
              <a:t> Finding (Bisection </a:t>
            </a:r>
            <a:r>
              <a:rPr lang="en-US" altLang="zh-TW" sz="3200" dirty="0"/>
              <a:t>Method: bisecting </a:t>
            </a:r>
            <a:r>
              <a:rPr lang="en-US" altLang="zh-TW" sz="3200" i="1" dirty="0"/>
              <a:t>r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cxnSp>
        <p:nvCxnSpPr>
          <p:cNvPr id="8" name="直線接點 7"/>
          <p:cNvCxnSpPr/>
          <p:nvPr/>
        </p:nvCxnSpPr>
        <p:spPr>
          <a:xfrm flipV="1">
            <a:off x="1645920" y="2269954"/>
            <a:ext cx="7086600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209040" y="1615441"/>
            <a:ext cx="143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581400" y="1392496"/>
                <a:ext cx="2762295" cy="791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𝑙𝑜𝑤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h𝑖𝑔h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392496"/>
                <a:ext cx="2762295" cy="79117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8343899" y="1537575"/>
            <a:ext cx="143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-35254" y="3747464"/>
            <a:ext cx="3154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i="1" dirty="0" smtClean="0"/>
              <a:t>L</a:t>
            </a:r>
            <a:r>
              <a:rPr lang="en-US" altLang="zh-TW" sz="3200" dirty="0" smtClean="0"/>
              <a:t>’=(1+n*C)*</a:t>
            </a:r>
            <a:r>
              <a:rPr lang="en-US" altLang="zh-TW" sz="3200" i="1" dirty="0" smtClean="0"/>
              <a:t>L</a:t>
            </a:r>
            <a:endParaRPr lang="zh-TW" altLang="en-US" sz="3200" i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38200" y="4525625"/>
            <a:ext cx="4562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If </a:t>
            </a:r>
            <a:r>
              <a:rPr lang="en-US" altLang="zh-TW" sz="3200" dirty="0" smtClean="0">
                <a:solidFill>
                  <a:srgbClr val="FF0000"/>
                </a:solidFill>
              </a:rPr>
              <a:t>(</a:t>
            </a:r>
            <a:r>
              <a:rPr lang="en-US" altLang="zh-TW" sz="3200" i="1" dirty="0" smtClean="0">
                <a:solidFill>
                  <a:srgbClr val="FF0000"/>
                </a:solidFill>
              </a:rPr>
              <a:t>L</a:t>
            </a:r>
            <a:r>
              <a:rPr lang="en-US" altLang="zh-TW" sz="3200" dirty="0" smtClean="0">
                <a:solidFill>
                  <a:srgbClr val="FF0000"/>
                </a:solidFill>
              </a:rPr>
              <a:t>”-L’) &gt; 1.0e-10</a:t>
            </a:r>
            <a:r>
              <a:rPr lang="en-US" altLang="zh-TW" sz="3200" dirty="0" smtClean="0"/>
              <a:t>, then </a:t>
            </a:r>
            <a:endParaRPr lang="zh-TW" altLang="en-US" sz="32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752650" y="5687748"/>
            <a:ext cx="2520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n-US" altLang="zh-TW" sz="3600" dirty="0" smtClean="0"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← </a:t>
            </a:r>
            <a:r>
              <a:rPr lang="en-US" altLang="zh-TW" sz="3200" i="1" dirty="0" smtClean="0"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mid</a:t>
            </a:r>
            <a:endParaRPr lang="zh-TW" alt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280399" y="5665477"/>
            <a:ext cx="143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1557020" y="2213236"/>
            <a:ext cx="177800" cy="2008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823460" y="2183675"/>
            <a:ext cx="177800" cy="2008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8643620" y="2169544"/>
            <a:ext cx="177800" cy="2008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8643620" y="2917998"/>
            <a:ext cx="0" cy="276975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 flipV="1">
            <a:off x="4991042" y="2630820"/>
            <a:ext cx="10218" cy="30346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357789" y="2370364"/>
            <a:ext cx="754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i="1" dirty="0" smtClean="0">
                <a:solidFill>
                  <a:srgbClr val="0070C0"/>
                </a:solidFill>
              </a:rPr>
              <a:t>L</a:t>
            </a:r>
            <a:r>
              <a:rPr lang="en-US" altLang="zh-TW" sz="3200" dirty="0" smtClean="0">
                <a:solidFill>
                  <a:srgbClr val="0070C0"/>
                </a:solidFill>
              </a:rPr>
              <a:t>/2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422580" y="2414056"/>
            <a:ext cx="803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∞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-238228" y="2705015"/>
                <a:ext cx="5427448" cy="1014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zh-TW" sz="3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3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altLang="zh-TW" sz="3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"</m:t>
                          </m:r>
                        </m:fName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=2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𝑚𝑖𝑑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zh-TW" altLang="zh-TW" sz="3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TW" altLang="zh-TW" sz="32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2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zh-TW" altLang="zh-TW" sz="32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𝑚𝑖𝑑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8228" y="2705015"/>
                <a:ext cx="5427448" cy="10143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>
            <a:off x="10287001" y="1"/>
            <a:ext cx="2139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Solution 2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/>
              <p:cNvSpPr txBox="1"/>
              <p:nvPr/>
            </p:nvSpPr>
            <p:spPr>
              <a:xfrm>
                <a:off x="9310255" y="5153891"/>
                <a:ext cx="2673927" cy="89614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zh-TW" sz="280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8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altLang="zh-TW" sz="28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"</m:t>
                          </m:r>
                        </m:fName>
                        <m:e>
                          <m:r>
                            <a:rPr lang="en-US" altLang="zh-TW" sz="280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TW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TW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func>
                            <m:funcPr>
                              <m:ctrlPr>
                                <a:rPr lang="zh-TW" altLang="zh-TW" sz="28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TW" altLang="zh-TW" sz="28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800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TW" sz="28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zh-TW" altLang="zh-TW" sz="28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TW" sz="28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28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0255" y="5153891"/>
                <a:ext cx="2673927" cy="8961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字方塊 27"/>
          <p:cNvSpPr txBox="1"/>
          <p:nvPr/>
        </p:nvSpPr>
        <p:spPr>
          <a:xfrm>
            <a:off x="221672" y="2022764"/>
            <a:ext cx="1177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Radius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6802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2E7D-9939-4DC3-AA20-AD142F786583}" type="datetime1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10668 Expanding Rods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52AD-593C-4F12-AB53-C87441F73378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0" y="1"/>
            <a:ext cx="6400800" cy="8077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 smtClean="0"/>
              <a:t>UVa</a:t>
            </a:r>
            <a:r>
              <a:rPr lang="en-US" altLang="zh-TW" dirty="0" smtClean="0"/>
              <a:t> 10668 Expanding Rods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5240" y="807721"/>
            <a:ext cx="608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Solution: by Bisecting Radius </a:t>
            </a:r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5240" y="1586384"/>
                <a:ext cx="10530840" cy="1586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 smtClean="0"/>
                  <a:t>After finding the result of the radius </a:t>
                </a:r>
                <a:r>
                  <a:rPr lang="en-US" altLang="zh-TW" sz="3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TW" sz="3200" dirty="0" smtClean="0"/>
                  <a:t>, we compute the height 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ad>
                      <m:radPr>
                        <m:degHide m:val="on"/>
                        <m:ctrlPr>
                          <a:rPr lang="en-US" altLang="zh-TW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TW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TW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altLang="zh-TW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TW" sz="3200" dirty="0" smtClean="0"/>
                  <a:t>.</a:t>
                </a:r>
                <a:endParaRPr lang="zh-TW" altLang="en-US" sz="32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" y="1586384"/>
                <a:ext cx="10530840" cy="1586909"/>
              </a:xfrm>
              <a:prstGeom prst="rect">
                <a:avLst/>
              </a:prstGeom>
              <a:blipFill rotWithShape="0">
                <a:blip r:embed="rId2"/>
                <a:stretch>
                  <a:fillRect l="-1506" t="-5747" r="-9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橢圓 7"/>
          <p:cNvSpPr/>
          <p:nvPr/>
        </p:nvSpPr>
        <p:spPr>
          <a:xfrm>
            <a:off x="4450080" y="2465414"/>
            <a:ext cx="4312920" cy="38909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>
            <a:stCxn id="8" idx="1"/>
            <a:endCxn id="8" idx="7"/>
          </p:cNvCxnSpPr>
          <p:nvPr/>
        </p:nvCxnSpPr>
        <p:spPr>
          <a:xfrm>
            <a:off x="5081693" y="3035228"/>
            <a:ext cx="3049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8" idx="1"/>
          </p:cNvCxnSpPr>
          <p:nvPr/>
        </p:nvCxnSpPr>
        <p:spPr>
          <a:xfrm>
            <a:off x="5081693" y="3035228"/>
            <a:ext cx="1471507" cy="136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endCxn id="8" idx="0"/>
          </p:cNvCxnSpPr>
          <p:nvPr/>
        </p:nvCxnSpPr>
        <p:spPr>
          <a:xfrm flipV="1">
            <a:off x="6553200" y="2465414"/>
            <a:ext cx="53340" cy="1938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V="1">
            <a:off x="6606539" y="3035228"/>
            <a:ext cx="1578187" cy="136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5375486" y="3415222"/>
            <a:ext cx="441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TW" alt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700606" y="2943916"/>
            <a:ext cx="905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L/2</a:t>
            </a:r>
            <a:endParaRPr lang="zh-TW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3200" y="2465413"/>
            <a:ext cx="441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TW" alt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5875020" y="3164293"/>
                <a:ext cx="1798320" cy="91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20" y="3164293"/>
                <a:ext cx="1798320" cy="9106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/>
          <p:cNvSpPr txBox="1"/>
          <p:nvPr/>
        </p:nvSpPr>
        <p:spPr>
          <a:xfrm>
            <a:off x="7478606" y="3326657"/>
            <a:ext cx="441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TW" alt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0287001" y="1"/>
            <a:ext cx="2139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Solution 2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37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EE1E-03DC-4910-899C-FC223905CDB4}" type="datetime1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10668 Expanding Rods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52AD-593C-4F12-AB53-C87441F73378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0" y="1"/>
            <a:ext cx="6400800" cy="8077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 smtClean="0"/>
              <a:t>UVa</a:t>
            </a:r>
            <a:r>
              <a:rPr lang="en-US" altLang="zh-TW" dirty="0" smtClean="0"/>
              <a:t> 10668 Expanding Rods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5240" y="609601"/>
            <a:ext cx="608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Solution: by Bisecting Radius </a:t>
            </a:r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2"/>
              <p:cNvSpPr txBox="1">
                <a:spLocks noChangeArrowheads="1"/>
              </p:cNvSpPr>
              <p:nvPr/>
            </p:nvSpPr>
            <p:spPr bwMode="auto">
              <a:xfrm>
                <a:off x="236220" y="1255932"/>
                <a:ext cx="8663940" cy="478188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342900" lvl="0" indent="-342900">
                  <a:spcAft>
                    <a:spcPts val="0"/>
                  </a:spcAft>
                  <a:buFont typeface="Times New Roman" panose="02020603050405020304" pitchFamily="18" charset="0"/>
                  <a:buAutoNum type="arabicPeriod"/>
                </a:pPr>
                <a:r>
                  <a:rPr lang="en-US" sz="2800" i="1" kern="100" dirty="0" err="1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low</a:t>
                </a:r>
                <a:r>
                  <a:rPr lang="en-US" sz="2800" kern="100" dirty="0" err="1">
                    <a:effectLst/>
                    <a:latin typeface="Segoe UI Symbol" panose="020B0502040204020203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←</a:t>
                </a:r>
                <a:r>
                  <a:rPr lang="en-US" sz="2800" i="1" kern="100" dirty="0" err="1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L</a:t>
                </a:r>
                <a:r>
                  <a:rPr lang="en-US" sz="2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/2; </a:t>
                </a:r>
                <a:r>
                  <a:rPr lang="en-US" sz="2800" i="1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high</a:t>
                </a:r>
                <a:r>
                  <a:rPr lang="en-US" sz="2800" kern="100" dirty="0">
                    <a:effectLst/>
                    <a:latin typeface="Segoe UI Symbol" panose="020B0502040204020203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←∞</a:t>
                </a:r>
                <a:r>
                  <a:rPr lang="en-US" sz="2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;</a:t>
                </a:r>
                <a:endParaRPr lang="zh-TW" sz="2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0"/>
                  </a:spcAft>
                  <a:buFont typeface="Times New Roman" panose="02020603050405020304" pitchFamily="18" charset="0"/>
                  <a:buAutoNum type="arabicPeriod"/>
                </a:pPr>
                <a:r>
                  <a:rPr lang="en-US" sz="2800" b="1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while</a:t>
                </a:r>
                <a:r>
                  <a:rPr lang="en-US" sz="2800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((</a:t>
                </a:r>
                <a:r>
                  <a:rPr lang="en-US" sz="2800" i="1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high</a:t>
                </a:r>
                <a:r>
                  <a:rPr lang="en-US" sz="2800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-</a:t>
                </a:r>
                <a:r>
                  <a:rPr lang="en-US" sz="2800" i="1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low</a:t>
                </a:r>
                <a:r>
                  <a:rPr lang="en-US" sz="2800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)&gt;1.0e-10) </a:t>
                </a:r>
                <a:r>
                  <a:rPr lang="en-US" sz="2800" b="1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do</a:t>
                </a:r>
                <a:r>
                  <a:rPr lang="en-US" sz="2800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endParaRPr lang="zh-TW" sz="2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0"/>
                  </a:spcAft>
                  <a:buFont typeface="Times New Roman" panose="02020603050405020304" pitchFamily="18" charset="0"/>
                  <a:buAutoNum type="arabicPeriod"/>
                </a:pPr>
                <a:r>
                  <a:rPr lang="en-US" sz="2800" i="1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mid</a:t>
                </a:r>
                <a:r>
                  <a:rPr lang="en-US" sz="2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sz="2800" kern="100" dirty="0">
                    <a:effectLst/>
                    <a:latin typeface="Segoe UI Symbol" panose="020B0502040204020203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←</a:t>
                </a:r>
                <a:r>
                  <a:rPr lang="en-US" sz="2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(</a:t>
                </a:r>
                <a:r>
                  <a:rPr lang="en-US" sz="2800" i="1" kern="100" dirty="0" err="1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low</a:t>
                </a:r>
                <a:r>
                  <a:rPr lang="en-US" sz="2800" kern="100" dirty="0" err="1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+</a:t>
                </a:r>
                <a:r>
                  <a:rPr lang="en-US" sz="2800" i="1" kern="100" dirty="0" err="1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high</a:t>
                </a:r>
                <a:r>
                  <a:rPr lang="en-US" sz="2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)/2.0;</a:t>
                </a:r>
                <a:endParaRPr lang="zh-TW" sz="2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0"/>
                  </a:spcAft>
                  <a:buFont typeface="Times New Roman" panose="02020603050405020304" pitchFamily="18" charset="0"/>
                  <a:buAutoNum type="arabicPeriod"/>
                </a:pPr>
                <a:r>
                  <a:rPr lang="en-US" sz="2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TW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sz="2800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"</m:t>
                        </m:r>
                      </m:fName>
                      <m:e>
                        <m:r>
                          <a:rPr lang="en-US" sz="2800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←</m:t>
                        </m:r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2∗</m:t>
                        </m:r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𝑚𝑖𝑑</m:t>
                        </m:r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zh-TW" sz="2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zh-TW" sz="2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sz="2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f>
                              <m:fPr>
                                <m:ctrlPr>
                                  <a:rPr lang="zh-TW" sz="2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n-US" sz="2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2∗</m:t>
                                </m:r>
                                <m:r>
                                  <a:rPr lang="en-US" sz="2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𝑚𝑖𝑑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r>
                  <a:rPr lang="en-US" sz="2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;</a:t>
                </a:r>
                <a:endParaRPr lang="zh-TW" sz="2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0"/>
                  </a:spcAft>
                  <a:buFont typeface="Times New Roman" panose="02020603050405020304" pitchFamily="18" charset="0"/>
                  <a:buAutoNum type="arabicPeriod"/>
                </a:pPr>
                <a:r>
                  <a:rPr lang="en-US" sz="2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</a:t>
                </a:r>
                <a:r>
                  <a:rPr lang="en-US" sz="2800" i="1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L</a:t>
                </a:r>
                <a:r>
                  <a:rPr lang="en-US" sz="2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’ </a:t>
                </a:r>
                <a:r>
                  <a:rPr lang="en-US" sz="2800" kern="100" dirty="0">
                    <a:effectLst/>
                    <a:latin typeface="Segoe UI Symbol" panose="020B0502040204020203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←</a:t>
                </a:r>
                <a:r>
                  <a:rPr lang="en-US" sz="2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(1+n*C)*</a:t>
                </a:r>
                <a:r>
                  <a:rPr lang="en-US" sz="2800" i="1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L</a:t>
                </a:r>
                <a:r>
                  <a:rPr lang="en-US" sz="2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;</a:t>
                </a:r>
                <a:endParaRPr lang="zh-TW" sz="2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0"/>
                  </a:spcAft>
                  <a:buFont typeface="Times New Roman" panose="02020603050405020304" pitchFamily="18" charset="0"/>
                  <a:buAutoNum type="arabicPeriod"/>
                </a:pPr>
                <a:r>
                  <a:rPr lang="en-US" sz="2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</a:t>
                </a:r>
                <a:r>
                  <a:rPr lang="en-US" sz="2800" b="1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If</a:t>
                </a:r>
                <a:r>
                  <a:rPr lang="en-US" sz="2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((</a:t>
                </a:r>
                <a:r>
                  <a:rPr lang="en-US" sz="2800" i="1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L</a:t>
                </a:r>
                <a:r>
                  <a:rPr lang="en-US" sz="2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”-</a:t>
                </a:r>
                <a:r>
                  <a:rPr lang="en-US" sz="2800" i="1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L</a:t>
                </a:r>
                <a:r>
                  <a:rPr lang="en-US" sz="2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’) &gt; 1.0e-10)</a:t>
                </a:r>
                <a:r>
                  <a:rPr lang="en-US" sz="2800" b="1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then</a:t>
                </a:r>
                <a:r>
                  <a:rPr lang="en-US" sz="2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sz="2800" i="1" kern="100" dirty="0" err="1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low</a:t>
                </a:r>
                <a:r>
                  <a:rPr lang="en-US" sz="2800" kern="100" dirty="0" err="1">
                    <a:effectLst/>
                    <a:latin typeface="Segoe UI Symbol" panose="020B0502040204020203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←</a:t>
                </a:r>
                <a:r>
                  <a:rPr lang="en-US" sz="2800" i="1" kern="100" dirty="0" err="1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mid</a:t>
                </a:r>
                <a:r>
                  <a:rPr lang="en-US" sz="2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; </a:t>
                </a:r>
                <a:r>
                  <a:rPr lang="en-US" sz="2800" b="1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else</a:t>
                </a:r>
                <a:r>
                  <a:rPr lang="en-US" sz="2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sz="2800" i="1" kern="100" dirty="0" err="1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high</a:t>
                </a:r>
                <a:r>
                  <a:rPr lang="en-US" sz="2800" kern="100" dirty="0" err="1">
                    <a:effectLst/>
                    <a:latin typeface="Segoe UI Symbol" panose="020B0502040204020203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←</a:t>
                </a:r>
                <a:r>
                  <a:rPr lang="en-US" sz="2800" i="1" kern="100" dirty="0" err="1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mid</a:t>
                </a:r>
                <a:r>
                  <a:rPr lang="en-US" sz="2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;</a:t>
                </a:r>
                <a:endParaRPr lang="zh-TW" sz="2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0"/>
                  </a:spcAft>
                  <a:buFont typeface="Times New Roman" panose="02020603050405020304" pitchFamily="18" charset="0"/>
                  <a:buAutoNum type="arabicPeriod"/>
                </a:pPr>
                <a:r>
                  <a:rPr lang="en-US" sz="2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End of while</a:t>
                </a:r>
                <a:endParaRPr lang="zh-TW" sz="2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0"/>
                  </a:spcAft>
                  <a:buFont typeface="Times New Roman" panose="02020603050405020304" pitchFamily="18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8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⟵</m:t>
                    </m:r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zh-TW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zh-TW" sz="2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TW" sz="2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TW" sz="2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2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;</a:t>
                </a:r>
                <a:endParaRPr lang="zh-TW" sz="2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0"/>
                  </a:spcAft>
                  <a:buFont typeface="Times New Roman" panose="02020603050405020304" pitchFamily="18" charset="0"/>
                  <a:buAutoNum type="arabicPeriod"/>
                </a:pPr>
                <a:r>
                  <a:rPr lang="en-US" sz="2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Print </a:t>
                </a:r>
                <a:r>
                  <a:rPr lang="en-US" sz="2800" i="1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h</a:t>
                </a:r>
                <a:r>
                  <a:rPr lang="en-US" sz="2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;</a:t>
                </a:r>
                <a:endParaRPr lang="zh-TW" sz="2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1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 </a:t>
                </a:r>
                <a:endParaRPr lang="zh-TW" sz="1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" y="1255932"/>
                <a:ext cx="8663940" cy="4781886"/>
              </a:xfrm>
              <a:prstGeom prst="rect">
                <a:avLst/>
              </a:prstGeom>
              <a:blipFill rotWithShape="0">
                <a:blip r:embed="rId2"/>
                <a:stretch>
                  <a:fillRect l="-1405" t="-1399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10287001" y="1"/>
            <a:ext cx="2139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Solution 2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5735782" y="2452255"/>
                <a:ext cx="2673927" cy="89614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zh-TW" sz="280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8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altLang="zh-TW" sz="28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"</m:t>
                          </m:r>
                        </m:fName>
                        <m:e>
                          <m:r>
                            <a:rPr lang="en-US" altLang="zh-TW" sz="280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TW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TW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func>
                            <m:funcPr>
                              <m:ctrlPr>
                                <a:rPr lang="zh-TW" altLang="zh-TW" sz="28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TW" altLang="zh-TW" sz="28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800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TW" sz="28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zh-TW" altLang="zh-TW" sz="28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TW" sz="28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28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782" y="2452255"/>
                <a:ext cx="2673927" cy="8961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5763491" y="4308763"/>
                <a:ext cx="2937163" cy="136537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491" y="4308763"/>
                <a:ext cx="2937163" cy="13653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10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1811000" cy="1067435"/>
          </a:xfrm>
        </p:spPr>
        <p:txBody>
          <a:bodyPr/>
          <a:lstStyle/>
          <a:p>
            <a:r>
              <a:rPr lang="en-US" altLang="zh-TW" dirty="0" err="1" smtClean="0"/>
              <a:t>UVa</a:t>
            </a:r>
            <a:r>
              <a:rPr lang="en-US" altLang="zh-TW" dirty="0" smtClean="0"/>
              <a:t> 10668 Expanding Rods (Time Limit: 3 seconds)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AD4B-7B0C-4DEE-94FD-398F3BD97D96}" type="datetime1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10668 Expanding Rods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52AD-593C-4F12-AB53-C87441F73378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6" name="圖片 5" descr="http://uva.onlinejudge.org/external/106/p10668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" y="1486853"/>
            <a:ext cx="5242560" cy="383190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字方塊 6"/>
          <p:cNvSpPr txBox="1"/>
          <p:nvPr/>
        </p:nvSpPr>
        <p:spPr>
          <a:xfrm>
            <a:off x="5654040" y="894526"/>
            <a:ext cx="62636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Input:</a:t>
            </a:r>
          </a:p>
          <a:p>
            <a:r>
              <a:rPr lang="en-US" altLang="zh-TW" sz="3200" dirty="0"/>
              <a:t>t</a:t>
            </a:r>
            <a:r>
              <a:rPr lang="en-US" altLang="zh-TW" sz="3200" dirty="0" smtClean="0"/>
              <a:t>he initial length of the rod (</a:t>
            </a:r>
            <a:r>
              <a:rPr lang="en-US" altLang="zh-TW" sz="3200" dirty="0" smtClean="0">
                <a:solidFill>
                  <a:srgbClr val="FF0000"/>
                </a:solidFill>
              </a:rPr>
              <a:t>L</a:t>
            </a:r>
            <a:r>
              <a:rPr lang="en-US" altLang="zh-TW" sz="3200" dirty="0" smtClean="0"/>
              <a:t>),</a:t>
            </a:r>
          </a:p>
          <a:p>
            <a:r>
              <a:rPr lang="en-US" altLang="zh-TW" sz="3200" dirty="0"/>
              <a:t>the temperature </a:t>
            </a:r>
            <a:r>
              <a:rPr lang="en-US" altLang="zh-TW" sz="3200" dirty="0" smtClean="0"/>
              <a:t>change (</a:t>
            </a:r>
            <a:r>
              <a:rPr lang="en-US" altLang="zh-TW" sz="3200" dirty="0" smtClean="0">
                <a:solidFill>
                  <a:srgbClr val="FF0000"/>
                </a:solidFill>
              </a:rPr>
              <a:t>C</a:t>
            </a:r>
            <a:r>
              <a:rPr lang="en-US" altLang="zh-TW" sz="3200" dirty="0" smtClean="0"/>
              <a:t>),</a:t>
            </a:r>
          </a:p>
          <a:p>
            <a:r>
              <a:rPr lang="en-US" altLang="zh-TW" sz="3200" dirty="0"/>
              <a:t>the coefficient of heat expansion of the </a:t>
            </a:r>
            <a:r>
              <a:rPr lang="en-US" altLang="zh-TW" sz="3200" dirty="0" smtClean="0"/>
              <a:t>material (</a:t>
            </a:r>
            <a:r>
              <a:rPr lang="en-US" altLang="zh-TW" sz="3200" dirty="0" smtClean="0">
                <a:solidFill>
                  <a:srgbClr val="FF0000"/>
                </a:solidFill>
              </a:rPr>
              <a:t>n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339840" y="3429416"/>
            <a:ext cx="5547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After the rod is heated, its new length L’ becomes </a:t>
            </a:r>
            <a:r>
              <a:rPr lang="en-US" altLang="zh-TW" sz="3200" dirty="0" smtClean="0">
                <a:solidFill>
                  <a:srgbClr val="FF0000"/>
                </a:solidFill>
              </a:rPr>
              <a:t>(1+n*C)*L</a:t>
            </a:r>
            <a:r>
              <a:rPr lang="en-US" altLang="zh-TW" sz="3200" dirty="0" smtClean="0"/>
              <a:t>.</a:t>
            </a:r>
            <a:endParaRPr lang="zh-TW" altLang="en-US" sz="3200" dirty="0"/>
          </a:p>
        </p:txBody>
      </p:sp>
      <p:cxnSp>
        <p:nvCxnSpPr>
          <p:cNvPr id="10" name="直線接點 9"/>
          <p:cNvCxnSpPr/>
          <p:nvPr/>
        </p:nvCxnSpPr>
        <p:spPr>
          <a:xfrm flipV="1">
            <a:off x="2524126" y="4114800"/>
            <a:ext cx="9524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546985" y="4011751"/>
            <a:ext cx="466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TW" altLang="en-US" sz="28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692140" y="4506634"/>
            <a:ext cx="5836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Output: The displacement(</a:t>
            </a:r>
            <a:r>
              <a:rPr lang="en-US" altLang="zh-TW" sz="32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3200" dirty="0" smtClean="0"/>
              <a:t>) of the rod center after the rod is heated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3387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CDBA-A00D-4216-AC2A-4CECDD958FB8}" type="datetime1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10668 Expanding Rods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52AD-593C-4F12-AB53-C87441F73378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80109" y="762000"/>
            <a:ext cx="2687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963892" y="720436"/>
            <a:ext cx="3034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66256" y="1510146"/>
            <a:ext cx="3255817" cy="206210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1000 100 0.0001</a:t>
            </a:r>
          </a:p>
          <a:p>
            <a:r>
              <a:rPr lang="en-US" altLang="zh-TW" sz="3200" dirty="0"/>
              <a:t>15000 10 0.00006</a:t>
            </a:r>
          </a:p>
          <a:p>
            <a:r>
              <a:rPr lang="en-US" altLang="zh-TW" sz="3200" dirty="0"/>
              <a:t>10 </a:t>
            </a:r>
            <a:r>
              <a:rPr lang="en-US" altLang="zh-TW" sz="3200" dirty="0">
                <a:solidFill>
                  <a:srgbClr val="FF0000"/>
                </a:solidFill>
              </a:rPr>
              <a:t>0</a:t>
            </a:r>
            <a:r>
              <a:rPr lang="en-US" altLang="zh-TW" sz="3200" dirty="0"/>
              <a:t> 0.001</a:t>
            </a:r>
          </a:p>
          <a:p>
            <a:r>
              <a:rPr lang="en-US" altLang="zh-TW" sz="3200" dirty="0"/>
              <a:t>-1 -1 -1</a:t>
            </a:r>
            <a:endParaRPr lang="zh-TW" altLang="en-US" sz="3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712039" y="1468581"/>
            <a:ext cx="1607126" cy="156966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61.329</a:t>
            </a:r>
          </a:p>
          <a:p>
            <a:r>
              <a:rPr lang="en-US" altLang="zh-TW" sz="3200" dirty="0"/>
              <a:t>225.020</a:t>
            </a:r>
          </a:p>
          <a:p>
            <a:r>
              <a:rPr lang="en-US" altLang="zh-TW" sz="3200" dirty="0"/>
              <a:t>0.000</a:t>
            </a:r>
            <a:endParaRPr lang="zh-TW" altLang="en-US" sz="3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408218" y="1593271"/>
            <a:ext cx="5611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 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原始長度</a:t>
            </a:r>
            <a:r>
              <a:rPr lang="en-US" altLang="zh-TW" sz="2400" dirty="0" smtClean="0"/>
              <a:t>), C 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溫度變化</a:t>
            </a:r>
            <a:r>
              <a:rPr lang="en-US" altLang="zh-TW" sz="2400" dirty="0" smtClean="0"/>
              <a:t>), n 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擴張係數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cxnSp>
        <p:nvCxnSpPr>
          <p:cNvPr id="11" name="直線單箭頭接點 10"/>
          <p:cNvCxnSpPr/>
          <p:nvPr/>
        </p:nvCxnSpPr>
        <p:spPr>
          <a:xfrm flipH="1" flipV="1">
            <a:off x="3071674" y="1784412"/>
            <a:ext cx="294981" cy="28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8911244" y="1799735"/>
            <a:ext cx="7813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endCxn id="8" idx="1"/>
          </p:cNvCxnSpPr>
          <p:nvPr/>
        </p:nvCxnSpPr>
        <p:spPr>
          <a:xfrm flipV="1">
            <a:off x="3290277" y="2253411"/>
            <a:ext cx="6421762" cy="230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2039815" y="2758831"/>
            <a:ext cx="7702420" cy="71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2501461" y="3079532"/>
            <a:ext cx="1734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End of input</a:t>
            </a:r>
            <a:endParaRPr lang="zh-TW" altLang="en-US" sz="2400" dirty="0"/>
          </a:p>
        </p:txBody>
      </p:sp>
      <p:cxnSp>
        <p:nvCxnSpPr>
          <p:cNvPr id="22" name="直線單箭頭接點 21"/>
          <p:cNvCxnSpPr/>
          <p:nvPr/>
        </p:nvCxnSpPr>
        <p:spPr>
          <a:xfrm flipH="1" flipV="1">
            <a:off x="1439917" y="3310759"/>
            <a:ext cx="1080656" cy="57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4132667" y="3996975"/>
            <a:ext cx="46644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After the rod is heated, its new length L’ becomes </a:t>
            </a:r>
            <a:r>
              <a:rPr lang="en-US" altLang="zh-TW" sz="2800" dirty="0" smtClean="0">
                <a:solidFill>
                  <a:srgbClr val="FF0000"/>
                </a:solidFill>
              </a:rPr>
              <a:t>(1+n*C)*L</a:t>
            </a:r>
            <a:r>
              <a:rPr lang="en-US" altLang="zh-TW" sz="2800" dirty="0" smtClean="0"/>
              <a:t>.</a:t>
            </a:r>
            <a:endParaRPr lang="zh-TW" altLang="en-US" sz="28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764112" y="3026979"/>
            <a:ext cx="1166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Height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0194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CDBA-A00D-4216-AC2A-4CECDD958FB8}" type="datetime1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10668 Expanding Rods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52AD-593C-4F12-AB53-C87441F73378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31273" y="831273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Solution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55963" y="1856509"/>
            <a:ext cx="5264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Bisection Method 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二分法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449733" y="2540192"/>
            <a:ext cx="40042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0070C0"/>
                </a:solidFill>
              </a:rPr>
              <a:t>Two Solutions:</a:t>
            </a:r>
          </a:p>
          <a:p>
            <a:pPr marL="342900" indent="-342900">
              <a:buAutoNum type="arabicPeriod"/>
            </a:pPr>
            <a:r>
              <a:rPr lang="en-US" altLang="zh-TW" sz="3200" dirty="0" smtClean="0">
                <a:solidFill>
                  <a:srgbClr val="0070C0"/>
                </a:solidFill>
              </a:rPr>
              <a:t>By Bisecting Height </a:t>
            </a:r>
            <a:r>
              <a:rPr lang="en-US" altLang="zh-TW" sz="3200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h</a:t>
            </a:r>
          </a:p>
          <a:p>
            <a:pPr marL="342900" indent="-342900">
              <a:buAutoNum type="arabicPeriod"/>
            </a:pPr>
            <a:r>
              <a:rPr lang="en-US" altLang="zh-TW" sz="3200" dirty="0" smtClean="0">
                <a:solidFill>
                  <a:srgbClr val="0070C0"/>
                </a:solidFill>
              </a:rPr>
              <a:t>By Bisecting Radiu</a:t>
            </a:r>
            <a:r>
              <a:rPr lang="en-US" altLang="zh-TW" sz="3600" dirty="0" smtClean="0">
                <a:solidFill>
                  <a:srgbClr val="0070C0"/>
                </a:solidFill>
              </a:rPr>
              <a:t>s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TW" altLang="en-US" sz="36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18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CDBA-A00D-4216-AC2A-4CECDD958FB8}" type="datetime1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10668 Expanding Rods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52AD-593C-4F12-AB53-C87441F73378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114097" y="1916113"/>
            <a:ext cx="221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385848" y="2942897"/>
            <a:ext cx="6379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給定</a:t>
            </a:r>
            <a:r>
              <a:rPr lang="en-US" altLang="zh-TW" sz="2400" dirty="0" smtClean="0">
                <a:ea typeface="標楷體" panose="03000509000000000000" pitchFamily="65" charset="-120"/>
              </a:rPr>
              <a:t>L, C, n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之後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沒有公式可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直接算出高度</a:t>
            </a:r>
            <a:r>
              <a:rPr lang="en-US" altLang="zh-TW" sz="2400" i="1" dirty="0" smtClean="0">
                <a:ea typeface="標楷體" panose="03000509000000000000" pitchFamily="65" charset="-120"/>
              </a:rPr>
              <a:t>h</a:t>
            </a:r>
            <a:endParaRPr lang="zh-TW" altLang="en-US" sz="2400" i="1" dirty="0"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24606" y="3825766"/>
            <a:ext cx="5675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解法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只有用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二分法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把高度</a:t>
            </a:r>
            <a:r>
              <a:rPr lang="en-US" altLang="zh-TW" sz="2400" i="1" dirty="0" smtClean="0">
                <a:ea typeface="標楷體" panose="03000509000000000000" pitchFamily="65" charset="-120"/>
              </a:rPr>
              <a:t>h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逼出來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443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01A2-931D-4E08-8F37-30AB3823BCA9}" type="datetime1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038600" y="6372860"/>
            <a:ext cx="4114800" cy="365125"/>
          </a:xfrm>
        </p:spPr>
        <p:txBody>
          <a:bodyPr/>
          <a:lstStyle/>
          <a:p>
            <a:r>
              <a:rPr lang="en-US" altLang="zh-TW" smtClean="0"/>
              <a:t>UVa 10668 Expanding Rods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52AD-593C-4F12-AB53-C87441F73378}" type="slidenum">
              <a:rPr lang="zh-TW" altLang="en-US" smtClean="0"/>
              <a:t>6</a:t>
            </a:fld>
            <a:endParaRPr lang="zh-TW" altLang="en-US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0" y="1"/>
            <a:ext cx="6400800" cy="8077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 smtClean="0"/>
              <a:t>UVa</a:t>
            </a:r>
            <a:r>
              <a:rPr lang="en-US" altLang="zh-TW" dirty="0" smtClean="0"/>
              <a:t> 10668 Expanding Rods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502920" y="1082040"/>
            <a:ext cx="4983480" cy="4892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>
            <a:stCxn id="6" idx="1"/>
            <a:endCxn id="6" idx="7"/>
          </p:cNvCxnSpPr>
          <p:nvPr/>
        </p:nvCxnSpPr>
        <p:spPr>
          <a:xfrm>
            <a:off x="1232734" y="1798463"/>
            <a:ext cx="352385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6" idx="0"/>
          </p:cNvCxnSpPr>
          <p:nvPr/>
        </p:nvCxnSpPr>
        <p:spPr>
          <a:xfrm>
            <a:off x="2994660" y="1082040"/>
            <a:ext cx="0" cy="259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endCxn id="6" idx="1"/>
          </p:cNvCxnSpPr>
          <p:nvPr/>
        </p:nvCxnSpPr>
        <p:spPr>
          <a:xfrm flipH="1" flipV="1">
            <a:off x="1232734" y="1798463"/>
            <a:ext cx="1761926" cy="1874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979420" y="1112437"/>
            <a:ext cx="441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TW" alt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898233" y="1290033"/>
            <a:ext cx="731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L/2</a:t>
            </a:r>
            <a:endParaRPr lang="zh-TW" alt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559393" y="1290032"/>
            <a:ext cx="731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L/2</a:t>
            </a:r>
            <a:endParaRPr lang="zh-TW" alt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527810" y="2364308"/>
            <a:ext cx="441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TW" alt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960370" y="2121247"/>
            <a:ext cx="910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r-h</a:t>
            </a:r>
            <a:endParaRPr lang="zh-TW" alt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2072640" y="2797972"/>
                <a:ext cx="14173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640" y="2797972"/>
                <a:ext cx="1417320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接點 19"/>
          <p:cNvCxnSpPr>
            <a:endCxn id="6" idx="7"/>
          </p:cNvCxnSpPr>
          <p:nvPr/>
        </p:nvCxnSpPr>
        <p:spPr>
          <a:xfrm flipV="1">
            <a:off x="2987040" y="1798463"/>
            <a:ext cx="1769546" cy="1874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"/>
              <p:cNvSpPr txBox="1">
                <a:spLocks noChangeArrowheads="1"/>
              </p:cNvSpPr>
              <p:nvPr/>
            </p:nvSpPr>
            <p:spPr bwMode="auto">
              <a:xfrm>
                <a:off x="5624413" y="1444473"/>
                <a:ext cx="6567587" cy="445673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sz="32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32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32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sz="32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/2)</m:t>
                          </m:r>
                        </m:e>
                        <m:sup>
                          <m:r>
                            <a:rPr lang="en-US" sz="32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TW" sz="32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32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32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sz="32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32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32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2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sz="32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32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32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sz="3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sz="32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sz="32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32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2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32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TW" sz="32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32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32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sz="32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𝑟h</m:t>
                      </m:r>
                      <m:r>
                        <a:rPr lang="en-US" sz="32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TW" sz="32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32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32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sz="32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32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32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sz="3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32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𝑟h</m:t>
                      </m:r>
                      <m:r>
                        <a:rPr lang="en-US" sz="32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sz="32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32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32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sz="32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sz="32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32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2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TW" sz="3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3200" i="1" kern="1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sz="32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sz="32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32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32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sz="32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sz="32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32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2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8</m:t>
                          </m:r>
                          <m:r>
                            <a:rPr lang="en-US" sz="32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zh-TW" sz="3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3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Arc length </a:t>
                </a:r>
                <a14:m>
                  <m:oMath xmlns:m="http://schemas.openxmlformats.org/officeDocument/2006/math">
                    <m:r>
                      <a:rPr lang="en-US" sz="3200" i="1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sz="3200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"</m:t>
                    </m:r>
                  </m:oMath>
                </a14:m>
                <a:r>
                  <a:rPr lang="en-US" sz="3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𝑟</m:t>
                    </m:r>
                    <m:func>
                      <m:funcPr>
                        <m:ctrlPr>
                          <a:rPr lang="zh-TW" sz="3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zh-TW" sz="32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sz="32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3200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zh-TW" sz="32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box>
                              <m:boxPr>
                                <m:ctrlPr>
                                  <a:rPr lang="zh-TW" sz="32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zh-TW" sz="32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 kern="100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sz="3200" i="1" kern="100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num>
                          <m:den>
                            <m:r>
                              <a:rPr lang="en-US" sz="32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3200" i="1" kern="10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3200" i="1" kern="10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𝑟</m:t>
                        </m:r>
                        <m:func>
                          <m:funcPr>
                            <m:ctrlPr>
                              <a:rPr lang="zh-TW" sz="32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zh-TW" sz="32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sz="32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f>
                              <m:fPr>
                                <m:ctrlPr>
                                  <a:rPr lang="zh-TW" sz="32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n-US" sz="32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sz="32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endParaRPr lang="zh-TW" sz="3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4413" y="1444473"/>
                <a:ext cx="6567587" cy="4456733"/>
              </a:xfrm>
              <a:prstGeom prst="rect">
                <a:avLst/>
              </a:prstGeom>
              <a:blipFill rotWithShape="0">
                <a:blip r:embed="rId4"/>
                <a:stretch>
                  <a:fillRect l="-2414" b="-13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弧形 21"/>
          <p:cNvSpPr/>
          <p:nvPr/>
        </p:nvSpPr>
        <p:spPr>
          <a:xfrm rot="18890561">
            <a:off x="398778" y="1079428"/>
            <a:ext cx="5146139" cy="5053610"/>
          </a:xfrm>
          <a:prstGeom prst="arc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1577470" y="628995"/>
            <a:ext cx="62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i="1" dirty="0" smtClean="0">
                <a:solidFill>
                  <a:srgbClr val="FF0000"/>
                </a:solidFill>
              </a:rPr>
              <a:t>L</a:t>
            </a:r>
            <a:r>
              <a:rPr lang="en-US" altLang="zh-TW" sz="4000" dirty="0" smtClean="0">
                <a:solidFill>
                  <a:srgbClr val="FF0000"/>
                </a:solidFill>
              </a:rPr>
              <a:t>”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17224" y="3565428"/>
            <a:ext cx="40042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0070C0"/>
                </a:solidFill>
              </a:rPr>
              <a:t>Two Solutions:</a:t>
            </a:r>
          </a:p>
          <a:p>
            <a:pPr marL="342900" indent="-342900">
              <a:buAutoNum type="arabicPeriod"/>
            </a:pPr>
            <a:r>
              <a:rPr lang="en-US" altLang="zh-TW" sz="3200" dirty="0" smtClean="0">
                <a:solidFill>
                  <a:srgbClr val="0070C0"/>
                </a:solidFill>
              </a:rPr>
              <a:t>By Bisecting Height </a:t>
            </a:r>
            <a:r>
              <a:rPr lang="en-US" altLang="zh-TW" sz="3200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h</a:t>
            </a:r>
          </a:p>
          <a:p>
            <a:pPr marL="342900" indent="-342900">
              <a:buAutoNum type="arabicPeriod"/>
            </a:pPr>
            <a:r>
              <a:rPr lang="en-US" altLang="zh-TW" sz="3200" dirty="0" smtClean="0">
                <a:solidFill>
                  <a:srgbClr val="0070C0"/>
                </a:solidFill>
              </a:rPr>
              <a:t>By Bisecting Radiu</a:t>
            </a:r>
            <a:r>
              <a:rPr lang="en-US" altLang="zh-TW" sz="3600" dirty="0" smtClean="0">
                <a:solidFill>
                  <a:srgbClr val="0070C0"/>
                </a:solidFill>
              </a:rPr>
              <a:t>s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TW" altLang="en-US" sz="36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B148-E73F-46FD-B705-1DE9070A9AE4}" type="datetime1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10668 Expanding Rods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343899" y="6285775"/>
            <a:ext cx="2743200" cy="365125"/>
          </a:xfrm>
        </p:spPr>
        <p:txBody>
          <a:bodyPr/>
          <a:lstStyle/>
          <a:p>
            <a:fld id="{6EB952AD-593C-4F12-AB53-C87441F73378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0" y="1"/>
            <a:ext cx="6400800" cy="8077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 smtClean="0"/>
              <a:t>UVa</a:t>
            </a:r>
            <a:r>
              <a:rPr lang="en-US" altLang="zh-TW" dirty="0" smtClean="0"/>
              <a:t> 10668 Expanding Rods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0" y="807721"/>
            <a:ext cx="8423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Height 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3200" dirty="0" smtClean="0"/>
              <a:t> Finding (Bisection </a:t>
            </a:r>
            <a:r>
              <a:rPr lang="en-US" altLang="zh-TW" sz="3200" dirty="0" smtClean="0"/>
              <a:t>Method: </a:t>
            </a:r>
            <a:r>
              <a:rPr lang="en-US" altLang="zh-TW" sz="3200" dirty="0"/>
              <a:t>bisecting </a:t>
            </a:r>
            <a:r>
              <a:rPr lang="en-US" altLang="zh-TW" sz="3200" i="1" dirty="0"/>
              <a:t>h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cxnSp>
        <p:nvCxnSpPr>
          <p:cNvPr id="8" name="直線接點 7"/>
          <p:cNvCxnSpPr/>
          <p:nvPr/>
        </p:nvCxnSpPr>
        <p:spPr>
          <a:xfrm flipV="1">
            <a:off x="1645920" y="2269954"/>
            <a:ext cx="7086600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209040" y="1615441"/>
            <a:ext cx="143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581400" y="1392496"/>
                <a:ext cx="2762295" cy="791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𝑙𝑜𝑤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h𝑖𝑔h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392496"/>
                <a:ext cx="2762295" cy="79117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8343899" y="1537575"/>
            <a:ext cx="143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012662" y="2293376"/>
                <a:ext cx="3563220" cy="1080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TW" altLang="en-US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𝑚𝑖𝑑</m:t>
                          </m:r>
                        </m:num>
                        <m:den>
                          <m:r>
                            <a:rPr lang="zh-TW" altLang="en-US" sz="32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TW" altLang="en-US" sz="32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zh-TW" altLang="en-US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3200" i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TW" sz="3200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𝑚𝑖𝑑</m:t>
                          </m:r>
                        </m:den>
                      </m:f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662" y="2293376"/>
                <a:ext cx="3563220" cy="10804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006978" y="3316156"/>
                <a:ext cx="3814442" cy="10111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zh-TW" sz="3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3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altLang="zh-TW" sz="3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"</m:t>
                          </m:r>
                        </m:fName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=2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zh-TW" altLang="zh-TW" sz="3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TW" altLang="zh-TW" sz="32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2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zh-TW" altLang="zh-TW" sz="32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978" y="3316156"/>
                <a:ext cx="3814442" cy="101111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5081534" y="4238419"/>
            <a:ext cx="3154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i="1" dirty="0" smtClean="0"/>
              <a:t>L</a:t>
            </a:r>
            <a:r>
              <a:rPr lang="en-US" altLang="zh-TW" sz="3200" dirty="0" smtClean="0"/>
              <a:t>’=(1+n*C)*</a:t>
            </a:r>
            <a:r>
              <a:rPr lang="en-US" altLang="zh-TW" sz="3200" i="1" dirty="0" smtClean="0"/>
              <a:t>L</a:t>
            </a:r>
            <a:endParaRPr lang="zh-TW" altLang="en-US" sz="3200" i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134873" y="5004996"/>
            <a:ext cx="4562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If </a:t>
            </a:r>
            <a:r>
              <a:rPr lang="en-US" altLang="zh-TW" sz="3200" dirty="0" smtClean="0">
                <a:solidFill>
                  <a:srgbClr val="FF0000"/>
                </a:solidFill>
              </a:rPr>
              <a:t>(</a:t>
            </a:r>
            <a:r>
              <a:rPr lang="en-US" altLang="zh-TW" sz="3200" i="1" dirty="0" smtClean="0">
                <a:solidFill>
                  <a:srgbClr val="FF0000"/>
                </a:solidFill>
              </a:rPr>
              <a:t>L</a:t>
            </a:r>
            <a:r>
              <a:rPr lang="en-US" altLang="zh-TW" sz="3200" dirty="0" smtClean="0">
                <a:solidFill>
                  <a:srgbClr val="FF0000"/>
                </a:solidFill>
              </a:rPr>
              <a:t>”-L’) &gt; 1.0e-10</a:t>
            </a:r>
            <a:r>
              <a:rPr lang="en-US" altLang="zh-TW" sz="3200" dirty="0" smtClean="0"/>
              <a:t>, then </a:t>
            </a:r>
            <a:endParaRPr lang="zh-TW" altLang="en-US" sz="32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752650" y="5687748"/>
            <a:ext cx="2520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US" altLang="zh-TW" sz="3600" dirty="0" smtClean="0"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← </a:t>
            </a:r>
            <a:r>
              <a:rPr lang="en-US" altLang="zh-TW" sz="3200" i="1" dirty="0" smtClean="0"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mid</a:t>
            </a:r>
            <a:endParaRPr lang="zh-TW" alt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208088" y="5731510"/>
            <a:ext cx="143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1557020" y="2213236"/>
            <a:ext cx="177800" cy="2008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823460" y="2183675"/>
            <a:ext cx="177800" cy="2008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8643620" y="2169544"/>
            <a:ext cx="177800" cy="2008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1645920" y="3032760"/>
            <a:ext cx="0" cy="276975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 flipV="1">
            <a:off x="4912360" y="2630820"/>
            <a:ext cx="10218" cy="30346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455738" y="2354820"/>
            <a:ext cx="46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0070C0"/>
                </a:solidFill>
              </a:rPr>
              <a:t>0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422580" y="2414056"/>
            <a:ext cx="803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i="1" dirty="0" smtClean="0">
                <a:solidFill>
                  <a:srgbClr val="0070C0"/>
                </a:solidFill>
              </a:rPr>
              <a:t>L</a:t>
            </a:r>
            <a:r>
              <a:rPr lang="en-US" altLang="zh-TW" sz="3200" dirty="0" smtClean="0">
                <a:solidFill>
                  <a:srgbClr val="0070C0"/>
                </a:solidFill>
              </a:rPr>
              <a:t>/2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0287001" y="1"/>
            <a:ext cx="2139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Solution 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10127673" y="2812473"/>
                <a:ext cx="1911927" cy="95692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TW" sz="28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TW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28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sz="28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TW" sz="28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  <m:r>
                            <a:rPr lang="en-US" altLang="zh-TW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7673" y="2812473"/>
                <a:ext cx="1911927" cy="9569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9407237" y="3879273"/>
                <a:ext cx="2673927" cy="89614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zh-TW" sz="280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8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altLang="zh-TW" sz="28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"</m:t>
                          </m:r>
                        </m:fName>
                        <m:e>
                          <m:r>
                            <a:rPr lang="en-US" altLang="zh-TW" sz="280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TW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TW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func>
                            <m:funcPr>
                              <m:ctrlPr>
                                <a:rPr lang="zh-TW" altLang="zh-TW" sz="28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TW" altLang="zh-TW" sz="28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800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TW" sz="28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zh-TW" altLang="zh-TW" sz="28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TW" sz="28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28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237" y="3879273"/>
                <a:ext cx="2673927" cy="8961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221672" y="2022764"/>
            <a:ext cx="1177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</a:t>
            </a:r>
            <a:r>
              <a:rPr lang="en-US" altLang="zh-TW" sz="2800" dirty="0" smtClean="0"/>
              <a:t>eight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4218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9F04-0BE8-42CB-BDE2-B34139EE64C7}" type="datetime1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10668 Expanding Rods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343899" y="6285775"/>
            <a:ext cx="2743200" cy="365125"/>
          </a:xfrm>
        </p:spPr>
        <p:txBody>
          <a:bodyPr/>
          <a:lstStyle/>
          <a:p>
            <a:fld id="{6EB952AD-593C-4F12-AB53-C87441F73378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0" y="1"/>
            <a:ext cx="6400800" cy="8077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 smtClean="0"/>
              <a:t>UVa</a:t>
            </a:r>
            <a:r>
              <a:rPr lang="en-US" altLang="zh-TW" dirty="0" smtClean="0"/>
              <a:t> 10668 Expanding Rods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-1" y="807721"/>
            <a:ext cx="921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Height 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3200" dirty="0" smtClean="0"/>
              <a:t> Finding (Bisection </a:t>
            </a:r>
            <a:r>
              <a:rPr lang="en-US" altLang="zh-TW" sz="3200" dirty="0" smtClean="0"/>
              <a:t>Method: bisecting </a:t>
            </a:r>
            <a:r>
              <a:rPr lang="en-US" altLang="zh-TW" sz="3200" i="1" dirty="0" smtClean="0"/>
              <a:t>h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cxnSp>
        <p:nvCxnSpPr>
          <p:cNvPr id="8" name="直線接點 7"/>
          <p:cNvCxnSpPr/>
          <p:nvPr/>
        </p:nvCxnSpPr>
        <p:spPr>
          <a:xfrm flipV="1">
            <a:off x="1645920" y="2269954"/>
            <a:ext cx="7086600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209040" y="1615441"/>
            <a:ext cx="143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581400" y="1392496"/>
                <a:ext cx="2762295" cy="791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𝑙𝑜𝑤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h𝑖𝑔h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392496"/>
                <a:ext cx="2762295" cy="79117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8343899" y="1537575"/>
            <a:ext cx="143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224630" y="2490988"/>
                <a:ext cx="3563220" cy="1080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TW" altLang="en-US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𝑚𝑖𝑑</m:t>
                          </m:r>
                        </m:num>
                        <m:den>
                          <m:r>
                            <a:rPr lang="zh-TW" altLang="en-US" sz="32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TW" altLang="en-US" sz="32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zh-TW" altLang="en-US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3200" i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𝑚𝑖𝑑</m:t>
                          </m:r>
                        </m:den>
                      </m:f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630" y="2490988"/>
                <a:ext cx="3563220" cy="10804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108136" y="3497303"/>
                <a:ext cx="3814442" cy="10111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zh-TW" sz="3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3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altLang="zh-TW" sz="3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"</m:t>
                          </m:r>
                        </m:fName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=2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zh-TW" altLang="zh-TW" sz="3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TW" altLang="zh-TW" sz="32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2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zh-TW" altLang="zh-TW" sz="32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136" y="3497303"/>
                <a:ext cx="3814442" cy="101111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1209040" y="4460012"/>
            <a:ext cx="2420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i="1" dirty="0" smtClean="0"/>
              <a:t>L</a:t>
            </a:r>
            <a:r>
              <a:rPr lang="en-US" altLang="zh-TW" sz="3200" dirty="0" smtClean="0"/>
              <a:t>’=(1+n*C)*</a:t>
            </a:r>
            <a:r>
              <a:rPr lang="en-US" altLang="zh-TW" sz="3200" i="1" dirty="0" smtClean="0"/>
              <a:t>L</a:t>
            </a:r>
            <a:endParaRPr lang="zh-TW" altLang="en-US" sz="3200" i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45056" y="5138456"/>
            <a:ext cx="4562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If </a:t>
            </a:r>
            <a:r>
              <a:rPr lang="en-US" altLang="zh-TW" sz="3200" dirty="0" smtClean="0">
                <a:solidFill>
                  <a:srgbClr val="FF0000"/>
                </a:solidFill>
              </a:rPr>
              <a:t>(</a:t>
            </a:r>
            <a:r>
              <a:rPr lang="en-US" altLang="zh-TW" sz="3200" i="1" dirty="0" smtClean="0">
                <a:solidFill>
                  <a:srgbClr val="FF0000"/>
                </a:solidFill>
              </a:rPr>
              <a:t>L</a:t>
            </a:r>
            <a:r>
              <a:rPr lang="en-US" altLang="zh-TW" sz="3200" dirty="0" smtClean="0">
                <a:solidFill>
                  <a:srgbClr val="FF0000"/>
                </a:solidFill>
              </a:rPr>
              <a:t>”-L’) &lt; 1.0e-10</a:t>
            </a:r>
            <a:r>
              <a:rPr lang="en-US" altLang="zh-TW" sz="3200" dirty="0" smtClean="0"/>
              <a:t>, then </a:t>
            </a:r>
            <a:endParaRPr lang="zh-TW" altLang="en-US" sz="32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752650" y="5687748"/>
            <a:ext cx="2520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n-US" altLang="zh-TW" sz="3600" dirty="0" smtClean="0"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← </a:t>
            </a:r>
            <a:r>
              <a:rPr lang="en-US" altLang="zh-TW" sz="3200" i="1" dirty="0" smtClean="0"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mid</a:t>
            </a:r>
            <a:endParaRPr lang="zh-TW" alt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103870" y="5765979"/>
            <a:ext cx="143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1557020" y="2213236"/>
            <a:ext cx="177800" cy="2008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823460" y="2183675"/>
            <a:ext cx="177800" cy="2008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8643620" y="2169544"/>
            <a:ext cx="177800" cy="2008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8793480" y="3145931"/>
            <a:ext cx="0" cy="276975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 flipV="1">
            <a:off x="4912360" y="2630820"/>
            <a:ext cx="10218" cy="30346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455738" y="2354820"/>
            <a:ext cx="46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0070C0"/>
                </a:solidFill>
              </a:rPr>
              <a:t>0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422580" y="2414056"/>
            <a:ext cx="803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i="1" dirty="0" smtClean="0">
                <a:solidFill>
                  <a:srgbClr val="0070C0"/>
                </a:solidFill>
              </a:rPr>
              <a:t>L</a:t>
            </a:r>
            <a:r>
              <a:rPr lang="en-US" altLang="zh-TW" sz="3200" dirty="0" smtClean="0">
                <a:solidFill>
                  <a:srgbClr val="0070C0"/>
                </a:solidFill>
              </a:rPr>
              <a:t>/2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0287001" y="1"/>
            <a:ext cx="2139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Solution 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/>
              <p:cNvSpPr txBox="1"/>
              <p:nvPr/>
            </p:nvSpPr>
            <p:spPr>
              <a:xfrm>
                <a:off x="10127673" y="2812473"/>
                <a:ext cx="1911927" cy="95692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TW" sz="28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TW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28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sz="28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TW" sz="28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  <m:r>
                            <a:rPr lang="en-US" altLang="zh-TW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7673" y="2812473"/>
                <a:ext cx="1911927" cy="95692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/>
              <p:cNvSpPr txBox="1"/>
              <p:nvPr/>
            </p:nvSpPr>
            <p:spPr>
              <a:xfrm>
                <a:off x="9407237" y="3879273"/>
                <a:ext cx="2673927" cy="89614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zh-TW" sz="280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8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altLang="zh-TW" sz="28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"</m:t>
                          </m:r>
                        </m:fName>
                        <m:e>
                          <m:r>
                            <a:rPr lang="en-US" altLang="zh-TW" sz="280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TW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TW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func>
                            <m:funcPr>
                              <m:ctrlPr>
                                <a:rPr lang="zh-TW" altLang="zh-TW" sz="28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TW" altLang="zh-TW" sz="28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800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TW" sz="28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zh-TW" altLang="zh-TW" sz="28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TW" sz="28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28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237" y="3879273"/>
                <a:ext cx="2673927" cy="8961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字方塊 27"/>
          <p:cNvSpPr txBox="1"/>
          <p:nvPr/>
        </p:nvSpPr>
        <p:spPr>
          <a:xfrm>
            <a:off x="221672" y="2022764"/>
            <a:ext cx="1177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</a:t>
            </a:r>
            <a:r>
              <a:rPr lang="en-US" altLang="zh-TW" sz="2800" dirty="0" smtClean="0"/>
              <a:t>eight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6412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478D-A78F-46F8-8D81-8746F815D095}" type="datetime1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10668 Expanding Rods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52AD-593C-4F12-AB53-C87441F73378}" type="slidenum">
              <a:rPr lang="zh-TW" altLang="en-US" smtClean="0"/>
              <a:t>9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2"/>
              <p:cNvSpPr txBox="1">
                <a:spLocks noChangeArrowheads="1"/>
              </p:cNvSpPr>
              <p:nvPr/>
            </p:nvSpPr>
            <p:spPr bwMode="auto">
              <a:xfrm>
                <a:off x="228600" y="1224325"/>
                <a:ext cx="9281160" cy="50050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342900" lvl="0" indent="-342900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3200" i="1" kern="100" dirty="0" smtClean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low</a:t>
                </a:r>
                <a:r>
                  <a:rPr lang="en-US" sz="3200" kern="100" dirty="0">
                    <a:effectLst/>
                    <a:latin typeface="Segoe UI Symbol" panose="020B0502040204020203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←</a:t>
                </a:r>
                <a:r>
                  <a:rPr lang="en-US" sz="3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0; </a:t>
                </a:r>
                <a:r>
                  <a:rPr lang="en-US" sz="3200" i="1" kern="100" dirty="0" err="1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high</a:t>
                </a:r>
                <a:r>
                  <a:rPr lang="en-US" sz="3200" kern="100" dirty="0" err="1">
                    <a:effectLst/>
                    <a:latin typeface="Segoe UI Symbol" panose="020B0502040204020203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←</a:t>
                </a:r>
                <a:r>
                  <a:rPr lang="en-US" sz="3200" i="1" kern="100" dirty="0" err="1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L</a:t>
                </a:r>
                <a:r>
                  <a:rPr lang="en-US" sz="3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/2.0;</a:t>
                </a:r>
                <a:endParaRPr lang="zh-TW" sz="3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3200" b="1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while</a:t>
                </a:r>
                <a:r>
                  <a:rPr lang="en-US" sz="3200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((</a:t>
                </a:r>
                <a:r>
                  <a:rPr lang="en-US" sz="3200" i="1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high</a:t>
                </a:r>
                <a:r>
                  <a:rPr lang="en-US" sz="3200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-</a:t>
                </a:r>
                <a:r>
                  <a:rPr lang="en-US" sz="3200" i="1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low</a:t>
                </a:r>
                <a:r>
                  <a:rPr lang="en-US" sz="3200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)&gt;1.0e-10) </a:t>
                </a:r>
                <a:r>
                  <a:rPr lang="en-US" sz="3200" b="1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do</a:t>
                </a:r>
                <a:r>
                  <a:rPr lang="en-US" sz="3200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endParaRPr lang="zh-TW" sz="3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3200" i="1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mid</a:t>
                </a:r>
                <a:r>
                  <a:rPr lang="en-US" sz="3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sz="3200" kern="100" dirty="0">
                    <a:effectLst/>
                    <a:latin typeface="Segoe UI Symbol" panose="020B0502040204020203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←</a:t>
                </a:r>
                <a:r>
                  <a:rPr lang="en-US" sz="3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(</a:t>
                </a:r>
                <a:r>
                  <a:rPr lang="en-US" sz="3200" i="1" kern="100" dirty="0" err="1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low</a:t>
                </a:r>
                <a:r>
                  <a:rPr lang="en-US" sz="3200" kern="100" dirty="0" err="1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+</a:t>
                </a:r>
                <a:r>
                  <a:rPr lang="en-US" sz="3200" i="1" kern="100" dirty="0" err="1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high</a:t>
                </a:r>
                <a:r>
                  <a:rPr lang="en-US" sz="3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)/2.0;</a:t>
                </a:r>
                <a:endParaRPr lang="zh-TW" sz="3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3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←</m:t>
                    </m:r>
                    <m:f>
                      <m:fPr>
                        <m:ctrlPr>
                          <a:rPr lang="zh-TW" sz="3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𝑚𝑖𝑑</m:t>
                        </m:r>
                      </m:num>
                      <m:den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TW" sz="3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sz="32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32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8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𝑚𝑖𝑑</m:t>
                        </m:r>
                      </m:den>
                    </m:f>
                  </m:oMath>
                </a14:m>
                <a:r>
                  <a:rPr lang="en-US" sz="3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;</a:t>
                </a:r>
                <a:endParaRPr lang="zh-TW" sz="3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3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TW" sz="3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sz="3200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"</m:t>
                        </m:r>
                      </m:fName>
                      <m:e>
                        <m:r>
                          <a:rPr lang="en-US" sz="3200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←</m:t>
                        </m:r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zh-TW" sz="32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zh-TW" sz="32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f>
                              <m:fPr>
                                <m:ctrlPr>
                                  <a:rPr lang="zh-TW" sz="32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r>
                  <a:rPr lang="en-US" sz="3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;</a:t>
                </a:r>
                <a:endParaRPr lang="zh-TW" sz="3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3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</a:t>
                </a:r>
                <a:r>
                  <a:rPr lang="en-US" sz="3200" i="1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L</a:t>
                </a:r>
                <a:r>
                  <a:rPr lang="en-US" sz="3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’ </a:t>
                </a:r>
                <a:r>
                  <a:rPr lang="en-US" sz="3200" kern="100" dirty="0">
                    <a:effectLst/>
                    <a:latin typeface="Segoe UI Symbol" panose="020B0502040204020203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←</a:t>
                </a:r>
                <a:r>
                  <a:rPr lang="en-US" sz="3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(1+n*C)*</a:t>
                </a:r>
                <a:r>
                  <a:rPr lang="en-US" sz="3200" i="1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L</a:t>
                </a:r>
                <a:r>
                  <a:rPr lang="en-US" sz="3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;</a:t>
                </a:r>
                <a:endParaRPr lang="zh-TW" sz="3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3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</a:t>
                </a:r>
                <a:r>
                  <a:rPr lang="en-US" sz="3200" b="1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If</a:t>
                </a:r>
                <a:r>
                  <a:rPr lang="en-US" sz="3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((</a:t>
                </a:r>
                <a:r>
                  <a:rPr lang="en-US" sz="3200" i="1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L</a:t>
                </a:r>
                <a:r>
                  <a:rPr lang="en-US" sz="3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”-</a:t>
                </a:r>
                <a:r>
                  <a:rPr lang="en-US" sz="3200" i="1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L</a:t>
                </a:r>
                <a:r>
                  <a:rPr lang="en-US" sz="3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’) &gt; 1.0e-10)</a:t>
                </a:r>
                <a:r>
                  <a:rPr lang="en-US" sz="3200" b="1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then</a:t>
                </a:r>
                <a:r>
                  <a:rPr lang="en-US" sz="3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sz="3200" i="1" kern="100" dirty="0" err="1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high</a:t>
                </a:r>
                <a:r>
                  <a:rPr lang="en-US" sz="3200" kern="100" dirty="0" err="1">
                    <a:effectLst/>
                    <a:latin typeface="Segoe UI Symbol" panose="020B0502040204020203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←</a:t>
                </a:r>
                <a:r>
                  <a:rPr lang="en-US" sz="3200" i="1" kern="100" dirty="0" err="1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mid</a:t>
                </a:r>
                <a:r>
                  <a:rPr lang="en-US" sz="3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; </a:t>
                </a:r>
                <a:r>
                  <a:rPr lang="en-US" sz="3200" b="1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else</a:t>
                </a:r>
                <a:r>
                  <a:rPr lang="en-US" sz="3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sz="3200" i="1" kern="100" dirty="0" err="1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low</a:t>
                </a:r>
                <a:r>
                  <a:rPr lang="en-US" sz="3200" kern="100" dirty="0" err="1">
                    <a:effectLst/>
                    <a:latin typeface="Segoe UI Symbol" panose="020B0502040204020203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←</a:t>
                </a:r>
                <a:r>
                  <a:rPr lang="en-US" sz="3200" i="1" kern="100" dirty="0" err="1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mid</a:t>
                </a:r>
                <a:r>
                  <a:rPr lang="en-US" sz="3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;</a:t>
                </a:r>
                <a:endParaRPr lang="zh-TW" sz="3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3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End of while</a:t>
                </a:r>
                <a:endParaRPr lang="zh-TW" sz="3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3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Print </a:t>
                </a:r>
                <a:r>
                  <a:rPr lang="en-US" sz="3200" i="1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mid</a:t>
                </a:r>
                <a:r>
                  <a:rPr lang="en-US" sz="3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;</a:t>
                </a:r>
                <a:endParaRPr lang="zh-TW" sz="3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1224325"/>
                <a:ext cx="9281160" cy="5005024"/>
              </a:xfrm>
              <a:prstGeom prst="rect">
                <a:avLst/>
              </a:prstGeom>
              <a:blipFill rotWithShape="0">
                <a:blip r:embed="rId2"/>
                <a:stretch>
                  <a:fillRect l="-1706" t="-1701" r="-722" b="-3159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標題 1"/>
          <p:cNvSpPr txBox="1">
            <a:spLocks/>
          </p:cNvSpPr>
          <p:nvPr/>
        </p:nvSpPr>
        <p:spPr>
          <a:xfrm>
            <a:off x="0" y="1"/>
            <a:ext cx="6400800" cy="8077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 smtClean="0"/>
              <a:t>UVa</a:t>
            </a:r>
            <a:r>
              <a:rPr lang="en-US" altLang="zh-TW" dirty="0" smtClean="0"/>
              <a:t> 10668 Expanding Rods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6680" y="548056"/>
            <a:ext cx="473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Solution: by Bisecting </a:t>
            </a:r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287001" y="1"/>
            <a:ext cx="2139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Solution 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6345382" y="2452255"/>
                <a:ext cx="1911927" cy="95692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TW" sz="28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TW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28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sz="28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TW" sz="28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  <m:r>
                            <a:rPr lang="en-US" altLang="zh-TW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382" y="2452255"/>
                <a:ext cx="1911927" cy="9569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5624946" y="3519055"/>
                <a:ext cx="2673927" cy="89614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zh-TW" sz="280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8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altLang="zh-TW" sz="28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"</m:t>
                          </m:r>
                        </m:fName>
                        <m:e>
                          <m:r>
                            <a:rPr lang="en-US" altLang="zh-TW" sz="280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TW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TW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func>
                            <m:funcPr>
                              <m:ctrlPr>
                                <a:rPr lang="zh-TW" altLang="zh-TW" sz="28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TW" altLang="zh-TW" sz="28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800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TW" sz="28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zh-TW" altLang="zh-TW" sz="28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TW" sz="28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28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946" y="3519055"/>
                <a:ext cx="2673927" cy="8961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965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754</Words>
  <Application>Microsoft Office PowerPoint</Application>
  <PresentationFormat>寬螢幕</PresentationFormat>
  <Paragraphs>189</Paragraphs>
  <Slides>13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BatangChe</vt:lpstr>
      <vt:lpstr>新細明體</vt:lpstr>
      <vt:lpstr>標楷體</vt:lpstr>
      <vt:lpstr>Arial</vt:lpstr>
      <vt:lpstr>Calibri</vt:lpstr>
      <vt:lpstr>Calibri Light</vt:lpstr>
      <vt:lpstr>Cambria Math</vt:lpstr>
      <vt:lpstr>Segoe UI Symbol</vt:lpstr>
      <vt:lpstr>Times New Roman</vt:lpstr>
      <vt:lpstr>Office 佈景主題</vt:lpstr>
      <vt:lpstr>UVa 10668 Expanding Rods</vt:lpstr>
      <vt:lpstr>UVa 10668 Expanding Rods (Time Limit: 3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Bisection Method</dc:title>
  <dc:creator>鄭進和</dc:creator>
  <cp:lastModifiedBy>鄭進和</cp:lastModifiedBy>
  <cp:revision>80</cp:revision>
  <dcterms:created xsi:type="dcterms:W3CDTF">2014-06-02T13:24:47Z</dcterms:created>
  <dcterms:modified xsi:type="dcterms:W3CDTF">2019-05-06T03:29:26Z</dcterms:modified>
</cp:coreProperties>
</file>