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1" r:id="rId6"/>
    <p:sldId id="264" r:id="rId7"/>
    <p:sldId id="262" r:id="rId8"/>
    <p:sldId id="263" r:id="rId9"/>
    <p:sldId id="275" r:id="rId10"/>
    <p:sldId id="260" r:id="rId11"/>
    <p:sldId id="266" r:id="rId12"/>
    <p:sldId id="267" r:id="rId13"/>
    <p:sldId id="274" r:id="rId14"/>
    <p:sldId id="268" r:id="rId15"/>
    <p:sldId id="273" r:id="rId16"/>
    <p:sldId id="270" r:id="rId17"/>
    <p:sldId id="272" r:id="rId18"/>
    <p:sldId id="269" r:id="rId19"/>
    <p:sldId id="27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99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8AFD5-6103-448F-8DF3-462711623D1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8B73A-8C6F-445F-8031-D1E2A7642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47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8B73A-8C6F-445F-8031-D1E2A7642DB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50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C86C-3E24-48F8-9680-1A09688046A7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81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CE9B-1E81-4AA0-9036-9BDF98BE5BC7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1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4A0-06D2-412A-A645-4AA0A46F26F0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36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14E9-CF53-4668-99BE-343A785AC230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46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62CD-159A-49FA-8C87-F9A15B63AB3F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14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EDFF-FEC5-4587-B7EA-11B82DF15C23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43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13BC-68ED-4AA6-A188-8E89EC389581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05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76D2-2488-4BD6-9C39-05D31DD05DA8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39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AAC-1DE9-497E-9EF8-B13EE1A91648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30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2DD5-C7DC-4A62-8BD9-14BF4BAD2BAB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1A70-A087-4618-B92E-8D89633F2587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6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37BC-74B6-4105-AC74-6D7C27955244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2F09-DB64-42E2-A79F-E0EAA6F58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70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10881 Piotr's Ants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6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FB66-B0A3-4845-9695-489F7D5ABDCE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879458" y="477078"/>
            <a:ext cx="110016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#include&lt;</a:t>
            </a:r>
            <a:r>
              <a:rPr lang="en-US" altLang="zh-TW" sz="2000" dirty="0" err="1"/>
              <a:t>cstdio</a:t>
            </a:r>
            <a:r>
              <a:rPr lang="en-US" altLang="zh-TW" sz="2000" dirty="0"/>
              <a:t>&gt;</a:t>
            </a:r>
          </a:p>
          <a:p>
            <a:r>
              <a:rPr lang="en-US" altLang="zh-TW" sz="2000" dirty="0"/>
              <a:t>#include&lt;algorithm&gt;</a:t>
            </a:r>
          </a:p>
          <a:p>
            <a:r>
              <a:rPr lang="en-US" altLang="zh-TW" sz="2000" dirty="0"/>
              <a:t>using namespace </a:t>
            </a:r>
            <a:r>
              <a:rPr lang="en-US" altLang="zh-TW" sz="2000" dirty="0" err="1"/>
              <a:t>std</a:t>
            </a:r>
            <a:r>
              <a:rPr lang="en-US" altLang="zh-TW" sz="2000" dirty="0"/>
              <a:t>;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const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 = 10000 + 5;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struct</a:t>
            </a:r>
            <a:r>
              <a:rPr lang="en-US" altLang="zh-TW" sz="2000" dirty="0"/>
              <a:t> Ant {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id; </a:t>
            </a:r>
            <a:r>
              <a:rPr lang="zh-TW" altLang="en-US" sz="2000" dirty="0"/>
              <a:t>     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輸入順序</a:t>
            </a:r>
          </a:p>
          <a:p>
            <a:r>
              <a:rPr lang="zh-TW" altLang="en-US" sz="2000" dirty="0"/>
              <a:t>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p;  </a:t>
            </a:r>
            <a:r>
              <a:rPr lang="zh-TW" altLang="en-US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  <a:p>
            <a:r>
              <a:rPr lang="zh-TW" altLang="en-US" sz="2000" dirty="0"/>
              <a:t>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d;  </a:t>
            </a:r>
            <a:r>
              <a:rPr lang="zh-TW" altLang="en-US" sz="2000" dirty="0"/>
              <a:t>   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行進方向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-1: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 0: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轉向中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 1: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bool operator &lt; (</a:t>
            </a:r>
            <a:r>
              <a:rPr lang="en-US" altLang="zh-TW" sz="2000" dirty="0" err="1"/>
              <a:t>const</a:t>
            </a:r>
            <a:r>
              <a:rPr lang="en-US" altLang="zh-TW" sz="2000" dirty="0"/>
              <a:t> Ant&amp; a) </a:t>
            </a:r>
            <a:r>
              <a:rPr lang="en-US" altLang="zh-TW" sz="2000" dirty="0" err="1"/>
              <a:t>const</a:t>
            </a:r>
            <a:r>
              <a:rPr lang="en-US" altLang="zh-TW" sz="2000" dirty="0"/>
              <a:t> {</a:t>
            </a:r>
          </a:p>
          <a:p>
            <a:r>
              <a:rPr lang="en-US" altLang="zh-TW" sz="2000" dirty="0"/>
              <a:t>    return p &lt; </a:t>
            </a:r>
            <a:r>
              <a:rPr lang="en-US" altLang="zh-TW" sz="2000" dirty="0" err="1"/>
              <a:t>a.p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} before[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], after[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];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const</a:t>
            </a:r>
            <a:r>
              <a:rPr lang="en-US" altLang="zh-TW" sz="2000" dirty="0"/>
              <a:t> char </a:t>
            </a:r>
            <a:r>
              <a:rPr lang="en-US" altLang="zh-TW" sz="2000" dirty="0" err="1"/>
              <a:t>dirName</a:t>
            </a:r>
            <a:r>
              <a:rPr lang="en-US" altLang="zh-TW" sz="2000" dirty="0"/>
              <a:t>[][10] = {"L", "Turning", "R"};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order[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];   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輸入的第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隻螞蟻是終態中從左算起第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order[i]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隻螞蟻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380285" y="230117"/>
            <a:ext cx="3188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10881 Code (1/3)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5494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C7D7-CF64-41C4-B2A8-CEFA7AE32FF1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851992" y="755373"/>
            <a:ext cx="81302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int</a:t>
            </a:r>
            <a:r>
              <a:rPr lang="en-US" altLang="zh-TW" sz="2000" dirty="0"/>
              <a:t> main() {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K;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("%d", &amp;K);</a:t>
            </a:r>
          </a:p>
          <a:p>
            <a:r>
              <a:rPr lang="en-US" altLang="zh-TW" sz="2000" dirty="0"/>
              <a:t>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kase</a:t>
            </a:r>
            <a:r>
              <a:rPr lang="en-US" altLang="zh-TW" sz="2000" dirty="0"/>
              <a:t> = 1; </a:t>
            </a:r>
            <a:r>
              <a:rPr lang="en-US" altLang="zh-TW" sz="2000" dirty="0" err="1"/>
              <a:t>kase</a:t>
            </a:r>
            <a:r>
              <a:rPr lang="en-US" altLang="zh-TW" sz="2000" dirty="0"/>
              <a:t> &lt;= K; </a:t>
            </a:r>
            <a:r>
              <a:rPr lang="en-US" altLang="zh-TW" sz="2000" dirty="0" err="1"/>
              <a:t>kase</a:t>
            </a:r>
            <a:r>
              <a:rPr lang="en-US" altLang="zh-TW" sz="2000" dirty="0"/>
              <a:t>++) {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L, T, n;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("Case #%d:\n", </a:t>
            </a:r>
            <a:r>
              <a:rPr lang="en-US" altLang="zh-TW" sz="2000" dirty="0" err="1"/>
              <a:t>kase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</a:t>
            </a:r>
            <a:r>
              <a:rPr lang="en-US" altLang="zh-TW" sz="2000" dirty="0" err="1"/>
              <a:t>d%d%d</a:t>
            </a:r>
            <a:r>
              <a:rPr lang="en-US" altLang="zh-TW" sz="2000" dirty="0"/>
              <a:t>", &amp;L, &amp;T, &amp;n);</a:t>
            </a:r>
          </a:p>
          <a:p>
            <a:r>
              <a:rPr lang="en-US" altLang="zh-TW" sz="2000" dirty="0"/>
              <a:t>     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n; i++) {</a:t>
            </a:r>
          </a:p>
          <a:p>
            <a:r>
              <a:rPr lang="en-US" altLang="zh-TW" sz="2000" dirty="0"/>
              <a:t>     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p, d;</a:t>
            </a:r>
          </a:p>
          <a:p>
            <a:r>
              <a:rPr lang="en-US" altLang="zh-TW" sz="2000" dirty="0"/>
              <a:t>            char c;</a:t>
            </a:r>
          </a:p>
          <a:p>
            <a:r>
              <a:rPr lang="en-US" altLang="zh-TW" sz="2000" dirty="0"/>
              <a:t>           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("%d %c", &amp;p, &amp;c);</a:t>
            </a:r>
          </a:p>
          <a:p>
            <a:r>
              <a:rPr lang="en-US" altLang="zh-TW" sz="2000" dirty="0"/>
              <a:t>            d = (c == 'L' ? -1 : 1);</a:t>
            </a:r>
          </a:p>
          <a:p>
            <a:r>
              <a:rPr lang="en-US" altLang="zh-TW" sz="2000" dirty="0"/>
              <a:t>            before[i] = (Ant){i, p, d};</a:t>
            </a:r>
          </a:p>
          <a:p>
            <a:r>
              <a:rPr lang="en-US" altLang="zh-TW" sz="2000" dirty="0"/>
              <a:t>           after[i] = (Ant){</a:t>
            </a:r>
            <a:r>
              <a:rPr lang="en-US" altLang="zh-TW" sz="2000" dirty="0">
                <a:solidFill>
                  <a:srgbClr val="0070C0"/>
                </a:solidFill>
              </a:rPr>
              <a:t>0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FF0000"/>
                </a:solidFill>
              </a:rPr>
              <a:t>p+T</a:t>
            </a:r>
            <a:r>
              <a:rPr lang="en-US" altLang="zh-TW" sz="2000" dirty="0">
                <a:solidFill>
                  <a:srgbClr val="FF0000"/>
                </a:solidFill>
              </a:rPr>
              <a:t>*d</a:t>
            </a:r>
            <a:r>
              <a:rPr lang="en-US" altLang="zh-TW" sz="2000" dirty="0"/>
              <a:t>, d}; </a:t>
            </a:r>
            <a:r>
              <a:rPr lang="zh-TW" altLang="en-US" sz="2000" dirty="0"/>
              <a:t>  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這裡的</a:t>
            </a:r>
            <a:r>
              <a:rPr lang="en-US" altLang="zh-TW" sz="20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i,d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是未知的</a:t>
            </a:r>
          </a:p>
          <a:p>
            <a:r>
              <a:rPr lang="zh-TW" altLang="en-US" sz="2000" dirty="0"/>
              <a:t>       </a:t>
            </a: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80285" y="230117"/>
            <a:ext cx="3188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10881 Code (2/3)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389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4371-0D02-4B5E-9CB8-2CB38421E773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365512" y="397565"/>
            <a:ext cx="83725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order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</a:p>
          <a:p>
            <a:r>
              <a:rPr lang="zh-TW" altLang="en-US" sz="2000" dirty="0"/>
              <a:t>    </a:t>
            </a:r>
            <a:r>
              <a:rPr lang="en-US" altLang="zh-TW" sz="2000" dirty="0">
                <a:solidFill>
                  <a:srgbClr val="FF0000"/>
                </a:solidFill>
              </a:rPr>
              <a:t>sort(before, </a:t>
            </a:r>
            <a:r>
              <a:rPr lang="en-US" altLang="zh-TW" sz="2000" dirty="0" err="1">
                <a:solidFill>
                  <a:srgbClr val="FF0000"/>
                </a:solidFill>
              </a:rPr>
              <a:t>before+n</a:t>
            </a:r>
            <a:r>
              <a:rPr lang="en-US" altLang="zh-TW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sz="2000" dirty="0"/>
              <a:t>  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n; i++)</a:t>
            </a:r>
          </a:p>
          <a:p>
            <a:r>
              <a:rPr lang="en-US" altLang="zh-TW" sz="2000" dirty="0"/>
              <a:t>          order[before[i].id] = i;</a:t>
            </a:r>
          </a:p>
          <a:p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計算終態</a:t>
            </a:r>
          </a:p>
          <a:p>
            <a:r>
              <a:rPr lang="zh-TW" altLang="en-US" sz="2000" dirty="0"/>
              <a:t>    </a:t>
            </a:r>
            <a:r>
              <a:rPr lang="en-US" altLang="zh-TW" sz="2000" dirty="0">
                <a:solidFill>
                  <a:srgbClr val="FF0000"/>
                </a:solidFill>
              </a:rPr>
              <a:t>sort(after, </a:t>
            </a:r>
            <a:r>
              <a:rPr lang="en-US" altLang="zh-TW" sz="2000" dirty="0" err="1">
                <a:solidFill>
                  <a:srgbClr val="FF0000"/>
                </a:solidFill>
              </a:rPr>
              <a:t>after+n</a:t>
            </a:r>
            <a:r>
              <a:rPr lang="en-US" altLang="zh-TW" sz="2000" dirty="0">
                <a:solidFill>
                  <a:srgbClr val="FF0000"/>
                </a:solidFill>
              </a:rPr>
              <a:t>);    </a:t>
            </a:r>
          </a:p>
          <a:p>
            <a:r>
              <a:rPr lang="en-US" altLang="zh-TW" sz="2000" dirty="0"/>
              <a:t>  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n-1; i++) </a:t>
            </a:r>
            <a:r>
              <a:rPr lang="zh-TW" altLang="en-US" sz="2000" dirty="0"/>
              <a:t>     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修改碰撞中螞蟻的方向</a:t>
            </a:r>
          </a:p>
          <a:p>
            <a:r>
              <a:rPr lang="zh-TW" altLang="en-US" sz="2000" dirty="0"/>
              <a:t>          </a:t>
            </a:r>
            <a:r>
              <a:rPr lang="en-US" altLang="zh-TW" sz="2000" dirty="0"/>
              <a:t>if(after[i].p == after[i+1].p) after[i].d = after[i+1].d = 0;</a:t>
            </a:r>
          </a:p>
          <a:p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</a:p>
          <a:p>
            <a:r>
              <a:rPr lang="zh-TW" altLang="en-US" sz="2000" dirty="0"/>
              <a:t>    </a:t>
            </a:r>
            <a:r>
              <a:rPr lang="en-US" altLang="zh-TW" sz="2000" dirty="0"/>
              <a:t>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n; i++) {</a:t>
            </a:r>
          </a:p>
          <a:p>
            <a:r>
              <a:rPr lang="en-US" altLang="zh-TW" sz="2000" dirty="0"/>
              <a:t>         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</a:rPr>
              <a:t> a = order[i]; </a:t>
            </a:r>
          </a:p>
          <a:p>
            <a:r>
              <a:rPr lang="en-US" altLang="zh-TW" sz="2000" dirty="0"/>
              <a:t>         </a:t>
            </a:r>
            <a:r>
              <a:rPr lang="en-US" altLang="zh-TW" sz="2000" dirty="0">
                <a:solidFill>
                  <a:srgbClr val="FF0000"/>
                </a:solidFill>
              </a:rPr>
              <a:t>if(after[a].p &lt; 0 || after[a].p &gt; L)  </a:t>
            </a:r>
            <a:r>
              <a:rPr lang="en-US" altLang="zh-TW" sz="2000" dirty="0" err="1">
                <a:solidFill>
                  <a:srgbClr val="FF0000"/>
                </a:solidFill>
              </a:rPr>
              <a:t>printf</a:t>
            </a:r>
            <a:r>
              <a:rPr lang="en-US" altLang="zh-TW" sz="2000" dirty="0">
                <a:solidFill>
                  <a:srgbClr val="FF0000"/>
                </a:solidFill>
              </a:rPr>
              <a:t>("Fell off\n");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          else  </a:t>
            </a:r>
            <a:r>
              <a:rPr lang="en-US" altLang="zh-TW" sz="2000" dirty="0" err="1">
                <a:solidFill>
                  <a:srgbClr val="FF0000"/>
                </a:solidFill>
              </a:rPr>
              <a:t>printf</a:t>
            </a:r>
            <a:r>
              <a:rPr lang="en-US" altLang="zh-TW" sz="2000" dirty="0">
                <a:solidFill>
                  <a:srgbClr val="FF0000"/>
                </a:solidFill>
              </a:rPr>
              <a:t>("%d %s\n", after[a].p, </a:t>
            </a:r>
            <a:r>
              <a:rPr lang="en-US" altLang="zh-TW" sz="2000" dirty="0" err="1">
                <a:solidFill>
                  <a:srgbClr val="FF0000"/>
                </a:solidFill>
              </a:rPr>
              <a:t>dirName</a:t>
            </a:r>
            <a:r>
              <a:rPr lang="en-US" altLang="zh-TW" sz="2000" dirty="0">
                <a:solidFill>
                  <a:srgbClr val="FF0000"/>
                </a:solidFill>
              </a:rPr>
              <a:t>[after[a].d+1]);</a:t>
            </a:r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("\n");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  return 0;</a:t>
            </a:r>
          </a:p>
          <a:p>
            <a:r>
              <a:rPr lang="en-US" altLang="zh-TW" sz="2000" dirty="0"/>
              <a:t>} </a:t>
            </a:r>
            <a:endParaRPr lang="zh-TW" altLang="en-US" sz="2000" dirty="0"/>
          </a:p>
        </p:txBody>
      </p:sp>
      <p:cxnSp>
        <p:nvCxnSpPr>
          <p:cNvPr id="7" name="直線單箭頭接點 6"/>
          <p:cNvCxnSpPr>
            <a:stCxn id="8" idx="1"/>
          </p:cNvCxnSpPr>
          <p:nvPr/>
        </p:nvCxnSpPr>
        <p:spPr>
          <a:xfrm flipH="1">
            <a:off x="8995718" y="4860152"/>
            <a:ext cx="13963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392032" y="4629319"/>
            <a:ext cx="1087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380285" y="230117"/>
            <a:ext cx="3188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10881 Code (3/3)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129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62CD-159A-49FA-8C87-F9A15B63AB3F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72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AAC-1DE9-497E-9EF8-B13EE1A91648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31098" y="464695"/>
            <a:ext cx="1214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2800" dirty="0"/>
              <a:t>10 1 4</a:t>
            </a:r>
          </a:p>
          <a:p>
            <a:r>
              <a:rPr lang="pt-BR" altLang="zh-TW" sz="2800" dirty="0"/>
              <a:t>1 R</a:t>
            </a:r>
          </a:p>
          <a:p>
            <a:r>
              <a:rPr lang="pt-BR" altLang="zh-TW" sz="2800" dirty="0"/>
              <a:t>5 R</a:t>
            </a:r>
          </a:p>
          <a:p>
            <a:r>
              <a:rPr lang="pt-BR" altLang="zh-TW" sz="2800" dirty="0"/>
              <a:t>3 L</a:t>
            </a:r>
          </a:p>
          <a:p>
            <a:r>
              <a:rPr lang="pt-BR" altLang="zh-TW" sz="2800" dirty="0"/>
              <a:t>10 R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42690"/>
              </p:ext>
            </p:extLst>
          </p:nvPr>
        </p:nvGraphicFramePr>
        <p:xfrm>
          <a:off x="2032002" y="719660"/>
          <a:ext cx="1760508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n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24074"/>
              </p:ext>
            </p:extLst>
          </p:nvPr>
        </p:nvGraphicFramePr>
        <p:xfrm>
          <a:off x="4316335" y="719660"/>
          <a:ext cx="355933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07331"/>
              </p:ext>
            </p:extLst>
          </p:nvPr>
        </p:nvGraphicFramePr>
        <p:xfrm>
          <a:off x="8399490" y="719660"/>
          <a:ext cx="355933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379210" y="203085"/>
            <a:ext cx="11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before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94141" y="203085"/>
            <a:ext cx="11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after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0" y="-64431"/>
            <a:ext cx="232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  <p:grpSp>
        <p:nvGrpSpPr>
          <p:cNvPr id="41" name="群組 40"/>
          <p:cNvGrpSpPr/>
          <p:nvPr/>
        </p:nvGrpSpPr>
        <p:grpSpPr>
          <a:xfrm>
            <a:off x="3354347" y="3187177"/>
            <a:ext cx="5483306" cy="2988409"/>
            <a:chOff x="3242287" y="3500937"/>
            <a:chExt cx="5483306" cy="2988409"/>
          </a:xfrm>
        </p:grpSpPr>
        <p:cxnSp>
          <p:nvCxnSpPr>
            <p:cNvPr id="42" name="直線接點 41"/>
            <p:cNvCxnSpPr/>
            <p:nvPr/>
          </p:nvCxnSpPr>
          <p:spPr>
            <a:xfrm>
              <a:off x="3696393" y="4091304"/>
              <a:ext cx="4258455" cy="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橢圓 42"/>
            <p:cNvSpPr/>
            <p:nvPr/>
          </p:nvSpPr>
          <p:spPr>
            <a:xfrm>
              <a:off x="3696393" y="4053829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7868369" y="4067029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5782381" y="4053829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4153593" y="4053829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4960277" y="4053829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3547348" y="4122294"/>
              <a:ext cx="18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4011168" y="4122293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4829497" y="4122292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5645327" y="4111219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7737589" y="4111219"/>
              <a:ext cx="530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10</a:t>
              </a:r>
              <a:endParaRPr lang="zh-TW" altLang="en-US" sz="2400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4810540" y="3771771"/>
              <a:ext cx="267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5631978" y="3771772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4004696" y="3771772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7717083" y="3771772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3984115" y="3500937"/>
              <a:ext cx="425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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5596198" y="3508227"/>
              <a:ext cx="414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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4754204" y="3514875"/>
              <a:ext cx="317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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7685009" y="3521024"/>
              <a:ext cx="465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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直線單箭頭接點 64"/>
            <p:cNvCxnSpPr>
              <a:stCxn id="59" idx="3"/>
            </p:cNvCxnSpPr>
            <p:nvPr/>
          </p:nvCxnSpPr>
          <p:spPr>
            <a:xfrm flipV="1">
              <a:off x="4266256" y="4002603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 flipH="1">
              <a:off x="4693357" y="3989740"/>
              <a:ext cx="250767" cy="44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/>
            <p:nvPr/>
          </p:nvCxnSpPr>
          <p:spPr>
            <a:xfrm flipV="1">
              <a:off x="5868396" y="3983419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/>
            <p:nvPr/>
          </p:nvCxnSpPr>
          <p:spPr>
            <a:xfrm flipV="1">
              <a:off x="8005431" y="3983746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3698833" y="5962340"/>
              <a:ext cx="4258455" cy="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橢圓 69"/>
            <p:cNvSpPr/>
            <p:nvPr/>
          </p:nvSpPr>
          <p:spPr>
            <a:xfrm>
              <a:off x="3698833" y="5924865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7870809" y="5938065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5784821" y="5924865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4156033" y="5924865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/>
            <p:cNvSpPr/>
            <p:nvPr/>
          </p:nvSpPr>
          <p:spPr>
            <a:xfrm>
              <a:off x="4962717" y="5924865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3549788" y="5993330"/>
              <a:ext cx="18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4013608" y="5993329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4831937" y="5993328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5647767" y="5982255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7740029" y="5982255"/>
              <a:ext cx="530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10</a:t>
              </a:r>
              <a:endParaRPr lang="zh-TW" altLang="en-US" sz="2400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6054970" y="5655605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4404810" y="5642807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8113139" y="5639364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4364451" y="5113971"/>
              <a:ext cx="425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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6019190" y="5392060"/>
              <a:ext cx="414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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4369450" y="5371972"/>
              <a:ext cx="317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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8081065" y="5388616"/>
              <a:ext cx="465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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87" name="直線單箭頭接點 86"/>
            <p:cNvCxnSpPr/>
            <p:nvPr/>
          </p:nvCxnSpPr>
          <p:spPr>
            <a:xfrm flipV="1">
              <a:off x="4727600" y="5575636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 flipH="1">
              <a:off x="4225555" y="5335979"/>
              <a:ext cx="250767" cy="44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/>
            <p:nvPr/>
          </p:nvCxnSpPr>
          <p:spPr>
            <a:xfrm flipV="1">
              <a:off x="6291388" y="5867252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 flipV="1">
              <a:off x="8401487" y="5851338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橢圓 90"/>
            <p:cNvSpPr/>
            <p:nvPr/>
          </p:nvSpPr>
          <p:spPr>
            <a:xfrm>
              <a:off x="4547672" y="5924865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/>
            <p:nvPr/>
          </p:nvSpPr>
          <p:spPr>
            <a:xfrm>
              <a:off x="6196476" y="5918149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4429506" y="5979965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6068182" y="5962339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6</a:t>
              </a:r>
              <a:endParaRPr lang="zh-TW" altLang="en-US" sz="24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5964348" y="4543487"/>
              <a:ext cx="1016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T = 1</a:t>
              </a:r>
              <a:endParaRPr lang="zh-TW" altLang="en-US" sz="3200" dirty="0"/>
            </a:p>
          </p:txBody>
        </p:sp>
        <p:sp>
          <p:nvSpPr>
            <p:cNvPr id="96" name="向下箭號 95"/>
            <p:cNvSpPr/>
            <p:nvPr/>
          </p:nvSpPr>
          <p:spPr>
            <a:xfrm>
              <a:off x="5204239" y="4648802"/>
              <a:ext cx="802069" cy="521032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242287" y="3514876"/>
              <a:ext cx="5483306" cy="297447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430078" y="4121082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99" name="橢圓 98"/>
            <p:cNvSpPr/>
            <p:nvPr/>
          </p:nvSpPr>
          <p:spPr>
            <a:xfrm>
              <a:off x="4549446" y="4051935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肘形接點 36"/>
          <p:cNvCxnSpPr/>
          <p:nvPr/>
        </p:nvCxnSpPr>
        <p:spPr>
          <a:xfrm rot="5400000">
            <a:off x="8255460" y="3411053"/>
            <a:ext cx="2761192" cy="1625481"/>
          </a:xfrm>
          <a:prstGeom prst="bentConnector3">
            <a:avLst>
              <a:gd name="adj1" fmla="val 100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/>
          <p:cNvCxnSpPr/>
          <p:nvPr/>
        </p:nvCxnSpPr>
        <p:spPr>
          <a:xfrm rot="10800000" flipV="1">
            <a:off x="3306083" y="2777079"/>
            <a:ext cx="988908" cy="956273"/>
          </a:xfrm>
          <a:prstGeom prst="bentConnector3">
            <a:avLst>
              <a:gd name="adj1" fmla="val 148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73420" y="3195767"/>
            <a:ext cx="1771245" cy="18158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d: </a:t>
            </a:r>
          </a:p>
          <a:p>
            <a:r>
              <a:rPr lang="en-US" altLang="zh-TW" sz="2800" dirty="0"/>
              <a:t>-1 (left), </a:t>
            </a:r>
          </a:p>
          <a:p>
            <a:r>
              <a:rPr lang="en-US" altLang="zh-TW" sz="2800" dirty="0"/>
              <a:t>0 (turning), </a:t>
            </a:r>
          </a:p>
          <a:p>
            <a:r>
              <a:rPr lang="en-US" altLang="zh-TW" sz="2800" dirty="0"/>
              <a:t>1 (right)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087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AAC-1DE9-497E-9EF8-B13EE1A91648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31098" y="464695"/>
            <a:ext cx="1214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2800" dirty="0"/>
              <a:t>10 1 4</a:t>
            </a:r>
          </a:p>
          <a:p>
            <a:r>
              <a:rPr lang="pt-BR" altLang="zh-TW" sz="2800" dirty="0"/>
              <a:t>1 R</a:t>
            </a:r>
          </a:p>
          <a:p>
            <a:r>
              <a:rPr lang="pt-BR" altLang="zh-TW" sz="2800" dirty="0"/>
              <a:t>5 R</a:t>
            </a:r>
          </a:p>
          <a:p>
            <a:r>
              <a:rPr lang="pt-BR" altLang="zh-TW" sz="2800" dirty="0"/>
              <a:t>3 L</a:t>
            </a:r>
          </a:p>
          <a:p>
            <a:r>
              <a:rPr lang="pt-BR" altLang="zh-TW" sz="2800" dirty="0"/>
              <a:t>10 R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42690"/>
              </p:ext>
            </p:extLst>
          </p:nvPr>
        </p:nvGraphicFramePr>
        <p:xfrm>
          <a:off x="2032002" y="719660"/>
          <a:ext cx="1760508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n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24074"/>
              </p:ext>
            </p:extLst>
          </p:nvPr>
        </p:nvGraphicFramePr>
        <p:xfrm>
          <a:off x="4316335" y="719660"/>
          <a:ext cx="355933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07331"/>
              </p:ext>
            </p:extLst>
          </p:nvPr>
        </p:nvGraphicFramePr>
        <p:xfrm>
          <a:off x="8399490" y="719660"/>
          <a:ext cx="355933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379210" y="203085"/>
            <a:ext cx="11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before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94141" y="203085"/>
            <a:ext cx="11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after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53526"/>
              </p:ext>
            </p:extLst>
          </p:nvPr>
        </p:nvGraphicFramePr>
        <p:xfrm>
          <a:off x="1607369" y="4107779"/>
          <a:ext cx="355933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607369" y="3592511"/>
            <a:ext cx="11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before</a:t>
            </a:r>
            <a:endParaRPr lang="zh-TW" altLang="en-US" sz="28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48850"/>
              </p:ext>
            </p:extLst>
          </p:nvPr>
        </p:nvGraphicFramePr>
        <p:xfrm>
          <a:off x="6062271" y="4090229"/>
          <a:ext cx="369424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8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90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008557" y="3584559"/>
            <a:ext cx="11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order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980834" y="4632521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980835" y="4107779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723680" y="4107779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744919" y="4617925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23640" y="4107779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423640" y="4603329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190011" y="4127853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196467" y="4605654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840211" y="4111804"/>
            <a:ext cx="181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第幾隻螞蟻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9856033" y="4617925"/>
            <a:ext cx="2335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左至右排行順序</a:t>
            </a:r>
          </a:p>
        </p:txBody>
      </p:sp>
      <p:sp>
        <p:nvSpPr>
          <p:cNvPr id="25" name="向右箭號 24"/>
          <p:cNvSpPr/>
          <p:nvPr/>
        </p:nvSpPr>
        <p:spPr>
          <a:xfrm>
            <a:off x="183024" y="4689007"/>
            <a:ext cx="1174946" cy="78679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4299" y="3874865"/>
            <a:ext cx="1372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Sorting</a:t>
            </a:r>
          </a:p>
          <a:p>
            <a:r>
              <a:rPr lang="en-US" altLang="zh-TW" sz="3200" dirty="0"/>
              <a:t>on p</a:t>
            </a:r>
            <a:endParaRPr lang="zh-TW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2489200" y="4216893"/>
            <a:ext cx="387165" cy="862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3204548" y="4216893"/>
            <a:ext cx="387165" cy="8626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884853" y="4216893"/>
            <a:ext cx="387165" cy="862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4594600" y="4199650"/>
            <a:ext cx="387165" cy="8626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982885" y="4171980"/>
            <a:ext cx="387165" cy="862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719278" y="4175874"/>
            <a:ext cx="387165" cy="862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8402401" y="4186576"/>
            <a:ext cx="387165" cy="8626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9193295" y="4203544"/>
            <a:ext cx="387165" cy="8626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弧形接點 35"/>
          <p:cNvCxnSpPr>
            <a:endCxn id="16" idx="0"/>
          </p:cNvCxnSpPr>
          <p:nvPr/>
        </p:nvCxnSpPr>
        <p:spPr>
          <a:xfrm flipV="1">
            <a:off x="2682782" y="4107779"/>
            <a:ext cx="4522906" cy="91871"/>
          </a:xfrm>
          <a:prstGeom prst="curvedConnector4">
            <a:avLst>
              <a:gd name="adj1" fmla="val 14"/>
              <a:gd name="adj2" fmla="val 7063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>
            <a:endCxn id="33" idx="0"/>
          </p:cNvCxnSpPr>
          <p:nvPr/>
        </p:nvCxnSpPr>
        <p:spPr>
          <a:xfrm flipV="1">
            <a:off x="3387034" y="4186576"/>
            <a:ext cx="5208950" cy="22365"/>
          </a:xfrm>
          <a:prstGeom prst="curvedConnector4">
            <a:avLst>
              <a:gd name="adj1" fmla="val -1283"/>
              <a:gd name="adj2" fmla="val 2789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弧形接點 50"/>
          <p:cNvCxnSpPr>
            <a:endCxn id="32" idx="0"/>
          </p:cNvCxnSpPr>
          <p:nvPr/>
        </p:nvCxnSpPr>
        <p:spPr>
          <a:xfrm flipV="1">
            <a:off x="4078435" y="4175874"/>
            <a:ext cx="3834426" cy="33067"/>
          </a:xfrm>
          <a:prstGeom prst="curvedConnector4">
            <a:avLst>
              <a:gd name="adj1" fmla="val 245"/>
              <a:gd name="adj2" fmla="val 14625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弧形接點 55"/>
          <p:cNvCxnSpPr>
            <a:stCxn id="30" idx="0"/>
            <a:endCxn id="34" idx="0"/>
          </p:cNvCxnSpPr>
          <p:nvPr/>
        </p:nvCxnSpPr>
        <p:spPr>
          <a:xfrm rot="16200000" flipH="1">
            <a:off x="7085583" y="1902250"/>
            <a:ext cx="3894" cy="4598695"/>
          </a:xfrm>
          <a:prstGeom prst="curvedConnector3">
            <a:avLst>
              <a:gd name="adj1" fmla="val -2023356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向右箭號 57"/>
          <p:cNvSpPr/>
          <p:nvPr/>
        </p:nvSpPr>
        <p:spPr>
          <a:xfrm>
            <a:off x="5232020" y="4472465"/>
            <a:ext cx="769761" cy="78679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0" y="-64431"/>
            <a:ext cx="232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039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AAC-1DE9-497E-9EF8-B13EE1A91648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16</a:t>
            </a:fld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3476469" y="4046128"/>
            <a:ext cx="4258455" cy="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3476469" y="4008653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648445" y="4021853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562457" y="4008653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933669" y="4008653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740353" y="4008653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27424" y="4077118"/>
            <a:ext cx="1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91244" y="4077117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09573" y="4077116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425403" y="4066043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517665" y="4066043"/>
            <a:ext cx="53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590616" y="3726595"/>
            <a:ext cx="26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12054" y="3726596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84772" y="3726596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97159" y="3726596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764191" y="3455761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76274" y="3463051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80" y="3469699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465085" y="3475848"/>
            <a:ext cx="46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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>
            <a:stCxn id="18" idx="3"/>
          </p:cNvCxnSpPr>
          <p:nvPr/>
        </p:nvCxnSpPr>
        <p:spPr>
          <a:xfrm flipV="1">
            <a:off x="4046332" y="3957427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4473433" y="3944564"/>
            <a:ext cx="250767" cy="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5648472" y="3938243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7785507" y="3938570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478909" y="5917164"/>
            <a:ext cx="4258455" cy="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3478909" y="5879689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7650885" y="5892889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564897" y="5879689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3936109" y="5879689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4742793" y="5879689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329864" y="5948154"/>
            <a:ext cx="1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93684" y="5948153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612013" y="5948152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427843" y="5937079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520105" y="5937079"/>
            <a:ext cx="53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835046" y="5610429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184886" y="5597631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893215" y="5594188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144527" y="5068795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799266" y="5346884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149526" y="5326796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861141" y="5343440"/>
            <a:ext cx="46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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4507676" y="5530460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4005631" y="5290803"/>
            <a:ext cx="250767" cy="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6071464" y="5822076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8181563" y="5806162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4327748" y="5879689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5976552" y="5872973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4209582" y="5934789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848258" y="5917163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744424" y="4498311"/>
            <a:ext cx="101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 = 1</a:t>
            </a:r>
            <a:endParaRPr lang="zh-TW" altLang="en-US" sz="3200" dirty="0"/>
          </a:p>
        </p:txBody>
      </p:sp>
      <p:sp>
        <p:nvSpPr>
          <p:cNvPr id="55" name="向下箭號 54"/>
          <p:cNvSpPr/>
          <p:nvPr/>
        </p:nvSpPr>
        <p:spPr>
          <a:xfrm>
            <a:off x="4984315" y="4603626"/>
            <a:ext cx="802069" cy="52103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3022363" y="3469700"/>
            <a:ext cx="5483306" cy="297447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4210154" y="4075906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8" name="橢圓 57"/>
          <p:cNvSpPr/>
          <p:nvPr/>
        </p:nvSpPr>
        <p:spPr>
          <a:xfrm>
            <a:off x="4329522" y="4006759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8220"/>
              </p:ext>
            </p:extLst>
          </p:nvPr>
        </p:nvGraphicFramePr>
        <p:xfrm>
          <a:off x="1327463" y="1035612"/>
          <a:ext cx="355933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" name="文字方塊 59"/>
          <p:cNvSpPr txBox="1"/>
          <p:nvPr/>
        </p:nvSpPr>
        <p:spPr>
          <a:xfrm>
            <a:off x="1327463" y="520344"/>
            <a:ext cx="11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before</a:t>
            </a:r>
            <a:endParaRPr lang="zh-TW" altLang="en-US" sz="2800" dirty="0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17900"/>
              </p:ext>
            </p:extLst>
          </p:nvPr>
        </p:nvGraphicFramePr>
        <p:xfrm>
          <a:off x="5852980" y="1026014"/>
          <a:ext cx="369424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8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90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5799266" y="520344"/>
            <a:ext cx="11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order</a:t>
            </a:r>
            <a:endParaRPr lang="zh-TW" altLang="en-US" sz="28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6771543" y="1568306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6771544" y="1043564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7514389" y="1043564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535628" y="1553710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8214349" y="1043564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8214349" y="1539114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8980720" y="1063638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987176" y="1541439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9630920" y="1047589"/>
            <a:ext cx="181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第幾隻螞蟻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9646742" y="1553710"/>
            <a:ext cx="2335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左至右排行順序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0" y="-64431"/>
            <a:ext cx="232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3022363" y="5098189"/>
            <a:ext cx="5483306" cy="1375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69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AAC-1DE9-497E-9EF8-B13EE1A91648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18613"/>
              </p:ext>
            </p:extLst>
          </p:nvPr>
        </p:nvGraphicFramePr>
        <p:xfrm>
          <a:off x="1669473" y="957654"/>
          <a:ext cx="355933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564124" y="441079"/>
            <a:ext cx="11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after</a:t>
            </a:r>
            <a:endParaRPr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46622"/>
              </p:ext>
            </p:extLst>
          </p:nvPr>
        </p:nvGraphicFramePr>
        <p:xfrm>
          <a:off x="7242683" y="983412"/>
          <a:ext cx="355933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137334" y="466837"/>
            <a:ext cx="11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after</a:t>
            </a:r>
            <a:endParaRPr lang="zh-TW" altLang="en-US" sz="2800" dirty="0"/>
          </a:p>
        </p:txBody>
      </p:sp>
      <p:sp>
        <p:nvSpPr>
          <p:cNvPr id="9" name="向右箭號 8"/>
          <p:cNvSpPr/>
          <p:nvPr/>
        </p:nvSpPr>
        <p:spPr>
          <a:xfrm>
            <a:off x="5702529" y="1960219"/>
            <a:ext cx="1174946" cy="78679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538646" y="976142"/>
            <a:ext cx="1372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Sorting</a:t>
            </a:r>
          </a:p>
          <a:p>
            <a:r>
              <a:rPr lang="en-US" altLang="zh-TW" sz="3200" dirty="0"/>
              <a:t>on p</a:t>
            </a:r>
            <a:endParaRPr lang="zh-TW" altLang="en-US" sz="3200" dirty="0"/>
          </a:p>
        </p:txBody>
      </p:sp>
      <p:grpSp>
        <p:nvGrpSpPr>
          <p:cNvPr id="65" name="群組 64"/>
          <p:cNvGrpSpPr/>
          <p:nvPr/>
        </p:nvGrpSpPr>
        <p:grpSpPr>
          <a:xfrm>
            <a:off x="3354347" y="3456999"/>
            <a:ext cx="5483306" cy="2988409"/>
            <a:chOff x="3242287" y="3500937"/>
            <a:chExt cx="5483306" cy="2988409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3696393" y="4091304"/>
              <a:ext cx="4258455" cy="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/>
            <p:cNvSpPr/>
            <p:nvPr/>
          </p:nvSpPr>
          <p:spPr>
            <a:xfrm>
              <a:off x="3696393" y="4053829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7868369" y="4067029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5782381" y="4053829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4153593" y="4053829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4960277" y="4053829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547348" y="4122294"/>
              <a:ext cx="18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011168" y="4122293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829497" y="4122292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645327" y="4111219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7737589" y="4111219"/>
              <a:ext cx="530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10</a:t>
              </a:r>
              <a:endParaRPr lang="zh-TW" altLang="en-US" sz="2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810540" y="3771771"/>
              <a:ext cx="267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631978" y="3771772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004696" y="3771772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717083" y="3771772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984115" y="3500937"/>
              <a:ext cx="425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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596198" y="3508227"/>
              <a:ext cx="414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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754204" y="3514875"/>
              <a:ext cx="317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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685009" y="3521024"/>
              <a:ext cx="465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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直線單箭頭接點 29"/>
            <p:cNvCxnSpPr>
              <a:stCxn id="24" idx="3"/>
            </p:cNvCxnSpPr>
            <p:nvPr/>
          </p:nvCxnSpPr>
          <p:spPr>
            <a:xfrm flipV="1">
              <a:off x="4266256" y="4002603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 flipH="1">
              <a:off x="4693357" y="3989740"/>
              <a:ext cx="250767" cy="44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 flipV="1">
              <a:off x="5868396" y="3983419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 flipV="1">
              <a:off x="8005431" y="3983746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3698833" y="5962340"/>
              <a:ext cx="4258455" cy="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橢圓 34"/>
            <p:cNvSpPr/>
            <p:nvPr/>
          </p:nvSpPr>
          <p:spPr>
            <a:xfrm>
              <a:off x="3698833" y="5924865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7870809" y="5938065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5784821" y="5924865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4156033" y="5924865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4962717" y="5924865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549788" y="5993330"/>
              <a:ext cx="18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4013608" y="5993329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831937" y="5993328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647767" y="5982255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7740029" y="5982255"/>
              <a:ext cx="530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10</a:t>
              </a:r>
              <a:endParaRPr lang="zh-TW" altLang="en-US" sz="24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6054970" y="5655605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404810" y="5642807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8113139" y="5639364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364451" y="5113971"/>
              <a:ext cx="425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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6019190" y="5392060"/>
              <a:ext cx="414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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4369450" y="5371972"/>
              <a:ext cx="317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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8081065" y="5388616"/>
              <a:ext cx="465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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直線單箭頭接點 51"/>
            <p:cNvCxnSpPr/>
            <p:nvPr/>
          </p:nvCxnSpPr>
          <p:spPr>
            <a:xfrm flipV="1">
              <a:off x="4727600" y="5575636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H="1">
              <a:off x="4225555" y="5335979"/>
              <a:ext cx="250767" cy="44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6291388" y="5867252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8401487" y="5851338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橢圓 55"/>
            <p:cNvSpPr/>
            <p:nvPr/>
          </p:nvSpPr>
          <p:spPr>
            <a:xfrm>
              <a:off x="4547672" y="5924865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6196476" y="5918149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429506" y="5979965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6068182" y="5962339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6</a:t>
              </a:r>
              <a:endParaRPr lang="zh-TW" altLang="en-US" sz="2400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5964348" y="4543487"/>
              <a:ext cx="1016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T = 1</a:t>
              </a:r>
              <a:endParaRPr lang="zh-TW" altLang="en-US" sz="3200" dirty="0"/>
            </a:p>
          </p:txBody>
        </p:sp>
        <p:sp>
          <p:nvSpPr>
            <p:cNvPr id="61" name="向下箭號 60"/>
            <p:cNvSpPr/>
            <p:nvPr/>
          </p:nvSpPr>
          <p:spPr>
            <a:xfrm>
              <a:off x="5204239" y="4648802"/>
              <a:ext cx="802069" cy="521032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242287" y="3514876"/>
              <a:ext cx="5483306" cy="297447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4430078" y="4121082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4549446" y="4051935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0" y="-64431"/>
            <a:ext cx="232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60997" y="3482555"/>
            <a:ext cx="5483306" cy="9967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10211155" y="3476159"/>
            <a:ext cx="1771245" cy="18158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d: </a:t>
            </a:r>
          </a:p>
          <a:p>
            <a:r>
              <a:rPr lang="en-US" altLang="zh-TW" sz="2800" dirty="0"/>
              <a:t>-1 (left), </a:t>
            </a:r>
          </a:p>
          <a:p>
            <a:r>
              <a:rPr lang="en-US" altLang="zh-TW" sz="2800" dirty="0"/>
              <a:t>0 (turning), </a:t>
            </a:r>
          </a:p>
          <a:p>
            <a:r>
              <a:rPr lang="en-US" altLang="zh-TW" sz="2800" dirty="0"/>
              <a:t>1 (right)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7241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AAC-1DE9-497E-9EF8-B13EE1A91648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54412"/>
              </p:ext>
            </p:extLst>
          </p:nvPr>
        </p:nvGraphicFramePr>
        <p:xfrm>
          <a:off x="829042" y="931727"/>
          <a:ext cx="355933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23693" y="415152"/>
            <a:ext cx="11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after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49738" y="421797"/>
            <a:ext cx="11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after</a:t>
            </a:r>
            <a:endParaRPr lang="zh-TW" altLang="en-US" sz="28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32350"/>
              </p:ext>
            </p:extLst>
          </p:nvPr>
        </p:nvGraphicFramePr>
        <p:xfrm>
          <a:off x="6830935" y="931727"/>
          <a:ext cx="355933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3581400" y="3958308"/>
            <a:ext cx="4258455" cy="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3581400" y="3920833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753376" y="3934033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67388" y="3920833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038600" y="3920833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845284" y="3920833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432355" y="3989298"/>
            <a:ext cx="1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896175" y="3989297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14504" y="3989296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530334" y="3978223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622596" y="3978223"/>
            <a:ext cx="53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695547" y="3638775"/>
            <a:ext cx="26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516985" y="3638776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89703" y="3638776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602090" y="3638776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69122" y="3367941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481205" y="3375231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639211" y="3381879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570016" y="3388028"/>
            <a:ext cx="46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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4151263" y="3869607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4578364" y="3856744"/>
            <a:ext cx="250767" cy="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5753403" y="3850423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7890438" y="3850750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583840" y="5829344"/>
            <a:ext cx="4258455" cy="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3583840" y="5791869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7755816" y="5805069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669828" y="5791869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041040" y="5791869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4847724" y="5791869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434795" y="5860334"/>
            <a:ext cx="1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898615" y="5860333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716944" y="5860332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532774" y="5849259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25036" y="5849259"/>
            <a:ext cx="53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939977" y="5522609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289817" y="5509811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998146" y="5506368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249458" y="4980975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904197" y="5259064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254457" y="5238976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966072" y="5255620"/>
            <a:ext cx="46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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4612607" y="5442640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4110562" y="5202983"/>
            <a:ext cx="250767" cy="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6176395" y="5734256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8286494" y="5718342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4432679" y="5791869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6081483" y="5785153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4314513" y="5846969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953189" y="5829343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849355" y="4410491"/>
            <a:ext cx="101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 = 1</a:t>
            </a:r>
            <a:endParaRPr lang="zh-TW" altLang="en-US" sz="3200" dirty="0"/>
          </a:p>
        </p:txBody>
      </p:sp>
      <p:sp>
        <p:nvSpPr>
          <p:cNvPr id="60" name="向下箭號 59"/>
          <p:cNvSpPr/>
          <p:nvPr/>
        </p:nvSpPr>
        <p:spPr>
          <a:xfrm>
            <a:off x="5089246" y="4515806"/>
            <a:ext cx="802069" cy="52103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3127294" y="3381880"/>
            <a:ext cx="5483306" cy="297447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4315085" y="3988086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>
            <a:off x="4434453" y="3918939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向右箭號 63"/>
          <p:cNvSpPr/>
          <p:nvPr/>
        </p:nvSpPr>
        <p:spPr>
          <a:xfrm>
            <a:off x="4890580" y="1707916"/>
            <a:ext cx="1733403" cy="126377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4612607" y="1160421"/>
            <a:ext cx="213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sz="2800" dirty="0"/>
              <a:t>Turning</a:t>
            </a:r>
            <a:endParaRPr lang="zh-TW" altLang="en-US" sz="2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0" y="-64431"/>
            <a:ext cx="232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0211155" y="3476159"/>
            <a:ext cx="1771245" cy="18158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d: </a:t>
            </a:r>
          </a:p>
          <a:p>
            <a:r>
              <a:rPr lang="en-US" altLang="zh-TW" sz="2800" dirty="0"/>
              <a:t>-1 (left), </a:t>
            </a:r>
          </a:p>
          <a:p>
            <a:r>
              <a:rPr lang="en-US" altLang="zh-TW" sz="2800" dirty="0"/>
              <a:t>0 (turning), </a:t>
            </a:r>
          </a:p>
          <a:p>
            <a:r>
              <a:rPr lang="en-US" altLang="zh-TW" sz="2800" dirty="0"/>
              <a:t>1 (right)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3820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AAC-1DE9-497E-9EF8-B13EE1A91648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70405"/>
              </p:ext>
            </p:extLst>
          </p:nvPr>
        </p:nvGraphicFramePr>
        <p:xfrm>
          <a:off x="756808" y="1300591"/>
          <a:ext cx="369424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8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90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03094" y="794921"/>
            <a:ext cx="11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order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675371" y="1842883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75372" y="1318141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18217" y="1318141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439456" y="1828287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118177" y="1318141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118177" y="1813691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884548" y="1338215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91004" y="1816016"/>
            <a:ext cx="44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34748" y="1322166"/>
            <a:ext cx="181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第幾隻螞蟻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550570" y="1828287"/>
            <a:ext cx="2335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左至右排行順序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52087" y="2663353"/>
            <a:ext cx="11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after</a:t>
            </a:r>
            <a:endParaRPr lang="zh-TW" altLang="en-US" sz="28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83966"/>
              </p:ext>
            </p:extLst>
          </p:nvPr>
        </p:nvGraphicFramePr>
        <p:xfrm>
          <a:off x="733284" y="3161228"/>
          <a:ext cx="355933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00B0F0"/>
                          </a:solidFill>
                        </a:rPr>
                        <a:t>11</a:t>
                      </a:r>
                      <a:endParaRPr lang="zh-TW" altLang="en-US" sz="2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橢圓 18"/>
          <p:cNvSpPr/>
          <p:nvPr/>
        </p:nvSpPr>
        <p:spPr>
          <a:xfrm>
            <a:off x="1660278" y="1352632"/>
            <a:ext cx="377879" cy="382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656811" y="1905474"/>
            <a:ext cx="377879" cy="382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2415228" y="1364971"/>
            <a:ext cx="377879" cy="382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411761" y="1917813"/>
            <a:ext cx="377879" cy="382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086247" y="1360610"/>
            <a:ext cx="377879" cy="382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3082780" y="1913452"/>
            <a:ext cx="377879" cy="382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3869717" y="1362997"/>
            <a:ext cx="377879" cy="382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866250" y="1915839"/>
            <a:ext cx="377879" cy="382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弧形接點 42"/>
          <p:cNvCxnSpPr>
            <a:stCxn id="19" idx="6"/>
          </p:cNvCxnSpPr>
          <p:nvPr/>
        </p:nvCxnSpPr>
        <p:spPr>
          <a:xfrm flipH="1">
            <a:off x="1902348" y="1543827"/>
            <a:ext cx="135809" cy="390968"/>
          </a:xfrm>
          <a:prstGeom prst="curvedConnector4">
            <a:avLst>
              <a:gd name="adj1" fmla="val -68046"/>
              <a:gd name="adj2" fmla="val 74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1596832" y="3236747"/>
            <a:ext cx="377879" cy="382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2324009" y="3247038"/>
            <a:ext cx="377879" cy="382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3040939" y="3236746"/>
            <a:ext cx="377879" cy="382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3731521" y="3236745"/>
            <a:ext cx="377879" cy="382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弧形接點 74"/>
          <p:cNvCxnSpPr/>
          <p:nvPr/>
        </p:nvCxnSpPr>
        <p:spPr>
          <a:xfrm flipH="1">
            <a:off x="2647496" y="1549896"/>
            <a:ext cx="135809" cy="390968"/>
          </a:xfrm>
          <a:prstGeom prst="curvedConnector4">
            <a:avLst>
              <a:gd name="adj1" fmla="val -68046"/>
              <a:gd name="adj2" fmla="val 74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弧形接點 76"/>
          <p:cNvCxnSpPr/>
          <p:nvPr/>
        </p:nvCxnSpPr>
        <p:spPr>
          <a:xfrm flipH="1">
            <a:off x="3318813" y="1551804"/>
            <a:ext cx="135809" cy="390968"/>
          </a:xfrm>
          <a:prstGeom prst="curvedConnector4">
            <a:avLst>
              <a:gd name="adj1" fmla="val -68046"/>
              <a:gd name="adj2" fmla="val 74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弧形接點 77"/>
          <p:cNvCxnSpPr/>
          <p:nvPr/>
        </p:nvCxnSpPr>
        <p:spPr>
          <a:xfrm flipH="1">
            <a:off x="4096386" y="1558359"/>
            <a:ext cx="135809" cy="390968"/>
          </a:xfrm>
          <a:prstGeom prst="curvedConnector4">
            <a:avLst>
              <a:gd name="adj1" fmla="val -68046"/>
              <a:gd name="adj2" fmla="val 74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21" idx="4"/>
          </p:cNvCxnSpPr>
          <p:nvPr/>
        </p:nvCxnSpPr>
        <p:spPr>
          <a:xfrm flipH="1">
            <a:off x="1785771" y="2287863"/>
            <a:ext cx="59980" cy="948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1596832" y="4302867"/>
            <a:ext cx="437858" cy="836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弧形接點 84"/>
          <p:cNvCxnSpPr>
            <a:stCxn id="71" idx="4"/>
          </p:cNvCxnSpPr>
          <p:nvPr/>
        </p:nvCxnSpPr>
        <p:spPr>
          <a:xfrm rot="5400000">
            <a:off x="1379429" y="3896523"/>
            <a:ext cx="683731" cy="128957"/>
          </a:xfrm>
          <a:prstGeom prst="curvedConnector3">
            <a:avLst>
              <a:gd name="adj1" fmla="val 813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314867" y="4302866"/>
            <a:ext cx="437858" cy="836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3026268" y="4302865"/>
            <a:ext cx="437858" cy="836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3726432" y="4302864"/>
            <a:ext cx="437858" cy="836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弧形接點 100"/>
          <p:cNvCxnSpPr>
            <a:stCxn id="26" idx="4"/>
            <a:endCxn id="73" idx="0"/>
          </p:cNvCxnSpPr>
          <p:nvPr/>
        </p:nvCxnSpPr>
        <p:spPr>
          <a:xfrm rot="16200000" flipH="1">
            <a:off x="2447018" y="2453885"/>
            <a:ext cx="936544" cy="629178"/>
          </a:xfrm>
          <a:prstGeom prst="curvedConnector3">
            <a:avLst>
              <a:gd name="adj1" fmla="val 572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弧形接點 102"/>
          <p:cNvCxnSpPr/>
          <p:nvPr/>
        </p:nvCxnSpPr>
        <p:spPr>
          <a:xfrm rot="5400000">
            <a:off x="2416735" y="2414330"/>
            <a:ext cx="951197" cy="758771"/>
          </a:xfrm>
          <a:prstGeom prst="curvedConnector3">
            <a:avLst>
              <a:gd name="adj1" fmla="val 632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30" idx="4"/>
            <a:endCxn id="74" idx="0"/>
          </p:cNvCxnSpPr>
          <p:nvPr/>
        </p:nvCxnSpPr>
        <p:spPr>
          <a:xfrm flipH="1">
            <a:off x="3920461" y="2298228"/>
            <a:ext cx="134729" cy="938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弧形接點 113"/>
          <p:cNvCxnSpPr/>
          <p:nvPr/>
        </p:nvCxnSpPr>
        <p:spPr>
          <a:xfrm rot="5400000">
            <a:off x="2115199" y="3895581"/>
            <a:ext cx="683731" cy="128957"/>
          </a:xfrm>
          <a:prstGeom prst="curvedConnector3">
            <a:avLst>
              <a:gd name="adj1" fmla="val 813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弧形接點 114"/>
          <p:cNvCxnSpPr/>
          <p:nvPr/>
        </p:nvCxnSpPr>
        <p:spPr>
          <a:xfrm rot="5400000">
            <a:off x="2835941" y="3911890"/>
            <a:ext cx="683731" cy="128957"/>
          </a:xfrm>
          <a:prstGeom prst="curvedConnector3">
            <a:avLst>
              <a:gd name="adj1" fmla="val 813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弧形接點 115"/>
          <p:cNvCxnSpPr/>
          <p:nvPr/>
        </p:nvCxnSpPr>
        <p:spPr>
          <a:xfrm rot="5400000">
            <a:off x="3546503" y="3906814"/>
            <a:ext cx="683731" cy="128957"/>
          </a:xfrm>
          <a:prstGeom prst="curvedConnector3">
            <a:avLst>
              <a:gd name="adj1" fmla="val 813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1419578" y="5139443"/>
            <a:ext cx="79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turning</a:t>
            </a:r>
            <a:endParaRPr lang="zh-TW" altLang="en-US" sz="16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2185662" y="5149734"/>
            <a:ext cx="814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turning</a:t>
            </a:r>
            <a:endParaRPr lang="zh-TW" altLang="en-US" sz="16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3098242" y="5149803"/>
            <a:ext cx="288085" cy="36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3538526" y="5152473"/>
            <a:ext cx="875490" cy="36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Fell off</a:t>
            </a:r>
            <a:endParaRPr lang="zh-TW" altLang="en-US" dirty="0"/>
          </a:p>
        </p:txBody>
      </p:sp>
      <p:cxnSp>
        <p:nvCxnSpPr>
          <p:cNvPr id="121" name="直線接點 120"/>
          <p:cNvCxnSpPr/>
          <p:nvPr/>
        </p:nvCxnSpPr>
        <p:spPr>
          <a:xfrm>
            <a:off x="5865853" y="3688485"/>
            <a:ext cx="4258455" cy="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橢圓 121"/>
          <p:cNvSpPr/>
          <p:nvPr/>
        </p:nvSpPr>
        <p:spPr>
          <a:xfrm>
            <a:off x="5865853" y="3651010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10037829" y="3664210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7951841" y="3651010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6323053" y="3651010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/>
        </p:nvSpPr>
        <p:spPr>
          <a:xfrm>
            <a:off x="7129737" y="3651010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文字方塊 126"/>
          <p:cNvSpPr txBox="1"/>
          <p:nvPr/>
        </p:nvSpPr>
        <p:spPr>
          <a:xfrm>
            <a:off x="5716808" y="3719475"/>
            <a:ext cx="1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6180628" y="3719474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6998957" y="3719473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7814787" y="3708400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9907049" y="3708400"/>
            <a:ext cx="53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6980000" y="3368952"/>
            <a:ext cx="26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7801438" y="3368953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174156" y="3368953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9886543" y="3368953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153575" y="3098118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7765658" y="3105408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6923664" y="3112056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9854469" y="3118205"/>
            <a:ext cx="46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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40" name="直線單箭頭接點 139"/>
          <p:cNvCxnSpPr>
            <a:stCxn id="134" idx="3"/>
          </p:cNvCxnSpPr>
          <p:nvPr/>
        </p:nvCxnSpPr>
        <p:spPr>
          <a:xfrm flipV="1">
            <a:off x="6435716" y="3599784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 flipH="1">
            <a:off x="6862817" y="3586921"/>
            <a:ext cx="250767" cy="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V="1">
            <a:off x="8037856" y="3580600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 flipV="1">
            <a:off x="10174891" y="3580927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>
            <a:off x="5868293" y="5559521"/>
            <a:ext cx="4258455" cy="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144"/>
          <p:cNvSpPr/>
          <p:nvPr/>
        </p:nvSpPr>
        <p:spPr>
          <a:xfrm>
            <a:off x="5868293" y="5522046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10040269" y="5535246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/>
          <p:cNvSpPr/>
          <p:nvPr/>
        </p:nvSpPr>
        <p:spPr>
          <a:xfrm>
            <a:off x="7954281" y="5522046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/>
          <p:cNvSpPr/>
          <p:nvPr/>
        </p:nvSpPr>
        <p:spPr>
          <a:xfrm>
            <a:off x="6325493" y="5522046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/>
          <p:cNvSpPr/>
          <p:nvPr/>
        </p:nvSpPr>
        <p:spPr>
          <a:xfrm>
            <a:off x="7132177" y="5522046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文字方塊 149"/>
          <p:cNvSpPr txBox="1"/>
          <p:nvPr/>
        </p:nvSpPr>
        <p:spPr>
          <a:xfrm>
            <a:off x="5719248" y="5590511"/>
            <a:ext cx="1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6183068" y="5590510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7001397" y="5590509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7817227" y="5579436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9909489" y="5579436"/>
            <a:ext cx="53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8224430" y="5252786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574270" y="5239988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10282599" y="5236545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6533911" y="4711152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8188650" y="4989241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6538910" y="4969153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0250525" y="4985797"/>
            <a:ext cx="46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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62" name="直線單箭頭接點 161"/>
          <p:cNvCxnSpPr/>
          <p:nvPr/>
        </p:nvCxnSpPr>
        <p:spPr>
          <a:xfrm flipV="1">
            <a:off x="6897060" y="5172817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 flipH="1">
            <a:off x="6395015" y="4933160"/>
            <a:ext cx="250767" cy="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/>
          <p:nvPr/>
        </p:nvCxnSpPr>
        <p:spPr>
          <a:xfrm flipV="1">
            <a:off x="8460848" y="5464433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/>
          <p:nvPr/>
        </p:nvCxnSpPr>
        <p:spPr>
          <a:xfrm flipV="1">
            <a:off x="10570947" y="5448519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橢圓 165"/>
          <p:cNvSpPr/>
          <p:nvPr/>
        </p:nvSpPr>
        <p:spPr>
          <a:xfrm>
            <a:off x="6717132" y="5522046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/>
          <p:cNvSpPr/>
          <p:nvPr/>
        </p:nvSpPr>
        <p:spPr>
          <a:xfrm>
            <a:off x="8365936" y="5515330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文字方塊 167"/>
          <p:cNvSpPr txBox="1"/>
          <p:nvPr/>
        </p:nvSpPr>
        <p:spPr>
          <a:xfrm>
            <a:off x="6598966" y="5577146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8237642" y="5559520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8133808" y="4140668"/>
            <a:ext cx="101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 = 1</a:t>
            </a:r>
            <a:endParaRPr lang="zh-TW" altLang="en-US" sz="3200" dirty="0"/>
          </a:p>
        </p:txBody>
      </p:sp>
      <p:sp>
        <p:nvSpPr>
          <p:cNvPr id="171" name="向下箭號 170"/>
          <p:cNvSpPr/>
          <p:nvPr/>
        </p:nvSpPr>
        <p:spPr>
          <a:xfrm>
            <a:off x="7373699" y="4245983"/>
            <a:ext cx="802069" cy="52103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/>
          <p:cNvSpPr/>
          <p:nvPr/>
        </p:nvSpPr>
        <p:spPr>
          <a:xfrm>
            <a:off x="5411747" y="3112057"/>
            <a:ext cx="5483306" cy="297447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/>
          <p:cNvSpPr txBox="1"/>
          <p:nvPr/>
        </p:nvSpPr>
        <p:spPr>
          <a:xfrm>
            <a:off x="6599538" y="3718263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74" name="橢圓 173"/>
          <p:cNvSpPr/>
          <p:nvPr/>
        </p:nvSpPr>
        <p:spPr>
          <a:xfrm>
            <a:off x="6718906" y="3649116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文字方塊 174"/>
          <p:cNvSpPr txBox="1"/>
          <p:nvPr/>
        </p:nvSpPr>
        <p:spPr>
          <a:xfrm>
            <a:off x="9165998" y="549326"/>
            <a:ext cx="1682008" cy="22467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Case #1:</a:t>
            </a:r>
          </a:p>
          <a:p>
            <a:r>
              <a:rPr lang="en-US" altLang="zh-TW" sz="2800" dirty="0"/>
              <a:t>2 Turning</a:t>
            </a:r>
          </a:p>
          <a:p>
            <a:r>
              <a:rPr lang="en-US" altLang="zh-TW" sz="2800" dirty="0"/>
              <a:t>6 R</a:t>
            </a:r>
          </a:p>
          <a:p>
            <a:r>
              <a:rPr lang="en-US" altLang="zh-TW" sz="2800" dirty="0"/>
              <a:t>2 Turning</a:t>
            </a:r>
          </a:p>
          <a:p>
            <a:r>
              <a:rPr lang="en-US" altLang="zh-TW" sz="2800" dirty="0"/>
              <a:t>Fell off</a:t>
            </a:r>
          </a:p>
        </p:txBody>
      </p:sp>
      <p:sp>
        <p:nvSpPr>
          <p:cNvPr id="176" name="文字方塊 175"/>
          <p:cNvSpPr txBox="1"/>
          <p:nvPr/>
        </p:nvSpPr>
        <p:spPr>
          <a:xfrm>
            <a:off x="8678075" y="900244"/>
            <a:ext cx="691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  <a:latin typeface="Segoe UI Symbol" panose="020B0502040204020203" pitchFamily="34" charset="0"/>
              </a:rPr>
              <a:t>⊳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8678690" y="1291662"/>
            <a:ext cx="691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  <a:latin typeface="Segoe UI Symbol" panose="020B0502040204020203" pitchFamily="34" charset="0"/>
              </a:rPr>
              <a:t>⊳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8678690" y="1722053"/>
            <a:ext cx="691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  <a:latin typeface="Segoe UI Symbol" panose="020B0502040204020203" pitchFamily="34" charset="0"/>
              </a:rPr>
              <a:t>⊳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8653606" y="2143705"/>
            <a:ext cx="691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  <a:latin typeface="Segoe UI Symbol" panose="020B0502040204020203" pitchFamily="34" charset="0"/>
              </a:rPr>
              <a:t>⊳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0" y="-64431"/>
            <a:ext cx="232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9058949" y="-2539"/>
            <a:ext cx="1427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Output</a:t>
            </a:r>
            <a:endParaRPr lang="zh-TW" altLang="en-US" sz="3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18521" y="5470820"/>
            <a:ext cx="1107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 = 10</a:t>
            </a:r>
            <a:endParaRPr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34FE535-989F-4D13-B851-81389CC4788D}"/>
              </a:ext>
            </a:extLst>
          </p:cNvPr>
          <p:cNvSpPr txBox="1"/>
          <p:nvPr/>
        </p:nvSpPr>
        <p:spPr>
          <a:xfrm>
            <a:off x="7063481" y="1045192"/>
            <a:ext cx="193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第一隻螞蟻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CB30E55A-8A2D-48EA-8826-B7EA04EF0250}"/>
              </a:ext>
            </a:extLst>
          </p:cNvPr>
          <p:cNvSpPr txBox="1"/>
          <p:nvPr/>
        </p:nvSpPr>
        <p:spPr>
          <a:xfrm>
            <a:off x="7074321" y="1426281"/>
            <a:ext cx="193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第二隻螞蟻</a:t>
            </a: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D9912691-278C-4371-9E91-86BFCAD66954}"/>
              </a:ext>
            </a:extLst>
          </p:cNvPr>
          <p:cNvSpPr txBox="1"/>
          <p:nvPr/>
        </p:nvSpPr>
        <p:spPr>
          <a:xfrm>
            <a:off x="7085191" y="1850465"/>
            <a:ext cx="193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第三隻螞蟻</a:t>
            </a: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5938684B-E684-4872-8FE5-99C6EA2844ED}"/>
              </a:ext>
            </a:extLst>
          </p:cNvPr>
          <p:cNvSpPr txBox="1"/>
          <p:nvPr/>
        </p:nvSpPr>
        <p:spPr>
          <a:xfrm>
            <a:off x="7096061" y="2253144"/>
            <a:ext cx="193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第四隻螞蟻</a:t>
            </a:r>
          </a:p>
        </p:txBody>
      </p:sp>
    </p:spTree>
    <p:extLst>
      <p:ext uri="{BB962C8B-B14F-4D97-AF65-F5344CB8AC3E}">
        <p14:creationId xmlns:p14="http://schemas.microsoft.com/office/powerpoint/2010/main" val="75196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71" grpId="0" animBg="1"/>
      <p:bldP spid="72" grpId="0" animBg="1"/>
      <p:bldP spid="73" grpId="0" animBg="1"/>
      <p:bldP spid="74" grpId="0" animBg="1"/>
      <p:bldP spid="81" grpId="0" animBg="1"/>
      <p:bldP spid="97" grpId="0" animBg="1"/>
      <p:bldP spid="98" grpId="0" animBg="1"/>
      <p:bldP spid="99" grpId="0" animBg="1"/>
      <p:bldP spid="176" grpId="0"/>
      <p:bldP spid="177" grpId="0"/>
      <p:bldP spid="178" grpId="0"/>
      <p:bldP spid="179" grpId="0"/>
      <p:bldP spid="22" grpId="0"/>
      <p:bldP spid="180" grpId="0"/>
      <p:bldP spid="181" grpId="0"/>
      <p:bldP spid="1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8181" y="170253"/>
            <a:ext cx="10515600" cy="954009"/>
          </a:xfrm>
        </p:spPr>
        <p:txBody>
          <a:bodyPr>
            <a:normAutofit/>
          </a:bodyPr>
          <a:lstStyle/>
          <a:p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10881 Piotr's Ants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 Limit: 3 seconds)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2800-5EFF-4703-98B4-DC89E893275A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8200" y="1312606"/>
            <a:ext cx="104064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在一根長 </a:t>
            </a: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公分的水平竹竿上有</a:t>
            </a: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≤ </a:t>
            </a:r>
            <a:r>
              <a:rPr lang="en-US" altLang="zh-TW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2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10000</a:t>
            </a: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隻螞蟻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剛開始每隻螞蟻在它的起始位置向左或向右行走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每隻螞蟻的行走速度是每秒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公分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當兩隻螞蟻相遇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則螞蟻就反向而行。請問在</a:t>
            </a: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秒時間後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每隻螞蟻所在的位置與行進方向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向左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L,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或是正在轉向中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Turning),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如果螞蟻掉下去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則輸出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Fell off.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290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-73354" y="16288"/>
            <a:ext cx="268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9941" y="554636"/>
            <a:ext cx="19337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3200" dirty="0"/>
              <a:t>2</a:t>
            </a:r>
          </a:p>
          <a:p>
            <a:r>
              <a:rPr lang="pt-BR" altLang="zh-TW" sz="3200" dirty="0"/>
              <a:t>10 1 4</a:t>
            </a:r>
          </a:p>
          <a:p>
            <a:r>
              <a:rPr lang="pt-BR" altLang="zh-TW" sz="3200" dirty="0"/>
              <a:t>1 R</a:t>
            </a:r>
          </a:p>
          <a:p>
            <a:r>
              <a:rPr lang="pt-BR" altLang="zh-TW" sz="3200" dirty="0"/>
              <a:t>5 R</a:t>
            </a:r>
          </a:p>
          <a:p>
            <a:r>
              <a:rPr lang="pt-BR" altLang="zh-TW" sz="3200" dirty="0"/>
              <a:t>3 L</a:t>
            </a:r>
          </a:p>
          <a:p>
            <a:r>
              <a:rPr lang="pt-BR" altLang="zh-TW" sz="3200" dirty="0"/>
              <a:t>10 R</a:t>
            </a:r>
          </a:p>
          <a:p>
            <a:r>
              <a:rPr lang="pt-BR" altLang="zh-TW" sz="3200" dirty="0"/>
              <a:t>10 2 3</a:t>
            </a:r>
          </a:p>
          <a:p>
            <a:r>
              <a:rPr lang="pt-BR" altLang="zh-TW" sz="3200" dirty="0"/>
              <a:t>4 R</a:t>
            </a:r>
          </a:p>
          <a:p>
            <a:r>
              <a:rPr lang="pt-BR" altLang="zh-TW" sz="3200" dirty="0"/>
              <a:t>5 L</a:t>
            </a:r>
          </a:p>
          <a:p>
            <a:r>
              <a:rPr lang="pt-BR" altLang="zh-TW" sz="3200" dirty="0"/>
              <a:t>8 R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76569" y="8748"/>
            <a:ext cx="305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110861" y="660351"/>
            <a:ext cx="1978702" cy="501675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Case #1:</a:t>
            </a:r>
          </a:p>
          <a:p>
            <a:r>
              <a:rPr lang="en-US" altLang="zh-TW" sz="3200" dirty="0"/>
              <a:t>2 Turning</a:t>
            </a:r>
          </a:p>
          <a:p>
            <a:r>
              <a:rPr lang="en-US" altLang="zh-TW" sz="3200" dirty="0"/>
              <a:t>6 R</a:t>
            </a:r>
          </a:p>
          <a:p>
            <a:r>
              <a:rPr lang="en-US" altLang="zh-TW" sz="3200" dirty="0"/>
              <a:t>2 Turning</a:t>
            </a:r>
          </a:p>
          <a:p>
            <a:r>
              <a:rPr lang="en-US" altLang="zh-TW" sz="3200" dirty="0"/>
              <a:t>Fell off</a:t>
            </a:r>
          </a:p>
          <a:p>
            <a:endParaRPr lang="en-US" altLang="zh-TW" sz="3200" dirty="0"/>
          </a:p>
          <a:p>
            <a:r>
              <a:rPr lang="en-US" altLang="zh-TW" sz="3200" dirty="0"/>
              <a:t>Case #2:</a:t>
            </a:r>
          </a:p>
          <a:p>
            <a:r>
              <a:rPr lang="en-US" altLang="zh-TW" sz="3200" dirty="0"/>
              <a:t>3 L</a:t>
            </a:r>
          </a:p>
          <a:p>
            <a:r>
              <a:rPr lang="en-US" altLang="zh-TW" sz="3200" dirty="0"/>
              <a:t>6 R</a:t>
            </a:r>
          </a:p>
          <a:p>
            <a:r>
              <a:rPr lang="en-US" altLang="zh-TW" sz="3200" dirty="0"/>
              <a:t>10 R</a:t>
            </a:r>
            <a:endParaRPr lang="zh-TW" altLang="en-US" sz="3200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9702-FFFE-4C99-9B5B-06CEB2830497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3</a:t>
            </a:fld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3581400" y="1049311"/>
            <a:ext cx="4258455" cy="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581400" y="1011836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753376" y="1025036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667388" y="1011836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038600" y="1011836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845284" y="1011836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432355" y="1080301"/>
            <a:ext cx="1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96175" y="1080300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714504" y="1080299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30334" y="1069226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622596" y="1069226"/>
            <a:ext cx="53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695547" y="729778"/>
            <a:ext cx="26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516985" y="729779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89703" y="729779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602090" y="729779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69122" y="458944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481205" y="466234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639211" y="472882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570016" y="479031"/>
            <a:ext cx="46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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>
            <a:stCxn id="28" idx="3"/>
          </p:cNvCxnSpPr>
          <p:nvPr/>
        </p:nvCxnSpPr>
        <p:spPr>
          <a:xfrm flipV="1">
            <a:off x="4151263" y="960610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4578364" y="947747"/>
            <a:ext cx="250767" cy="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5753403" y="941426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7890438" y="941753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3583840" y="2920347"/>
            <a:ext cx="4258455" cy="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3583840" y="2882872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755816" y="2896072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669828" y="2882872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4041040" y="2882872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4847724" y="2882872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3434795" y="2951337"/>
            <a:ext cx="1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898615" y="2951336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716944" y="2951335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532774" y="2940262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625036" y="2940262"/>
            <a:ext cx="53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939977" y="2613612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289817" y="2600814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7998146" y="2597371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249458" y="2071978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904197" y="2350067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254457" y="2329979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966072" y="2346623"/>
            <a:ext cx="46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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4612607" y="2533643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H="1">
            <a:off x="4110562" y="2293986"/>
            <a:ext cx="250767" cy="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V="1">
            <a:off x="6176395" y="2825259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8286494" y="2809345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4432679" y="2882872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081483" y="2876156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4314513" y="2937972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53189" y="2920346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5849355" y="1501494"/>
            <a:ext cx="101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 = 1</a:t>
            </a:r>
            <a:endParaRPr lang="zh-TW" altLang="en-US" sz="3200" dirty="0"/>
          </a:p>
        </p:txBody>
      </p:sp>
      <p:sp>
        <p:nvSpPr>
          <p:cNvPr id="73" name="向下箭號 72"/>
          <p:cNvSpPr/>
          <p:nvPr/>
        </p:nvSpPr>
        <p:spPr>
          <a:xfrm>
            <a:off x="5089246" y="1606809"/>
            <a:ext cx="802069" cy="52103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接點 73"/>
          <p:cNvCxnSpPr/>
          <p:nvPr/>
        </p:nvCxnSpPr>
        <p:spPr>
          <a:xfrm>
            <a:off x="3499540" y="4344313"/>
            <a:ext cx="4258455" cy="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橢圓 74"/>
          <p:cNvSpPr/>
          <p:nvPr/>
        </p:nvSpPr>
        <p:spPr>
          <a:xfrm>
            <a:off x="3499540" y="4306838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7671516" y="4320038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5585528" y="4306838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5167208" y="4314644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6817662" y="4299142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3350495" y="4375303"/>
            <a:ext cx="1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031752" y="4379248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6689015" y="4316093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5448474" y="4364228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7540736" y="4364228"/>
            <a:ext cx="53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667925" y="4017084"/>
            <a:ext cx="26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435125" y="4024781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5018311" y="4032587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997730" y="3761752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5399345" y="3761236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6611589" y="3760188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>
            <a:off x="5314571" y="3993461"/>
            <a:ext cx="228066" cy="7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V="1">
            <a:off x="6929004" y="4244094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3520883" y="6045553"/>
            <a:ext cx="4258455" cy="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橢圓 97"/>
          <p:cNvSpPr/>
          <p:nvPr/>
        </p:nvSpPr>
        <p:spPr>
          <a:xfrm>
            <a:off x="3520883" y="6008078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7692859" y="6021278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5606871" y="6008078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978083" y="6008078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4784767" y="6008078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3371838" y="6076543"/>
            <a:ext cx="1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3835658" y="6076542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4653987" y="6076541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5469817" y="6065468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7562079" y="6065468"/>
            <a:ext cx="53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5877020" y="5738818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7543777" y="5717125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4602214" y="5468290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5841240" y="5475273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7508417" y="5446290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6" name="直線單箭頭接點 115"/>
          <p:cNvCxnSpPr/>
          <p:nvPr/>
        </p:nvCxnSpPr>
        <p:spPr>
          <a:xfrm flipH="1">
            <a:off x="4533761" y="5954638"/>
            <a:ext cx="250767" cy="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 flipV="1">
            <a:off x="6113438" y="5950465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V="1">
            <a:off x="7794721" y="5933494"/>
            <a:ext cx="24438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橢圓 118"/>
          <p:cNvSpPr/>
          <p:nvPr/>
        </p:nvSpPr>
        <p:spPr>
          <a:xfrm>
            <a:off x="4369722" y="6008078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6018526" y="6001362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文字方塊 120"/>
          <p:cNvSpPr txBox="1"/>
          <p:nvPr/>
        </p:nvSpPr>
        <p:spPr>
          <a:xfrm>
            <a:off x="4251556" y="6063178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5890232" y="6045552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5767495" y="4796496"/>
            <a:ext cx="101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 = 2</a:t>
            </a:r>
            <a:endParaRPr lang="zh-TW" altLang="en-US" sz="3200" dirty="0"/>
          </a:p>
        </p:txBody>
      </p:sp>
      <p:sp>
        <p:nvSpPr>
          <p:cNvPr id="124" name="向下箭號 123"/>
          <p:cNvSpPr/>
          <p:nvPr/>
        </p:nvSpPr>
        <p:spPr>
          <a:xfrm>
            <a:off x="5007386" y="4901811"/>
            <a:ext cx="802069" cy="52103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直線單箭頭接點 124"/>
          <p:cNvCxnSpPr/>
          <p:nvPr/>
        </p:nvCxnSpPr>
        <p:spPr>
          <a:xfrm flipH="1">
            <a:off x="5345993" y="4239075"/>
            <a:ext cx="250767" cy="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橢圓 128"/>
          <p:cNvSpPr/>
          <p:nvPr/>
        </p:nvSpPr>
        <p:spPr>
          <a:xfrm>
            <a:off x="5186697" y="6008078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5055917" y="6076541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642715" y="5726019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2" name="橢圓 131"/>
          <p:cNvSpPr/>
          <p:nvPr/>
        </p:nvSpPr>
        <p:spPr>
          <a:xfrm>
            <a:off x="6794742" y="6019718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文字方塊 132"/>
          <p:cNvSpPr txBox="1"/>
          <p:nvPr/>
        </p:nvSpPr>
        <p:spPr>
          <a:xfrm>
            <a:off x="6666095" y="6036669"/>
            <a:ext cx="2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134" name="矩形 133"/>
          <p:cNvSpPr/>
          <p:nvPr/>
        </p:nvSpPr>
        <p:spPr>
          <a:xfrm>
            <a:off x="3127294" y="472883"/>
            <a:ext cx="5483306" cy="297447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>
            <a:off x="3148579" y="3780248"/>
            <a:ext cx="5483306" cy="28736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/>
          <p:cNvSpPr txBox="1"/>
          <p:nvPr/>
        </p:nvSpPr>
        <p:spPr>
          <a:xfrm>
            <a:off x="1475692" y="629988"/>
            <a:ext cx="1683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 of test cases</a:t>
            </a:r>
            <a:endParaRPr lang="zh-TW" altLang="en-US" sz="2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2293477" y="1101384"/>
            <a:ext cx="982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L, T, n</a:t>
            </a:r>
            <a:endParaRPr lang="zh-TW" altLang="en-US" sz="20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2300133" y="2380844"/>
            <a:ext cx="109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n ants</a:t>
            </a:r>
            <a:endParaRPr lang="zh-TW" altLang="en-US" sz="2000" dirty="0"/>
          </a:p>
        </p:txBody>
      </p:sp>
      <p:sp>
        <p:nvSpPr>
          <p:cNvPr id="139" name="右大括弧 138"/>
          <p:cNvSpPr/>
          <p:nvPr/>
        </p:nvSpPr>
        <p:spPr>
          <a:xfrm>
            <a:off x="962599" y="1689623"/>
            <a:ext cx="1206716" cy="1692388"/>
          </a:xfrm>
          <a:prstGeom prst="rightBrace">
            <a:avLst>
              <a:gd name="adj1" fmla="val 41941"/>
              <a:gd name="adj2" fmla="val 5383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89941" y="1100217"/>
            <a:ext cx="1199993" cy="2347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2" name="直線單箭頭接點 141"/>
          <p:cNvCxnSpPr>
            <a:stCxn id="137" idx="1"/>
          </p:cNvCxnSpPr>
          <p:nvPr/>
        </p:nvCxnSpPr>
        <p:spPr>
          <a:xfrm flipH="1">
            <a:off x="1283111" y="1301439"/>
            <a:ext cx="1010366" cy="9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/>
          <p:nvPr/>
        </p:nvCxnSpPr>
        <p:spPr>
          <a:xfrm>
            <a:off x="1289934" y="1606809"/>
            <a:ext cx="18373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字方塊 147"/>
          <p:cNvSpPr txBox="1"/>
          <p:nvPr/>
        </p:nvSpPr>
        <p:spPr>
          <a:xfrm>
            <a:off x="1584934" y="1586238"/>
            <a:ext cx="154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Test Case #1</a:t>
            </a:r>
            <a:endParaRPr lang="zh-TW" altLang="en-US" sz="2000" dirty="0"/>
          </a:p>
        </p:txBody>
      </p:sp>
      <p:sp>
        <p:nvSpPr>
          <p:cNvPr id="149" name="矩形 148"/>
          <p:cNvSpPr/>
          <p:nvPr/>
        </p:nvSpPr>
        <p:spPr>
          <a:xfrm>
            <a:off x="81005" y="3564918"/>
            <a:ext cx="1220018" cy="2006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0" name="直線單箭頭接點 149"/>
          <p:cNvCxnSpPr/>
          <p:nvPr/>
        </p:nvCxnSpPr>
        <p:spPr>
          <a:xfrm>
            <a:off x="1289934" y="4425783"/>
            <a:ext cx="1828476" cy="20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/>
          <p:cNvSpPr txBox="1"/>
          <p:nvPr/>
        </p:nvSpPr>
        <p:spPr>
          <a:xfrm>
            <a:off x="1576050" y="4425783"/>
            <a:ext cx="154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Test Case #2</a:t>
            </a:r>
            <a:endParaRPr lang="zh-TW" altLang="en-US" sz="2000" dirty="0"/>
          </a:p>
        </p:txBody>
      </p:sp>
      <p:sp>
        <p:nvSpPr>
          <p:cNvPr id="152" name="矩形 151"/>
          <p:cNvSpPr/>
          <p:nvPr/>
        </p:nvSpPr>
        <p:spPr>
          <a:xfrm>
            <a:off x="10110861" y="720971"/>
            <a:ext cx="1839684" cy="2496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3" name="直線單箭頭接點 152"/>
          <p:cNvCxnSpPr/>
          <p:nvPr/>
        </p:nvCxnSpPr>
        <p:spPr>
          <a:xfrm>
            <a:off x="8610600" y="1888311"/>
            <a:ext cx="1518352" cy="4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/>
          <p:cNvSpPr txBox="1"/>
          <p:nvPr/>
        </p:nvSpPr>
        <p:spPr>
          <a:xfrm>
            <a:off x="8541960" y="1873675"/>
            <a:ext cx="154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Test Case #1</a:t>
            </a:r>
            <a:endParaRPr lang="zh-TW" altLang="en-US" sz="2000" dirty="0"/>
          </a:p>
        </p:txBody>
      </p:sp>
      <p:sp>
        <p:nvSpPr>
          <p:cNvPr id="159" name="矩形 158"/>
          <p:cNvSpPr/>
          <p:nvPr/>
        </p:nvSpPr>
        <p:spPr>
          <a:xfrm>
            <a:off x="10142553" y="3671074"/>
            <a:ext cx="1807992" cy="205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1" name="直線單箭頭接點 160"/>
          <p:cNvCxnSpPr/>
          <p:nvPr/>
        </p:nvCxnSpPr>
        <p:spPr>
          <a:xfrm>
            <a:off x="8640407" y="4603005"/>
            <a:ext cx="1518352" cy="4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字方塊 161"/>
          <p:cNvSpPr txBox="1"/>
          <p:nvPr/>
        </p:nvSpPr>
        <p:spPr>
          <a:xfrm>
            <a:off x="8543240" y="4568156"/>
            <a:ext cx="154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Test Case #2</a:t>
            </a:r>
            <a:endParaRPr lang="zh-TW" altLang="en-US" sz="2000" dirty="0"/>
          </a:p>
        </p:txBody>
      </p:sp>
      <p:sp>
        <p:nvSpPr>
          <p:cNvPr id="163" name="矩形 162"/>
          <p:cNvSpPr/>
          <p:nvPr/>
        </p:nvSpPr>
        <p:spPr>
          <a:xfrm>
            <a:off x="9972073" y="629988"/>
            <a:ext cx="2117489" cy="51908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6" name="直線單箭頭接點 165"/>
          <p:cNvCxnSpPr/>
          <p:nvPr/>
        </p:nvCxnSpPr>
        <p:spPr>
          <a:xfrm flipH="1">
            <a:off x="424543" y="830043"/>
            <a:ext cx="10070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40081" y="629988"/>
            <a:ext cx="1356807" cy="51088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文字方塊 140"/>
          <p:cNvSpPr txBox="1"/>
          <p:nvPr/>
        </p:nvSpPr>
        <p:spPr>
          <a:xfrm>
            <a:off x="849083" y="1624281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840463" y="2047517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860414" y="2532938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860455" y="3018359"/>
            <a:ext cx="46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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802593" y="5046843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85556" y="4555431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801518" y="4017083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10971427" y="5146947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10954390" y="4655535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0970352" y="4117187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11689796" y="2277386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11672759" y="1785974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11688721" y="1247626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11677003" y="2731467"/>
            <a:ext cx="46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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4315085" y="1079089"/>
            <a:ext cx="2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71" name="橢圓 170"/>
          <p:cNvSpPr/>
          <p:nvPr/>
        </p:nvSpPr>
        <p:spPr>
          <a:xfrm>
            <a:off x="4434453" y="1009942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CFBE-BDDD-4BA2-9AAC-C2252DD499FA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485536" y="2138516"/>
            <a:ext cx="176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85536" y="3052915"/>
            <a:ext cx="6491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根據兩項觀察而得一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</a:t>
            </a:r>
            <a:r>
              <a:rPr lang="en-US" altLang="zh-TW" sz="2800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935361" y="3576135"/>
            <a:ext cx="294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en-US" altLang="zh-TW" sz="2800" dirty="0"/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</a:p>
        </p:txBody>
      </p:sp>
    </p:spTree>
    <p:extLst>
      <p:ext uri="{BB962C8B-B14F-4D97-AF65-F5344CB8AC3E}">
        <p14:creationId xmlns:p14="http://schemas.microsoft.com/office/powerpoint/2010/main" val="342302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FF8C-156B-41BF-AD11-9D5A01123143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5</a:t>
            </a:fld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 flipV="1">
            <a:off x="2672828" y="2768344"/>
            <a:ext cx="8290560" cy="4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5136628" y="2768344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348750" y="2747032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600427" y="2747032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873129" y="2734237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196744" y="2465774"/>
            <a:ext cx="282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3167" y="2465773"/>
            <a:ext cx="282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>
            <a:stCxn id="12" idx="3"/>
          </p:cNvCxnSpPr>
          <p:nvPr/>
        </p:nvCxnSpPr>
        <p:spPr>
          <a:xfrm flipV="1">
            <a:off x="6479530" y="2696605"/>
            <a:ext cx="50141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3" idx="1"/>
          </p:cNvCxnSpPr>
          <p:nvPr/>
        </p:nvCxnSpPr>
        <p:spPr>
          <a:xfrm flipH="1" flipV="1">
            <a:off x="6980940" y="2696605"/>
            <a:ext cx="4722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5174046" y="2699658"/>
            <a:ext cx="1802200" cy="7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007263" y="2700701"/>
            <a:ext cx="1865866" cy="1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179272" y="2199071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20141" y="2212445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2672828" y="5022627"/>
            <a:ext cx="8290560" cy="4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136628" y="5022627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6348750" y="5001315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7600427" y="5001315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873129" y="4988520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196744" y="4720057"/>
            <a:ext cx="282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453167" y="4720056"/>
            <a:ext cx="282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5223107" y="4943086"/>
            <a:ext cx="2356712" cy="4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7" idx="3"/>
          </p:cNvCxnSpPr>
          <p:nvPr/>
        </p:nvCxnSpPr>
        <p:spPr>
          <a:xfrm flipV="1">
            <a:off x="6479530" y="4935814"/>
            <a:ext cx="2436838" cy="15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179272" y="4453354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420141" y="4466728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218125" y="5096294"/>
                <a:ext cx="422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125" y="5096294"/>
                <a:ext cx="422031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453167" y="5113107"/>
                <a:ext cx="422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167" y="5113107"/>
                <a:ext cx="42203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4104342" y="5113620"/>
                <a:ext cx="19672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342" y="5113620"/>
                <a:ext cx="196722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8548964" y="5113107"/>
                <a:ext cx="19672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64" y="5113107"/>
                <a:ext cx="196722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218125" y="2806487"/>
                <a:ext cx="422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125" y="2806487"/>
                <a:ext cx="422031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7453167" y="2823300"/>
                <a:ext cx="422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167" y="2823300"/>
                <a:ext cx="422031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55044" y="760337"/>
                <a:ext cx="42968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en-US" altLang="zh-TW" sz="2400" b="0" dirty="0"/>
              </a:p>
              <a:p>
                <a:r>
                  <a:rPr lang="en-US" altLang="zh-TW" sz="2400" dirty="0"/>
                  <a:t>    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 (left), 0 (turning), 1 (right)</a:t>
                </a:r>
                <a:endParaRPr lang="zh-TW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44" y="760337"/>
                <a:ext cx="4296873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426" r="-2553" b="-147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8638959" y="450093"/>
                <a:ext cx="35530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𝑎𝑛𝑡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𝑚𝑜𝑣𝑒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𝑑𝑖𝑟𝑒𝑐𝑡𝑖𝑜𝑛</m:t>
                          </m:r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959" y="450093"/>
                <a:ext cx="355304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8125814" y="1353591"/>
                <a:ext cx="26815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𝑠𝑒𝑐𝑜𝑛𝑑</m:t>
                    </m:r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814" y="1353591"/>
                <a:ext cx="2681527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227" t="-10526" r="-2500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6818108" y="3619859"/>
                <a:ext cx="8853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latin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108" y="3619859"/>
                <a:ext cx="885372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647068" y="2855619"/>
                <a:ext cx="24096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068" y="2855619"/>
                <a:ext cx="2409698" cy="400110"/>
              </a:xfrm>
              <a:prstGeom prst="rect">
                <a:avLst/>
              </a:prstGeom>
              <a:blipFill rotWithShape="0">
                <a:blip r:embed="rId12"/>
                <a:stretch>
                  <a:fillRect t="-122727" r="-23990" b="-1924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919314" y="3243525"/>
                <a:ext cx="22125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14" y="3243525"/>
                <a:ext cx="22125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941222" y="3623236"/>
                <a:ext cx="14425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0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222" y="3623236"/>
                <a:ext cx="1442511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8548964" y="2890201"/>
                <a:ext cx="2478179" cy="409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64" y="2890201"/>
                <a:ext cx="2478179" cy="409984"/>
              </a:xfrm>
              <a:prstGeom prst="rect">
                <a:avLst/>
              </a:prstGeom>
              <a:blipFill rotWithShape="0">
                <a:blip r:embed="rId15"/>
                <a:stretch>
                  <a:fillRect t="-120896" r="-22359" b="-1880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821210" y="3278107"/>
                <a:ext cx="22892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210" y="3278107"/>
                <a:ext cx="2289216" cy="400110"/>
              </a:xfrm>
              <a:prstGeom prst="rect">
                <a:avLst/>
              </a:prstGeom>
              <a:blipFill rotWithShape="0"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8843118" y="3657818"/>
                <a:ext cx="14305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0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118" y="3657818"/>
                <a:ext cx="1430583" cy="400110"/>
              </a:xfrm>
              <a:prstGeom prst="rect">
                <a:avLst/>
              </a:prstGeom>
              <a:blipFill rotWithShape="0">
                <a:blip r:embed="rId1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24334" y="2342662"/>
            <a:ext cx="2475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兩隻螞蟻相向而行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相遇之後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反方向而行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711396" y="3416227"/>
            <a:ext cx="1037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等同於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259306" y="4204634"/>
            <a:ext cx="30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兩隻螞蟻相向而行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相遇之後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直接穿過而行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274716" y="4943086"/>
            <a:ext cx="2183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只不過兩隻螞蟻的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左右關係不變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螞蟻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螞蟻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166349" y="53272"/>
            <a:ext cx="184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At start time</a:t>
            </a:r>
            <a:endParaRPr lang="zh-TW" altLang="en-US" sz="2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8638960" y="818427"/>
                <a:ext cx="3553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𝑎𝑛𝑡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𝑚𝑜𝑣𝑒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𝑑𝑖𝑟𝑒𝑐𝑡𝑖𝑜𝑛</m:t>
                          </m:r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960" y="818427"/>
                <a:ext cx="3553040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6131907" y="1538830"/>
                <a:ext cx="2000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+1=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07" y="1538830"/>
                <a:ext cx="2000058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/>
          <p:cNvSpPr txBox="1"/>
          <p:nvPr/>
        </p:nvSpPr>
        <p:spPr>
          <a:xfrm>
            <a:off x="-1" y="0"/>
            <a:ext cx="346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重要觀察</a:t>
            </a:r>
          </a:p>
        </p:txBody>
      </p:sp>
    </p:spTree>
    <p:extLst>
      <p:ext uri="{BB962C8B-B14F-4D97-AF65-F5344CB8AC3E}">
        <p14:creationId xmlns:p14="http://schemas.microsoft.com/office/powerpoint/2010/main" val="150470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4.44444E-6 L -0.09974 0.004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4.44444E-6 L 0.10494 -0.002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3.33333E-6 L -0.09987 0.004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20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0 L 0.10221 0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7.40741E-7 L 0.10494 -0.000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-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-3.7037E-6 L 0.10221 -0.0025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13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7.40741E-7 L -0.09857 -0.0011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-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-3.7037E-7 L -0.09596 0.0023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5" y="11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19" grpId="0"/>
      <p:bldP spid="27" grpId="0"/>
      <p:bldP spid="28" grpId="0"/>
      <p:bldP spid="35" grpId="0"/>
      <p:bldP spid="36" grpId="0"/>
      <p:bldP spid="49" grpId="0"/>
      <p:bldP spid="50" grpId="0"/>
      <p:bldP spid="5" grpId="0"/>
      <p:bldP spid="11" grpId="0"/>
      <p:bldP spid="14" grpId="0"/>
      <p:bldP spid="45" grpId="0"/>
      <p:bldP spid="46" grpId="0"/>
      <p:bldP spid="60" grpId="0"/>
      <p:bldP spid="16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6C1B-E9EC-4B13-A4BF-04D1B440311B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-1" y="0"/>
            <a:ext cx="346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重要觀察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2838" y="937165"/>
            <a:ext cx="1089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螞蟻起始時候從左到右的順序與</a:t>
            </a: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秒後螞蟻從左到右的順序是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一樣的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10500" y="1728679"/>
            <a:ext cx="10696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原因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螞蟻在行走時相遇是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不會互相穿過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反向行走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因此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它們的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左右關係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沒變</a:t>
            </a:r>
          </a:p>
        </p:txBody>
      </p:sp>
      <p:grpSp>
        <p:nvGrpSpPr>
          <p:cNvPr id="117" name="群組 116"/>
          <p:cNvGrpSpPr/>
          <p:nvPr/>
        </p:nvGrpSpPr>
        <p:grpSpPr>
          <a:xfrm>
            <a:off x="481236" y="2927021"/>
            <a:ext cx="11229528" cy="3442817"/>
            <a:chOff x="481236" y="2927021"/>
            <a:chExt cx="11229528" cy="3442817"/>
          </a:xfrm>
        </p:grpSpPr>
        <p:cxnSp>
          <p:nvCxnSpPr>
            <p:cNvPr id="8" name="直線接點 7"/>
            <p:cNvCxnSpPr/>
            <p:nvPr/>
          </p:nvCxnSpPr>
          <p:spPr>
            <a:xfrm>
              <a:off x="935342" y="3971796"/>
              <a:ext cx="4258455" cy="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/>
            <p:cNvSpPr/>
            <p:nvPr/>
          </p:nvSpPr>
          <p:spPr>
            <a:xfrm>
              <a:off x="935342" y="3934321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5107318" y="3947521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021330" y="3934321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392542" y="3934321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2199226" y="3934321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86297" y="4002786"/>
              <a:ext cx="18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250117" y="4002785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068446" y="4002784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884276" y="3991711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976538" y="3991711"/>
              <a:ext cx="530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10</a:t>
              </a:r>
              <a:endParaRPr lang="zh-TW" altLang="en-US" sz="2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049489" y="3652263"/>
              <a:ext cx="267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870927" y="3652264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243645" y="3652264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956032" y="3652264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223064" y="3381429"/>
              <a:ext cx="425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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835147" y="3388719"/>
              <a:ext cx="414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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1993153" y="3395367"/>
              <a:ext cx="317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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923958" y="3401516"/>
              <a:ext cx="465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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線單箭頭接點 26"/>
            <p:cNvCxnSpPr>
              <a:stCxn id="21" idx="3"/>
            </p:cNvCxnSpPr>
            <p:nvPr/>
          </p:nvCxnSpPr>
          <p:spPr>
            <a:xfrm flipV="1">
              <a:off x="1505205" y="3883095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H="1">
              <a:off x="1932306" y="3870232"/>
              <a:ext cx="250767" cy="44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V="1">
              <a:off x="3107345" y="3863911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flipV="1">
              <a:off x="5244380" y="3864238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937782" y="5842832"/>
              <a:ext cx="4258455" cy="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937782" y="5805357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5109758" y="5818557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3023770" y="5805357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1394982" y="5805357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2201666" y="5805357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788737" y="5873822"/>
              <a:ext cx="18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252557" y="5873821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2070886" y="5873820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2886716" y="5862747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4978978" y="5862747"/>
              <a:ext cx="530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10</a:t>
              </a:r>
              <a:endParaRPr lang="zh-TW" altLang="en-US" sz="24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3293919" y="5536097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643759" y="5523299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5352088" y="5519856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1603400" y="4994463"/>
              <a:ext cx="425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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3258139" y="5272552"/>
              <a:ext cx="414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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1608399" y="5252464"/>
              <a:ext cx="317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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5320014" y="5269108"/>
              <a:ext cx="465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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直線單箭頭接點 48"/>
            <p:cNvCxnSpPr/>
            <p:nvPr/>
          </p:nvCxnSpPr>
          <p:spPr>
            <a:xfrm flipV="1">
              <a:off x="1966549" y="5456128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H="1">
              <a:off x="1464504" y="5216471"/>
              <a:ext cx="250767" cy="44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 flipV="1">
              <a:off x="3530337" y="5747744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 flipV="1">
              <a:off x="5640436" y="5731830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橢圓 52"/>
            <p:cNvSpPr/>
            <p:nvPr/>
          </p:nvSpPr>
          <p:spPr>
            <a:xfrm>
              <a:off x="1786621" y="5805357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3435425" y="5798641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668455" y="5860457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307131" y="5842831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6</a:t>
              </a:r>
              <a:endParaRPr lang="zh-TW" altLang="en-US" sz="2400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03297" y="4423979"/>
              <a:ext cx="1016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T = 1</a:t>
              </a:r>
              <a:endParaRPr lang="zh-TW" altLang="en-US" sz="3200" dirty="0"/>
            </a:p>
          </p:txBody>
        </p:sp>
        <p:sp>
          <p:nvSpPr>
            <p:cNvPr id="58" name="向下箭號 57"/>
            <p:cNvSpPr/>
            <p:nvPr/>
          </p:nvSpPr>
          <p:spPr>
            <a:xfrm>
              <a:off x="2443188" y="4529294"/>
              <a:ext cx="802069" cy="521032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81236" y="3395368"/>
              <a:ext cx="5483306" cy="297447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/>
            <p:cNvCxnSpPr/>
            <p:nvPr/>
          </p:nvCxnSpPr>
          <p:spPr>
            <a:xfrm>
              <a:off x="6578419" y="3970549"/>
              <a:ext cx="4258455" cy="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橢圓 61"/>
            <p:cNvSpPr/>
            <p:nvPr/>
          </p:nvSpPr>
          <p:spPr>
            <a:xfrm>
              <a:off x="6578419" y="3933074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10750395" y="3946274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8664407" y="3933074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8246087" y="3940880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9896541" y="3925378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429374" y="4001539"/>
              <a:ext cx="18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8110631" y="4005484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9767894" y="3942329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8</a:t>
              </a:r>
              <a:endParaRPr lang="zh-TW" altLang="en-US" sz="2400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8527353" y="3990464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10619615" y="3990464"/>
              <a:ext cx="530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10</a:t>
              </a:r>
              <a:endParaRPr lang="zh-TW" altLang="en-US" sz="2400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9746804" y="3643320"/>
              <a:ext cx="267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8514004" y="3651017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8097190" y="3658823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8076609" y="3387988"/>
              <a:ext cx="425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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8478224" y="3387472"/>
              <a:ext cx="414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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9690468" y="3386424"/>
              <a:ext cx="317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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直線單箭頭接點 77"/>
            <p:cNvCxnSpPr/>
            <p:nvPr/>
          </p:nvCxnSpPr>
          <p:spPr>
            <a:xfrm>
              <a:off x="8393450" y="3619697"/>
              <a:ext cx="228066" cy="70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flipV="1">
              <a:off x="10007883" y="3870330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>
              <a:off x="6599762" y="5671789"/>
              <a:ext cx="4258455" cy="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橢圓 80"/>
            <p:cNvSpPr/>
            <p:nvPr/>
          </p:nvSpPr>
          <p:spPr>
            <a:xfrm>
              <a:off x="6599762" y="5634314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/>
            <p:cNvSpPr/>
            <p:nvPr/>
          </p:nvSpPr>
          <p:spPr>
            <a:xfrm>
              <a:off x="10771738" y="5647514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8685750" y="5634314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>
              <a:off x="7056962" y="5634314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/>
            <p:cNvSpPr/>
            <p:nvPr/>
          </p:nvSpPr>
          <p:spPr>
            <a:xfrm>
              <a:off x="7863646" y="5634314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450717" y="5702779"/>
              <a:ext cx="18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914537" y="5702778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7732866" y="5702777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8548696" y="5691704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10640958" y="5691704"/>
              <a:ext cx="530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10</a:t>
              </a:r>
              <a:endParaRPr lang="zh-TW" altLang="en-US" sz="2400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8955899" y="5365054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10622656" y="5343361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7681093" y="5094526"/>
              <a:ext cx="425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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8920119" y="5101509"/>
              <a:ext cx="414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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10587296" y="5072526"/>
              <a:ext cx="317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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直線單箭頭接點 95"/>
            <p:cNvCxnSpPr/>
            <p:nvPr/>
          </p:nvCxnSpPr>
          <p:spPr>
            <a:xfrm flipH="1">
              <a:off x="7612640" y="5580874"/>
              <a:ext cx="250767" cy="44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 flipV="1">
              <a:off x="9192317" y="5576701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 flipV="1">
              <a:off x="10873600" y="5559730"/>
              <a:ext cx="24438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橢圓 98"/>
            <p:cNvSpPr/>
            <p:nvPr/>
          </p:nvSpPr>
          <p:spPr>
            <a:xfrm>
              <a:off x="7448601" y="5634314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>
              <a:off x="9097405" y="5627598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330435" y="5689414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8969111" y="5671788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6</a:t>
              </a:r>
              <a:endParaRPr lang="zh-TW" altLang="en-US" sz="2400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8846374" y="4422732"/>
              <a:ext cx="1016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T = 2</a:t>
              </a:r>
              <a:endParaRPr lang="zh-TW" altLang="en-US" sz="3200" dirty="0"/>
            </a:p>
          </p:txBody>
        </p:sp>
        <p:sp>
          <p:nvSpPr>
            <p:cNvPr id="104" name="向下箭號 103"/>
            <p:cNvSpPr/>
            <p:nvPr/>
          </p:nvSpPr>
          <p:spPr>
            <a:xfrm>
              <a:off x="8086265" y="4528047"/>
              <a:ext cx="802069" cy="521032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單箭頭接點 104"/>
            <p:cNvCxnSpPr/>
            <p:nvPr/>
          </p:nvCxnSpPr>
          <p:spPr>
            <a:xfrm flipH="1">
              <a:off x="8424872" y="3865311"/>
              <a:ext cx="250767" cy="44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橢圓 105"/>
            <p:cNvSpPr/>
            <p:nvPr/>
          </p:nvSpPr>
          <p:spPr>
            <a:xfrm>
              <a:off x="8265576" y="5634314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8134796" y="5702777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7721594" y="5352255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9873621" y="5645954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9744974" y="5662905"/>
              <a:ext cx="26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8</a:t>
              </a:r>
              <a:endParaRPr lang="zh-TW" altLang="en-US" sz="2400" dirty="0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6227458" y="3406484"/>
              <a:ext cx="5483306" cy="287363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2337598" y="2942793"/>
              <a:ext cx="20804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Test Case #1</a:t>
              </a:r>
              <a:endParaRPr lang="zh-TW" altLang="en-US" sz="2800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8283846" y="2927021"/>
              <a:ext cx="20804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Test Case #2</a:t>
              </a:r>
              <a:endParaRPr lang="zh-TW" altLang="en-US" sz="2800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1661742" y="4005227"/>
              <a:ext cx="27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116" name="橢圓 115"/>
            <p:cNvSpPr/>
            <p:nvPr/>
          </p:nvSpPr>
          <p:spPr>
            <a:xfrm>
              <a:off x="1797254" y="3933074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160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4578-B3D2-48E3-BE42-9647EBFBF535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604156" y="251569"/>
            <a:ext cx="3023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經過上面的觀察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509104" y="2435098"/>
            <a:ext cx="10688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我們可以這樣想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螞蟻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向右走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en-US" altLang="zh-TW" sz="28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秒後所在位置</a:t>
            </a:r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當中可能會遇到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穿過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螞蟻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螞蟻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3, …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等等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20557" y="3427421"/>
            <a:ext cx="9681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套到實際上兩隻螞蟻相遇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各自反方向前進的事實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509105" y="3991880"/>
            <a:ext cx="11396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包含行進方向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應是所有螞蟻走了</a:t>
            </a:r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秒後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當中的一隻螞蟻所在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只不過不知道是那隻螞蟻而已</a:t>
            </a:r>
          </a:p>
        </p:txBody>
      </p:sp>
      <p:grpSp>
        <p:nvGrpSpPr>
          <p:cNvPr id="43" name="群組 42"/>
          <p:cNvGrpSpPr/>
          <p:nvPr/>
        </p:nvGrpSpPr>
        <p:grpSpPr>
          <a:xfrm>
            <a:off x="1293650" y="1227341"/>
            <a:ext cx="8290560" cy="1062991"/>
            <a:chOff x="1293650" y="1227341"/>
            <a:chExt cx="8290560" cy="1062991"/>
          </a:xfrm>
        </p:grpSpPr>
        <p:sp>
          <p:nvSpPr>
            <p:cNvPr id="7" name="橢圓 6"/>
            <p:cNvSpPr/>
            <p:nvPr/>
          </p:nvSpPr>
          <p:spPr>
            <a:xfrm>
              <a:off x="3778996" y="1791804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627772" y="1494379"/>
              <a:ext cx="282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 flipV="1">
              <a:off x="1293650" y="1799742"/>
              <a:ext cx="8290560" cy="48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/>
            <p:cNvSpPr/>
            <p:nvPr/>
          </p:nvSpPr>
          <p:spPr>
            <a:xfrm>
              <a:off x="4844066" y="1798818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7493951" y="1765635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697554" y="1494379"/>
              <a:ext cx="282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線單箭頭接點 12"/>
            <p:cNvCxnSpPr>
              <a:stCxn id="10" idx="3"/>
            </p:cNvCxnSpPr>
            <p:nvPr/>
          </p:nvCxnSpPr>
          <p:spPr>
            <a:xfrm flipV="1">
              <a:off x="3910558" y="1720493"/>
              <a:ext cx="3583393" cy="47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3609518" y="1243843"/>
              <a:ext cx="425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00B0F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</a:t>
              </a:r>
              <a:endParaRPr lang="zh-TW" alt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678486" y="1227341"/>
              <a:ext cx="414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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3627772" y="1842285"/>
                  <a:ext cx="4220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772" y="1842285"/>
                  <a:ext cx="422031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7169786" y="1890222"/>
                  <a:ext cx="196722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786" y="1890222"/>
                  <a:ext cx="1967227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橢圓 23"/>
            <p:cNvSpPr/>
            <p:nvPr/>
          </p:nvSpPr>
          <p:spPr>
            <a:xfrm>
              <a:off x="6003109" y="1779114"/>
              <a:ext cx="86479" cy="88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856597" y="1474675"/>
              <a:ext cx="282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352558" y="1471371"/>
              <a:ext cx="282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Δ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839282" y="1231877"/>
              <a:ext cx="317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24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ingdings 2" panose="05020102010507070707" pitchFamily="18" charset="2"/>
                </a:rPr>
                <a:t>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直線單箭頭接點 36"/>
            <p:cNvCxnSpPr>
              <a:stCxn id="14" idx="3"/>
            </p:cNvCxnSpPr>
            <p:nvPr/>
          </p:nvCxnSpPr>
          <p:spPr>
            <a:xfrm flipV="1">
              <a:off x="4034951" y="1471371"/>
              <a:ext cx="269154" cy="3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5" idx="1"/>
            </p:cNvCxnSpPr>
            <p:nvPr/>
          </p:nvCxnSpPr>
          <p:spPr>
            <a:xfrm flipH="1">
              <a:off x="4409332" y="1458174"/>
              <a:ext cx="269154" cy="131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 flipH="1" flipV="1">
              <a:off x="5677593" y="1438102"/>
              <a:ext cx="257673" cy="4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字方塊 43"/>
          <p:cNvSpPr txBox="1"/>
          <p:nvPr/>
        </p:nvSpPr>
        <p:spPr>
          <a:xfrm>
            <a:off x="523125" y="4987226"/>
            <a:ext cx="115254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實際上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一開始螞蟻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與螞蟻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向左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相遇後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螞蟻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向左行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而螞蟻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向右行會與螞蟻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相遇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之後螞蟻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向左行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而螞蟻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向右行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8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即是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螞蟻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從開始到</a:t>
            </a:r>
            <a:r>
              <a:rPr lang="en-US" altLang="zh-TW" sz="2800" i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秒後之所在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79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1D40-8802-4F17-8C23-82798B0D10F1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8200" y="539647"/>
            <a:ext cx="10650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換言之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將所有螞蟻的起始位置與行進方向拿來計算其</a:t>
            </a:r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秒後所在位置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這些位置就是真正的所有螞蟻經</a:t>
            </a:r>
            <a:r>
              <a:rPr lang="en-US" altLang="zh-TW" sz="28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秒後的位置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包含行進方向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),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這些每個位置分別對應那隻螞蟻目前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不清楚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3724388" y="3102373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73164" y="2804948"/>
            <a:ext cx="282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1239042" y="3157995"/>
            <a:ext cx="7918021" cy="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4789458" y="3109387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699689" y="3109386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642946" y="2804948"/>
            <a:ext cx="2827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724388" y="3483735"/>
            <a:ext cx="23105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034980" y="3257501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23878" y="2537910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5948501" y="3089683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801989" y="2785244"/>
            <a:ext cx="282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784674" y="2542446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>
            <a:stCxn id="15" idx="1"/>
          </p:cNvCxnSpPr>
          <p:nvPr/>
        </p:nvCxnSpPr>
        <p:spPr>
          <a:xfrm flipH="1">
            <a:off x="4354724" y="2768743"/>
            <a:ext cx="269154" cy="13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5611503" y="2753093"/>
            <a:ext cx="269154" cy="13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8" idx="3"/>
          </p:cNvCxnSpPr>
          <p:nvPr/>
        </p:nvCxnSpPr>
        <p:spPr>
          <a:xfrm flipH="1">
            <a:off x="2798895" y="3684535"/>
            <a:ext cx="2077043" cy="29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384372" y="3483180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540122" y="2546121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3893354" y="2780160"/>
            <a:ext cx="287011" cy="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3681148" y="3920664"/>
            <a:ext cx="23105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289933" y="3729360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3724388" y="5528955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 flipV="1">
            <a:off x="1239042" y="5554273"/>
            <a:ext cx="7826581" cy="3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4789458" y="5535969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699689" y="5535968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3582995" y="5231253"/>
            <a:ext cx="282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5948501" y="5516265"/>
            <a:ext cx="86479" cy="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5801989" y="5211826"/>
            <a:ext cx="282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3403686" y="5403617"/>
            <a:ext cx="277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2410097" y="5403617"/>
            <a:ext cx="269154" cy="13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6034980" y="5408435"/>
            <a:ext cx="287011" cy="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5759777" y="4962630"/>
            <a:ext cx="3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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540122" y="4962630"/>
            <a:ext cx="4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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544674" y="4962630"/>
            <a:ext cx="4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ingdings 2" panose="05020102010507070707" pitchFamily="18" charset="2"/>
              </a:rPr>
              <a:t>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7251405" y="2020920"/>
            <a:ext cx="901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dirty="0"/>
              <a:t>T</a:t>
            </a:r>
            <a:r>
              <a:rPr lang="en-US" altLang="zh-TW" sz="2800" dirty="0"/>
              <a:t> = 2</a:t>
            </a:r>
            <a:endParaRPr lang="zh-TW" altLang="en-US" sz="2800" dirty="0"/>
          </a:p>
        </p:txBody>
      </p:sp>
      <p:sp>
        <p:nvSpPr>
          <p:cNvPr id="60" name="向下箭號 59"/>
          <p:cNvSpPr/>
          <p:nvPr/>
        </p:nvSpPr>
        <p:spPr>
          <a:xfrm>
            <a:off x="3900990" y="4320246"/>
            <a:ext cx="1780451" cy="3918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4371006" y="4261652"/>
            <a:ext cx="1156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秒後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2558296" y="5252962"/>
            <a:ext cx="282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303570" y="3686749"/>
            <a:ext cx="4645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秒後螞蟻的位置從左至右的順序與起始時候從左到右的順序是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一樣的</a:t>
            </a:r>
          </a:p>
        </p:txBody>
      </p:sp>
      <p:cxnSp>
        <p:nvCxnSpPr>
          <p:cNvPr id="16" name="直線接點 15"/>
          <p:cNvCxnSpPr>
            <a:stCxn id="14" idx="1"/>
          </p:cNvCxnSpPr>
          <p:nvPr/>
        </p:nvCxnSpPr>
        <p:spPr>
          <a:xfrm>
            <a:off x="6034980" y="3488334"/>
            <a:ext cx="0" cy="14742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3747383" y="3920664"/>
            <a:ext cx="20244" cy="113673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28" idx="3"/>
          </p:cNvCxnSpPr>
          <p:nvPr/>
        </p:nvCxnSpPr>
        <p:spPr>
          <a:xfrm flipH="1">
            <a:off x="2757391" y="3714013"/>
            <a:ext cx="41504" cy="13433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 animBg="1"/>
      <p:bldP spid="12" grpId="0"/>
      <p:bldP spid="14" grpId="0"/>
      <p:bldP spid="15" grpId="0"/>
      <p:bldP spid="18" grpId="0" animBg="1"/>
      <p:bldP spid="19" grpId="0"/>
      <p:bldP spid="21" grpId="0"/>
      <p:bldP spid="28" grpId="0"/>
      <p:bldP spid="29" grpId="0"/>
      <p:bldP spid="37" grpId="0"/>
      <p:bldP spid="38" grpId="0" animBg="1"/>
      <p:bldP spid="41" grpId="0" animBg="1"/>
      <p:bldP spid="42" grpId="0" animBg="1"/>
      <p:bldP spid="43" grpId="0"/>
      <p:bldP spid="45" grpId="0" animBg="1"/>
      <p:bldP spid="46" grpId="0"/>
      <p:bldP spid="54" grpId="0"/>
      <p:bldP spid="55" grpId="0"/>
      <p:bldP spid="56" grpId="0"/>
      <p:bldP spid="57" grpId="0"/>
      <p:bldP spid="60" grpId="0" animBg="1"/>
      <p:bldP spid="61" grpId="0"/>
      <p:bldP spid="39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AAC-1DE9-497E-9EF8-B13EE1A91648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10881 Piotr'sAnts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2F09-DB64-42E2-A79F-E0EAA6F58E7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30016" y="2279374"/>
            <a:ext cx="510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最後時候螞蟻的所在位置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478154" y="3061253"/>
            <a:ext cx="862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如果小於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或是大於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L,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則輸出 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Fell off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掉下竹竿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78154" y="3697357"/>
            <a:ext cx="589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不然就輸出螞蟻的位置與行進方向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630016" y="953119"/>
            <a:ext cx="9475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最後時候若有相鄰兩隻螞蟻在相同位置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則這兩隻螞蟻的行進方向設為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Turning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659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2068</Words>
  <Application>Microsoft Office PowerPoint</Application>
  <PresentationFormat>寬螢幕</PresentationFormat>
  <Paragraphs>826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新細明體</vt:lpstr>
      <vt:lpstr>標楷體</vt:lpstr>
      <vt:lpstr>Arial</vt:lpstr>
      <vt:lpstr>Calibri</vt:lpstr>
      <vt:lpstr>Calibri Light</vt:lpstr>
      <vt:lpstr>Cambria Math</vt:lpstr>
      <vt:lpstr>Segoe UI Symbol</vt:lpstr>
      <vt:lpstr>Times New Roman</vt:lpstr>
      <vt:lpstr>Wingdings</vt:lpstr>
      <vt:lpstr>Wingdings 2</vt:lpstr>
      <vt:lpstr>Office 佈景主題</vt:lpstr>
      <vt:lpstr>UVa 10881 Piotr's Ants</vt:lpstr>
      <vt:lpstr>UVa 10881 Piotr's Ants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An Example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10881 Piotr's Ants</dc:title>
  <dc:creator>鄭進和</dc:creator>
  <cp:lastModifiedBy>Chin-Ho Cheng</cp:lastModifiedBy>
  <cp:revision>164</cp:revision>
  <dcterms:created xsi:type="dcterms:W3CDTF">2017-09-02T15:20:32Z</dcterms:created>
  <dcterms:modified xsi:type="dcterms:W3CDTF">2019-05-13T04:07:54Z</dcterms:modified>
</cp:coreProperties>
</file>