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7" r:id="rId5"/>
    <p:sldId id="280" r:id="rId6"/>
    <p:sldId id="266" r:id="rId7"/>
    <p:sldId id="279" r:id="rId8"/>
    <p:sldId id="278" r:id="rId9"/>
    <p:sldId id="261" r:id="rId10"/>
    <p:sldId id="263" r:id="rId11"/>
    <p:sldId id="262" r:id="rId12"/>
    <p:sldId id="264" r:id="rId13"/>
    <p:sldId id="265" r:id="rId14"/>
    <p:sldId id="273" r:id="rId15"/>
    <p:sldId id="274" r:id="rId16"/>
    <p:sldId id="275" r:id="rId17"/>
    <p:sldId id="276" r:id="rId18"/>
    <p:sldId id="260" r:id="rId19"/>
    <p:sldId id="259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2" y="187"/>
      </p:cViewPr>
      <p:guideLst>
        <p:guide orient="horz" pos="1706"/>
        <p:guide pos="3840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E654A-2820-4804-87F8-9209DCE6711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417D9-4B2F-496F-83F3-301B5BAA4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81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417D9-4B2F-496F-83F3-301B5BAA4D7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02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417D9-4B2F-496F-83F3-301B5BAA4D7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27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417D9-4B2F-496F-83F3-301B5BAA4D7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417D9-4B2F-496F-83F3-301B5BAA4D7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991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417D9-4B2F-496F-83F3-301B5BAA4D7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2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417D9-4B2F-496F-83F3-301B5BAA4D7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1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417D9-4B2F-496F-83F3-301B5BAA4D7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66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BD17-58C9-4C7B-AC1B-819E421707F2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54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8E04-F4B2-4D25-B183-37ACD1318100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52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01B4-7311-450F-9B33-DDD28297080B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18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596-252C-48C6-A3DD-A072E57F0B9E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4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254-4BAD-4A88-BE56-200ECE705365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20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DD99-E4BE-4A03-873C-60311033C03C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54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94F2-493C-4D2B-B16D-98B331153ABF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68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F7D-A94B-4A40-B838-3A1CEDF0B067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17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EC05-2F25-4E88-806C-B5ACA47AB45C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79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E9D-EAD4-44CA-A1AC-7DACEC30C5A7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00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7F7-FA18-4254-A9EC-C9BF7BA5CB10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7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7F32-CF80-4D2E-9EB2-5E9BEFEB1C41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5A11-A2AC-4707-9DC6-46D2FAB0E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2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11361 Investigating </a:t>
            </a:r>
            <a:r>
              <a:rPr lang="en-US" altLang="zh-TW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-Sum Property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C524-DF71-4B2D-B5B7-55F5484A16D2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5652" y="1018957"/>
            <a:ext cx="1202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3600" dirty="0" smtClean="0">
                <a:ea typeface="標楷體" panose="03000509000000000000" pitchFamily="65" charset="-120"/>
              </a:rPr>
              <a:t> </a:t>
            </a:r>
            <a:r>
              <a:rPr lang="en-US" altLang="zh-TW" sz="3600" dirty="0" smtClean="0">
                <a:ea typeface="標楷體" panose="03000509000000000000" pitchFamily="65" charset="-120"/>
              </a:rPr>
              <a:t>f(d, m1, m2) </a:t>
            </a:r>
            <a:r>
              <a:rPr lang="zh-TW" altLang="en-US" sz="3600" dirty="0" smtClean="0">
                <a:ea typeface="標楷體" panose="03000509000000000000" pitchFamily="65" charset="-120"/>
              </a:rPr>
              <a:t>計算</a:t>
            </a:r>
            <a:r>
              <a:rPr lang="en-US" altLang="zh-TW" sz="3600" dirty="0" smtClean="0">
                <a:ea typeface="標楷體" panose="03000509000000000000" pitchFamily="65" charset="-120"/>
              </a:rPr>
              <a:t>d</a:t>
            </a:r>
            <a:r>
              <a:rPr lang="zh-TW" altLang="en-US" sz="3600" dirty="0" smtClean="0">
                <a:ea typeface="標楷體" panose="03000509000000000000" pitchFamily="65" charset="-120"/>
              </a:rPr>
              <a:t>位數的工作轉嫁到計算</a:t>
            </a:r>
            <a:r>
              <a:rPr lang="en-US" altLang="zh-TW" sz="3600" dirty="0" smtClean="0">
                <a:ea typeface="標楷體" panose="03000509000000000000" pitchFamily="65" charset="-120"/>
              </a:rPr>
              <a:t>d-1</a:t>
            </a:r>
            <a:r>
              <a:rPr lang="zh-TW" altLang="en-US" sz="3600" dirty="0" smtClean="0">
                <a:ea typeface="標楷體" panose="03000509000000000000" pitchFamily="65" charset="-120"/>
              </a:rPr>
              <a:t>位數的計算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9823" y="2324127"/>
            <a:ext cx="272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f</a:t>
            </a:r>
            <a:r>
              <a:rPr lang="en-US" altLang="zh-TW" sz="3600" dirty="0" smtClean="0">
                <a:solidFill>
                  <a:srgbClr val="FF0000"/>
                </a:solidFill>
              </a:rPr>
              <a:t>(d,m1,m2)</a:t>
            </a:r>
            <a:r>
              <a:rPr lang="en-US" altLang="zh-TW" sz="3600" dirty="0" smtClean="0"/>
              <a:t> = 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8586" y="3136094"/>
            <a:ext cx="1194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Sum { f(d-1,(m1-x) mod k,(m2-x</a:t>
            </a:r>
            <a:r>
              <a:rPr lang="en-US" altLang="zh-TW" sz="36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</a:t>
            </a:r>
            <a:r>
              <a:rPr lang="en-US" altLang="zh-TW" sz="3600" dirty="0" smtClean="0">
                <a:solidFill>
                  <a:srgbClr val="FF0000"/>
                </a:solidFill>
              </a:rPr>
              <a:t>10</a:t>
            </a:r>
            <a:r>
              <a:rPr lang="en-US" altLang="zh-TW" sz="3600" baseline="30000" dirty="0" smtClean="0">
                <a:solidFill>
                  <a:srgbClr val="FF0000"/>
                </a:solidFill>
              </a:rPr>
              <a:t>d-1</a:t>
            </a:r>
            <a:r>
              <a:rPr lang="en-US" altLang="zh-TW" sz="3600" dirty="0" smtClean="0">
                <a:solidFill>
                  <a:srgbClr val="FF0000"/>
                </a:solidFill>
              </a:rPr>
              <a:t>) mod k | x  = 0, 1, 2, ..., 9 }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78087" y="4134678"/>
            <a:ext cx="151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70C0"/>
                </a:solidFill>
              </a:rPr>
              <a:t>Why?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23416" y="1079247"/>
            <a:ext cx="4646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x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27954" y="1078873"/>
            <a:ext cx="47219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d – 1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位數字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3600" dirty="0" smtClean="0">
                <a:ea typeface="標楷體" panose="03000509000000000000" pitchFamily="65" charset="-120"/>
              </a:rPr>
              <a:t>D</a:t>
            </a:r>
            <a:r>
              <a:rPr lang="en-US" altLang="zh-TW" sz="3600" baseline="-25000" dirty="0" smtClean="0">
                <a:ea typeface="標楷體" panose="03000509000000000000" pitchFamily="65" charset="-120"/>
              </a:rPr>
              <a:t>d-1</a:t>
            </a:r>
            <a:endParaRPr lang="zh-TW" altLang="en-US" sz="3600" dirty="0">
              <a:ea typeface="標楷體" panose="03000509000000000000" pitchFamily="65" charset="-120"/>
            </a:endParaRPr>
          </a:p>
        </p:txBody>
      </p:sp>
      <p:sp>
        <p:nvSpPr>
          <p:cNvPr id="8" name="右大括弧 7"/>
          <p:cNvSpPr/>
          <p:nvPr/>
        </p:nvSpPr>
        <p:spPr>
          <a:xfrm rot="16200000" flipV="1">
            <a:off x="3481300" y="-1891747"/>
            <a:ext cx="338155" cy="5453925"/>
          </a:xfrm>
          <a:prstGeom prst="rightBrace">
            <a:avLst>
              <a:gd name="adj1" fmla="val 52299"/>
              <a:gd name="adj2" fmla="val 504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74098" y="0"/>
            <a:ext cx="472190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d 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位數字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50898" y="1739185"/>
            <a:ext cx="64457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0</a:t>
            </a:r>
          </a:p>
          <a:p>
            <a:r>
              <a:rPr lang="en-US" altLang="zh-TW" sz="3200" dirty="0" smtClean="0"/>
              <a:t>1</a:t>
            </a:r>
          </a:p>
          <a:p>
            <a:r>
              <a:rPr lang="en-US" altLang="zh-TW" sz="3200" dirty="0" smtClean="0"/>
              <a:t>2</a:t>
            </a:r>
          </a:p>
          <a:p>
            <a:r>
              <a:rPr lang="en-US" altLang="zh-TW" sz="3200" dirty="0" smtClean="0"/>
              <a:t>3</a:t>
            </a:r>
          </a:p>
          <a:p>
            <a:r>
              <a:rPr lang="en-US" altLang="zh-TW" sz="3200" dirty="0" smtClean="0"/>
              <a:t>4</a:t>
            </a:r>
          </a:p>
          <a:p>
            <a:r>
              <a:rPr lang="en-US" altLang="zh-TW" sz="3200" dirty="0" smtClean="0"/>
              <a:t>5</a:t>
            </a:r>
          </a:p>
          <a:p>
            <a:r>
              <a:rPr lang="en-US" altLang="zh-TW" sz="3200" dirty="0" smtClean="0"/>
              <a:t>6</a:t>
            </a:r>
          </a:p>
          <a:p>
            <a:r>
              <a:rPr lang="en-US" altLang="zh-TW" sz="3200" dirty="0" smtClean="0"/>
              <a:t>7</a:t>
            </a:r>
          </a:p>
          <a:p>
            <a:r>
              <a:rPr lang="en-US" altLang="zh-TW" sz="3200" dirty="0" smtClean="0"/>
              <a:t>8</a:t>
            </a:r>
          </a:p>
          <a:p>
            <a:r>
              <a:rPr lang="en-US" altLang="zh-TW" sz="3200" dirty="0" smtClean="0"/>
              <a:t>9</a:t>
            </a:r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71824" y="3067581"/>
            <a:ext cx="505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(x</a:t>
            </a:r>
            <a:r>
              <a:rPr lang="en-US" altLang="zh-TW" sz="36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600" baseline="30000" dirty="0" smtClean="0">
                <a:sym typeface="Wingdings 2" panose="05020102010507070707" pitchFamily="18" charset="2"/>
              </a:rPr>
              <a:t>d-1</a:t>
            </a:r>
            <a:r>
              <a:rPr lang="en-US" altLang="zh-TW" sz="3600" dirty="0" smtClean="0">
                <a:sym typeface="Wingdings 2" panose="05020102010507070707" pitchFamily="18" charset="2"/>
              </a:rPr>
              <a:t>+D</a:t>
            </a:r>
            <a:r>
              <a:rPr lang="en-US" altLang="zh-TW" sz="3600" baseline="-25000" dirty="0" smtClean="0">
                <a:sym typeface="Wingdings 2" panose="05020102010507070707" pitchFamily="18" charset="2"/>
              </a:rPr>
              <a:t>d-1</a:t>
            </a:r>
            <a:r>
              <a:rPr lang="en-US" altLang="zh-TW" sz="3600" dirty="0" smtClean="0">
                <a:sym typeface="Wingdings 2" panose="05020102010507070707" pitchFamily="18" charset="2"/>
              </a:rPr>
              <a:t>) mod k = m2</a:t>
            </a:r>
            <a:r>
              <a:rPr lang="en-US" altLang="zh-TW" sz="3200" dirty="0" smtClean="0">
                <a:sym typeface="Wingdings 2" panose="05020102010507070707" pitchFamily="18" charset="2"/>
              </a:rPr>
              <a:t> 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48719" y="3689891"/>
            <a:ext cx="704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ym typeface="Wingdings 2" panose="05020102010507070707" pitchFamily="18" charset="2"/>
              </a:rPr>
              <a:t>D</a:t>
            </a:r>
            <a:r>
              <a:rPr lang="en-US" altLang="zh-TW" sz="3600" baseline="-25000" dirty="0" smtClean="0">
                <a:sym typeface="Wingdings 2" panose="05020102010507070707" pitchFamily="18" charset="2"/>
              </a:rPr>
              <a:t>d-1</a:t>
            </a:r>
            <a:r>
              <a:rPr lang="en-US" altLang="zh-TW" sz="3600" dirty="0" smtClean="0">
                <a:sym typeface="Wingdings 2" panose="05020102010507070707" pitchFamily="18" charset="2"/>
              </a:rPr>
              <a:t> mod k = (m2 – </a:t>
            </a:r>
            <a:r>
              <a:rPr lang="en-US" altLang="zh-TW" sz="3600" dirty="0" smtClean="0"/>
              <a:t>x</a:t>
            </a:r>
            <a:r>
              <a:rPr lang="en-US" altLang="zh-TW" sz="3600" dirty="0">
                <a:sym typeface="Wingdings 2" panose="05020102010507070707" pitchFamily="18" charset="2"/>
              </a:rPr>
              <a:t>10</a:t>
            </a:r>
            <a:r>
              <a:rPr lang="en-US" altLang="zh-TW" sz="3600" baseline="30000" dirty="0">
                <a:sym typeface="Wingdings 2" panose="05020102010507070707" pitchFamily="18" charset="2"/>
              </a:rPr>
              <a:t>d-1</a:t>
            </a:r>
            <a:r>
              <a:rPr lang="en-US" altLang="zh-TW" sz="3600" dirty="0" smtClean="0">
                <a:sym typeface="Wingdings 2" panose="05020102010507070707" pitchFamily="18" charset="2"/>
              </a:rPr>
              <a:t> ) mod k    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92196" y="1125810"/>
            <a:ext cx="359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d</a:t>
            </a:r>
            <a:r>
              <a:rPr lang="en-US" altLang="zh-TW" sz="3200" dirty="0" smtClean="0"/>
              <a:t>-1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位數字總和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</a:t>
            </a:r>
            <a:r>
              <a:rPr lang="en-US" altLang="zh-TW" sz="3200" baseline="-25000" dirty="0" smtClean="0"/>
              <a:t>d-1</a:t>
            </a:r>
            <a:endParaRPr lang="zh-TW" altLang="en-US" sz="3200" dirty="0"/>
          </a:p>
        </p:txBody>
      </p:sp>
      <p:sp>
        <p:nvSpPr>
          <p:cNvPr id="14" name="向右箭號 13"/>
          <p:cNvSpPr/>
          <p:nvPr/>
        </p:nvSpPr>
        <p:spPr>
          <a:xfrm>
            <a:off x="6407318" y="1290859"/>
            <a:ext cx="254833" cy="3147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549494" y="1870424"/>
            <a:ext cx="386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(x+S</a:t>
            </a:r>
            <a:r>
              <a:rPr lang="en-US" altLang="zh-TW" sz="3600" baseline="-25000" dirty="0" smtClean="0"/>
              <a:t>d-1</a:t>
            </a:r>
            <a:r>
              <a:rPr lang="en-US" altLang="zh-TW" sz="3600" dirty="0" smtClean="0"/>
              <a:t>) mod k = m1 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67808" y="2413547"/>
            <a:ext cx="543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</a:t>
            </a:r>
            <a:r>
              <a:rPr lang="en-US" altLang="zh-TW" sz="3600" baseline="-25000" dirty="0" smtClean="0"/>
              <a:t>d-1</a:t>
            </a:r>
            <a:r>
              <a:rPr lang="en-US" altLang="zh-TW" sz="3600" dirty="0" smtClean="0"/>
              <a:t> mod k = (m1-x) mod k 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468494" y="4490858"/>
            <a:ext cx="2672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f</a:t>
            </a:r>
            <a:r>
              <a:rPr lang="en-US" altLang="zh-TW" sz="3200" dirty="0" smtClean="0">
                <a:solidFill>
                  <a:srgbClr val="FF0000"/>
                </a:solidFill>
              </a:rPr>
              <a:t>(d,m1,m2)</a:t>
            </a:r>
            <a:r>
              <a:rPr lang="en-US" altLang="zh-TW" sz="3200" dirty="0" smtClean="0"/>
              <a:t> = 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407501" y="5123920"/>
            <a:ext cx="1078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Sum { f(d-1,(m1-x) mod k,(m2-x</a:t>
            </a:r>
            <a:r>
              <a:rPr lang="en-US" altLang="zh-TW" sz="32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</a:t>
            </a:r>
            <a:r>
              <a:rPr lang="en-US" altLang="zh-TW" sz="3200" dirty="0" smtClean="0">
                <a:solidFill>
                  <a:srgbClr val="FF0000"/>
                </a:solidFill>
              </a:rPr>
              <a:t>10</a:t>
            </a:r>
            <a:r>
              <a:rPr lang="en-US" altLang="zh-TW" sz="3200" baseline="30000" dirty="0" smtClean="0">
                <a:solidFill>
                  <a:srgbClr val="FF0000"/>
                </a:solidFill>
              </a:rPr>
              <a:t>d-1</a:t>
            </a:r>
            <a:r>
              <a:rPr lang="en-US" altLang="zh-TW" sz="3200" dirty="0" smtClean="0">
                <a:solidFill>
                  <a:srgbClr val="FF0000"/>
                </a:solidFill>
              </a:rPr>
              <a:t>) mod k | x  = 0, 1, 2, ..., 9 } 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BD72-451C-4014-833D-DE5AD7700DA4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5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2104"/>
            <a:ext cx="12192000" cy="3081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3441-5824-4CFC-A849-AEE47239EDE6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2105466"/>
            <a:ext cx="272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f</a:t>
            </a:r>
            <a:r>
              <a:rPr lang="en-US" altLang="zh-TW" sz="3600" dirty="0" smtClean="0">
                <a:solidFill>
                  <a:srgbClr val="FF0000"/>
                </a:solidFill>
              </a:rPr>
              <a:t>(d,m1,m2)</a:t>
            </a:r>
            <a:r>
              <a:rPr lang="en-US" altLang="zh-TW" sz="3600" dirty="0" smtClean="0"/>
              <a:t> = 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2468" y="5049838"/>
            <a:ext cx="1194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Sum {f(d-1,(m1-x) mod k,(m2-x</a:t>
            </a:r>
            <a:r>
              <a:rPr lang="en-US" altLang="zh-TW" sz="36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</a:t>
            </a:r>
            <a:r>
              <a:rPr lang="en-US" altLang="zh-TW" sz="3600" dirty="0" smtClean="0">
                <a:solidFill>
                  <a:srgbClr val="FF0000"/>
                </a:solidFill>
              </a:rPr>
              <a:t>10</a:t>
            </a:r>
            <a:r>
              <a:rPr lang="en-US" altLang="zh-TW" sz="3600" baseline="30000" dirty="0" smtClean="0">
                <a:solidFill>
                  <a:srgbClr val="FF0000"/>
                </a:solidFill>
              </a:rPr>
              <a:t>d-1</a:t>
            </a:r>
            <a:r>
              <a:rPr lang="en-US" altLang="zh-TW" sz="3600" dirty="0" smtClean="0">
                <a:solidFill>
                  <a:srgbClr val="FF0000"/>
                </a:solidFill>
              </a:rPr>
              <a:t>) mod k | x  = 0, 1, 2, ..., 9}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3061253"/>
            <a:ext cx="1208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If  (d == 0)  </a:t>
            </a:r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   if (m1==0 &amp;&amp; m2==0)  f(d,m1,m2) = 1 else f(d,m1, m2) = 0;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2277" y="4308544"/>
            <a:ext cx="111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else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10972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f</a:t>
            </a:r>
            <a:r>
              <a:rPr lang="en-US" altLang="zh-TW" sz="3200" dirty="0" smtClean="0">
                <a:solidFill>
                  <a:srgbClr val="FF0000"/>
                </a:solidFill>
              </a:rPr>
              <a:t>(d,m1,m2) </a:t>
            </a:r>
            <a:r>
              <a:rPr lang="en-US" altLang="zh-TW" sz="3200" dirty="0" smtClean="0"/>
              <a:t>: 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</a:t>
            </a:r>
            <a:r>
              <a:rPr lang="zh-TW" altLang="en-US" sz="3200" dirty="0" smtClean="0"/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統計</a:t>
            </a:r>
            <a:r>
              <a:rPr lang="en-US" altLang="zh-TW" sz="3200" dirty="0" smtClean="0"/>
              <a:t>d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位數字</a:t>
            </a:r>
            <a:r>
              <a:rPr lang="en-US" altLang="zh-TW" sz="3200" dirty="0" smtClean="0"/>
              <a:t>(0..0~9..9),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位數字和</a:t>
            </a:r>
            <a:r>
              <a:rPr lang="en-US" altLang="zh-TW" sz="3200" dirty="0" smtClean="0"/>
              <a:t>mod k=m1,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這數</a:t>
            </a:r>
            <a:r>
              <a:rPr lang="en-US" altLang="zh-TW" sz="3200" dirty="0" smtClean="0"/>
              <a:t>mod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k=m2</a:t>
            </a:r>
            <a:r>
              <a:rPr lang="zh-TW" altLang="en-US" sz="3200" dirty="0" smtClean="0"/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共有多少個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87349" y="1325241"/>
            <a:ext cx="3579779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意思是左邊的位數與數值都符合條件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6553" y="3482502"/>
            <a:ext cx="2840477" cy="826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1" idx="2"/>
            <a:endCxn id="12" idx="0"/>
          </p:cNvCxnSpPr>
          <p:nvPr/>
        </p:nvCxnSpPr>
        <p:spPr>
          <a:xfrm flipH="1">
            <a:off x="6186792" y="2279348"/>
            <a:ext cx="1490447" cy="12031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7" grpId="0"/>
      <p:bldP spid="8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33468" y="0"/>
            <a:ext cx="11509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200" dirty="0" smtClean="0">
                <a:solidFill>
                  <a:srgbClr val="0070C0"/>
                </a:solidFill>
              </a:rPr>
              <a:t> 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sumf</a:t>
            </a:r>
            <a:r>
              <a:rPr lang="en-US" altLang="zh-TW" sz="3200" dirty="0" smtClean="0">
                <a:solidFill>
                  <a:srgbClr val="0070C0"/>
                </a:solidFill>
              </a:rPr>
              <a:t> (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200" dirty="0" smtClean="0">
                <a:solidFill>
                  <a:srgbClr val="0070C0"/>
                </a:solidFill>
              </a:rPr>
              <a:t> n) </a:t>
            </a:r>
            <a:r>
              <a:rPr lang="en-US" altLang="zh-TW" sz="3200" dirty="0" smtClean="0"/>
              <a:t>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統計 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n-1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的數字符合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各位數總和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 k=0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該數字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 k=0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有多少個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1563" y="2100587"/>
            <a:ext cx="3578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8283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09357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53494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97632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7384" y="2777063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</a:t>
            </a:r>
            <a:r>
              <a:rPr lang="en-US" altLang="zh-TW" sz="3200" dirty="0" smtClean="0"/>
              <a:t>   </a:t>
            </a:r>
            <a:r>
              <a:rPr lang="zh-TW" altLang="en-US" sz="3200" dirty="0" smtClean="0"/>
              <a:t>*  *   *   *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148149" y="2712836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</a:t>
            </a:r>
            <a:r>
              <a:rPr lang="en-US" altLang="zh-TW" sz="3200" dirty="0" smtClean="0"/>
              <a:t>(5-1, (-sumd-0) % k, (-base- 0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5-1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83030" y="3308286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r>
              <a:rPr lang="en-US" altLang="zh-TW" sz="3200" dirty="0" smtClean="0"/>
              <a:t>   </a:t>
            </a:r>
            <a:r>
              <a:rPr lang="zh-TW" altLang="en-US" sz="3200" dirty="0" smtClean="0"/>
              <a:t>*  *   *   *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43795" y="3244059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</a:t>
            </a:r>
            <a:r>
              <a:rPr lang="en-US" altLang="zh-TW" sz="3200" dirty="0" smtClean="0"/>
              <a:t>(5-1, (-sumd-1) % k, (-base- 1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5-1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1739" y="3813383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r>
              <a:rPr lang="en-US" altLang="zh-TW" sz="3200" dirty="0" smtClean="0"/>
              <a:t>   </a:t>
            </a:r>
            <a:r>
              <a:rPr lang="zh-TW" altLang="en-US" sz="3200" dirty="0" smtClean="0"/>
              <a:t>*  *   *   *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52504" y="3749156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</a:t>
            </a:r>
            <a:r>
              <a:rPr lang="en-US" altLang="zh-TW" sz="3200" dirty="0" smtClean="0"/>
              <a:t>(5-1, (-sumd-2) % k, (-base- 2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5-1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4802" y="4335897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r>
              <a:rPr lang="en-US" altLang="zh-TW" sz="3200" dirty="0" smtClean="0"/>
              <a:t>   </a:t>
            </a:r>
            <a:r>
              <a:rPr lang="zh-TW" altLang="en-US" sz="3200" dirty="0" smtClean="0"/>
              <a:t>*  *   *   *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165567" y="4271670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</a:t>
            </a:r>
            <a:r>
              <a:rPr lang="en-US" altLang="zh-TW" sz="3200" dirty="0" smtClean="0"/>
              <a:t>(5-1, (-sumd-3) % k, (-base- 3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5-1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4802" y="4845349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r>
              <a:rPr lang="en-US" altLang="zh-TW" sz="3200" dirty="0" smtClean="0"/>
              <a:t>   </a:t>
            </a:r>
            <a:r>
              <a:rPr lang="zh-TW" altLang="en-US" sz="3200" dirty="0" smtClean="0"/>
              <a:t>*  *   *   *</a:t>
            </a:r>
            <a:endParaRPr lang="zh-TW" altLang="en-US" sz="3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165567" y="4781122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</a:t>
            </a:r>
            <a:r>
              <a:rPr lang="en-US" altLang="zh-TW" sz="3200" dirty="0" smtClean="0"/>
              <a:t>(5-1, (-sumd-4) % k, (-base- 4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5-1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261360" y="5547476"/>
            <a:ext cx="529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r>
              <a:rPr lang="en-US" altLang="zh-TW" sz="3200" dirty="0" smtClean="0"/>
              <a:t>ase = base + 5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5-1</a:t>
            </a:r>
            <a:r>
              <a:rPr lang="en-US" altLang="zh-TW" sz="3200" dirty="0" smtClean="0">
                <a:sym typeface="Wingdings 2" panose="05020102010507070707" pitchFamily="18" charset="2"/>
              </a:rPr>
              <a:t>=510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5-1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287487" y="5968541"/>
            <a:ext cx="404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sumd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sumd</a:t>
            </a:r>
            <a:r>
              <a:rPr lang="en-US" altLang="zh-TW" sz="3200" dirty="0" smtClean="0"/>
              <a:t> + 5 </a:t>
            </a:r>
            <a:r>
              <a:rPr lang="en-US" altLang="zh-TW" sz="3200" dirty="0" smtClean="0">
                <a:sym typeface="Wingdings 2" panose="05020102010507070707" pitchFamily="18" charset="2"/>
              </a:rPr>
              <a:t>= 5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618410" y="1055511"/>
            <a:ext cx="387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r>
              <a:rPr lang="en-US" altLang="zh-TW" sz="2400" dirty="0" smtClean="0"/>
              <a:t>ase: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左邊數值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起始值為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689667" y="1055511"/>
            <a:ext cx="464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sumd</a:t>
            </a:r>
            <a:r>
              <a:rPr lang="en-US" altLang="zh-TW" sz="2400" dirty="0" smtClean="0"/>
              <a:t>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左邊的位數和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起始值為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627119" y="1517176"/>
            <a:ext cx="229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</a:t>
            </a:r>
            <a:r>
              <a:rPr lang="en-US" altLang="zh-TW" sz="2400" dirty="0" err="1" smtClean="0"/>
              <a:t>d</a:t>
            </a:r>
            <a:r>
              <a:rPr lang="en-US" altLang="zh-TW" sz="2400" dirty="0" smtClean="0"/>
              <a:t> (=5): 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的位數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096000" y="1517176"/>
            <a:ext cx="256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</a:t>
            </a:r>
            <a:r>
              <a:rPr lang="en-US" altLang="zh-TW" sz="2400" dirty="0" err="1" smtClean="0"/>
              <a:t>a</a:t>
            </a:r>
            <a:r>
              <a:rPr lang="en-US" altLang="zh-TW" sz="2400" dirty="0" smtClean="0"/>
              <a:t>: 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考慮的星號數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7566" y="1058091"/>
            <a:ext cx="3631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n=54321</a:t>
            </a:r>
            <a:endParaRPr lang="zh-TW" altLang="en-US" sz="3200" dirty="0"/>
          </a:p>
        </p:txBody>
      </p:sp>
      <p:cxnSp>
        <p:nvCxnSpPr>
          <p:cNvPr id="30" name="直線單箭頭接點 29"/>
          <p:cNvCxnSpPr>
            <a:endCxn id="12" idx="1"/>
          </p:cNvCxnSpPr>
          <p:nvPr/>
        </p:nvCxnSpPr>
        <p:spPr>
          <a:xfrm>
            <a:off x="2625634" y="3004457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569028" y="3522617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595154" y="4045131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569029" y="4554583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582092" y="5077098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向下箭號 36"/>
          <p:cNvSpPr/>
          <p:nvPr/>
        </p:nvSpPr>
        <p:spPr>
          <a:xfrm>
            <a:off x="4297680" y="5342709"/>
            <a:ext cx="1201783" cy="2612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右大括弧 37"/>
          <p:cNvSpPr/>
          <p:nvPr/>
        </p:nvSpPr>
        <p:spPr>
          <a:xfrm>
            <a:off x="10123715" y="2781300"/>
            <a:ext cx="352696" cy="2364377"/>
          </a:xfrm>
          <a:prstGeom prst="rightBrace">
            <a:avLst>
              <a:gd name="adj1" fmla="val 379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0659292" y="3657600"/>
            <a:ext cx="431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+</a:t>
            </a:r>
            <a:endParaRPr lang="zh-TW" altLang="en-US" sz="3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711337" y="2097088"/>
            <a:ext cx="138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2918-035A-434A-A634-C8C7326D48CD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11361 Investigating </a:t>
            </a:r>
            <a:r>
              <a:rPr lang="en-US" altLang="zh-TW" dirty="0" err="1" smtClean="0"/>
              <a:t>Div</a:t>
            </a:r>
            <a:r>
              <a:rPr lang="en-US" altLang="zh-TW" dirty="0" smtClean="0"/>
              <a:t>-Sum Property</a:t>
            </a:r>
            <a:endParaRPr lang="zh-TW" altLang="en-US" dirty="0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415915" y="2402824"/>
            <a:ext cx="44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base=0</a:t>
            </a:r>
            <a:r>
              <a:rPr lang="en-US" altLang="zh-TW" sz="2400" baseline="30000" dirty="0" smtClean="0">
                <a:sym typeface="Wingdings 2" panose="05020102010507070707" pitchFamily="18" charset="2"/>
              </a:rPr>
              <a:t>  </a:t>
            </a:r>
            <a:endParaRPr lang="en-US" altLang="zh-TW" sz="2400" dirty="0">
              <a:sym typeface="Wingdings 2" panose="05020102010507070707" pitchFamily="18" charset="2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406233" y="2033069"/>
            <a:ext cx="261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sumd</a:t>
            </a:r>
            <a:r>
              <a:rPr lang="en-US" altLang="zh-TW" sz="2400" dirty="0" smtClean="0"/>
              <a:t>=0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26638" y="5526871"/>
            <a:ext cx="1968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右邊有四個星號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" name="直線單箭頭接點 3"/>
          <p:cNvCxnSpPr>
            <a:stCxn id="2" idx="3"/>
          </p:cNvCxnSpPr>
          <p:nvPr/>
        </p:nvCxnSpPr>
        <p:spPr>
          <a:xfrm flipV="1">
            <a:off x="2595154" y="5304571"/>
            <a:ext cx="1058091" cy="42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大括弧 22"/>
          <p:cNvSpPr/>
          <p:nvPr/>
        </p:nvSpPr>
        <p:spPr>
          <a:xfrm rot="16200000">
            <a:off x="1438526" y="4654715"/>
            <a:ext cx="336805" cy="1448717"/>
          </a:xfrm>
          <a:prstGeom prst="leftBrace">
            <a:avLst>
              <a:gd name="adj1" fmla="val 283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9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7" grpId="0" animBg="1"/>
      <p:bldP spid="38" grpId="0" animBg="1"/>
      <p:bldP spid="39" grpId="0"/>
      <p:bldP spid="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33468" y="0"/>
            <a:ext cx="11509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200" dirty="0" smtClean="0">
                <a:solidFill>
                  <a:srgbClr val="0070C0"/>
                </a:solidFill>
              </a:rPr>
              <a:t> 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sumf</a:t>
            </a:r>
            <a:r>
              <a:rPr lang="en-US" altLang="zh-TW" sz="3200" dirty="0" smtClean="0">
                <a:solidFill>
                  <a:srgbClr val="0070C0"/>
                </a:solidFill>
              </a:rPr>
              <a:t> (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200" dirty="0" smtClean="0">
                <a:solidFill>
                  <a:srgbClr val="0070C0"/>
                </a:solidFill>
              </a:rPr>
              <a:t> n) </a:t>
            </a:r>
            <a:r>
              <a:rPr lang="en-US" altLang="zh-TW" sz="3200" dirty="0" smtClean="0"/>
              <a:t>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統計 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n-1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的數字符合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各位數總和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 k=0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該數字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 k=0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有多少個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1563" y="2100587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8283" y="2097088"/>
            <a:ext cx="3578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09357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53494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97632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7384" y="2777063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en-US" altLang="zh-TW" sz="3200" dirty="0" smtClean="0"/>
              <a:t>   </a:t>
            </a:r>
            <a:r>
              <a:rPr lang="en-US" altLang="zh-TW" sz="3200" dirty="0"/>
              <a:t>0</a:t>
            </a:r>
            <a:r>
              <a:rPr lang="zh-TW" altLang="en-US" sz="3200" dirty="0" smtClean="0"/>
              <a:t>  *   *   *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148149" y="2712836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f(4-1, (-sumd-0) % k, (-base- 0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4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83030" y="3308286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en-US" altLang="zh-TW" sz="3200" dirty="0" smtClean="0"/>
              <a:t>   </a:t>
            </a:r>
            <a:r>
              <a:rPr lang="en-US" altLang="zh-TW" sz="3200" dirty="0"/>
              <a:t>1</a:t>
            </a:r>
            <a:r>
              <a:rPr lang="zh-TW" altLang="en-US" sz="3200" dirty="0" smtClean="0"/>
              <a:t>  *   *   *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43795" y="3244059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f(4-1, (-sumd-1) % k, (-base- 1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4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1739" y="3813383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en-US" altLang="zh-TW" sz="3200" dirty="0" smtClean="0"/>
              <a:t>   </a:t>
            </a:r>
            <a:r>
              <a:rPr lang="en-US" altLang="zh-TW" sz="3200" dirty="0"/>
              <a:t>2</a:t>
            </a:r>
            <a:r>
              <a:rPr lang="zh-TW" altLang="en-US" sz="3200" dirty="0" smtClean="0"/>
              <a:t>  *   *   *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52504" y="3749156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f(4-1, (-sumd-2) % k, (-base- 2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4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4802" y="4335897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en-US" altLang="zh-TW" sz="3200" dirty="0" smtClean="0"/>
              <a:t>   </a:t>
            </a:r>
            <a:r>
              <a:rPr lang="en-US" altLang="zh-TW" sz="3200" dirty="0"/>
              <a:t>3</a:t>
            </a:r>
            <a:r>
              <a:rPr lang="zh-TW" altLang="en-US" sz="3200" dirty="0" smtClean="0"/>
              <a:t>  *   *   *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165567" y="4271670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f(4-1, (-sumd-3) % k, (-base- 3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4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261360" y="5547476"/>
            <a:ext cx="529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r>
              <a:rPr lang="en-US" altLang="zh-TW" sz="3200" dirty="0" smtClean="0"/>
              <a:t>ase = 5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5-1</a:t>
            </a:r>
            <a:r>
              <a:rPr lang="en-US" altLang="zh-TW" sz="3200" dirty="0" smtClean="0">
                <a:sym typeface="Wingdings 2" panose="05020102010507070707" pitchFamily="18" charset="2"/>
              </a:rPr>
              <a:t>+</a:t>
            </a:r>
            <a:r>
              <a:rPr lang="en-US" altLang="zh-TW" sz="3200" dirty="0">
                <a:sym typeface="Wingdings 2" panose="05020102010507070707" pitchFamily="18" charset="2"/>
              </a:rPr>
              <a:t>4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4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-1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287487" y="5968541"/>
            <a:ext cx="404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sumd</a:t>
            </a:r>
            <a:r>
              <a:rPr lang="en-US" altLang="zh-TW" sz="3200" dirty="0" smtClean="0"/>
              <a:t> =5 + 4 </a:t>
            </a:r>
            <a:r>
              <a:rPr lang="en-US" altLang="zh-TW" sz="3200" dirty="0" smtClean="0">
                <a:sym typeface="Wingdings 2" panose="05020102010507070707" pitchFamily="18" charset="2"/>
              </a:rPr>
              <a:t>= </a:t>
            </a:r>
            <a:r>
              <a:rPr lang="en-US" altLang="zh-TW" sz="3200" dirty="0">
                <a:sym typeface="Wingdings 2" panose="05020102010507070707" pitchFamily="18" charset="2"/>
              </a:rPr>
              <a:t>9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618410" y="1055511"/>
            <a:ext cx="387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r>
              <a:rPr lang="en-US" altLang="zh-TW" sz="2400" dirty="0" smtClean="0"/>
              <a:t>ase: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左邊數值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起始值為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689667" y="1055511"/>
            <a:ext cx="464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sumd</a:t>
            </a:r>
            <a:r>
              <a:rPr lang="en-US" altLang="zh-TW" sz="2400" dirty="0" smtClean="0"/>
              <a:t>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左邊的位數和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起始值為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627119" y="1517176"/>
            <a:ext cx="229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</a:t>
            </a:r>
            <a:r>
              <a:rPr lang="en-US" altLang="zh-TW" sz="2400" dirty="0" err="1" smtClean="0"/>
              <a:t>d</a:t>
            </a:r>
            <a:r>
              <a:rPr lang="en-US" altLang="zh-TW" sz="2400" dirty="0" smtClean="0"/>
              <a:t> (=5): 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的位數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096000" y="1517176"/>
            <a:ext cx="256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</a:t>
            </a:r>
            <a:r>
              <a:rPr lang="en-US" altLang="zh-TW" sz="2400" dirty="0" err="1" smtClean="0"/>
              <a:t>a</a:t>
            </a:r>
            <a:r>
              <a:rPr lang="en-US" altLang="zh-TW" sz="2400" dirty="0" smtClean="0"/>
              <a:t>: 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考慮的星號數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7566" y="1058091"/>
            <a:ext cx="3631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n=54321</a:t>
            </a:r>
            <a:endParaRPr lang="zh-TW" altLang="en-US" sz="3200" dirty="0"/>
          </a:p>
        </p:txBody>
      </p:sp>
      <p:cxnSp>
        <p:nvCxnSpPr>
          <p:cNvPr id="30" name="直線單箭頭接點 29"/>
          <p:cNvCxnSpPr>
            <a:endCxn id="12" idx="1"/>
          </p:cNvCxnSpPr>
          <p:nvPr/>
        </p:nvCxnSpPr>
        <p:spPr>
          <a:xfrm>
            <a:off x="2625634" y="3004457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569028" y="3522617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595154" y="4045131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569029" y="4554583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向下箭號 36"/>
          <p:cNvSpPr/>
          <p:nvPr/>
        </p:nvSpPr>
        <p:spPr>
          <a:xfrm>
            <a:off x="4297680" y="5342709"/>
            <a:ext cx="1201783" cy="2612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右大括弧 37"/>
          <p:cNvSpPr/>
          <p:nvPr/>
        </p:nvSpPr>
        <p:spPr>
          <a:xfrm>
            <a:off x="10123715" y="2781300"/>
            <a:ext cx="352696" cy="2364377"/>
          </a:xfrm>
          <a:prstGeom prst="rightBrace">
            <a:avLst>
              <a:gd name="adj1" fmla="val 379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0659292" y="3657600"/>
            <a:ext cx="431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+</a:t>
            </a:r>
            <a:endParaRPr lang="zh-TW" altLang="en-US" sz="3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711337" y="2097088"/>
            <a:ext cx="138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2918-035A-434A-A634-C8C7326D48CD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11361 Investigating </a:t>
            </a:r>
            <a:r>
              <a:rPr lang="en-US" altLang="zh-TW" dirty="0" err="1" smtClean="0"/>
              <a:t>Div</a:t>
            </a:r>
            <a:r>
              <a:rPr lang="en-US" altLang="zh-TW" dirty="0" smtClean="0"/>
              <a:t>-Sum Property</a:t>
            </a:r>
            <a:endParaRPr lang="zh-TW" altLang="en-US" dirty="0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7415915" y="2402824"/>
            <a:ext cx="44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base=</a:t>
            </a:r>
            <a:r>
              <a:rPr lang="en-US" altLang="zh-TW" sz="2400" dirty="0"/>
              <a:t>5</a:t>
            </a:r>
            <a:r>
              <a:rPr lang="en-US" altLang="zh-TW" sz="2400" dirty="0">
                <a:sym typeface="Wingdings 2" panose="05020102010507070707" pitchFamily="18" charset="2"/>
              </a:rPr>
              <a:t></a:t>
            </a:r>
            <a:r>
              <a:rPr lang="en-US" altLang="zh-TW" sz="2400" dirty="0" smtClean="0">
                <a:sym typeface="Wingdings 2" panose="05020102010507070707" pitchFamily="18" charset="2"/>
              </a:rPr>
              <a:t>10</a:t>
            </a:r>
            <a:r>
              <a:rPr lang="en-US" altLang="zh-TW" sz="2400" baseline="30000" dirty="0" smtClean="0">
                <a:sym typeface="Wingdings 2" panose="05020102010507070707" pitchFamily="18" charset="2"/>
              </a:rPr>
              <a:t>4  </a:t>
            </a:r>
            <a:endParaRPr lang="en-US" altLang="zh-TW" sz="2400" dirty="0">
              <a:sym typeface="Wingdings 2" panose="05020102010507070707" pitchFamily="18" charset="2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406233" y="2033069"/>
            <a:ext cx="261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sumd</a:t>
            </a:r>
            <a:r>
              <a:rPr lang="en-US" altLang="zh-TW" sz="2400" dirty="0" smtClean="0"/>
              <a:t>=5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011993" y="5129912"/>
            <a:ext cx="1968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右邊有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個星號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7" name="直線單箭頭接點 46"/>
          <p:cNvCxnSpPr>
            <a:stCxn id="46" idx="3"/>
          </p:cNvCxnSpPr>
          <p:nvPr/>
        </p:nvCxnSpPr>
        <p:spPr>
          <a:xfrm flipV="1">
            <a:off x="2980509" y="4779449"/>
            <a:ext cx="868682" cy="55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左大括弧 47"/>
          <p:cNvSpPr/>
          <p:nvPr/>
        </p:nvSpPr>
        <p:spPr>
          <a:xfrm rot="16200000">
            <a:off x="1703583" y="4378054"/>
            <a:ext cx="316200" cy="1187515"/>
          </a:xfrm>
          <a:prstGeom prst="leftBrace">
            <a:avLst>
              <a:gd name="adj1" fmla="val 283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85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/>
      <p:bldP spid="37" grpId="0" animBg="1"/>
      <p:bldP spid="38" grpId="0" animBg="1"/>
      <p:bldP spid="39" grpId="0"/>
      <p:bldP spid="46" grpId="0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33468" y="0"/>
            <a:ext cx="11509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200" dirty="0" smtClean="0">
                <a:solidFill>
                  <a:srgbClr val="0070C0"/>
                </a:solidFill>
              </a:rPr>
              <a:t> 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sumf</a:t>
            </a:r>
            <a:r>
              <a:rPr lang="en-US" altLang="zh-TW" sz="3200" dirty="0" smtClean="0">
                <a:solidFill>
                  <a:srgbClr val="0070C0"/>
                </a:solidFill>
              </a:rPr>
              <a:t> (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200" dirty="0" smtClean="0">
                <a:solidFill>
                  <a:srgbClr val="0070C0"/>
                </a:solidFill>
              </a:rPr>
              <a:t> n) </a:t>
            </a:r>
            <a:r>
              <a:rPr lang="en-US" altLang="zh-TW" sz="3200" dirty="0" smtClean="0"/>
              <a:t>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統計 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n-1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的數字符合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各位數總和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 k=0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該數字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 k=0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有多少個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1563" y="2100587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8283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09357" y="2097088"/>
            <a:ext cx="3578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53494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97632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7384" y="2777063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en-US" altLang="zh-TW" sz="3200" dirty="0" smtClean="0"/>
              <a:t>     </a:t>
            </a:r>
            <a:r>
              <a:rPr lang="zh-TW" altLang="en-US" sz="3200" dirty="0" smtClean="0"/>
              <a:t>   </a:t>
            </a:r>
            <a:r>
              <a:rPr lang="en-US" altLang="zh-TW" sz="3200" dirty="0" smtClean="0"/>
              <a:t>0</a:t>
            </a:r>
            <a:r>
              <a:rPr lang="zh-TW" altLang="en-US" sz="3200" dirty="0" smtClean="0"/>
              <a:t>   *   *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148149" y="2712836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f(3-1, (-sumd-0) % k, (-base- 0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3-1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83030" y="3308286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en-US" altLang="zh-TW" sz="3200" dirty="0" smtClean="0"/>
              <a:t>     </a:t>
            </a:r>
            <a:r>
              <a:rPr lang="zh-TW" altLang="en-US" sz="3200" dirty="0" smtClean="0"/>
              <a:t>   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   *   *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43795" y="3244059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f(3-1, (-sumd-1) % k, (-base- 1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3-1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1739" y="3813383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en-US" altLang="zh-TW" sz="3200" dirty="0" smtClean="0"/>
              <a:t>     </a:t>
            </a:r>
            <a:r>
              <a:rPr lang="zh-TW" altLang="en-US" sz="3200" dirty="0" smtClean="0"/>
              <a:t>   </a:t>
            </a:r>
            <a:r>
              <a:rPr lang="en-US" altLang="zh-TW" sz="3200" dirty="0" smtClean="0"/>
              <a:t>2</a:t>
            </a:r>
            <a:r>
              <a:rPr lang="zh-TW" altLang="en-US" sz="3200" dirty="0" smtClean="0"/>
              <a:t>   *   *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52504" y="3749156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f(3-1, (-sumd-2) % k, (-base- 2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3-1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261360" y="5547476"/>
            <a:ext cx="7397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base = 5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5-1</a:t>
            </a:r>
            <a:r>
              <a:rPr lang="en-US" altLang="zh-TW" sz="3200" dirty="0" smtClean="0">
                <a:sym typeface="Wingdings 2" panose="05020102010507070707" pitchFamily="18" charset="2"/>
              </a:rPr>
              <a:t>+</a:t>
            </a:r>
            <a:r>
              <a:rPr lang="en-US" altLang="zh-TW" sz="3200" dirty="0">
                <a:sym typeface="Wingdings 2" panose="05020102010507070707" pitchFamily="18" charset="2"/>
              </a:rPr>
              <a:t> </a:t>
            </a:r>
            <a:r>
              <a:rPr lang="en-US" altLang="zh-TW" sz="3200" dirty="0" smtClean="0">
                <a:sym typeface="Wingdings 2" panose="05020102010507070707" pitchFamily="18" charset="2"/>
              </a:rPr>
              <a:t>4</a:t>
            </a:r>
            <a:r>
              <a:rPr lang="en-US" altLang="zh-TW" sz="3200" dirty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4-1 </a:t>
            </a:r>
            <a:r>
              <a:rPr lang="en-US" altLang="zh-TW" sz="3200" dirty="0">
                <a:sym typeface="Wingdings 2" panose="05020102010507070707" pitchFamily="18" charset="2"/>
              </a:rPr>
              <a:t>+ </a:t>
            </a:r>
            <a:r>
              <a:rPr lang="en-US" altLang="zh-TW" sz="3200" dirty="0" smtClean="0">
                <a:sym typeface="Wingdings 2" panose="05020102010507070707" pitchFamily="18" charset="2"/>
              </a:rPr>
              <a:t>310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3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-1 </a:t>
            </a:r>
            <a:endParaRPr lang="en-US" altLang="zh-TW" sz="3200" dirty="0" smtClean="0">
              <a:sym typeface="Wingdings 2" panose="05020102010507070707" pitchFamily="18" charset="2"/>
            </a:endParaRPr>
          </a:p>
          <a:p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287487" y="5968541"/>
            <a:ext cx="404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sumd</a:t>
            </a:r>
            <a:r>
              <a:rPr lang="en-US" altLang="zh-TW" sz="3200" dirty="0" smtClean="0"/>
              <a:t> =5 + 4 + 3 </a:t>
            </a:r>
            <a:r>
              <a:rPr lang="en-US" altLang="zh-TW" sz="3200" dirty="0" smtClean="0">
                <a:sym typeface="Wingdings 2" panose="05020102010507070707" pitchFamily="18" charset="2"/>
              </a:rPr>
              <a:t>= 12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618410" y="1055511"/>
            <a:ext cx="387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r>
              <a:rPr lang="en-US" altLang="zh-TW" sz="2400" dirty="0" smtClean="0"/>
              <a:t>ase: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左邊數值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起始值為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689667" y="1055511"/>
            <a:ext cx="464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sumd</a:t>
            </a:r>
            <a:r>
              <a:rPr lang="en-US" altLang="zh-TW" sz="2400" dirty="0" smtClean="0"/>
              <a:t>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左邊的位數和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起始值為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627119" y="1517176"/>
            <a:ext cx="229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</a:t>
            </a:r>
            <a:r>
              <a:rPr lang="en-US" altLang="zh-TW" sz="2400" dirty="0" err="1" smtClean="0"/>
              <a:t>d</a:t>
            </a:r>
            <a:r>
              <a:rPr lang="en-US" altLang="zh-TW" sz="2400" dirty="0" smtClean="0"/>
              <a:t> (=5): 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的位數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096000" y="1517176"/>
            <a:ext cx="256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</a:t>
            </a:r>
            <a:r>
              <a:rPr lang="en-US" altLang="zh-TW" sz="2400" dirty="0" err="1" smtClean="0"/>
              <a:t>a</a:t>
            </a:r>
            <a:r>
              <a:rPr lang="en-US" altLang="zh-TW" sz="2400" dirty="0" smtClean="0"/>
              <a:t>: 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考慮的星號數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7566" y="1058091"/>
            <a:ext cx="3631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n=54321</a:t>
            </a:r>
            <a:endParaRPr lang="zh-TW" altLang="en-US" sz="3200" dirty="0"/>
          </a:p>
        </p:txBody>
      </p:sp>
      <p:cxnSp>
        <p:nvCxnSpPr>
          <p:cNvPr id="30" name="直線單箭頭接點 29"/>
          <p:cNvCxnSpPr>
            <a:endCxn id="12" idx="1"/>
          </p:cNvCxnSpPr>
          <p:nvPr/>
        </p:nvCxnSpPr>
        <p:spPr>
          <a:xfrm>
            <a:off x="2625634" y="3004457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569028" y="3522617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595154" y="4045131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向下箭號 36"/>
          <p:cNvSpPr/>
          <p:nvPr/>
        </p:nvSpPr>
        <p:spPr>
          <a:xfrm>
            <a:off x="4297680" y="5342709"/>
            <a:ext cx="1201783" cy="2612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右大括弧 37"/>
          <p:cNvSpPr/>
          <p:nvPr/>
        </p:nvSpPr>
        <p:spPr>
          <a:xfrm>
            <a:off x="10123715" y="2781300"/>
            <a:ext cx="352696" cy="2364377"/>
          </a:xfrm>
          <a:prstGeom prst="rightBrace">
            <a:avLst>
              <a:gd name="adj1" fmla="val 379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0659292" y="3657600"/>
            <a:ext cx="431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+</a:t>
            </a:r>
            <a:endParaRPr lang="zh-TW" altLang="en-US" sz="3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711337" y="2097088"/>
            <a:ext cx="138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2918-035A-434A-A634-C8C7326D48CD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11361 Investigating </a:t>
            </a:r>
            <a:r>
              <a:rPr lang="en-US" altLang="zh-TW" dirty="0" err="1" smtClean="0"/>
              <a:t>Div</a:t>
            </a:r>
            <a:r>
              <a:rPr lang="en-US" altLang="zh-TW" dirty="0" smtClean="0"/>
              <a:t>-Sum Property</a:t>
            </a:r>
            <a:endParaRPr lang="zh-TW" altLang="en-US" dirty="0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415915" y="2402824"/>
            <a:ext cx="44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base=</a:t>
            </a:r>
            <a:r>
              <a:rPr lang="en-US" altLang="zh-TW" sz="2400" dirty="0"/>
              <a:t>5</a:t>
            </a:r>
            <a:r>
              <a:rPr lang="en-US" altLang="zh-TW" sz="2400" dirty="0">
                <a:sym typeface="Wingdings 2" panose="05020102010507070707" pitchFamily="18" charset="2"/>
              </a:rPr>
              <a:t></a:t>
            </a:r>
            <a:r>
              <a:rPr lang="en-US" altLang="zh-TW" sz="2400" dirty="0" smtClean="0">
                <a:sym typeface="Wingdings 2" panose="05020102010507070707" pitchFamily="18" charset="2"/>
              </a:rPr>
              <a:t>10</a:t>
            </a:r>
            <a:r>
              <a:rPr lang="en-US" altLang="zh-TW" sz="2400" baseline="30000" dirty="0">
                <a:sym typeface="Wingdings 2" panose="05020102010507070707" pitchFamily="18" charset="2"/>
              </a:rPr>
              <a:t>4</a:t>
            </a:r>
            <a:r>
              <a:rPr lang="en-US" altLang="zh-TW" sz="2400" dirty="0" smtClean="0">
                <a:sym typeface="Wingdings 2" panose="05020102010507070707" pitchFamily="18" charset="2"/>
              </a:rPr>
              <a:t>+ </a:t>
            </a:r>
            <a:r>
              <a:rPr lang="en-US" altLang="zh-TW" sz="2400" dirty="0">
                <a:sym typeface="Wingdings 2" panose="05020102010507070707" pitchFamily="18" charset="2"/>
              </a:rPr>
              <a:t>4</a:t>
            </a:r>
            <a:r>
              <a:rPr lang="en-US" altLang="zh-TW" sz="2400" dirty="0" smtClean="0">
                <a:sym typeface="Wingdings 2" panose="05020102010507070707" pitchFamily="18" charset="2"/>
              </a:rPr>
              <a:t>10</a:t>
            </a:r>
            <a:r>
              <a:rPr lang="en-US" altLang="zh-TW" sz="2400" baseline="30000" dirty="0" smtClean="0">
                <a:sym typeface="Wingdings 2" panose="05020102010507070707" pitchFamily="18" charset="2"/>
              </a:rPr>
              <a:t>3  </a:t>
            </a:r>
            <a:endParaRPr lang="en-US" altLang="zh-TW" sz="2400" dirty="0">
              <a:sym typeface="Wingdings 2" panose="05020102010507070707" pitchFamily="18" charset="2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7406233" y="2033069"/>
            <a:ext cx="261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sumd</a:t>
            </a:r>
            <a:r>
              <a:rPr lang="en-US" altLang="zh-TW" sz="2400" dirty="0" smtClean="0"/>
              <a:t>=5+4=12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18971" y="4640180"/>
            <a:ext cx="1968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右邊有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個星號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直線單箭頭接點 45"/>
          <p:cNvCxnSpPr>
            <a:stCxn id="45" idx="3"/>
          </p:cNvCxnSpPr>
          <p:nvPr/>
        </p:nvCxnSpPr>
        <p:spPr>
          <a:xfrm flipV="1">
            <a:off x="3287487" y="4293121"/>
            <a:ext cx="461553" cy="54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左大括弧 46"/>
          <p:cNvSpPr/>
          <p:nvPr/>
        </p:nvSpPr>
        <p:spPr>
          <a:xfrm rot="16200000">
            <a:off x="1951813" y="4022965"/>
            <a:ext cx="318898" cy="915536"/>
          </a:xfrm>
          <a:prstGeom prst="leftBrace">
            <a:avLst>
              <a:gd name="adj1" fmla="val 283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5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21" grpId="0"/>
      <p:bldP spid="22" grpId="0"/>
      <p:bldP spid="37" grpId="0" animBg="1"/>
      <p:bldP spid="38" grpId="0" animBg="1"/>
      <p:bldP spid="39" grpId="0"/>
      <p:bldP spid="45" grpId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33468" y="0"/>
            <a:ext cx="11509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200" dirty="0" smtClean="0">
                <a:solidFill>
                  <a:srgbClr val="0070C0"/>
                </a:solidFill>
              </a:rPr>
              <a:t> 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sumf</a:t>
            </a:r>
            <a:r>
              <a:rPr lang="en-US" altLang="zh-TW" sz="3200" dirty="0" smtClean="0">
                <a:solidFill>
                  <a:srgbClr val="0070C0"/>
                </a:solidFill>
              </a:rPr>
              <a:t> (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200" dirty="0" smtClean="0">
                <a:solidFill>
                  <a:srgbClr val="0070C0"/>
                </a:solidFill>
              </a:rPr>
              <a:t> n) </a:t>
            </a:r>
            <a:r>
              <a:rPr lang="en-US" altLang="zh-TW" sz="3200" dirty="0" smtClean="0"/>
              <a:t>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統計 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n-1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的數字符合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各位數總和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 k=0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該數字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 k=0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有多少個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1563" y="2100587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8283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09357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53494" y="2097088"/>
            <a:ext cx="3578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97632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7384" y="2777063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en-US" altLang="zh-TW" sz="3200" dirty="0" smtClean="0"/>
              <a:t>     </a:t>
            </a:r>
            <a:r>
              <a:rPr lang="zh-TW" altLang="en-US" sz="3200" dirty="0" smtClean="0"/>
              <a:t>   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   </a:t>
            </a:r>
            <a:r>
              <a:rPr lang="en-US" altLang="zh-TW" sz="3200" dirty="0"/>
              <a:t>0</a:t>
            </a:r>
            <a:r>
              <a:rPr lang="zh-TW" altLang="en-US" sz="3200" dirty="0" smtClean="0"/>
              <a:t>   *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148149" y="2712836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f(2-1, (-sumd-0) % k, (-base- 0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2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83030" y="3308286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en-US" altLang="zh-TW" sz="3200" dirty="0" smtClean="0"/>
              <a:t>     </a:t>
            </a:r>
            <a:r>
              <a:rPr lang="zh-TW" altLang="en-US" sz="3200" dirty="0" smtClean="0"/>
              <a:t>   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   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   *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43795" y="3244059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f(2-1, (-sumd-1) % k, (-base- 1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2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261360" y="5547476"/>
            <a:ext cx="7397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base = 5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5-1</a:t>
            </a:r>
            <a:r>
              <a:rPr lang="en-US" altLang="zh-TW" sz="3200" dirty="0" smtClean="0">
                <a:sym typeface="Wingdings 2" panose="05020102010507070707" pitchFamily="18" charset="2"/>
              </a:rPr>
              <a:t>+</a:t>
            </a:r>
            <a:r>
              <a:rPr lang="en-US" altLang="zh-TW" sz="3200" dirty="0">
                <a:sym typeface="Wingdings 2" panose="05020102010507070707" pitchFamily="18" charset="2"/>
              </a:rPr>
              <a:t> </a:t>
            </a:r>
            <a:r>
              <a:rPr lang="en-US" altLang="zh-TW" sz="3200" dirty="0" smtClean="0">
                <a:sym typeface="Wingdings 2" panose="05020102010507070707" pitchFamily="18" charset="2"/>
              </a:rPr>
              <a:t>4</a:t>
            </a:r>
            <a:r>
              <a:rPr lang="en-US" altLang="zh-TW" sz="3200" dirty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4-1 </a:t>
            </a:r>
            <a:r>
              <a:rPr lang="en-US" altLang="zh-TW" sz="3200" dirty="0" smtClean="0">
                <a:sym typeface="Wingdings 2" panose="05020102010507070707" pitchFamily="18" charset="2"/>
              </a:rPr>
              <a:t>+</a:t>
            </a:r>
            <a:r>
              <a:rPr lang="en-US" altLang="zh-TW" sz="3200" dirty="0">
                <a:sym typeface="Wingdings 2" panose="05020102010507070707" pitchFamily="18" charset="2"/>
              </a:rPr>
              <a:t> </a:t>
            </a:r>
            <a:r>
              <a:rPr lang="en-US" altLang="zh-TW" sz="3200" dirty="0" smtClean="0">
                <a:sym typeface="Wingdings 2" panose="05020102010507070707" pitchFamily="18" charset="2"/>
              </a:rPr>
              <a:t>310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3-1 </a:t>
            </a:r>
            <a:r>
              <a:rPr lang="en-US" altLang="zh-TW" sz="3200" dirty="0">
                <a:sym typeface="Wingdings 2" panose="05020102010507070707" pitchFamily="18" charset="2"/>
              </a:rPr>
              <a:t>+</a:t>
            </a:r>
            <a:r>
              <a:rPr lang="en-US" altLang="zh-TW" sz="3200" dirty="0" smtClean="0">
                <a:sym typeface="Wingdings 2" panose="05020102010507070707" pitchFamily="18" charset="2"/>
              </a:rPr>
              <a:t> </a:t>
            </a:r>
            <a:r>
              <a:rPr lang="en-US" altLang="zh-TW" sz="3200" dirty="0">
                <a:sym typeface="Wingdings 2" panose="05020102010507070707" pitchFamily="18" charset="2"/>
              </a:rPr>
              <a:t>2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2-1 </a:t>
            </a:r>
            <a:endParaRPr lang="en-US" altLang="zh-TW" sz="3200" dirty="0" smtClean="0">
              <a:sym typeface="Wingdings 2" panose="05020102010507070707" pitchFamily="18" charset="2"/>
            </a:endParaRPr>
          </a:p>
          <a:p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287486" y="5968541"/>
            <a:ext cx="462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sumd</a:t>
            </a:r>
            <a:r>
              <a:rPr lang="en-US" altLang="zh-TW" sz="3200" dirty="0" smtClean="0"/>
              <a:t> =5 + 4 + 3 + 2 </a:t>
            </a:r>
            <a:r>
              <a:rPr lang="en-US" altLang="zh-TW" sz="3200" dirty="0" smtClean="0">
                <a:sym typeface="Wingdings 2" panose="05020102010507070707" pitchFamily="18" charset="2"/>
              </a:rPr>
              <a:t>= 14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618410" y="1055511"/>
            <a:ext cx="387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r>
              <a:rPr lang="en-US" altLang="zh-TW" sz="2400" dirty="0" smtClean="0"/>
              <a:t>ase: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左邊數值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起始值為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689667" y="1055511"/>
            <a:ext cx="464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sumd</a:t>
            </a:r>
            <a:r>
              <a:rPr lang="en-US" altLang="zh-TW" sz="2400" dirty="0" smtClean="0"/>
              <a:t>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左邊的位數和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起始值為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627119" y="1517176"/>
            <a:ext cx="229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</a:t>
            </a:r>
            <a:r>
              <a:rPr lang="en-US" altLang="zh-TW" sz="2400" dirty="0" err="1" smtClean="0"/>
              <a:t>d</a:t>
            </a:r>
            <a:r>
              <a:rPr lang="en-US" altLang="zh-TW" sz="2400" dirty="0" smtClean="0"/>
              <a:t> (=5): 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的位數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096000" y="1517176"/>
            <a:ext cx="256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</a:t>
            </a:r>
            <a:r>
              <a:rPr lang="en-US" altLang="zh-TW" sz="2400" dirty="0" err="1" smtClean="0"/>
              <a:t>a</a:t>
            </a:r>
            <a:r>
              <a:rPr lang="en-US" altLang="zh-TW" sz="2400" dirty="0" smtClean="0"/>
              <a:t>: 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考慮的星號數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7566" y="1058091"/>
            <a:ext cx="3631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n=54321</a:t>
            </a:r>
            <a:endParaRPr lang="zh-TW" altLang="en-US" sz="3200" dirty="0"/>
          </a:p>
        </p:txBody>
      </p:sp>
      <p:cxnSp>
        <p:nvCxnSpPr>
          <p:cNvPr id="30" name="直線單箭頭接點 29"/>
          <p:cNvCxnSpPr>
            <a:endCxn id="12" idx="1"/>
          </p:cNvCxnSpPr>
          <p:nvPr/>
        </p:nvCxnSpPr>
        <p:spPr>
          <a:xfrm>
            <a:off x="2625634" y="3004457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569028" y="3522617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向下箭號 36"/>
          <p:cNvSpPr/>
          <p:nvPr/>
        </p:nvSpPr>
        <p:spPr>
          <a:xfrm>
            <a:off x="4297680" y="5342709"/>
            <a:ext cx="1201783" cy="2612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右大括弧 37"/>
          <p:cNvSpPr/>
          <p:nvPr/>
        </p:nvSpPr>
        <p:spPr>
          <a:xfrm>
            <a:off x="10123715" y="2781300"/>
            <a:ext cx="352696" cy="2364377"/>
          </a:xfrm>
          <a:prstGeom prst="rightBrace">
            <a:avLst>
              <a:gd name="adj1" fmla="val 379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0659292" y="3657600"/>
            <a:ext cx="431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+</a:t>
            </a:r>
            <a:endParaRPr lang="zh-TW" altLang="en-US" sz="3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711337" y="2097088"/>
            <a:ext cx="138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2918-035A-434A-A634-C8C7326D48CD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11361 Investigating </a:t>
            </a:r>
            <a:r>
              <a:rPr lang="en-US" altLang="zh-TW" dirty="0" err="1" smtClean="0"/>
              <a:t>Div</a:t>
            </a:r>
            <a:r>
              <a:rPr lang="en-US" altLang="zh-TW" dirty="0" smtClean="0"/>
              <a:t>-Sum Property</a:t>
            </a:r>
            <a:endParaRPr lang="zh-TW" altLang="en-US" dirty="0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415915" y="2402824"/>
            <a:ext cx="44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base=</a:t>
            </a:r>
            <a:r>
              <a:rPr lang="en-US" altLang="zh-TW" sz="2400" dirty="0"/>
              <a:t>5</a:t>
            </a:r>
            <a:r>
              <a:rPr lang="en-US" altLang="zh-TW" sz="2400" dirty="0">
                <a:sym typeface="Wingdings 2" panose="05020102010507070707" pitchFamily="18" charset="2"/>
              </a:rPr>
              <a:t></a:t>
            </a:r>
            <a:r>
              <a:rPr lang="en-US" altLang="zh-TW" sz="2400" dirty="0" smtClean="0">
                <a:sym typeface="Wingdings 2" panose="05020102010507070707" pitchFamily="18" charset="2"/>
              </a:rPr>
              <a:t>10</a:t>
            </a:r>
            <a:r>
              <a:rPr lang="en-US" altLang="zh-TW" sz="2400" baseline="30000" dirty="0">
                <a:sym typeface="Wingdings 2" panose="05020102010507070707" pitchFamily="18" charset="2"/>
              </a:rPr>
              <a:t>4</a:t>
            </a:r>
            <a:r>
              <a:rPr lang="en-US" altLang="zh-TW" sz="2400" dirty="0" smtClean="0">
                <a:sym typeface="Wingdings 2" panose="05020102010507070707" pitchFamily="18" charset="2"/>
              </a:rPr>
              <a:t>+ </a:t>
            </a:r>
            <a:r>
              <a:rPr lang="en-US" altLang="zh-TW" sz="2400" dirty="0">
                <a:sym typeface="Wingdings 2" panose="05020102010507070707" pitchFamily="18" charset="2"/>
              </a:rPr>
              <a:t>4</a:t>
            </a:r>
            <a:r>
              <a:rPr lang="en-US" altLang="zh-TW" sz="2400" dirty="0" smtClean="0">
                <a:sym typeface="Wingdings 2" panose="05020102010507070707" pitchFamily="18" charset="2"/>
              </a:rPr>
              <a:t>10</a:t>
            </a:r>
            <a:r>
              <a:rPr lang="en-US" altLang="zh-TW" sz="2400" baseline="30000" dirty="0">
                <a:sym typeface="Wingdings 2" panose="05020102010507070707" pitchFamily="18" charset="2"/>
              </a:rPr>
              <a:t>3</a:t>
            </a:r>
            <a:r>
              <a:rPr lang="en-US" altLang="zh-TW" sz="2400" baseline="30000" dirty="0" smtClean="0">
                <a:sym typeface="Wingdings 2" panose="05020102010507070707" pitchFamily="18" charset="2"/>
              </a:rPr>
              <a:t> </a:t>
            </a:r>
            <a:r>
              <a:rPr lang="en-US" altLang="zh-TW" sz="2400" dirty="0">
                <a:sym typeface="Wingdings 2" panose="05020102010507070707" pitchFamily="18" charset="2"/>
              </a:rPr>
              <a:t>+ 3</a:t>
            </a:r>
            <a:r>
              <a:rPr lang="en-US" altLang="zh-TW" sz="2400" dirty="0" smtClean="0">
                <a:sym typeface="Wingdings 2" panose="05020102010507070707" pitchFamily="18" charset="2"/>
              </a:rPr>
              <a:t>10</a:t>
            </a:r>
            <a:r>
              <a:rPr lang="en-US" altLang="zh-TW" sz="2400" baseline="30000" dirty="0">
                <a:sym typeface="Wingdings 2" panose="05020102010507070707" pitchFamily="18" charset="2"/>
              </a:rPr>
              <a:t>2</a:t>
            </a:r>
            <a:r>
              <a:rPr lang="en-US" altLang="zh-TW" sz="2400" baseline="30000" dirty="0" smtClean="0">
                <a:sym typeface="Wingdings 2" panose="05020102010507070707" pitchFamily="18" charset="2"/>
              </a:rPr>
              <a:t>  </a:t>
            </a:r>
            <a:endParaRPr lang="en-US" altLang="zh-TW" sz="2400" dirty="0">
              <a:sym typeface="Wingdings 2" panose="05020102010507070707" pitchFamily="18" charset="2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406233" y="2033069"/>
            <a:ext cx="261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sumd</a:t>
            </a:r>
            <a:r>
              <a:rPr lang="en-US" altLang="zh-TW" sz="2400" dirty="0" smtClean="0"/>
              <a:t>=5+4+3=12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734995" y="4155671"/>
            <a:ext cx="1968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右邊有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個星號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6" name="直線單箭頭接點 35"/>
          <p:cNvCxnSpPr>
            <a:stCxn id="35" idx="3"/>
          </p:cNvCxnSpPr>
          <p:nvPr/>
        </p:nvCxnSpPr>
        <p:spPr>
          <a:xfrm flipV="1">
            <a:off x="3703511" y="3782904"/>
            <a:ext cx="207008" cy="57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大括弧 43"/>
          <p:cNvSpPr/>
          <p:nvPr/>
        </p:nvSpPr>
        <p:spPr>
          <a:xfrm rot="16200000">
            <a:off x="2188128" y="3718165"/>
            <a:ext cx="318896" cy="556116"/>
          </a:xfrm>
          <a:prstGeom prst="leftBrace">
            <a:avLst>
              <a:gd name="adj1" fmla="val 283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7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1" grpId="0"/>
      <p:bldP spid="22" grpId="0"/>
      <p:bldP spid="37" grpId="0" animBg="1"/>
      <p:bldP spid="38" grpId="0" animBg="1"/>
      <p:bldP spid="39" grpId="0"/>
      <p:bldP spid="35" grpId="0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33468" y="0"/>
            <a:ext cx="11509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200" dirty="0" smtClean="0">
                <a:solidFill>
                  <a:srgbClr val="0070C0"/>
                </a:solidFill>
              </a:rPr>
              <a:t> 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sumf</a:t>
            </a:r>
            <a:r>
              <a:rPr lang="en-US" altLang="zh-TW" sz="3200" dirty="0" smtClean="0">
                <a:solidFill>
                  <a:srgbClr val="0070C0"/>
                </a:solidFill>
              </a:rPr>
              <a:t> (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200" dirty="0" smtClean="0">
                <a:solidFill>
                  <a:srgbClr val="0070C0"/>
                </a:solidFill>
              </a:rPr>
              <a:t> n) </a:t>
            </a:r>
            <a:r>
              <a:rPr lang="en-US" altLang="zh-TW" sz="3200" dirty="0" smtClean="0"/>
              <a:t>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統計 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n-1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的數字符合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各位數總和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 k=0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該數字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 k=0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有多少個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1563" y="2100587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8283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09357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53494" y="2097088"/>
            <a:ext cx="3578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97632" y="2097088"/>
            <a:ext cx="3578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7384" y="2777063"/>
            <a:ext cx="250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en-US" altLang="zh-TW" sz="3200" dirty="0" smtClean="0"/>
              <a:t>     </a:t>
            </a:r>
            <a:r>
              <a:rPr lang="zh-TW" altLang="en-US" sz="3200" dirty="0" smtClean="0"/>
              <a:t>   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   </a:t>
            </a:r>
            <a:r>
              <a:rPr lang="en-US" altLang="zh-TW" sz="3200" dirty="0" smtClean="0"/>
              <a:t>  </a:t>
            </a:r>
            <a:r>
              <a:rPr lang="zh-TW" altLang="en-US" sz="3200" dirty="0" smtClean="0"/>
              <a:t>   </a:t>
            </a:r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148149" y="2712836"/>
            <a:ext cx="701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f(1-1, (-sumd-0) % k, (-base- 0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1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-1</a:t>
            </a:r>
            <a:r>
              <a:rPr lang="en-US" altLang="zh-TW" sz="3200" dirty="0" smtClean="0">
                <a:sym typeface="Wingdings 2" panose="05020102010507070707" pitchFamily="18" charset="2"/>
              </a:rPr>
              <a:t> ) % k)</a:t>
            </a:r>
            <a:endParaRPr lang="zh-TW" altLang="en-US" sz="3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261360" y="5547476"/>
            <a:ext cx="8580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base = 5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5-1</a:t>
            </a:r>
            <a:r>
              <a:rPr lang="en-US" altLang="zh-TW" sz="3200" dirty="0" smtClean="0">
                <a:sym typeface="Wingdings 2" panose="05020102010507070707" pitchFamily="18" charset="2"/>
              </a:rPr>
              <a:t>+</a:t>
            </a:r>
            <a:r>
              <a:rPr lang="en-US" altLang="zh-TW" sz="3200" dirty="0">
                <a:sym typeface="Wingdings 2" panose="05020102010507070707" pitchFamily="18" charset="2"/>
              </a:rPr>
              <a:t> </a:t>
            </a:r>
            <a:r>
              <a:rPr lang="en-US" altLang="zh-TW" sz="3200" dirty="0" smtClean="0">
                <a:sym typeface="Wingdings 2" panose="05020102010507070707" pitchFamily="18" charset="2"/>
              </a:rPr>
              <a:t>4</a:t>
            </a:r>
            <a:r>
              <a:rPr lang="en-US" altLang="zh-TW" sz="3200" dirty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4-1 </a:t>
            </a:r>
            <a:r>
              <a:rPr lang="en-US" altLang="zh-TW" sz="3200" dirty="0" smtClean="0">
                <a:sym typeface="Wingdings 2" panose="05020102010507070707" pitchFamily="18" charset="2"/>
              </a:rPr>
              <a:t>+</a:t>
            </a:r>
            <a:r>
              <a:rPr lang="en-US" altLang="zh-TW" sz="3200" dirty="0">
                <a:sym typeface="Wingdings 2" panose="05020102010507070707" pitchFamily="18" charset="2"/>
              </a:rPr>
              <a:t> </a:t>
            </a:r>
            <a:r>
              <a:rPr lang="en-US" altLang="zh-TW" sz="3200" dirty="0" smtClean="0">
                <a:sym typeface="Wingdings 2" panose="05020102010507070707" pitchFamily="18" charset="2"/>
              </a:rPr>
              <a:t>310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3-1 </a:t>
            </a:r>
            <a:r>
              <a:rPr lang="en-US" altLang="zh-TW" sz="3200" dirty="0">
                <a:sym typeface="Wingdings 2" panose="05020102010507070707" pitchFamily="18" charset="2"/>
              </a:rPr>
              <a:t>+</a:t>
            </a:r>
            <a:r>
              <a:rPr lang="en-US" altLang="zh-TW" sz="3200" dirty="0" smtClean="0">
                <a:sym typeface="Wingdings 2" panose="05020102010507070707" pitchFamily="18" charset="2"/>
              </a:rPr>
              <a:t> 210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2-1 </a:t>
            </a:r>
            <a:r>
              <a:rPr lang="en-US" altLang="zh-TW" sz="3200" dirty="0">
                <a:sym typeface="Wingdings 2" panose="05020102010507070707" pitchFamily="18" charset="2"/>
              </a:rPr>
              <a:t>+ 1</a:t>
            </a:r>
            <a:r>
              <a:rPr lang="en-US" altLang="zh-TW" sz="3200" dirty="0" smtClean="0">
                <a:sym typeface="Wingdings 2" panose="05020102010507070707" pitchFamily="18" charset="2"/>
              </a:rPr>
              <a:t>10</a:t>
            </a:r>
            <a:r>
              <a:rPr lang="en-US" altLang="zh-TW" sz="3200" baseline="30000" dirty="0">
                <a:sym typeface="Wingdings 2" panose="05020102010507070707" pitchFamily="18" charset="2"/>
              </a:rPr>
              <a:t>1</a:t>
            </a:r>
            <a:r>
              <a:rPr lang="en-US" altLang="zh-TW" sz="3200" baseline="30000" dirty="0" smtClean="0">
                <a:sym typeface="Wingdings 2" panose="05020102010507070707" pitchFamily="18" charset="2"/>
              </a:rPr>
              <a:t>-1 </a:t>
            </a:r>
            <a:endParaRPr lang="en-US" altLang="zh-TW" sz="3200" dirty="0" smtClean="0">
              <a:sym typeface="Wingdings 2" panose="05020102010507070707" pitchFamily="18" charset="2"/>
            </a:endParaRPr>
          </a:p>
          <a:p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287486" y="5968541"/>
            <a:ext cx="5179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sumd</a:t>
            </a:r>
            <a:r>
              <a:rPr lang="en-US" altLang="zh-TW" sz="3200" dirty="0" smtClean="0"/>
              <a:t> =5 + 4 + 3 + 2 + 1 </a:t>
            </a:r>
            <a:r>
              <a:rPr lang="en-US" altLang="zh-TW" sz="3200" dirty="0" smtClean="0">
                <a:sym typeface="Wingdings 2" panose="05020102010507070707" pitchFamily="18" charset="2"/>
              </a:rPr>
              <a:t>= 15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618410" y="1055511"/>
            <a:ext cx="387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r>
              <a:rPr lang="en-US" altLang="zh-TW" sz="2400" dirty="0" smtClean="0"/>
              <a:t>ase: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左邊數值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起始值為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689667" y="1055511"/>
            <a:ext cx="464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sumd</a:t>
            </a:r>
            <a:r>
              <a:rPr lang="en-US" altLang="zh-TW" sz="2400" dirty="0" smtClean="0"/>
              <a:t>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左邊的位數和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起始值為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627119" y="1517176"/>
            <a:ext cx="229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</a:t>
            </a:r>
            <a:r>
              <a:rPr lang="en-US" altLang="zh-TW" sz="2400" dirty="0" err="1" smtClean="0"/>
              <a:t>d</a:t>
            </a:r>
            <a:r>
              <a:rPr lang="en-US" altLang="zh-TW" sz="2400" dirty="0" smtClean="0"/>
              <a:t> (=5): 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的位數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096000" y="1517176"/>
            <a:ext cx="256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</a:t>
            </a:r>
            <a:r>
              <a:rPr lang="en-US" altLang="zh-TW" sz="2400" dirty="0" err="1" smtClean="0"/>
              <a:t>a</a:t>
            </a:r>
            <a:r>
              <a:rPr lang="en-US" altLang="zh-TW" sz="2400" dirty="0" smtClean="0"/>
              <a:t>: 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考慮的星號數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7566" y="1058091"/>
            <a:ext cx="3631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n=54321</a:t>
            </a:r>
            <a:endParaRPr lang="zh-TW" altLang="en-US" sz="3200" dirty="0"/>
          </a:p>
        </p:txBody>
      </p:sp>
      <p:cxnSp>
        <p:nvCxnSpPr>
          <p:cNvPr id="30" name="直線單箭頭接點 29"/>
          <p:cNvCxnSpPr>
            <a:endCxn id="12" idx="1"/>
          </p:cNvCxnSpPr>
          <p:nvPr/>
        </p:nvCxnSpPr>
        <p:spPr>
          <a:xfrm>
            <a:off x="2625634" y="3004457"/>
            <a:ext cx="522515" cy="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向下箭號 36"/>
          <p:cNvSpPr/>
          <p:nvPr/>
        </p:nvSpPr>
        <p:spPr>
          <a:xfrm>
            <a:off x="4297680" y="5342709"/>
            <a:ext cx="1201783" cy="2612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右大括弧 37"/>
          <p:cNvSpPr/>
          <p:nvPr/>
        </p:nvSpPr>
        <p:spPr>
          <a:xfrm>
            <a:off x="10123715" y="2781300"/>
            <a:ext cx="352696" cy="2364377"/>
          </a:xfrm>
          <a:prstGeom prst="rightBrace">
            <a:avLst>
              <a:gd name="adj1" fmla="val 379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0659292" y="3657600"/>
            <a:ext cx="431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+</a:t>
            </a:r>
            <a:endParaRPr lang="zh-TW" altLang="en-US" sz="3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711337" y="2097088"/>
            <a:ext cx="138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Step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5</a:t>
            </a:r>
            <a:endParaRPr lang="zh-TW" altLang="en-US" sz="3200" dirty="0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2918-035A-434A-A634-C8C7326D48CD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11361 Investigating </a:t>
            </a:r>
            <a:r>
              <a:rPr lang="en-US" altLang="zh-TW" dirty="0" err="1" smtClean="0"/>
              <a:t>Div</a:t>
            </a:r>
            <a:r>
              <a:rPr lang="en-US" altLang="zh-TW" dirty="0" smtClean="0"/>
              <a:t>-Sum Property</a:t>
            </a:r>
            <a:endParaRPr lang="zh-TW" altLang="en-US" dirty="0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0053393" y="4383264"/>
            <a:ext cx="2073946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加總最後結果就是</a:t>
            </a:r>
            <a:r>
              <a:rPr lang="en-US" altLang="zh-TW" sz="2000" dirty="0" err="1" smtClean="0"/>
              <a:t>sumf</a:t>
            </a:r>
            <a:r>
              <a:rPr lang="en-US" altLang="zh-TW" sz="2000" dirty="0" smtClean="0"/>
              <a:t>(n)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答案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415915" y="2402824"/>
            <a:ext cx="44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base=</a:t>
            </a:r>
            <a:r>
              <a:rPr lang="en-US" altLang="zh-TW" sz="2400" dirty="0"/>
              <a:t>5</a:t>
            </a:r>
            <a:r>
              <a:rPr lang="en-US" altLang="zh-TW" sz="2400" dirty="0">
                <a:sym typeface="Wingdings 2" panose="05020102010507070707" pitchFamily="18" charset="2"/>
              </a:rPr>
              <a:t></a:t>
            </a:r>
            <a:r>
              <a:rPr lang="en-US" altLang="zh-TW" sz="2400" dirty="0" smtClean="0">
                <a:sym typeface="Wingdings 2" panose="05020102010507070707" pitchFamily="18" charset="2"/>
              </a:rPr>
              <a:t>10</a:t>
            </a:r>
            <a:r>
              <a:rPr lang="en-US" altLang="zh-TW" sz="2400" baseline="30000" dirty="0">
                <a:sym typeface="Wingdings 2" panose="05020102010507070707" pitchFamily="18" charset="2"/>
              </a:rPr>
              <a:t>4</a:t>
            </a:r>
            <a:r>
              <a:rPr lang="en-US" altLang="zh-TW" sz="2400" dirty="0" smtClean="0">
                <a:sym typeface="Wingdings 2" panose="05020102010507070707" pitchFamily="18" charset="2"/>
              </a:rPr>
              <a:t>+ </a:t>
            </a:r>
            <a:r>
              <a:rPr lang="en-US" altLang="zh-TW" sz="2400" dirty="0">
                <a:sym typeface="Wingdings 2" panose="05020102010507070707" pitchFamily="18" charset="2"/>
              </a:rPr>
              <a:t>4</a:t>
            </a:r>
            <a:r>
              <a:rPr lang="en-US" altLang="zh-TW" sz="2400" dirty="0" smtClean="0">
                <a:sym typeface="Wingdings 2" panose="05020102010507070707" pitchFamily="18" charset="2"/>
              </a:rPr>
              <a:t>10</a:t>
            </a:r>
            <a:r>
              <a:rPr lang="en-US" altLang="zh-TW" sz="2400" baseline="30000" dirty="0">
                <a:sym typeface="Wingdings 2" panose="05020102010507070707" pitchFamily="18" charset="2"/>
              </a:rPr>
              <a:t>3</a:t>
            </a:r>
            <a:r>
              <a:rPr lang="en-US" altLang="zh-TW" sz="2400" baseline="30000" dirty="0" smtClean="0">
                <a:sym typeface="Wingdings 2" panose="05020102010507070707" pitchFamily="18" charset="2"/>
              </a:rPr>
              <a:t> </a:t>
            </a:r>
            <a:r>
              <a:rPr lang="en-US" altLang="zh-TW" sz="2400" dirty="0">
                <a:sym typeface="Wingdings 2" panose="05020102010507070707" pitchFamily="18" charset="2"/>
              </a:rPr>
              <a:t>+ 3</a:t>
            </a:r>
            <a:r>
              <a:rPr lang="en-US" altLang="zh-TW" sz="2400" dirty="0" smtClean="0">
                <a:sym typeface="Wingdings 2" panose="05020102010507070707" pitchFamily="18" charset="2"/>
              </a:rPr>
              <a:t>10</a:t>
            </a:r>
            <a:r>
              <a:rPr lang="en-US" altLang="zh-TW" sz="2400" baseline="30000" dirty="0">
                <a:sym typeface="Wingdings 2" panose="05020102010507070707" pitchFamily="18" charset="2"/>
              </a:rPr>
              <a:t>2</a:t>
            </a:r>
            <a:r>
              <a:rPr lang="en-US" altLang="zh-TW" sz="2400" baseline="30000" dirty="0" smtClean="0">
                <a:sym typeface="Wingdings 2" panose="05020102010507070707" pitchFamily="18" charset="2"/>
              </a:rPr>
              <a:t> </a:t>
            </a:r>
            <a:r>
              <a:rPr lang="en-US" altLang="zh-TW" sz="2400" dirty="0">
                <a:sym typeface="Wingdings 2" panose="05020102010507070707" pitchFamily="18" charset="2"/>
              </a:rPr>
              <a:t>+ 2</a:t>
            </a:r>
            <a:r>
              <a:rPr lang="en-US" altLang="zh-TW" sz="2400" dirty="0" smtClean="0">
                <a:sym typeface="Wingdings 2" panose="05020102010507070707" pitchFamily="18" charset="2"/>
              </a:rPr>
              <a:t>10</a:t>
            </a:r>
            <a:r>
              <a:rPr lang="en-US" altLang="zh-TW" sz="2400" baseline="30000" dirty="0" smtClean="0">
                <a:sym typeface="Wingdings 2" panose="05020102010507070707" pitchFamily="18" charset="2"/>
              </a:rPr>
              <a:t>1 </a:t>
            </a:r>
            <a:endParaRPr lang="en-US" altLang="zh-TW" sz="2400" dirty="0">
              <a:sym typeface="Wingdings 2" panose="05020102010507070707" pitchFamily="18" charset="2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06233" y="2033069"/>
            <a:ext cx="261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sumd</a:t>
            </a:r>
            <a:r>
              <a:rPr lang="en-US" altLang="zh-TW" sz="2400" dirty="0" smtClean="0"/>
              <a:t>=5+4+3+2=14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658603" y="3581789"/>
            <a:ext cx="1968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右邊有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零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個星號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/>
          <p:cNvCxnSpPr>
            <a:stCxn id="32" idx="3"/>
          </p:cNvCxnSpPr>
          <p:nvPr/>
        </p:nvCxnSpPr>
        <p:spPr>
          <a:xfrm flipV="1">
            <a:off x="3627119" y="3209022"/>
            <a:ext cx="207008" cy="57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4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/>
      <p:bldP spid="22" grpId="0"/>
      <p:bldP spid="37" grpId="0" animBg="1"/>
      <p:bldP spid="38" grpId="0" animBg="1"/>
      <p:bldP spid="39" grpId="0"/>
      <p:bldP spid="2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3441-5824-4CFC-A849-AEE47239EDE6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16399" y="282703"/>
            <a:ext cx="583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ea typeface="標楷體" panose="03000509000000000000" pitchFamily="65" charset="-120"/>
              </a:rPr>
              <a:t>由於 </a:t>
            </a:r>
            <a:r>
              <a:rPr lang="en-US" altLang="zh-TW" sz="2800" dirty="0" smtClean="0">
                <a:ea typeface="標楷體" panose="03000509000000000000" pitchFamily="65" charset="-120"/>
              </a:rPr>
              <a:t>1 </a:t>
            </a:r>
            <a:r>
              <a:rPr lang="en-US" altLang="zh-TW" sz="2800" dirty="0" smtClean="0">
                <a:ea typeface="標楷體" panose="03000509000000000000" pitchFamily="65" charset="-120"/>
              </a:rPr>
              <a:t>≤ a ≤ b &lt; 2</a:t>
            </a:r>
            <a:r>
              <a:rPr lang="en-US" altLang="zh-TW" sz="2800" baseline="30000" dirty="0" smtClean="0">
                <a:ea typeface="標楷體" panose="03000509000000000000" pitchFamily="65" charset="-120"/>
              </a:rPr>
              <a:t>31</a:t>
            </a:r>
            <a:r>
              <a:rPr lang="en-US" altLang="zh-TW" sz="2800" dirty="0" smtClean="0">
                <a:ea typeface="標楷體" panose="03000509000000000000" pitchFamily="65" charset="-120"/>
              </a:rPr>
              <a:t> and 0 &lt; k &lt; </a:t>
            </a:r>
            <a:r>
              <a:rPr lang="en-US" altLang="zh-TW" sz="2800" dirty="0" smtClean="0">
                <a:ea typeface="標楷體" panose="03000509000000000000" pitchFamily="65" charset="-120"/>
              </a:rPr>
              <a:t>10000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16399" y="1050648"/>
            <a:ext cx="343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2</a:t>
            </a:r>
            <a:r>
              <a:rPr lang="en-US" altLang="zh-TW" sz="2800" baseline="30000" dirty="0" smtClean="0">
                <a:ea typeface="標楷體" panose="03000509000000000000" pitchFamily="65" charset="-120"/>
              </a:rPr>
              <a:t>31</a:t>
            </a:r>
            <a:r>
              <a:rPr lang="en-US" altLang="zh-TW" sz="2800" dirty="0" smtClean="0"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=</a:t>
            </a:r>
            <a:r>
              <a:rPr lang="zh-TW" altLang="en-US" sz="2800" dirty="0" smtClean="0"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2,147,483,648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83455" y="1676579"/>
            <a:ext cx="4727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3200" dirty="0" smtClean="0"/>
              <a:t>b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值可能高達</a:t>
            </a:r>
            <a:r>
              <a:rPr lang="en-US" altLang="zh-TW" sz="3200" dirty="0" smtClean="0"/>
              <a:t>10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16399" y="2493423"/>
            <a:ext cx="523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位數字總和頂多</a:t>
            </a:r>
            <a:r>
              <a:rPr lang="en-US" altLang="zh-TW" sz="3200" dirty="0" smtClean="0">
                <a:solidFill>
                  <a:srgbClr val="FF0000"/>
                </a:solidFill>
              </a:rPr>
              <a:t>1+9*9=82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83455" y="3180909"/>
            <a:ext cx="8220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只要 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k &gt; 82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就知道本題無解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輸出為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endParaRPr lang="zh-TW" altLang="en-US" sz="32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985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C524-DF71-4B2D-B5B7-55F5484A16D2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13234" y="758757"/>
            <a:ext cx="51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由於一再的計算 </a:t>
            </a:r>
            <a:r>
              <a:rPr lang="en-US" altLang="zh-TW" sz="3200" dirty="0" smtClean="0"/>
              <a:t>f(d,m1,m2)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13234" y="1721796"/>
            <a:ext cx="9435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每當算出一個新的</a:t>
            </a:r>
            <a:r>
              <a:rPr lang="en-US" altLang="zh-TW" sz="3200" dirty="0" smtClean="0"/>
              <a:t>f(d,m1,m2)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值就暫存到一個陣列</a:t>
            </a:r>
            <a:r>
              <a:rPr lang="en-US" altLang="zh-TW" sz="3200" dirty="0" smtClean="0">
                <a:solidFill>
                  <a:srgbClr val="FF0000"/>
                </a:solidFill>
              </a:rPr>
              <a:t>memo[11][90][90]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中的位置 </a:t>
            </a:r>
            <a:r>
              <a:rPr lang="en-US" altLang="zh-TW" sz="3200" dirty="0" smtClean="0">
                <a:solidFill>
                  <a:srgbClr val="FF0000"/>
                </a:solidFill>
              </a:rPr>
              <a:t>memo[d][m1][m2]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13234" y="3311332"/>
            <a:ext cx="86089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往後如果要算</a:t>
            </a:r>
            <a:r>
              <a:rPr lang="en-US" altLang="zh-TW" sz="3200" dirty="0" smtClean="0"/>
              <a:t>f(d,m1,m2)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發現已經算過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直接查表</a:t>
            </a:r>
            <a:r>
              <a:rPr lang="en-US" altLang="zh-TW" sz="3200" dirty="0" smtClean="0">
                <a:solidFill>
                  <a:srgbClr val="FF0000"/>
                </a:solidFill>
              </a:rPr>
              <a:t>memo[d][m1][m2] 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提升效率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120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715" y="455066"/>
            <a:ext cx="11053997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11361 Investigating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-Sum Property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4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636" y="2158583"/>
            <a:ext cx="9788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個正整數</a:t>
            </a:r>
            <a:r>
              <a:rPr lang="en-US" altLang="zh-TW" sz="3200" dirty="0" smtClean="0">
                <a:ea typeface="標楷體" panose="03000509000000000000" pitchFamily="65" charset="-120"/>
              </a:rPr>
              <a:t>a, b, k (1 ≤ a ≤ b &lt; 2</a:t>
            </a:r>
            <a:r>
              <a:rPr lang="en-US" altLang="zh-TW" sz="3200" baseline="30000" dirty="0" smtClean="0">
                <a:ea typeface="標楷體" panose="03000509000000000000" pitchFamily="65" charset="-120"/>
              </a:rPr>
              <a:t>31</a:t>
            </a:r>
            <a:r>
              <a:rPr lang="en-US" altLang="zh-TW" sz="3200" dirty="0"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ea typeface="標楷體" panose="03000509000000000000" pitchFamily="65" charset="-120"/>
              </a:rPr>
              <a:t>and 0 &lt; k &lt; 10000), </a:t>
            </a:r>
            <a:r>
              <a:rPr lang="zh-TW" altLang="en-US" sz="3200" dirty="0" smtClean="0">
                <a:ea typeface="標楷體" panose="03000509000000000000" pitchFamily="65" charset="-120"/>
              </a:rPr>
              <a:t>計算在</a:t>
            </a:r>
            <a:r>
              <a:rPr lang="en-US" altLang="zh-TW" sz="3200" dirty="0" smtClean="0">
                <a:ea typeface="標楷體" panose="03000509000000000000" pitchFamily="65" charset="-120"/>
              </a:rPr>
              <a:t>[</a:t>
            </a:r>
            <a:r>
              <a:rPr lang="en-US" altLang="zh-TW" sz="3200" dirty="0" err="1" smtClean="0">
                <a:ea typeface="標楷體" panose="03000509000000000000" pitchFamily="65" charset="-120"/>
              </a:rPr>
              <a:t>a,b</a:t>
            </a:r>
            <a:r>
              <a:rPr lang="en-US" altLang="zh-TW" sz="3200" dirty="0" smtClean="0">
                <a:ea typeface="標楷體" panose="03000509000000000000" pitchFamily="65" charset="-120"/>
              </a:rPr>
              <a:t>]</a:t>
            </a:r>
            <a:r>
              <a:rPr lang="zh-TW" altLang="en-US" sz="3200" dirty="0" smtClean="0">
                <a:ea typeface="標楷體" panose="03000509000000000000" pitchFamily="65" charset="-120"/>
              </a:rPr>
              <a:t>範圍內的整數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能被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整除</a:t>
            </a:r>
            <a:r>
              <a:rPr lang="zh-TW" altLang="en-US" sz="3200" dirty="0" smtClean="0">
                <a:ea typeface="標楷體" panose="03000509000000000000" pitchFamily="65" charset="-120"/>
              </a:rPr>
              <a:t>而且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其各個位數總和也能被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整除</a:t>
            </a:r>
            <a:r>
              <a:rPr lang="zh-TW" altLang="en-US" sz="3200" dirty="0" smtClean="0">
                <a:ea typeface="標楷體" panose="03000509000000000000" pitchFamily="65" charset="-120"/>
              </a:rPr>
              <a:t>有多少個</a:t>
            </a:r>
            <a:r>
              <a:rPr lang="en-US" altLang="zh-TW" sz="3200" dirty="0" smtClean="0">
                <a:ea typeface="標楷體" panose="03000509000000000000" pitchFamily="65" charset="-120"/>
              </a:rPr>
              <a:t>.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D147-2957-4BF2-8EA9-B9B875BDCF8B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9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C524-DF71-4B2D-B5B7-55F5484A16D2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03634" y="-18832"/>
            <a:ext cx="92785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#include&lt;</a:t>
            </a:r>
            <a:r>
              <a:rPr lang="en-US" altLang="zh-TW" dirty="0" err="1"/>
              <a:t>cstdio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#include&lt;</a:t>
            </a:r>
            <a:r>
              <a:rPr lang="en-US" altLang="zh-TW" dirty="0" err="1"/>
              <a:t>cstring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using namespace </a:t>
            </a:r>
            <a:r>
              <a:rPr lang="en-US" altLang="zh-TW" dirty="0" err="1"/>
              <a:t>std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k</a:t>
            </a:r>
            <a:r>
              <a:rPr lang="en-US" altLang="zh-TW" dirty="0" smtClean="0"/>
              <a:t>; </a:t>
            </a:r>
            <a:endParaRPr lang="zh-TW" altLang="en-US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pow10[10];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dirty="0">
                <a:solidFill>
                  <a:srgbClr val="0070C0"/>
                </a:solidFill>
              </a:rPr>
              <a:t>n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除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>
                <a:solidFill>
                  <a:srgbClr val="0070C0"/>
                </a:solidFill>
              </a:rPr>
              <a:t>k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餘數</a:t>
            </a:r>
            <a:r>
              <a:rPr lang="zh-TW" altLang="en-US" dirty="0" smtClean="0">
                <a:solidFill>
                  <a:srgbClr val="0070C0"/>
                </a:solidFill>
              </a:rPr>
              <a:t>，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傳回</a:t>
            </a:r>
            <a:r>
              <a:rPr lang="en-US" altLang="zh-TW" dirty="0" smtClean="0">
                <a:solidFill>
                  <a:srgbClr val="0070C0"/>
                </a:solidFill>
              </a:rPr>
              <a:t>0~k-1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mod(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n)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return (n % k</a:t>
            </a:r>
            <a:r>
              <a:rPr lang="en-US" altLang="zh-TW" dirty="0" smtClean="0"/>
              <a:t> </a:t>
            </a:r>
            <a:r>
              <a:rPr lang="en-US" altLang="zh-TW" dirty="0"/>
              <a:t>+ k</a:t>
            </a:r>
            <a:r>
              <a:rPr lang="en-US" altLang="zh-TW" dirty="0" smtClean="0"/>
              <a:t>) </a:t>
            </a:r>
            <a:r>
              <a:rPr lang="en-US" altLang="zh-TW" dirty="0"/>
              <a:t>% k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d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個數字，數字之和除以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的餘數為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m1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，整數本身除以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的餘數為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m2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memo[11][90][90</a:t>
            </a:r>
            <a:r>
              <a:rPr lang="en-US" altLang="zh-TW" dirty="0" smtClean="0">
                <a:solidFill>
                  <a:srgbClr val="0070C0"/>
                </a:solidFill>
              </a:rPr>
              <a:t>];      </a:t>
            </a:r>
            <a:r>
              <a:rPr lang="zh-TW" altLang="en-US" dirty="0" smtClean="0">
                <a:solidFill>
                  <a:srgbClr val="0070C0"/>
                </a:solidFill>
              </a:rPr>
              <a:t>       </a:t>
            </a:r>
            <a:r>
              <a:rPr lang="en-US" altLang="zh-TW" dirty="0" smtClean="0">
                <a:solidFill>
                  <a:srgbClr val="0070C0"/>
                </a:solidFill>
              </a:rPr>
              <a:t>//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暫存算過的</a:t>
            </a:r>
            <a:r>
              <a:rPr lang="en-US" altLang="zh-TW" dirty="0" smtClean="0">
                <a:solidFill>
                  <a:srgbClr val="0070C0"/>
                </a:solidFill>
              </a:rPr>
              <a:t>f(d,m1,m2)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f(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d,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m1,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m2)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if(d == 0) return m1 == 0 &amp;&amp; m2 == 0 ? 1 : 0;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int</a:t>
            </a:r>
            <a:r>
              <a:rPr lang="en-US" altLang="zh-TW" dirty="0">
                <a:solidFill>
                  <a:srgbClr val="0070C0"/>
                </a:solidFill>
              </a:rPr>
              <a:t>&amp; </a:t>
            </a:r>
            <a:r>
              <a:rPr lang="en-US" altLang="zh-TW" dirty="0" err="1">
                <a:solidFill>
                  <a:srgbClr val="0070C0"/>
                </a:solidFill>
              </a:rPr>
              <a:t>ans</a:t>
            </a:r>
            <a:r>
              <a:rPr lang="en-US" altLang="zh-TW" dirty="0">
                <a:solidFill>
                  <a:srgbClr val="0070C0"/>
                </a:solidFill>
              </a:rPr>
              <a:t> = memo[d][m1][m2</a:t>
            </a:r>
            <a:r>
              <a:rPr lang="en-US" altLang="zh-TW" dirty="0" smtClean="0">
                <a:solidFill>
                  <a:srgbClr val="0070C0"/>
                </a:solidFill>
              </a:rPr>
              <a:t>];</a:t>
            </a:r>
            <a:r>
              <a:rPr lang="zh-TW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查表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memo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if(</a:t>
            </a:r>
            <a:r>
              <a:rPr lang="en-US" altLang="zh-TW" dirty="0" err="1"/>
              <a:t>ans</a:t>
            </a:r>
            <a:r>
              <a:rPr lang="en-US" altLang="zh-TW" dirty="0"/>
              <a:t> &gt;= 0) return </a:t>
            </a:r>
            <a:r>
              <a:rPr lang="en-US" altLang="zh-TW" dirty="0" err="1"/>
              <a:t>ans</a:t>
            </a:r>
            <a:r>
              <a:rPr lang="en-US" altLang="zh-TW" dirty="0" smtClean="0"/>
              <a:t>;            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如果已經算過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值非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-1),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就回傳查到的值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</a:t>
            </a:r>
            <a:r>
              <a:rPr lang="en-US" altLang="zh-TW" dirty="0" err="1"/>
              <a:t>ans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  for(</a:t>
            </a:r>
            <a:r>
              <a:rPr lang="en-US" altLang="zh-TW" dirty="0" err="1"/>
              <a:t>int</a:t>
            </a:r>
            <a:r>
              <a:rPr lang="en-US" altLang="zh-TW" dirty="0"/>
              <a:t> x = 0; x &lt;= 9; x++)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ans</a:t>
            </a:r>
            <a:r>
              <a:rPr lang="en-US" altLang="zh-TW" dirty="0"/>
              <a:t> += </a:t>
            </a:r>
            <a:r>
              <a:rPr lang="en-US" altLang="zh-TW" dirty="0">
                <a:solidFill>
                  <a:srgbClr val="0070C0"/>
                </a:solidFill>
              </a:rPr>
              <a:t>f(d-1, mod(m1-x), mod(m2-x*pow10[d-1</a:t>
            </a:r>
            <a:r>
              <a:rPr lang="en-US" altLang="zh-TW" dirty="0" smtClean="0">
                <a:solidFill>
                  <a:srgbClr val="0070C0"/>
                </a:solidFill>
              </a:rPr>
              <a:t>]));</a:t>
            </a:r>
            <a:r>
              <a:rPr lang="zh-TW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轉嫁到</a:t>
            </a:r>
            <a:r>
              <a:rPr lang="en-US" altLang="zh-TW" dirty="0" smtClean="0">
                <a:solidFill>
                  <a:srgbClr val="0070C0"/>
                </a:solidFill>
              </a:rPr>
              <a:t>d-1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位數的計算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return </a:t>
            </a:r>
            <a:r>
              <a:rPr lang="en-US" altLang="zh-TW" dirty="0" err="1"/>
              <a:t>ans</a:t>
            </a:r>
            <a:r>
              <a:rPr lang="en-US" altLang="zh-TW" dirty="0" smtClean="0"/>
              <a:t>;</a:t>
            </a:r>
            <a:r>
              <a:rPr lang="zh-TW" altLang="en-US" dirty="0" smtClean="0"/>
              <a:t>    </a:t>
            </a:r>
            <a:r>
              <a:rPr lang="en-US" altLang="zh-TW" dirty="0" smtClean="0">
                <a:solidFill>
                  <a:srgbClr val="0070C0"/>
                </a:solidFill>
              </a:rPr>
              <a:t>// memo[d][m1][m2]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值就是</a:t>
            </a:r>
            <a:r>
              <a:rPr lang="en-US" altLang="zh-TW" dirty="0" err="1" smtClean="0">
                <a:solidFill>
                  <a:srgbClr val="0070C0"/>
                </a:solidFill>
              </a:rPr>
              <a:t>ans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881353" y="223736"/>
            <a:ext cx="200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11361 Code (1/3)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1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3441-5824-4CFC-A849-AEE47239EDE6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72766" y="262647"/>
            <a:ext cx="90272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統計</a:t>
            </a:r>
            <a:r>
              <a:rPr lang="en-US" altLang="zh-TW" dirty="0">
                <a:solidFill>
                  <a:srgbClr val="0070C0"/>
                </a:solidFill>
              </a:rPr>
              <a:t>0~n-1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中滿足條件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的整數個數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sumf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n)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char digits[11</a:t>
            </a:r>
            <a:r>
              <a:rPr lang="en-US" altLang="zh-TW" dirty="0" smtClean="0"/>
              <a:t>];     </a:t>
            </a:r>
            <a:r>
              <a:rPr lang="zh-TW" altLang="en-US" dirty="0" smtClean="0"/>
              <a:t>         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頂多</a:t>
            </a:r>
            <a:r>
              <a:rPr lang="en-US" altLang="zh-TW" dirty="0" smtClean="0">
                <a:solidFill>
                  <a:srgbClr val="0070C0"/>
                </a:solidFill>
              </a:rPr>
              <a:t>10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</a:t>
            </a:r>
            <a:r>
              <a:rPr lang="en-US" altLang="zh-TW" dirty="0" err="1"/>
              <a:t>sprintf</a:t>
            </a:r>
            <a:r>
              <a:rPr lang="en-US" altLang="zh-TW" dirty="0"/>
              <a:t>(digits, </a:t>
            </a:r>
            <a:r>
              <a:rPr lang="en-US" altLang="zh-TW" dirty="0" smtClean="0"/>
              <a:t>“%d”, </a:t>
            </a:r>
            <a:r>
              <a:rPr lang="en-US" altLang="zh-TW" dirty="0"/>
              <a:t>n</a:t>
            </a:r>
            <a:r>
              <a:rPr lang="en-US" altLang="zh-TW" dirty="0" smtClean="0"/>
              <a:t>);</a:t>
            </a:r>
            <a:r>
              <a:rPr lang="zh-TW" altLang="en-US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dirty="0" smtClean="0">
                <a:solidFill>
                  <a:srgbClr val="0070C0"/>
                </a:solidFill>
              </a:rPr>
              <a:t>n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轉為字串</a:t>
            </a:r>
            <a:r>
              <a:rPr lang="en-US" altLang="zh-TW" dirty="0" smtClean="0">
                <a:solidFill>
                  <a:srgbClr val="0070C0"/>
                </a:solidFill>
              </a:rPr>
              <a:t>digit[11]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nd</a:t>
            </a:r>
            <a:r>
              <a:rPr lang="en-US" altLang="zh-TW" dirty="0"/>
              <a:t> = </a:t>
            </a:r>
            <a:r>
              <a:rPr lang="en-US" altLang="zh-TW" dirty="0" err="1"/>
              <a:t>strlen</a:t>
            </a:r>
            <a:r>
              <a:rPr lang="en-US" altLang="zh-TW" dirty="0"/>
              <a:t>(digits);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base = 0; 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目前區間的左邊界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sumd</a:t>
            </a:r>
            <a:r>
              <a:rPr lang="en-US" altLang="zh-TW" dirty="0"/>
              <a:t> = 0; 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目前區間的左邊界的數字和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ans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  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nd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 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個數字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&gt;=0)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na</a:t>
            </a:r>
            <a:r>
              <a:rPr lang="en-US" altLang="zh-TW" dirty="0"/>
              <a:t> = </a:t>
            </a:r>
            <a:r>
              <a:rPr lang="en-US" altLang="zh-TW" dirty="0" err="1"/>
              <a:t>nd</a:t>
            </a:r>
            <a:r>
              <a:rPr lang="en-US" altLang="zh-TW" dirty="0"/>
              <a:t> - 1 - </a:t>
            </a:r>
            <a:r>
              <a:rPr lang="en-US" altLang="zh-TW" dirty="0" err="1"/>
              <a:t>i</a:t>
            </a:r>
            <a:r>
              <a:rPr lang="en-US" altLang="zh-TW" dirty="0"/>
              <a:t>; </a:t>
            </a:r>
            <a:r>
              <a:rPr lang="en-US" altLang="zh-TW" dirty="0" smtClean="0"/>
              <a:t>         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星號的個數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d = 0; d &lt; digits[</a:t>
            </a:r>
            <a:r>
              <a:rPr lang="en-US" altLang="zh-TW" dirty="0" err="1"/>
              <a:t>i</a:t>
            </a:r>
            <a:r>
              <a:rPr lang="en-US" altLang="zh-TW" dirty="0"/>
              <a:t>] - '0'; d++) {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cnt</a:t>
            </a:r>
            <a:r>
              <a:rPr lang="en-US" altLang="zh-TW" dirty="0"/>
              <a:t> = f(</a:t>
            </a:r>
            <a:r>
              <a:rPr lang="en-US" altLang="zh-TW" dirty="0" err="1"/>
              <a:t>na</a:t>
            </a:r>
            <a:r>
              <a:rPr lang="en-US" altLang="zh-TW" dirty="0"/>
              <a:t>, mod(-</a:t>
            </a:r>
            <a:r>
              <a:rPr lang="en-US" altLang="zh-TW" dirty="0" err="1"/>
              <a:t>sumd</a:t>
            </a:r>
            <a:r>
              <a:rPr lang="en-US" altLang="zh-TW" dirty="0"/>
              <a:t> - d), mod(-base - d*pow10[</a:t>
            </a:r>
            <a:r>
              <a:rPr lang="en-US" altLang="zh-TW" dirty="0" err="1"/>
              <a:t>na</a:t>
            </a:r>
            <a:r>
              <a:rPr lang="en-US" altLang="zh-TW" dirty="0"/>
              <a:t>]));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ans</a:t>
            </a:r>
            <a:r>
              <a:rPr lang="en-US" altLang="zh-TW" dirty="0"/>
              <a:t> += </a:t>
            </a:r>
            <a:r>
              <a:rPr lang="en-US" altLang="zh-TW" dirty="0" err="1"/>
              <a:t>cnt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base += (digits[</a:t>
            </a:r>
            <a:r>
              <a:rPr lang="en-US" altLang="zh-TW" dirty="0" err="1"/>
              <a:t>i</a:t>
            </a:r>
            <a:r>
              <a:rPr lang="en-US" altLang="zh-TW" dirty="0"/>
              <a:t>] - '0') * pow10[</a:t>
            </a:r>
            <a:r>
              <a:rPr lang="en-US" altLang="zh-TW" dirty="0" err="1"/>
              <a:t>na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sumd</a:t>
            </a:r>
            <a:r>
              <a:rPr lang="en-US" altLang="zh-TW" dirty="0"/>
              <a:t> += (digits[</a:t>
            </a:r>
            <a:r>
              <a:rPr lang="en-US" altLang="zh-TW" dirty="0" err="1"/>
              <a:t>i</a:t>
            </a:r>
            <a:r>
              <a:rPr lang="en-US" altLang="zh-TW" dirty="0"/>
              <a:t>] - '0');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  return </a:t>
            </a:r>
            <a:r>
              <a:rPr lang="en-US" altLang="zh-TW" dirty="0" err="1"/>
              <a:t>ans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881353" y="223736"/>
            <a:ext cx="200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11361 Code (2/3)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5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C524-DF71-4B2D-B5B7-55F5484A16D2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80936" y="437744"/>
            <a:ext cx="98638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main()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freopen</a:t>
            </a:r>
            <a:r>
              <a:rPr lang="en-US" altLang="zh-TW" dirty="0"/>
              <a:t>("11361.in","r",stdin);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freopen</a:t>
            </a:r>
            <a:r>
              <a:rPr lang="en-US" altLang="zh-TW" dirty="0"/>
              <a:t>("11361.out","w",stdout);	</a:t>
            </a:r>
          </a:p>
          <a:p>
            <a:r>
              <a:rPr lang="en-US" altLang="zh-TW" dirty="0"/>
              <a:t>  pow10[0] = 1;</a:t>
            </a:r>
          </a:p>
          <a:p>
            <a:r>
              <a:rPr lang="en-US" altLang="zh-TW" dirty="0"/>
              <a:t>  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&lt;= 9; </a:t>
            </a:r>
            <a:r>
              <a:rPr lang="en-US" altLang="zh-TW" dirty="0" err="1"/>
              <a:t>i</a:t>
            </a:r>
            <a:r>
              <a:rPr lang="en-US" altLang="zh-TW" dirty="0"/>
              <a:t>++) pow10[</a:t>
            </a:r>
            <a:r>
              <a:rPr lang="en-US" altLang="zh-TW" dirty="0" err="1"/>
              <a:t>i</a:t>
            </a:r>
            <a:r>
              <a:rPr lang="en-US" altLang="zh-TW" dirty="0"/>
              <a:t>] = pow10[i-1] * 10</a:t>
            </a:r>
            <a:r>
              <a:rPr lang="en-US" altLang="zh-TW" dirty="0" smtClean="0"/>
              <a:t>;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預存</a:t>
            </a:r>
            <a:r>
              <a:rPr lang="en-US" altLang="zh-TW" dirty="0" smtClean="0">
                <a:solidFill>
                  <a:srgbClr val="0070C0"/>
                </a:solidFill>
              </a:rPr>
              <a:t>10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的次方值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pow10[</a:t>
            </a:r>
            <a:r>
              <a:rPr lang="en-US" altLang="zh-TW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]:10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scanf</a:t>
            </a:r>
            <a:r>
              <a:rPr lang="en-US" altLang="zh-TW" dirty="0"/>
              <a:t>("%d", &amp;T);</a:t>
            </a:r>
          </a:p>
          <a:p>
            <a:r>
              <a:rPr lang="en-US" altLang="zh-TW" dirty="0"/>
              <a:t>  while(T--) 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scanf</a:t>
            </a:r>
            <a:r>
              <a:rPr lang="en-US" altLang="zh-TW" dirty="0"/>
              <a:t>("%</a:t>
            </a:r>
            <a:r>
              <a:rPr lang="en-US" altLang="zh-TW" dirty="0" err="1"/>
              <a:t>d%d%d</a:t>
            </a:r>
            <a:r>
              <a:rPr lang="en-US" altLang="zh-TW" dirty="0"/>
              <a:t>", &amp;a, &amp;b, </a:t>
            </a:r>
            <a:r>
              <a:rPr lang="en-US" altLang="zh-TW" dirty="0" smtClean="0"/>
              <a:t>&amp;</a:t>
            </a:r>
            <a:r>
              <a:rPr lang="en-US" altLang="zh-TW" dirty="0"/>
              <a:t>k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memset</a:t>
            </a:r>
            <a:r>
              <a:rPr lang="en-US" altLang="zh-TW" dirty="0"/>
              <a:t>(memo, -1, </a:t>
            </a:r>
            <a:r>
              <a:rPr lang="en-US" altLang="zh-TW" dirty="0" err="1"/>
              <a:t>sizeof</a:t>
            </a:r>
            <a:r>
              <a:rPr lang="en-US" altLang="zh-TW" dirty="0"/>
              <a:t>(memo</a:t>
            </a:r>
            <a:r>
              <a:rPr lang="en-US" altLang="zh-TW" dirty="0" smtClean="0"/>
              <a:t>));   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memo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故意用負值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</a:t>
            </a:r>
            <a:r>
              <a:rPr lang="en-US" altLang="zh-TW" dirty="0" smtClean="0"/>
              <a:t>if(k </a:t>
            </a:r>
            <a:r>
              <a:rPr lang="en-US" altLang="zh-TW" dirty="0"/>
              <a:t>&gt; 85) </a:t>
            </a:r>
            <a:r>
              <a:rPr lang="en-US" altLang="zh-TW" dirty="0" err="1"/>
              <a:t>printf</a:t>
            </a:r>
            <a:r>
              <a:rPr lang="en-US" altLang="zh-TW" dirty="0" smtClean="0"/>
              <a:t>(“0\n”); </a:t>
            </a:r>
            <a:r>
              <a:rPr lang="zh-TW" altLang="en-US" dirty="0" smtClean="0"/>
              <a:t>                      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數字和最多為</a:t>
            </a:r>
            <a:r>
              <a:rPr lang="en-US" altLang="zh-TW" dirty="0">
                <a:solidFill>
                  <a:srgbClr val="0070C0"/>
                </a:solidFill>
              </a:rPr>
              <a:t>1+9*9=82</a:t>
            </a:r>
            <a:r>
              <a:rPr lang="zh-TW" altLang="en-US" dirty="0">
                <a:solidFill>
                  <a:srgbClr val="0070C0"/>
                </a:solidFill>
              </a:rPr>
              <a:t>，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dirty="0">
                <a:solidFill>
                  <a:srgbClr val="0070C0"/>
                </a:solidFill>
              </a:rPr>
              <a:t>k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於此值，一定無解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else </a:t>
            </a:r>
            <a:r>
              <a:rPr lang="en-US" altLang="zh-TW" dirty="0" err="1"/>
              <a:t>printf</a:t>
            </a:r>
            <a:r>
              <a:rPr lang="en-US" altLang="zh-TW" dirty="0"/>
              <a:t>("%d\n", </a:t>
            </a:r>
            <a:r>
              <a:rPr lang="en-US" altLang="zh-TW" dirty="0" err="1"/>
              <a:t>sumf</a:t>
            </a:r>
            <a:r>
              <a:rPr lang="en-US" altLang="zh-TW" dirty="0"/>
              <a:t>(b+1) - </a:t>
            </a:r>
            <a:r>
              <a:rPr lang="en-US" altLang="zh-TW" dirty="0" err="1"/>
              <a:t>sumf</a:t>
            </a:r>
            <a:r>
              <a:rPr lang="en-US" altLang="zh-TW" dirty="0"/>
              <a:t>(a));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881353" y="223736"/>
            <a:ext cx="200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11361 Code (3/3)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0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74754" y="111701"/>
            <a:ext cx="370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68189" y="728797"/>
            <a:ext cx="370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4675" y="951150"/>
            <a:ext cx="2623279" cy="23083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3</a:t>
            </a:r>
          </a:p>
          <a:p>
            <a:r>
              <a:rPr lang="en-US" altLang="zh-TW" sz="3600" dirty="0" smtClean="0"/>
              <a:t>1 20 1</a:t>
            </a:r>
          </a:p>
          <a:p>
            <a:r>
              <a:rPr lang="en-US" altLang="zh-TW" sz="3600" dirty="0" smtClean="0"/>
              <a:t>1 20 2</a:t>
            </a:r>
          </a:p>
          <a:p>
            <a:r>
              <a:rPr lang="en-US" altLang="zh-TW" sz="3600" dirty="0" smtClean="0"/>
              <a:t>1 1000 4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15594" y="1475808"/>
            <a:ext cx="2983042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20</a:t>
            </a:r>
          </a:p>
          <a:p>
            <a:r>
              <a:rPr lang="en-US" altLang="zh-TW" sz="3600" dirty="0" smtClean="0"/>
              <a:t>5</a:t>
            </a:r>
          </a:p>
          <a:p>
            <a:r>
              <a:rPr lang="en-US" altLang="zh-TW" sz="3600" dirty="0" smtClean="0"/>
              <a:t>64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98228" y="4060756"/>
            <a:ext cx="962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1 2 3 4 5 6 7 8 9 10 11 12 13 14 15 16 17 18 19 20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45697" y="4797773"/>
            <a:ext cx="220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2 4 6 8 20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740037" y="5504555"/>
            <a:ext cx="624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4 8 40 44 48 80 84 88 112 116 …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4060756"/>
            <a:ext cx="262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#1: 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4812763"/>
            <a:ext cx="262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#2: 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5519799"/>
            <a:ext cx="262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#3: 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308485" y="1505786"/>
            <a:ext cx="1289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r>
              <a:rPr lang="en-US" altLang="zh-TW" sz="3200" dirty="0" smtClean="0"/>
              <a:t>, b, k</a:t>
            </a:r>
            <a:endParaRPr lang="zh-TW" altLang="en-US" sz="32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1730189" y="1810293"/>
            <a:ext cx="52891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3"/>
          </p:cNvCxnSpPr>
          <p:nvPr/>
        </p:nvCxnSpPr>
        <p:spPr>
          <a:xfrm>
            <a:off x="3597640" y="1798174"/>
            <a:ext cx="3090031" cy="31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1936376" y="2321281"/>
            <a:ext cx="4715436" cy="35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2312894" y="2895022"/>
            <a:ext cx="4347882" cy="17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854824" y="1256391"/>
            <a:ext cx="262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#1 </a:t>
            </a:r>
            <a:endParaRPr lang="zh-TW" altLang="en-US" sz="3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81717" y="1829104"/>
            <a:ext cx="262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#2 </a:t>
            </a:r>
            <a:endParaRPr lang="zh-TW" altLang="en-US" sz="36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935506" y="2419599"/>
            <a:ext cx="262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#3 </a:t>
            </a:r>
            <a:endParaRPr lang="zh-TW" altLang="en-US" sz="3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633598" y="3746526"/>
            <a:ext cx="929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[</a:t>
            </a:r>
            <a:r>
              <a:rPr lang="en-US" altLang="zh-TW" sz="2400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滿足條件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能被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整除而且各位數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總和也能被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整除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的數字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840940" y="4883598"/>
            <a:ext cx="140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(5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個數字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450121" y="4577323"/>
            <a:ext cx="158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個數字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028364" y="5574675"/>
            <a:ext cx="158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(64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個數字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8263" y="3221497"/>
            <a:ext cx="498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標楷體" panose="03000509000000000000" pitchFamily="65" charset="-120"/>
              </a:rPr>
              <a:t>(1 ≤ a ≤ b &lt; 2</a:t>
            </a:r>
            <a:r>
              <a:rPr lang="en-US" altLang="zh-TW" sz="2800" baseline="30000" dirty="0" smtClean="0">
                <a:ea typeface="標楷體" panose="03000509000000000000" pitchFamily="65" charset="-120"/>
              </a:rPr>
              <a:t>31</a:t>
            </a:r>
            <a:r>
              <a:rPr lang="en-US" altLang="zh-TW" sz="2800" dirty="0" smtClean="0">
                <a:ea typeface="標楷體" panose="03000509000000000000" pitchFamily="65" charset="-120"/>
              </a:rPr>
              <a:t> and 0 &lt; k &lt; 10000)</a:t>
            </a:r>
            <a:endParaRPr lang="zh-TW" altLang="en-US" sz="2800" dirty="0"/>
          </a:p>
        </p:txBody>
      </p:sp>
      <p:sp>
        <p:nvSpPr>
          <p:cNvPr id="33" name="日期版面配置區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BA90-F872-4132-A50D-1DFAE15EA7C6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4" name="頁尾版面配置區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295763" y="950262"/>
            <a:ext cx="2642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#</a:t>
            </a:r>
            <a:r>
              <a:rPr lang="en-US" altLang="zh-TW" sz="3200" dirty="0" smtClean="0"/>
              <a:t> of test cases</a:t>
            </a:r>
            <a:endParaRPr lang="zh-TW" altLang="en-US" sz="3200" dirty="0"/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864950" y="1284267"/>
            <a:ext cx="52891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EC05-2F25-4E88-806C-B5ACA47AB45C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82487" y="1264596"/>
            <a:ext cx="11509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200" dirty="0" smtClean="0">
                <a:solidFill>
                  <a:srgbClr val="0070C0"/>
                </a:solidFill>
              </a:rPr>
              <a:t> 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sumf</a:t>
            </a:r>
            <a:r>
              <a:rPr lang="en-US" altLang="zh-TW" sz="3200" dirty="0" smtClean="0">
                <a:solidFill>
                  <a:srgbClr val="0070C0"/>
                </a:solidFill>
              </a:rPr>
              <a:t> (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3200" dirty="0" smtClean="0">
                <a:solidFill>
                  <a:srgbClr val="0070C0"/>
                </a:solidFill>
              </a:rPr>
              <a:t> n) </a:t>
            </a:r>
            <a:r>
              <a:rPr lang="en-US" altLang="zh-TW" sz="3200" dirty="0" smtClean="0"/>
              <a:t>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統計 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n-1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的數字符合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各位數總和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 k=0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該數字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 k=0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有多少個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2487" y="525294"/>
            <a:ext cx="493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藉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用函數 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sumf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n)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2487" y="2957208"/>
            <a:ext cx="8130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輸入資料 </a:t>
            </a:r>
            <a:r>
              <a:rPr lang="en-US" altLang="zh-TW" sz="3200" dirty="0" smtClean="0"/>
              <a:t>a, b, k,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輸出答案就是 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sumf</a:t>
            </a:r>
            <a:r>
              <a:rPr lang="en-US" altLang="zh-TW" sz="3200" dirty="0" smtClean="0">
                <a:solidFill>
                  <a:srgbClr val="0070C0"/>
                </a:solidFill>
              </a:rPr>
              <a:t>(b+1) – </a:t>
            </a:r>
            <a:r>
              <a:rPr lang="en-US" altLang="zh-TW" sz="3200" dirty="0" err="1" smtClean="0">
                <a:solidFill>
                  <a:srgbClr val="0070C0"/>
                </a:solidFill>
              </a:rPr>
              <a:t>sumf</a:t>
            </a:r>
            <a:r>
              <a:rPr lang="en-US" altLang="zh-TW" sz="3200" dirty="0" smtClean="0">
                <a:solidFill>
                  <a:srgbClr val="0070C0"/>
                </a:solidFill>
              </a:rPr>
              <a:t>(a)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43974" y="4338535"/>
            <a:ext cx="5243209" cy="9541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有一種感覺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計算</a:t>
            </a:r>
            <a:r>
              <a:rPr lang="en-US" altLang="zh-TW" sz="2800" dirty="0" smtClean="0"/>
              <a:t>range sum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要用</a:t>
            </a:r>
            <a:r>
              <a:rPr lang="en-US" altLang="zh-TW" sz="2800" dirty="0" smtClean="0"/>
              <a:t>prefix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sum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做法提高效率</a:t>
            </a:r>
          </a:p>
        </p:txBody>
      </p:sp>
    </p:spTree>
    <p:extLst>
      <p:ext uri="{BB962C8B-B14F-4D97-AF65-F5344CB8AC3E}">
        <p14:creationId xmlns:p14="http://schemas.microsoft.com/office/powerpoint/2010/main" val="223074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EC05-2F25-4E88-806C-B5ACA47AB45C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11740" y="2415887"/>
            <a:ext cx="10398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ea typeface="標楷體" panose="03000509000000000000" pitchFamily="65" charset="-120"/>
              </a:rPr>
              <a:t>s</a:t>
            </a:r>
            <a:r>
              <a:rPr lang="en-US" altLang="zh-TW" sz="3200" dirty="0" err="1" smtClean="0">
                <a:ea typeface="標楷體" panose="03000509000000000000" pitchFamily="65" charset="-120"/>
              </a:rPr>
              <a:t>umf</a:t>
            </a:r>
            <a:r>
              <a:rPr lang="en-US" altLang="zh-TW" sz="3200" dirty="0" smtClean="0">
                <a:ea typeface="標楷體" panose="03000509000000000000" pitchFamily="65" charset="-120"/>
              </a:rPr>
              <a:t>(</a:t>
            </a:r>
            <a:r>
              <a:rPr lang="en-US" altLang="zh-TW" sz="3200" dirty="0" err="1" smtClean="0">
                <a:ea typeface="標楷體" panose="03000509000000000000" pitchFamily="65" charset="-120"/>
              </a:rPr>
              <a:t>int</a:t>
            </a:r>
            <a:r>
              <a:rPr lang="en-US" altLang="zh-TW" sz="3200" dirty="0" smtClean="0">
                <a:ea typeface="標楷體" panose="03000509000000000000" pitchFamily="65" charset="-120"/>
              </a:rPr>
              <a:t> n)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處理的策略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檢驗數字</a:t>
            </a:r>
            <a:r>
              <a:rPr lang="en-US" altLang="zh-TW" sz="3200" dirty="0" smtClean="0">
                <a:ea typeface="標楷體" panose="03000509000000000000" pitchFamily="65" charset="-120"/>
              </a:rPr>
              <a:t>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左至右逐字檢查處理</a:t>
            </a:r>
            <a:endParaRPr lang="zh-TW" altLang="en-US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7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3441-5824-4CFC-A849-AEE47239EDE6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525293"/>
            <a:ext cx="2247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左邊位數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519466" y="1556425"/>
            <a:ext cx="66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23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2839" y="1502585"/>
            <a:ext cx="2046050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17580" y="2755571"/>
            <a:ext cx="326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2+3 = 5 → 5%7 =5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153400" y="601448"/>
            <a:ext cx="246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3200" dirty="0" smtClean="0">
                <a:ea typeface="標楷體" panose="03000509000000000000" pitchFamily="65" charset="-120"/>
              </a:rPr>
              <a:t>K</a:t>
            </a:r>
            <a:r>
              <a:rPr lang="en-US" altLang="zh-TW" sz="3200" dirty="0" smtClean="0"/>
              <a:t>=7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75152" y="2714674"/>
            <a:ext cx="2046050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37535" y="2714674"/>
            <a:ext cx="1113818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希望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21201" y="2714674"/>
            <a:ext cx="2504875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%7=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en-US" altLang="zh-TW" sz="3200" dirty="0" smtClean="0">
                <a:ea typeface="標楷體" panose="03000509000000000000" pitchFamily="65" charset="-120"/>
              </a:rPr>
              <a:t> (7-5=2) 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44883" y="4147513"/>
            <a:ext cx="667155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-(2+3)</a:t>
            </a:r>
            <a:r>
              <a:rPr lang="en-US" altLang="zh-TW" sz="3200" dirty="0" smtClean="0">
                <a:ea typeface="標楷體" panose="03000509000000000000" pitchFamily="65" charset="-120"/>
              </a:rPr>
              <a:t>%7=-5%7 = 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en-US" altLang="zh-TW" sz="3200" dirty="0" smtClean="0">
                <a:ea typeface="標楷體" panose="03000509000000000000" pitchFamily="65" charset="-120"/>
              </a:rPr>
              <a:t>  (-5= 7*(-1)+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en-US" altLang="zh-TW" sz="3200" dirty="0" smtClean="0">
                <a:ea typeface="標楷體" panose="03000509000000000000" pitchFamily="65" charset="-120"/>
              </a:rPr>
              <a:t>) </a:t>
            </a:r>
            <a:endParaRPr lang="zh-TW" altLang="en-US" sz="3200" dirty="0"/>
          </a:p>
        </p:txBody>
      </p:sp>
      <p:cxnSp>
        <p:nvCxnSpPr>
          <p:cNvPr id="15" name="直線單箭頭接點 14"/>
          <p:cNvCxnSpPr>
            <a:stCxn id="6" idx="2"/>
          </p:cNvCxnSpPr>
          <p:nvPr/>
        </p:nvCxnSpPr>
        <p:spPr>
          <a:xfrm>
            <a:off x="2850206" y="2141200"/>
            <a:ext cx="223735" cy="6143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3"/>
          </p:cNvCxnSpPr>
          <p:nvPr/>
        </p:nvCxnSpPr>
        <p:spPr>
          <a:xfrm>
            <a:off x="5218889" y="1794973"/>
            <a:ext cx="1502924" cy="8314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684101" y="3269154"/>
            <a:ext cx="1389840" cy="10207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3" idx="0"/>
          </p:cNvCxnSpPr>
          <p:nvPr/>
        </p:nvCxnSpPr>
        <p:spPr>
          <a:xfrm flipH="1">
            <a:off x="5780661" y="3180944"/>
            <a:ext cx="3335778" cy="966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351353" y="3473331"/>
            <a:ext cx="1694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5+</a:t>
            </a:r>
            <a:r>
              <a:rPr lang="en-US" altLang="zh-TW" sz="3200" dirty="0" smtClean="0">
                <a:solidFill>
                  <a:srgbClr val="FF0000"/>
                </a:solidFill>
              </a:rPr>
              <a:t>2</a:t>
            </a:r>
            <a:r>
              <a:rPr lang="en-US" altLang="zh-TW" sz="3200" dirty="0" smtClean="0"/>
              <a:t>=7 (K)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445369" y="4964408"/>
            <a:ext cx="9659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左邊位數和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負值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% k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就是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右邊剩下位數總和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% k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如果是這樣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那麼這個值得各位數字總和可以被</a:t>
            </a:r>
            <a:r>
              <a:rPr lang="en-US" altLang="zh-TW" sz="2400" dirty="0" smtClean="0"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整除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00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  <p:bldP spid="1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3441-5824-4CFC-A849-AEE47239EDE6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5252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左邊數值部份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9466" y="1556425"/>
            <a:ext cx="66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23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2839" y="1502585"/>
            <a:ext cx="2046050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3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7580" y="2755571"/>
            <a:ext cx="326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23x10</a:t>
            </a:r>
            <a:r>
              <a:rPr lang="en-US" altLang="zh-TW" sz="3200" baseline="30000" dirty="0" smtClean="0"/>
              <a:t>3</a:t>
            </a:r>
            <a:r>
              <a:rPr lang="en-US" altLang="zh-TW" sz="3200" dirty="0" smtClean="0"/>
              <a:t> %7 = 4 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153400" y="601448"/>
            <a:ext cx="246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3200" dirty="0" smtClean="0">
                <a:ea typeface="標楷體" panose="03000509000000000000" pitchFamily="65" charset="-120"/>
              </a:rPr>
              <a:t>K</a:t>
            </a:r>
            <a:r>
              <a:rPr lang="en-US" altLang="zh-TW" sz="3200" dirty="0" smtClean="0"/>
              <a:t>=7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75152" y="2714674"/>
            <a:ext cx="2046050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/>
              <a:t>3</a:t>
            </a:r>
            <a:r>
              <a:rPr lang="zh-TW" altLang="en-US" sz="3200"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37535" y="2714674"/>
            <a:ext cx="1113818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希望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21201" y="2714674"/>
            <a:ext cx="2504875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%7=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3</a:t>
            </a:r>
            <a:r>
              <a:rPr lang="en-US" altLang="zh-TW" sz="3200" dirty="0" smtClean="0">
                <a:ea typeface="標楷體" panose="03000509000000000000" pitchFamily="65" charset="-120"/>
              </a:rPr>
              <a:t> (7-4=3) 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44882" y="4147513"/>
            <a:ext cx="8660053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-(</a:t>
            </a:r>
            <a:r>
              <a:rPr lang="en-US" altLang="zh-TW" sz="3200" dirty="0">
                <a:solidFill>
                  <a:srgbClr val="FF0000"/>
                </a:solidFill>
              </a:rPr>
              <a:t>23x10</a:t>
            </a:r>
            <a:r>
              <a:rPr lang="en-US" altLang="zh-TW" sz="3200" baseline="30000" dirty="0">
                <a:solidFill>
                  <a:srgbClr val="FF0000"/>
                </a:solidFill>
              </a:rPr>
              <a:t>3</a:t>
            </a:r>
            <a:r>
              <a:rPr lang="en-US" altLang="zh-TW" sz="3200" baseline="30000" dirty="0"/>
              <a:t> 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)</a:t>
            </a:r>
            <a:r>
              <a:rPr lang="en-US" altLang="zh-TW" sz="3200" dirty="0" smtClean="0">
                <a:ea typeface="標楷體" panose="03000509000000000000" pitchFamily="65" charset="-120"/>
              </a:rPr>
              <a:t>%7=-23000%7 = 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3</a:t>
            </a:r>
            <a:r>
              <a:rPr lang="en-US" altLang="zh-TW" sz="3200" dirty="0" smtClean="0">
                <a:ea typeface="標楷體" panose="03000509000000000000" pitchFamily="65" charset="-120"/>
              </a:rPr>
              <a:t>  (-23000= 7*(-329)+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3</a:t>
            </a:r>
            <a:r>
              <a:rPr lang="en-US" altLang="zh-TW" sz="3200" dirty="0" smtClean="0">
                <a:ea typeface="標楷體" panose="03000509000000000000" pitchFamily="65" charset="-120"/>
              </a:rPr>
              <a:t>) </a:t>
            </a:r>
            <a:endParaRPr lang="zh-TW" altLang="en-US" sz="3200" dirty="0"/>
          </a:p>
        </p:txBody>
      </p:sp>
      <p:cxnSp>
        <p:nvCxnSpPr>
          <p:cNvPr id="15" name="直線單箭頭接點 14"/>
          <p:cNvCxnSpPr>
            <a:stCxn id="6" idx="2"/>
          </p:cNvCxnSpPr>
          <p:nvPr/>
        </p:nvCxnSpPr>
        <p:spPr>
          <a:xfrm>
            <a:off x="2850206" y="2141200"/>
            <a:ext cx="223735" cy="6143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3"/>
          </p:cNvCxnSpPr>
          <p:nvPr/>
        </p:nvCxnSpPr>
        <p:spPr>
          <a:xfrm>
            <a:off x="5218889" y="1794973"/>
            <a:ext cx="1502924" cy="8314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684101" y="3269154"/>
            <a:ext cx="1389840" cy="10207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3" idx="0"/>
          </p:cNvCxnSpPr>
          <p:nvPr/>
        </p:nvCxnSpPr>
        <p:spPr>
          <a:xfrm flipH="1">
            <a:off x="6774909" y="3180944"/>
            <a:ext cx="2341532" cy="966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351353" y="3473331"/>
            <a:ext cx="1694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4+</a:t>
            </a:r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r>
              <a:rPr lang="en-US" altLang="zh-TW" sz="3200" dirty="0" smtClean="0"/>
              <a:t>=7 (K)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445369" y="4964408"/>
            <a:ext cx="9659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左邊數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負值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% k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就是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右邊剩下數值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% k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如果是這樣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那麼這個數值可以被</a:t>
            </a:r>
            <a:r>
              <a:rPr lang="en-US" altLang="zh-TW" sz="2400" dirty="0" smtClean="0"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整除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424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  <p:bldP spid="1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3441-5824-4CFC-A849-AEE47239EDE6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29855" y="1821464"/>
            <a:ext cx="10972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f</a:t>
            </a:r>
            <a:r>
              <a:rPr lang="en-US" altLang="zh-TW" sz="3200" dirty="0" smtClean="0">
                <a:solidFill>
                  <a:srgbClr val="FF0000"/>
                </a:solidFill>
              </a:rPr>
              <a:t>(d,m1,m2) </a:t>
            </a:r>
            <a:r>
              <a:rPr lang="en-US" altLang="zh-TW" sz="3200" dirty="0" smtClean="0"/>
              <a:t>: 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</a:t>
            </a:r>
            <a:r>
              <a:rPr lang="zh-TW" altLang="en-US" sz="3200" dirty="0" smtClean="0"/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統計</a:t>
            </a:r>
            <a:r>
              <a:rPr lang="en-US" altLang="zh-TW" sz="3200" dirty="0" smtClean="0"/>
              <a:t>d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位數字</a:t>
            </a:r>
            <a:r>
              <a:rPr lang="en-US" altLang="zh-TW" sz="3200" dirty="0" smtClean="0"/>
              <a:t>(0..0~9..9),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位數字和</a:t>
            </a:r>
            <a:r>
              <a:rPr lang="en-US" altLang="zh-TW" sz="3200" dirty="0" smtClean="0"/>
              <a:t>mod k=m1,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這數</a:t>
            </a:r>
            <a:r>
              <a:rPr lang="en-US" altLang="zh-TW" sz="3200" dirty="0" smtClean="0"/>
              <a:t>mod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k=m2</a:t>
            </a:r>
            <a:r>
              <a:rPr lang="zh-TW" altLang="en-US" sz="3200" dirty="0" smtClean="0"/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共有多少個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9855" y="1157591"/>
            <a:ext cx="1197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藉用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3123" y="3638144"/>
            <a:ext cx="6547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來完成函數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sumf</a:t>
            </a:r>
            <a:r>
              <a:rPr lang="en-US" altLang="zh-TW" sz="3200" dirty="0" smtClean="0">
                <a:solidFill>
                  <a:srgbClr val="FF0000"/>
                </a:solidFill>
              </a:rPr>
              <a:t>(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3200" dirty="0" smtClean="0">
                <a:solidFill>
                  <a:srgbClr val="FF0000"/>
                </a:solidFill>
              </a:rPr>
              <a:t> n)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的計算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49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C524-DF71-4B2D-B5B7-55F5484A16D2}" type="datetime1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11361 Investigating Div-Sum Property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5A11-A2AC-4707-9DC6-46D2FAB0E17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4910" y="1004341"/>
            <a:ext cx="10972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f</a:t>
            </a:r>
            <a:r>
              <a:rPr lang="en-US" altLang="zh-TW" sz="3200" dirty="0" smtClean="0">
                <a:solidFill>
                  <a:srgbClr val="FF0000"/>
                </a:solidFill>
              </a:rPr>
              <a:t>(d,m1,m2) </a:t>
            </a:r>
            <a:r>
              <a:rPr lang="en-US" altLang="zh-TW" sz="3200" dirty="0" smtClean="0"/>
              <a:t>: 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</a:t>
            </a:r>
            <a:r>
              <a:rPr lang="zh-TW" altLang="en-US" sz="3200" dirty="0" smtClean="0"/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統計</a:t>
            </a:r>
            <a:r>
              <a:rPr lang="en-US" altLang="zh-TW" sz="3200" dirty="0" smtClean="0"/>
              <a:t>d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位數字</a:t>
            </a:r>
            <a:r>
              <a:rPr lang="en-US" altLang="zh-TW" sz="3200" dirty="0" smtClean="0"/>
              <a:t>(0..0~9..9),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位數字和</a:t>
            </a:r>
            <a:r>
              <a:rPr lang="en-US" altLang="zh-TW" sz="3200" dirty="0" smtClean="0"/>
              <a:t>mod k=m1,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這數</a:t>
            </a:r>
            <a:r>
              <a:rPr lang="en-US" altLang="zh-TW" sz="3200" dirty="0" smtClean="0"/>
              <a:t>mod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k=m2</a:t>
            </a:r>
            <a:r>
              <a:rPr lang="zh-TW" altLang="en-US" sz="3200" dirty="0" smtClean="0"/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共有多少個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9902" y="3357797"/>
            <a:ext cx="272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f</a:t>
            </a:r>
            <a:r>
              <a:rPr lang="en-US" altLang="zh-TW" sz="3600" dirty="0" smtClean="0">
                <a:solidFill>
                  <a:srgbClr val="FF0000"/>
                </a:solidFill>
              </a:rPr>
              <a:t>(d,m1,m2)</a:t>
            </a:r>
            <a:r>
              <a:rPr lang="en-US" altLang="zh-TW" sz="3600" dirty="0" smtClean="0"/>
              <a:t> = 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8665" y="4169764"/>
            <a:ext cx="1206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Sum { f(d-1,(m1-x) mod k,(m2-x</a:t>
            </a:r>
            <a:r>
              <a:rPr lang="en-US" altLang="zh-TW" sz="36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</a:t>
            </a:r>
            <a:r>
              <a:rPr lang="en-US" altLang="zh-TW" sz="3600" dirty="0" smtClean="0">
                <a:solidFill>
                  <a:srgbClr val="FF0000"/>
                </a:solidFill>
              </a:rPr>
              <a:t>10</a:t>
            </a:r>
            <a:r>
              <a:rPr lang="en-US" altLang="zh-TW" sz="3600" baseline="30000" dirty="0" smtClean="0">
                <a:solidFill>
                  <a:srgbClr val="FF0000"/>
                </a:solidFill>
              </a:rPr>
              <a:t>d-1</a:t>
            </a:r>
            <a:r>
              <a:rPr lang="en-US" altLang="zh-TW" sz="3600" dirty="0" smtClean="0">
                <a:solidFill>
                  <a:srgbClr val="FF0000"/>
                </a:solidFill>
              </a:rPr>
              <a:t>) mod k | x  = 0, 1, 2, ..., 9 }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2333</Words>
  <Application>Microsoft Office PowerPoint</Application>
  <PresentationFormat>寬螢幕</PresentationFormat>
  <Paragraphs>359</Paragraphs>
  <Slides>22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Calibri Light</vt:lpstr>
      <vt:lpstr>Times New Roman</vt:lpstr>
      <vt:lpstr>Wingdings 2</vt:lpstr>
      <vt:lpstr>Office 佈景主題</vt:lpstr>
      <vt:lpstr>UVa 11361 Investigating Div-Sum Property</vt:lpstr>
      <vt:lpstr>UVa 11361 Investigating Div-Sum Property  (Time Limit: 4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11361 Investigating Div-Sum Property</dc:title>
  <dc:creator>鄭進和</dc:creator>
  <cp:lastModifiedBy>chcheng</cp:lastModifiedBy>
  <cp:revision>84</cp:revision>
  <dcterms:created xsi:type="dcterms:W3CDTF">2019-05-21T15:06:56Z</dcterms:created>
  <dcterms:modified xsi:type="dcterms:W3CDTF">2019-05-22T08:55:32Z</dcterms:modified>
</cp:coreProperties>
</file>