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2" r:id="rId6"/>
    <p:sldId id="269" r:id="rId7"/>
    <p:sldId id="294" r:id="rId8"/>
    <p:sldId id="264" r:id="rId9"/>
    <p:sldId id="277" r:id="rId10"/>
    <p:sldId id="279" r:id="rId11"/>
    <p:sldId id="278" r:id="rId12"/>
    <p:sldId id="260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66" r:id="rId33"/>
    <p:sldId id="267" r:id="rId34"/>
    <p:sldId id="268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 snapToGrid="0" showGuides="1">
      <p:cViewPr varScale="1">
        <p:scale>
          <a:sx n="84" d="100"/>
          <a:sy n="84" d="100"/>
        </p:scale>
        <p:origin x="62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2C835-7B31-4157-B803-E73C191E1660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4D981-5CE0-4925-A944-5823E6091E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67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4D981-5CE0-4925-A944-5823E6091EA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09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4D981-5CE0-4925-A944-5823E6091EA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92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4D981-5CE0-4925-A944-5823E6091EA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31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5194F4B-1BF6-40F3-BD1F-53417E57E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92ACCBBF-618B-4C80-88F2-401939F61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3E81408-64EE-4046-9607-7EA75EE0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B40-51BF-454C-B54B-AC55E18AA76D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779476-D1CE-4C4E-80F6-5BCBC077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C331531-F2E3-4D78-8EBE-B70E29FD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6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0DCDF60-6C4C-4697-8614-E69767A8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DC5B42F4-8B08-489C-88B6-3B676C195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0D1FC71-DFE8-4266-896F-36C477F1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8B12-9034-402B-94AD-E6411AC5A0F5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0C307C8-61C7-4A83-A605-C3F7BA45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E6C1608-5C60-4C4F-BC7D-417C9308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E428E563-6797-4B44-892C-53FB1521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DFB541F8-75DA-4D53-80AF-FBA7FEFFD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217EEEB-0F91-4051-B3FA-0A57605D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5412-A9DF-4231-9D6F-44E18190540F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E9C3ADD-D347-4879-AE4F-750AAC7A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D2B5D442-4641-428C-93EB-28441F2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2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E4ABB18-186B-4FF0-9293-AA99E3BD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223A231-8759-4A6C-A795-44679D3E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D5CDD45-C102-408A-8EA5-D8FFF93E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5441-F243-46C9-BDF2-B3F291E02F62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82F170E0-9001-4F2B-8938-31AD278B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32015C6-B60C-48D9-9368-63E51E26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1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405231D-27C1-43BF-9B9F-59F51570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0C01273-6603-440F-906B-F474A2674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C0A804D-14FC-4715-8EEA-202CA036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2B85-100C-46E0-9F97-3F225E1F59DC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D7CD9C0-1829-49C5-8A2B-A1B7F04A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F8A731A-7FD6-47A8-BD30-3EA84836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19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6C12A2F-F133-40CA-ACE2-D04121F8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BDB0FB2-6128-47A7-9D51-D0FD8B0AE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51E24A07-2FD0-4709-8724-C80869F0A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5BEEC784-5C3C-45EC-97E1-1A9E3AA0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AEA7-94D1-44EC-B4A5-4C871264E76F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AC66B045-B683-43F5-8263-ADD892F5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74066E10-BC4B-4E8D-A3A4-EE2B41E5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30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567582D-10F3-4AD0-8D58-AC3129E9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2DEE32D8-85F9-4238-97E7-E97CC2F73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12EF3FC-0FD5-4E54-9ED1-7B8E4D9E4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27714537-CC0D-4ECA-84BE-D386ACD43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1874664E-E938-4C82-AF7E-C6903F124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69C910F1-89C6-4975-BE34-3338BCE1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6479-B388-412A-A9AD-FF6CE7F38C29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E5062094-D2DC-45BD-B7C4-AE726DF3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73765D78-A100-43D9-92BB-DE34132D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08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CB1F227-92A5-4A2B-ADBF-DD06C092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65D49E47-2387-47C2-8282-E0EC100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8A85-61DC-45F0-8570-82DC2C1DA016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E6E85F2D-61E0-4B88-B160-B4B523F8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B91E5ADA-F5DF-4393-8B56-8C7FFE31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6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AFA3160F-3B17-4861-9A9E-6EE43B30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6221-307F-4408-8D09-2CFAE9151BCF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699359F4-BB4E-4930-BD11-6286770C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8B5841E4-B479-4A43-A2DD-FD381E6E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8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AFEEE2E-34FF-4350-AB08-281DF0B5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8C27876-8DF5-48FA-9D44-EB22760A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471AE4D0-77DC-4A7E-AFF1-58221288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D6E38E7E-3A84-49C5-990C-73AF14FD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0CB-7FE4-4331-A461-084931087590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0F659818-B404-46DA-8C24-FC8816CD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FBB9929E-7192-4C35-8FA4-1117DB2C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7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244E4CD-541E-461B-B851-647AFDB1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AD91E378-32DC-45FF-8E0E-786EB82C3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64377CD2-8893-4852-8262-1D3F2E75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F1DD681-02CE-4AD1-8528-FB5E9518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50DC-BA8D-4E3F-B08F-409B3F7176B8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49FE49EF-5C34-4565-AE7C-D9BE7811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52FB0482-44DC-474E-A7D2-9A40874A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5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AD3F60AB-EB32-416C-BE62-9B305DA6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9334F6E4-518E-427F-8EDA-BD0E87A0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971CF99-B3DE-4AAD-BFAF-A5FB8A2C6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D298B-5FA9-4322-8D61-23D3F8B90905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287FF7D-CE17-403F-8B3A-584698EDD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91E9867-0C98-40AE-B14D-F8ADF610B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F243-C80A-45D6-9090-B5E8DA87A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51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21.png"/><Relationship Id="rId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FCF9661-9500-416E-B11E-06B4C4A2B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1614 Hell on the Markets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A23CB79A-5555-45E5-A5A0-1E4347D67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(NEERC 2008)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111765" r="-804511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209302" r="-804511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Prefix Sum(8) = 20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Example 1</a:t>
            </a:r>
            <a:endParaRPr lang="zh-TW" altLang="en-US" sz="40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220686" y="3030583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026229" y="3039291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823063" y="3039291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646023" y="3039292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468983" y="3026229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278880" y="3013166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062652" y="3052354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7885612" y="3013166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390503" y="3030583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325188" y="3161212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3209109" y="3026229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143794" y="3156858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3992880" y="3026229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927565" y="3156858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855029" y="3026229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789714" y="3156858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5664926" y="3013165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599611" y="3143794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6474823" y="3026229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409508" y="3156858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7297783" y="3039291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7232468" y="3169920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arr</a:t>
            </a:r>
            <a:endParaRPr lang="zh-TW" altLang="en-US" sz="32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ans</a:t>
            </a:r>
            <a:endParaRPr lang="zh-TW" altLang="en-US" sz="3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2C5-4CF5-4AA0-BF37-4A1887835716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16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111765" r="-804511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209302" r="-804511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Prefix Sum(8) = 20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791731" y="3299907"/>
            <a:ext cx="3400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=Prefix Sum(8)/2 = 10</a:t>
            </a:r>
            <a:endParaRPr lang="zh-TW" altLang="en-US" sz="2800" dirty="0"/>
          </a:p>
        </p:txBody>
      </p:sp>
      <p:cxnSp>
        <p:nvCxnSpPr>
          <p:cNvPr id="6" name="直線單箭頭接點 5"/>
          <p:cNvCxnSpPr>
            <a:stCxn id="3" idx="2"/>
            <a:endCxn id="4" idx="0"/>
          </p:cNvCxnSpPr>
          <p:nvPr/>
        </p:nvCxnSpPr>
        <p:spPr>
          <a:xfrm>
            <a:off x="10483649" y="2659782"/>
            <a:ext cx="8217" cy="6401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Example 1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254343" y="4702629"/>
            <a:ext cx="90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YES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10544609" y="4092342"/>
            <a:ext cx="8217" cy="6401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0515601" y="2599508"/>
            <a:ext cx="103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偶數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arr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ans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</a:t>
            </a:r>
            <a:endParaRPr lang="zh-TW" altLang="en-US" sz="3200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8ED0-72C7-402B-B91A-B74D992D5831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272722" y="5319513"/>
            <a:ext cx="493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要找那些數總和是 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 (=10)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36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111765" r="-804511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209302" r="-804511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Prefix Sum(8) = 20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648994" y="1554479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94" y="1554479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7001691" y="4754879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t</a:t>
            </a:r>
            <a:r>
              <a:rPr lang="en-US" altLang="zh-TW" sz="2800" dirty="0" err="1" smtClean="0"/>
              <a:t>mp</a:t>
            </a:r>
            <a:r>
              <a:rPr lang="en-US" altLang="zh-TW" sz="2800" dirty="0" smtClean="0"/>
              <a:t>=10</a:t>
            </a:r>
            <a:endParaRPr lang="zh-TW" altLang="en-US" sz="2800" dirty="0"/>
          </a:p>
        </p:txBody>
      </p:sp>
      <p:sp>
        <p:nvSpPr>
          <p:cNvPr id="19" name="弧形 18"/>
          <p:cNvSpPr/>
          <p:nvPr/>
        </p:nvSpPr>
        <p:spPr>
          <a:xfrm rot="7903833">
            <a:off x="6890553" y="3144584"/>
            <a:ext cx="1136673" cy="1156657"/>
          </a:xfrm>
          <a:prstGeom prst="arc">
            <a:avLst>
              <a:gd name="adj1" fmla="val 16483466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 rot="2984097">
            <a:off x="6974839" y="4291017"/>
            <a:ext cx="47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&lt;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 rot="19335822">
            <a:off x="7517886" y="4210012"/>
            <a:ext cx="56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≤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268789" y="4715691"/>
            <a:ext cx="6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354390" y="5303520"/>
            <a:ext cx="112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false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615646" y="3043644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Example 1</a:t>
            </a:r>
            <a:endParaRPr lang="zh-TW" altLang="en-US" sz="4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arr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ans</a:t>
            </a:r>
            <a:endParaRPr lang="zh-TW" altLang="en-US" sz="3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9964-2BDF-4F88-855A-5644F2E2CCCD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6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111765" r="-804511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209302" r="-804511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Prefix Sum(8) = 20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812971" y="1567542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71" y="1567542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244046" y="4807131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t</a:t>
            </a:r>
            <a:r>
              <a:rPr lang="en-US" altLang="zh-TW" sz="2800" dirty="0" err="1" smtClean="0"/>
              <a:t>mp</a:t>
            </a:r>
            <a:r>
              <a:rPr lang="en-US" altLang="zh-TW" sz="2800" dirty="0" smtClean="0"/>
              <a:t>=10</a:t>
            </a:r>
            <a:endParaRPr lang="zh-TW" altLang="en-US" sz="2800" dirty="0"/>
          </a:p>
        </p:txBody>
      </p:sp>
      <p:sp>
        <p:nvSpPr>
          <p:cNvPr id="19" name="弧形 18"/>
          <p:cNvSpPr/>
          <p:nvPr/>
        </p:nvSpPr>
        <p:spPr>
          <a:xfrm rot="7903833">
            <a:off x="6132908" y="3196836"/>
            <a:ext cx="1136673" cy="1156657"/>
          </a:xfrm>
          <a:prstGeom prst="arc">
            <a:avLst>
              <a:gd name="adj1" fmla="val 16483466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 rot="2984097">
            <a:off x="6217194" y="4343269"/>
            <a:ext cx="47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&lt;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 rot="19335822">
            <a:off x="6760241" y="4262264"/>
            <a:ext cx="56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≤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511144" y="4767943"/>
            <a:ext cx="6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596745" y="5355772"/>
            <a:ext cx="112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false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615646" y="3043644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Example 1</a:t>
            </a:r>
            <a:endParaRPr lang="zh-TW" altLang="en-US" sz="4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01395" y="3078478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arr</a:t>
            </a:r>
            <a:endParaRPr lang="zh-TW" altLang="en-US" sz="3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ans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58D-BD27-4CE6-8F76-45911A47B9CC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37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/>
      <p:bldP spid="2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111765" r="-804511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209302" r="-804511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Prefix Sum(8) = 20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003074" y="1541416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074" y="1541416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5434149" y="4794068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t</a:t>
            </a:r>
            <a:r>
              <a:rPr lang="en-US" altLang="zh-TW" sz="2800" dirty="0" err="1" smtClean="0"/>
              <a:t>mp</a:t>
            </a:r>
            <a:r>
              <a:rPr lang="en-US" altLang="zh-TW" sz="2800" dirty="0" smtClean="0"/>
              <a:t>=10</a:t>
            </a:r>
            <a:endParaRPr lang="zh-TW" altLang="en-US" sz="2800" dirty="0"/>
          </a:p>
        </p:txBody>
      </p:sp>
      <p:sp>
        <p:nvSpPr>
          <p:cNvPr id="19" name="弧形 18"/>
          <p:cNvSpPr/>
          <p:nvPr/>
        </p:nvSpPr>
        <p:spPr>
          <a:xfrm rot="7903833">
            <a:off x="5323011" y="3183773"/>
            <a:ext cx="1136673" cy="1156657"/>
          </a:xfrm>
          <a:prstGeom prst="arc">
            <a:avLst>
              <a:gd name="adj1" fmla="val 16483466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 rot="2984097">
            <a:off x="5407297" y="4330206"/>
            <a:ext cx="47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&lt;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 rot="19335822">
            <a:off x="5950344" y="4249201"/>
            <a:ext cx="56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≤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701247" y="4754880"/>
            <a:ext cx="6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86848" y="5342709"/>
            <a:ext cx="112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false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615646" y="3043644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Example 1</a:t>
            </a:r>
            <a:endParaRPr lang="zh-TW" altLang="en-US" sz="4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01395" y="3078478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87143" y="3087187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arr</a:t>
            </a:r>
            <a:endParaRPr lang="zh-TW" altLang="en-US" sz="3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ans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DC41-0AE0-4B7C-8BA8-C95C3883FE60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9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/>
      <p:bldP spid="2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111765" r="-804511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209302" r="-804511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Prefix Sum(8) = 20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206240" y="1554479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1554479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4598126" y="4767942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t</a:t>
            </a:r>
            <a:r>
              <a:rPr lang="en-US" altLang="zh-TW" sz="2800" dirty="0" err="1" smtClean="0"/>
              <a:t>mp</a:t>
            </a:r>
            <a:r>
              <a:rPr lang="en-US" altLang="zh-TW" sz="2800" dirty="0" smtClean="0"/>
              <a:t>=10</a:t>
            </a:r>
            <a:endParaRPr lang="zh-TW" altLang="en-US" sz="2800" dirty="0"/>
          </a:p>
        </p:txBody>
      </p:sp>
      <p:sp>
        <p:nvSpPr>
          <p:cNvPr id="19" name="弧形 18"/>
          <p:cNvSpPr/>
          <p:nvPr/>
        </p:nvSpPr>
        <p:spPr>
          <a:xfrm rot="7903833">
            <a:off x="4486988" y="3157647"/>
            <a:ext cx="1136673" cy="1156657"/>
          </a:xfrm>
          <a:prstGeom prst="arc">
            <a:avLst>
              <a:gd name="adj1" fmla="val 16483466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 rot="2984097">
            <a:off x="4571274" y="4304080"/>
            <a:ext cx="47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&lt;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 rot="19335822">
            <a:off x="5114321" y="4223075"/>
            <a:ext cx="56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≤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865224" y="4728754"/>
            <a:ext cx="6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50825" y="5316583"/>
            <a:ext cx="82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true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615646" y="3043644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Example 1</a:t>
            </a:r>
            <a:endParaRPr lang="zh-TW" altLang="en-US" sz="4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01395" y="3078478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644637" y="5312227"/>
            <a:ext cx="4158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-a[4+1]=10-1=9</a:t>
            </a:r>
            <a:endParaRPr lang="zh-TW" altLang="en-US" sz="2800" dirty="0"/>
          </a:p>
        </p:txBody>
      </p:sp>
      <p:cxnSp>
        <p:nvCxnSpPr>
          <p:cNvPr id="5" name="直線單箭頭接點 4"/>
          <p:cNvCxnSpPr>
            <a:stCxn id="23" idx="3"/>
            <a:endCxn id="14" idx="1"/>
          </p:cNvCxnSpPr>
          <p:nvPr/>
        </p:nvCxnSpPr>
        <p:spPr>
          <a:xfrm flipV="1">
            <a:off x="5773782" y="5573837"/>
            <a:ext cx="870855" cy="4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987143" y="3087187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90458" y="3082833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arr</a:t>
            </a:r>
            <a:endParaRPr lang="zh-TW" altLang="en-US" sz="32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ans</a:t>
            </a:r>
            <a:endParaRPr lang="zh-TW" altLang="en-US" sz="32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E110-EA9D-4052-B079-090D6EB56F4D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96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/>
      <p:bldP spid="23" grpId="0"/>
      <p:bldP spid="14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111765" r="-804511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209302" r="-804511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Prefix Sum(8) = 20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396342" y="1567542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42" y="1567542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3788228" y="4754879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=9</a:t>
            </a:r>
            <a:endParaRPr lang="zh-TW" altLang="en-US" sz="2800" dirty="0"/>
          </a:p>
        </p:txBody>
      </p:sp>
      <p:sp>
        <p:nvSpPr>
          <p:cNvPr id="19" name="弧形 18"/>
          <p:cNvSpPr/>
          <p:nvPr/>
        </p:nvSpPr>
        <p:spPr>
          <a:xfrm rot="7903833">
            <a:off x="3677090" y="3144584"/>
            <a:ext cx="1136673" cy="1156657"/>
          </a:xfrm>
          <a:prstGeom prst="arc">
            <a:avLst>
              <a:gd name="adj1" fmla="val 16483466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 rot="2984097">
            <a:off x="3761376" y="4291017"/>
            <a:ext cx="47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&lt;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 rot="19335822">
            <a:off x="4304423" y="4210012"/>
            <a:ext cx="56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≤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055326" y="4715691"/>
            <a:ext cx="6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40927" y="5303520"/>
            <a:ext cx="82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true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615646" y="3043644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Example 1</a:t>
            </a:r>
            <a:endParaRPr lang="zh-TW" altLang="en-US" sz="4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01395" y="3078478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34740" y="5299164"/>
            <a:ext cx="364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-a[3+1]=9-3=6</a:t>
            </a:r>
            <a:endParaRPr lang="zh-TW" altLang="en-US" sz="2800" dirty="0"/>
          </a:p>
        </p:txBody>
      </p:sp>
      <p:cxnSp>
        <p:nvCxnSpPr>
          <p:cNvPr id="5" name="直線單箭頭接點 4"/>
          <p:cNvCxnSpPr>
            <a:stCxn id="23" idx="3"/>
            <a:endCxn id="14" idx="1"/>
          </p:cNvCxnSpPr>
          <p:nvPr/>
        </p:nvCxnSpPr>
        <p:spPr>
          <a:xfrm flipV="1">
            <a:off x="4963884" y="5560774"/>
            <a:ext cx="870856" cy="4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987143" y="3087187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90458" y="3082833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50081" y="3091542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arr</a:t>
            </a:r>
            <a:endParaRPr lang="zh-TW" altLang="en-US" sz="32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ans</a:t>
            </a:r>
            <a:endParaRPr lang="zh-TW" altLang="en-US" sz="32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A1D1-9AD0-44B7-A10F-0C9C078D22C0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19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/>
      <p:bldP spid="23" grpId="0"/>
      <p:bldP spid="1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111765" r="-804511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209302" r="-804511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Prefix Sum(8) = 20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586444" y="1593668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444" y="1593668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2952205" y="4767942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=6</a:t>
            </a:r>
            <a:endParaRPr lang="zh-TW" altLang="en-US" sz="2800" dirty="0"/>
          </a:p>
        </p:txBody>
      </p:sp>
      <p:sp>
        <p:nvSpPr>
          <p:cNvPr id="19" name="弧形 18"/>
          <p:cNvSpPr/>
          <p:nvPr/>
        </p:nvSpPr>
        <p:spPr>
          <a:xfrm rot="7903833">
            <a:off x="2841067" y="3157647"/>
            <a:ext cx="1136673" cy="1156657"/>
          </a:xfrm>
          <a:prstGeom prst="arc">
            <a:avLst>
              <a:gd name="adj1" fmla="val 16483466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 rot="2984097">
            <a:off x="2925353" y="4304080"/>
            <a:ext cx="47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&lt;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 rot="19335822">
            <a:off x="3468400" y="4223075"/>
            <a:ext cx="56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≤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9303" y="4728754"/>
            <a:ext cx="6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304904" y="5316583"/>
            <a:ext cx="82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true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615646" y="3043644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Example 1</a:t>
            </a:r>
            <a:endParaRPr lang="zh-TW" altLang="en-US" sz="4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01395" y="3078478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98717" y="5312227"/>
            <a:ext cx="364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-a[2+1]=6-3=3</a:t>
            </a:r>
            <a:endParaRPr lang="zh-TW" altLang="en-US" sz="2800" dirty="0"/>
          </a:p>
        </p:txBody>
      </p:sp>
      <p:cxnSp>
        <p:nvCxnSpPr>
          <p:cNvPr id="5" name="直線單箭頭接點 4"/>
          <p:cNvCxnSpPr>
            <a:stCxn id="23" idx="3"/>
            <a:endCxn id="14" idx="1"/>
          </p:cNvCxnSpPr>
          <p:nvPr/>
        </p:nvCxnSpPr>
        <p:spPr>
          <a:xfrm flipV="1">
            <a:off x="4127861" y="5573837"/>
            <a:ext cx="870856" cy="4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987143" y="3087187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90458" y="3082833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50081" y="3091542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648892" y="3061062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arr</a:t>
            </a:r>
            <a:endParaRPr lang="zh-TW" altLang="en-US" sz="32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ans</a:t>
            </a:r>
            <a:endParaRPr lang="zh-TW" altLang="en-US" sz="3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2631-E2D5-491F-B73F-26AE8D0A0A5A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8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/>
      <p:bldP spid="23" grpId="0"/>
      <p:bldP spid="14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111765" r="-804511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209302" r="-804511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Prefix Sum(8) = 20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776547" y="1606731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47" y="1606731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2103119" y="4807131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=3</a:t>
            </a:r>
            <a:endParaRPr lang="zh-TW" altLang="en-US" sz="2800" dirty="0"/>
          </a:p>
        </p:txBody>
      </p:sp>
      <p:sp>
        <p:nvSpPr>
          <p:cNvPr id="19" name="弧形 18"/>
          <p:cNvSpPr/>
          <p:nvPr/>
        </p:nvSpPr>
        <p:spPr>
          <a:xfrm rot="7903833">
            <a:off x="1991981" y="3196836"/>
            <a:ext cx="1136673" cy="1156657"/>
          </a:xfrm>
          <a:prstGeom prst="arc">
            <a:avLst>
              <a:gd name="adj1" fmla="val 16483466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 rot="2984097">
            <a:off x="2076267" y="4343269"/>
            <a:ext cx="47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&lt;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 rot="19335822">
            <a:off x="2619314" y="4262264"/>
            <a:ext cx="56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≤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370217" y="4767943"/>
            <a:ext cx="6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55818" y="5355772"/>
            <a:ext cx="82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true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615646" y="3043644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Example 1</a:t>
            </a:r>
            <a:endParaRPr lang="zh-TW" altLang="en-US" sz="4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01395" y="3078478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49631" y="5351416"/>
            <a:ext cx="364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-a[1+1]=3-2=1</a:t>
            </a:r>
            <a:endParaRPr lang="zh-TW" altLang="en-US" sz="2800" dirty="0"/>
          </a:p>
        </p:txBody>
      </p:sp>
      <p:cxnSp>
        <p:nvCxnSpPr>
          <p:cNvPr id="5" name="直線單箭頭接點 4"/>
          <p:cNvCxnSpPr>
            <a:stCxn id="23" idx="3"/>
            <a:endCxn id="14" idx="1"/>
          </p:cNvCxnSpPr>
          <p:nvPr/>
        </p:nvCxnSpPr>
        <p:spPr>
          <a:xfrm flipV="1">
            <a:off x="3278775" y="5613026"/>
            <a:ext cx="870856" cy="4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987143" y="3087187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90458" y="3082833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50081" y="3091542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648892" y="3061062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847704" y="3082834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arr</a:t>
            </a:r>
            <a:endParaRPr lang="zh-TW" altLang="en-US" sz="3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ans</a:t>
            </a:r>
            <a:endParaRPr lang="zh-TW" altLang="en-US" sz="3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A70A-3310-4D17-B259-1F194BD234C6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85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/>
      <p:bldP spid="23" grpId="0"/>
      <p:bldP spid="14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92820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111765" r="-804511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209302" r="-804511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Prefix Sum(8) = 20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005838" y="1541416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8" y="1541416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2103119" y="4807131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=1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135086" y="4781006"/>
            <a:ext cx="133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!= 0 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55818" y="5355772"/>
            <a:ext cx="82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true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615646" y="3043644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Example 1</a:t>
            </a:r>
            <a:endParaRPr lang="zh-TW" altLang="en-US" sz="4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01395" y="3078478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49631" y="5351416"/>
            <a:ext cx="364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b[1]=1</a:t>
            </a:r>
            <a:endParaRPr lang="zh-TW" altLang="en-US" sz="2800" dirty="0"/>
          </a:p>
        </p:txBody>
      </p:sp>
      <p:cxnSp>
        <p:nvCxnSpPr>
          <p:cNvPr id="5" name="直線單箭頭接點 4"/>
          <p:cNvCxnSpPr>
            <a:stCxn id="23" idx="3"/>
            <a:endCxn id="14" idx="1"/>
          </p:cNvCxnSpPr>
          <p:nvPr/>
        </p:nvCxnSpPr>
        <p:spPr>
          <a:xfrm flipV="1">
            <a:off x="3278775" y="5613026"/>
            <a:ext cx="870856" cy="4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987143" y="3087187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90458" y="3082833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50081" y="3091542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648892" y="3061062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847704" y="3082834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007327" y="3065417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arr</a:t>
            </a:r>
            <a:endParaRPr lang="zh-TW" altLang="en-US" sz="3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ans</a:t>
            </a:r>
            <a:endParaRPr lang="zh-TW" altLang="en-US" sz="3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FFAE-624F-42BA-BA4C-C7221B929580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79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14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EDB7911-82BB-4F9A-A058-AE537D8B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1614 Hell on the Markets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47928" y="1690688"/>
                <a:ext cx="9750552" cy="1386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給定一個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正整數數列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尋找一組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 −1}</m:t>
                    </m:r>
                  </m:oMath>
                </a14:m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en-US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.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如果找不到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就輸出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NO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不然就輸出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YES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並輸出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.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690688"/>
                <a:ext cx="9750552" cy="1386405"/>
              </a:xfrm>
              <a:prstGeom prst="rect">
                <a:avLst/>
              </a:prstGeom>
              <a:blipFill rotWithShape="0">
                <a:blip r:embed="rId2"/>
                <a:stretch>
                  <a:fillRect l="-1313" t="-4386" r="-2939" b="-11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47928" y="3236976"/>
            <a:ext cx="106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1392936" y="3879436"/>
            <a:ext cx="5489448" cy="1046440"/>
            <a:chOff x="1392936" y="3879436"/>
            <a:chExt cx="5489448" cy="1046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551432" y="3879436"/>
                  <a:ext cx="41788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zh-TW" altLang="en-US" sz="2800" dirty="0" smtClean="0"/>
                    <a:t> </a:t>
                  </a:r>
                  <a:r>
                    <a:rPr lang="en-US" altLang="zh-TW" sz="2800" dirty="0" smtClean="0"/>
                    <a:t>:</a:t>
                  </a:r>
                  <a:r>
                    <a:rPr lang="zh-TW" altLang="en-US" sz="2800" dirty="0" smtClean="0"/>
                    <a:t>  </a:t>
                  </a:r>
                  <a:r>
                    <a:rPr lang="en-US" altLang="zh-TW" sz="2800" dirty="0" smtClean="0"/>
                    <a:t>1,   2,   3,   4</a:t>
                  </a:r>
                  <a:r>
                    <a:rPr lang="zh-TW" altLang="en-US" sz="2800" dirty="0" smtClean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432" y="3879436"/>
                  <a:ext cx="4178808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465" r="-730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551432" y="4402656"/>
                  <a:ext cx="41788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zh-TW" altLang="en-US" sz="2800" dirty="0" smtClean="0"/>
                    <a:t> </a:t>
                  </a:r>
                  <a:r>
                    <a:rPr lang="en-US" altLang="zh-TW" sz="2800" dirty="0" smtClean="0"/>
                    <a:t>:</a:t>
                  </a:r>
                  <a:r>
                    <a:rPr lang="zh-TW" altLang="en-US" sz="2800" dirty="0" smtClean="0"/>
                    <a:t>  </a:t>
                  </a:r>
                  <a:r>
                    <a:rPr lang="en-US" altLang="zh-TW" sz="2800" dirty="0" smtClean="0"/>
                    <a:t>1,  -1,  -1,  1</a:t>
                  </a:r>
                  <a:r>
                    <a:rPr lang="zh-TW" altLang="en-US" sz="2800" dirty="0" smtClean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432" y="4402656"/>
                  <a:ext cx="417880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465" r="-730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大括弧 8"/>
            <p:cNvSpPr/>
            <p:nvPr/>
          </p:nvSpPr>
          <p:spPr>
            <a:xfrm>
              <a:off x="5676900" y="3931920"/>
              <a:ext cx="292608" cy="993956"/>
            </a:xfrm>
            <a:prstGeom prst="rightBrace">
              <a:avLst>
                <a:gd name="adj1" fmla="val 36458"/>
                <a:gd name="adj2" fmla="val 5000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96000" y="4141046"/>
              <a:ext cx="786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YES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1392936" y="4442070"/>
              <a:ext cx="155448" cy="4572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444752" y="5144781"/>
            <a:ext cx="5535168" cy="1046440"/>
            <a:chOff x="1444752" y="5144781"/>
            <a:chExt cx="5535168" cy="1046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1648968" y="5144781"/>
                  <a:ext cx="41788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zh-TW" altLang="en-US" sz="2800" dirty="0" smtClean="0"/>
                    <a:t> </a:t>
                  </a:r>
                  <a:r>
                    <a:rPr lang="en-US" altLang="zh-TW" sz="2800" dirty="0" smtClean="0"/>
                    <a:t>:</a:t>
                  </a:r>
                  <a:r>
                    <a:rPr lang="zh-TW" altLang="en-US" sz="2800" dirty="0" smtClean="0"/>
                    <a:t>  </a:t>
                  </a:r>
                  <a:r>
                    <a:rPr lang="en-US" altLang="zh-TW" sz="2800" dirty="0" smtClean="0"/>
                    <a:t>1,   2,   3,   3</a:t>
                  </a:r>
                  <a:r>
                    <a:rPr lang="zh-TW" altLang="en-US" sz="2800" dirty="0" smtClean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968" y="5144781"/>
                  <a:ext cx="4178808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1628" r="-730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1648968" y="5668001"/>
                  <a:ext cx="41788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zh-TW" altLang="en-US" sz="2800" dirty="0" smtClean="0"/>
                    <a:t> </a:t>
                  </a:r>
                  <a:r>
                    <a:rPr lang="en-US" altLang="zh-TW" sz="2800" dirty="0" smtClean="0"/>
                    <a:t>:</a:t>
                  </a:r>
                  <a:r>
                    <a:rPr lang="zh-TW" altLang="en-US" sz="2800" dirty="0" smtClean="0"/>
                    <a:t>  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968" y="5668001"/>
                  <a:ext cx="4178808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1628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右大括弧 12"/>
            <p:cNvSpPr/>
            <p:nvPr/>
          </p:nvSpPr>
          <p:spPr>
            <a:xfrm>
              <a:off x="5774436" y="5197265"/>
              <a:ext cx="292608" cy="993956"/>
            </a:xfrm>
            <a:prstGeom prst="rightBrace">
              <a:avLst>
                <a:gd name="adj1" fmla="val 36458"/>
                <a:gd name="adj2" fmla="val 5000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93536" y="5406391"/>
              <a:ext cx="786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NO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1444752" y="5701011"/>
              <a:ext cx="155448" cy="4572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683E-2BB8-4CA9-AAC9-56611AABE551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8009741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8009741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111765" r="-599254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209302" r="-599254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Example 2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arr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ans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sum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4995-91BD-4081-8642-0744E18E2404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3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518629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518629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111765" r="-599254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209302" r="-599254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Prefix Sum(6) = 16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Example 2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2220686" y="3030583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026229" y="3039291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823063" y="3039291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646023" y="3039292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468983" y="3026229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278880" y="3013166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390503" y="3030583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325188" y="3161212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3209109" y="3026229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143794" y="3156858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3992880" y="3026229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927565" y="3156858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855029" y="3026229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789714" y="3156858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5664926" y="3013165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599611" y="3143794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arr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ans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sum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AC3F-0525-4E9E-B1DC-C3160E95F285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480505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480505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111765" r="-599254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209302" r="-599254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Prefix Sum(6) = 16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791731" y="3299907"/>
            <a:ext cx="3400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tmp</a:t>
            </a:r>
            <a:r>
              <a:rPr lang="en-US" altLang="zh-TW" sz="2800" dirty="0" smtClean="0">
                <a:solidFill>
                  <a:prstClr val="black"/>
                </a:solidFill>
              </a:rPr>
              <a:t>=Prefix Sum(6)/2 = </a:t>
            </a:r>
            <a:r>
              <a:rPr lang="en-US" altLang="zh-TW" sz="2800" dirty="0">
                <a:solidFill>
                  <a:prstClr val="black"/>
                </a:solidFill>
              </a:rPr>
              <a:t>8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>
            <a:stCxn id="3" idx="2"/>
            <a:endCxn id="4" idx="0"/>
          </p:cNvCxnSpPr>
          <p:nvPr/>
        </p:nvCxnSpPr>
        <p:spPr>
          <a:xfrm>
            <a:off x="10483649" y="2659782"/>
            <a:ext cx="8217" cy="6401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Example 2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254343" y="4702629"/>
            <a:ext cx="90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YES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10544609" y="4092342"/>
            <a:ext cx="8217" cy="6401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0515601" y="2599508"/>
            <a:ext cx="103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偶數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arr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ans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sum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5B82-17EC-4D15-A070-B59384B29656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272722" y="5319513"/>
            <a:ext cx="493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要找那些數總和是 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 (=8)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257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604016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604016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111765" r="-599254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209302" r="-599254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Prefix Sum(6) = 16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003074" y="1541416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074" y="1541416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5434149" y="4794068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tmp</a:t>
            </a:r>
            <a:r>
              <a:rPr lang="en-US" altLang="zh-TW" sz="2800" dirty="0" smtClean="0">
                <a:solidFill>
                  <a:prstClr val="black"/>
                </a:solidFill>
              </a:rPr>
              <a:t>=8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弧形 18"/>
          <p:cNvSpPr/>
          <p:nvPr/>
        </p:nvSpPr>
        <p:spPr>
          <a:xfrm rot="7903833">
            <a:off x="5323011" y="3183773"/>
            <a:ext cx="1136673" cy="1156657"/>
          </a:xfrm>
          <a:prstGeom prst="arc">
            <a:avLst>
              <a:gd name="adj1" fmla="val 16483466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 rot="2984097">
            <a:off x="5407297" y="4330206"/>
            <a:ext cx="47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&lt;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 rot="19335822">
            <a:off x="5950344" y="4249201"/>
            <a:ext cx="56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≤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701247" y="4754880"/>
            <a:ext cx="6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86848" y="5342709"/>
            <a:ext cx="112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false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Example 2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87143" y="3087187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arr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ans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sum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4A50-E148-4410-83C9-0C42FE265508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2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/>
      <p:bldP spid="2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699621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699621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111765" r="-599254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209302" r="-599254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Prefix Sum(6) = 16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206240" y="1554479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1554479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4598126" y="4767942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tmp</a:t>
            </a:r>
            <a:r>
              <a:rPr lang="en-US" altLang="zh-TW" sz="2800" dirty="0" smtClean="0">
                <a:solidFill>
                  <a:prstClr val="black"/>
                </a:solidFill>
              </a:rPr>
              <a:t>=8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弧形 18"/>
          <p:cNvSpPr/>
          <p:nvPr/>
        </p:nvSpPr>
        <p:spPr>
          <a:xfrm rot="7903833">
            <a:off x="4486988" y="3157647"/>
            <a:ext cx="1136673" cy="1156657"/>
          </a:xfrm>
          <a:prstGeom prst="arc">
            <a:avLst>
              <a:gd name="adj1" fmla="val 16483466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 rot="2984097">
            <a:off x="4571274" y="4304080"/>
            <a:ext cx="47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&lt;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 rot="19335822">
            <a:off x="5114321" y="4223075"/>
            <a:ext cx="56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≤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865224" y="4728754"/>
            <a:ext cx="6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50825" y="5316583"/>
            <a:ext cx="82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true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Example 2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644637" y="5312227"/>
            <a:ext cx="4158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tmp</a:t>
            </a:r>
            <a:r>
              <a:rPr lang="en-US" altLang="zh-TW" sz="2800" dirty="0" smtClean="0">
                <a:solidFill>
                  <a:prstClr val="black"/>
                </a:solidFill>
              </a:rPr>
              <a:t>=</a:t>
            </a:r>
            <a:r>
              <a:rPr lang="en-US" altLang="zh-TW" sz="2800" dirty="0" err="1" smtClean="0">
                <a:solidFill>
                  <a:prstClr val="black"/>
                </a:solidFill>
              </a:rPr>
              <a:t>tmp</a:t>
            </a:r>
            <a:r>
              <a:rPr lang="en-US" altLang="zh-TW" sz="2800" dirty="0" smtClean="0">
                <a:solidFill>
                  <a:prstClr val="black"/>
                </a:solidFill>
              </a:rPr>
              <a:t>-a[4+1]=8-3=5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5" name="直線單箭頭接點 4"/>
          <p:cNvCxnSpPr>
            <a:stCxn id="23" idx="3"/>
            <a:endCxn id="14" idx="1"/>
          </p:cNvCxnSpPr>
          <p:nvPr/>
        </p:nvCxnSpPr>
        <p:spPr>
          <a:xfrm flipV="1">
            <a:off x="5773782" y="5573837"/>
            <a:ext cx="870855" cy="4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987143" y="3087187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90458" y="3082833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arr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ans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sum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3204-43D3-4D2A-A398-9B0CC0D494F3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78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/>
      <p:bldP spid="23" grpId="0"/>
      <p:bldP spid="14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61705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61705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111765" r="-599254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209302" r="-599254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Prefix Sum(6) = 16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396342" y="1567542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42" y="1567542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3788228" y="4754879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tmp</a:t>
            </a:r>
            <a:r>
              <a:rPr lang="en-US" altLang="zh-TW" sz="2800" dirty="0" smtClean="0">
                <a:solidFill>
                  <a:prstClr val="black"/>
                </a:solidFill>
              </a:rPr>
              <a:t>=5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弧形 18"/>
          <p:cNvSpPr/>
          <p:nvPr/>
        </p:nvSpPr>
        <p:spPr>
          <a:xfrm rot="7903833">
            <a:off x="3677090" y="3144584"/>
            <a:ext cx="1136673" cy="1156657"/>
          </a:xfrm>
          <a:prstGeom prst="arc">
            <a:avLst>
              <a:gd name="adj1" fmla="val 16483466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 rot="2984097">
            <a:off x="3761376" y="4291017"/>
            <a:ext cx="47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&lt;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 rot="19335822">
            <a:off x="4304423" y="4210012"/>
            <a:ext cx="56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≤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055326" y="4715691"/>
            <a:ext cx="6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40927" y="5303520"/>
            <a:ext cx="103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false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Example 2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87143" y="3087187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90458" y="3082833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50081" y="3091542"/>
            <a:ext cx="59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arr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ans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sum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C8B4-C5E1-40E2-A3C7-A01923E72760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3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/>
      <p:bldP spid="23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2464345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2464345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111765" r="-599254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209302" r="-599254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Prefix Sum(6) = 16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586444" y="1593668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444" y="1593668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2952205" y="4767942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tmp</a:t>
            </a:r>
            <a:r>
              <a:rPr lang="en-US" altLang="zh-TW" sz="2800" dirty="0" smtClean="0">
                <a:solidFill>
                  <a:prstClr val="black"/>
                </a:solidFill>
              </a:rPr>
              <a:t>=5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弧形 18"/>
          <p:cNvSpPr/>
          <p:nvPr/>
        </p:nvSpPr>
        <p:spPr>
          <a:xfrm rot="7903833">
            <a:off x="2841067" y="3157647"/>
            <a:ext cx="1136673" cy="1156657"/>
          </a:xfrm>
          <a:prstGeom prst="arc">
            <a:avLst>
              <a:gd name="adj1" fmla="val 16483466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 rot="2984097">
            <a:off x="2925353" y="4304080"/>
            <a:ext cx="47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&lt;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 rot="19335822">
            <a:off x="3468400" y="4223075"/>
            <a:ext cx="56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≤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9303" y="4728754"/>
            <a:ext cx="6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304904" y="5316583"/>
            <a:ext cx="82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true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Example 2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98717" y="5312227"/>
            <a:ext cx="364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tmp</a:t>
            </a:r>
            <a:r>
              <a:rPr lang="en-US" altLang="zh-TW" sz="2800" dirty="0" smtClean="0">
                <a:solidFill>
                  <a:prstClr val="black"/>
                </a:solidFill>
              </a:rPr>
              <a:t>=</a:t>
            </a:r>
            <a:r>
              <a:rPr lang="en-US" altLang="zh-TW" sz="2800" dirty="0" err="1" smtClean="0">
                <a:solidFill>
                  <a:prstClr val="black"/>
                </a:solidFill>
              </a:rPr>
              <a:t>tmp</a:t>
            </a:r>
            <a:r>
              <a:rPr lang="en-US" altLang="zh-TW" sz="2800" dirty="0" smtClean="0">
                <a:solidFill>
                  <a:prstClr val="black"/>
                </a:solidFill>
              </a:rPr>
              <a:t>-a[2+1]=5-3=2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5" name="直線單箭頭接點 4"/>
          <p:cNvCxnSpPr>
            <a:stCxn id="23" idx="3"/>
            <a:endCxn id="14" idx="1"/>
          </p:cNvCxnSpPr>
          <p:nvPr/>
        </p:nvCxnSpPr>
        <p:spPr>
          <a:xfrm flipV="1">
            <a:off x="4127861" y="5573837"/>
            <a:ext cx="870856" cy="4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987143" y="3087187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90458" y="3082833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50080" y="3091542"/>
            <a:ext cx="644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648892" y="3061062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arr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ans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sum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F948-600F-49E0-95DE-4FAD4825F453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19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/>
      <p:bldP spid="23" grpId="0"/>
      <p:bldP spid="14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449728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449728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111765" r="-599254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209302" r="-599254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Prefix Sum(6) = 16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776547" y="1606731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47" y="1606731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2103119" y="4807131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tmp</a:t>
            </a:r>
            <a:r>
              <a:rPr lang="en-US" altLang="zh-TW" sz="2800" dirty="0" smtClean="0">
                <a:solidFill>
                  <a:prstClr val="black"/>
                </a:solidFill>
              </a:rPr>
              <a:t>=2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弧形 18"/>
          <p:cNvSpPr/>
          <p:nvPr/>
        </p:nvSpPr>
        <p:spPr>
          <a:xfrm rot="7903833">
            <a:off x="1991981" y="3196836"/>
            <a:ext cx="1136673" cy="1156657"/>
          </a:xfrm>
          <a:prstGeom prst="arc">
            <a:avLst>
              <a:gd name="adj1" fmla="val 16483466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 rot="2984097">
            <a:off x="2076267" y="4343269"/>
            <a:ext cx="47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&lt;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 rot="19335822">
            <a:off x="2619314" y="4262264"/>
            <a:ext cx="56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≤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370217" y="4767943"/>
            <a:ext cx="6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55818" y="5355772"/>
            <a:ext cx="82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true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Example 2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49631" y="5351416"/>
            <a:ext cx="364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tmp</a:t>
            </a:r>
            <a:r>
              <a:rPr lang="en-US" altLang="zh-TW" sz="2800" dirty="0" smtClean="0">
                <a:solidFill>
                  <a:prstClr val="black"/>
                </a:solidFill>
              </a:rPr>
              <a:t>=</a:t>
            </a:r>
            <a:r>
              <a:rPr lang="en-US" altLang="zh-TW" sz="2800" dirty="0" err="1" smtClean="0">
                <a:solidFill>
                  <a:prstClr val="black"/>
                </a:solidFill>
              </a:rPr>
              <a:t>tmp</a:t>
            </a:r>
            <a:r>
              <a:rPr lang="en-US" altLang="zh-TW" sz="2800" dirty="0" smtClean="0">
                <a:solidFill>
                  <a:prstClr val="black"/>
                </a:solidFill>
              </a:rPr>
              <a:t>-a[1+1]=2-2=0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5" name="直線單箭頭接點 4"/>
          <p:cNvCxnSpPr>
            <a:stCxn id="23" idx="3"/>
            <a:endCxn id="14" idx="1"/>
          </p:cNvCxnSpPr>
          <p:nvPr/>
        </p:nvCxnSpPr>
        <p:spPr>
          <a:xfrm flipV="1">
            <a:off x="3278775" y="5613026"/>
            <a:ext cx="870856" cy="4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987143" y="3087187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90458" y="3082833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50081" y="3091542"/>
            <a:ext cx="59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648892" y="3061062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847704" y="3082834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arr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ans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sum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BB25-9BBB-4F50-A632-831C106AE2B6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4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  <p:bldP spid="22" grpId="0"/>
      <p:bldP spid="23" grpId="0"/>
      <p:bldP spid="14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521486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521486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111765" r="-599254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209302" r="-599254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10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Prefix Sum(6) = 16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005838" y="1541416"/>
                <a:ext cx="862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8" y="1541416"/>
                <a:ext cx="8621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2103119" y="4807131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tmp</a:t>
            </a:r>
            <a:r>
              <a:rPr lang="en-US" altLang="zh-TW" sz="2800" dirty="0" smtClean="0">
                <a:solidFill>
                  <a:prstClr val="black"/>
                </a:solidFill>
              </a:rPr>
              <a:t>=0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135086" y="4781006"/>
            <a:ext cx="133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!= 0 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55818" y="5355772"/>
            <a:ext cx="96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false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Example 2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71699" y="5351416"/>
            <a:ext cx="364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b[1]=-1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5" name="直線單箭頭接點 4"/>
          <p:cNvCxnSpPr>
            <a:stCxn id="23" idx="3"/>
            <a:endCxn id="14" idx="1"/>
          </p:cNvCxnSpPr>
          <p:nvPr/>
        </p:nvCxnSpPr>
        <p:spPr>
          <a:xfrm flipV="1">
            <a:off x="3422469" y="5613026"/>
            <a:ext cx="949230" cy="4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987143" y="3087187"/>
            <a:ext cx="77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90458" y="3082833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50081" y="3091542"/>
            <a:ext cx="722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648892" y="3061062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847704" y="3082834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007326" y="3065417"/>
            <a:ext cx="644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arr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ans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sum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A178-49DA-48A0-810B-672AB8661670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09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14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083906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083906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111765" r="-599254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209302" r="-599254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Example 3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arr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ans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sum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4D58-FF34-48D9-B87A-1A8E4E517211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3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8BD3BC45-45BF-490C-B1DD-FD9D9B4E2762}"/>
              </a:ext>
            </a:extLst>
          </p:cNvPr>
          <p:cNvSpPr txBox="1"/>
          <p:nvPr/>
        </p:nvSpPr>
        <p:spPr>
          <a:xfrm>
            <a:off x="155013" y="34339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2390E692-2AC4-4AAC-B05A-B7C68BC488DE}"/>
              </a:ext>
            </a:extLst>
          </p:cNvPr>
          <p:cNvSpPr txBox="1"/>
          <p:nvPr/>
        </p:nvSpPr>
        <p:spPr>
          <a:xfrm>
            <a:off x="8401159" y="410878"/>
            <a:ext cx="317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491759E4-5825-4E4D-96AD-B5A118CD9481}"/>
              </a:ext>
            </a:extLst>
          </p:cNvPr>
          <p:cNvSpPr txBox="1"/>
          <p:nvPr/>
        </p:nvSpPr>
        <p:spPr>
          <a:xfrm>
            <a:off x="242098" y="1028917"/>
            <a:ext cx="3200400" cy="23083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4</a:t>
            </a:r>
          </a:p>
          <a:p>
            <a:r>
              <a:rPr lang="en-US" altLang="zh-TW" sz="3600" dirty="0"/>
              <a:t>1 2 3 3</a:t>
            </a:r>
          </a:p>
          <a:p>
            <a:r>
              <a:rPr lang="en-US" altLang="zh-TW" sz="3600" dirty="0"/>
              <a:t>4</a:t>
            </a:r>
          </a:p>
          <a:p>
            <a:r>
              <a:rPr lang="en-US" altLang="zh-TW" sz="3600" dirty="0"/>
              <a:t>1 2 3 4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0CF21FF1-1B02-4FE9-8892-2FE5C32E961C}"/>
              </a:ext>
            </a:extLst>
          </p:cNvPr>
          <p:cNvSpPr txBox="1"/>
          <p:nvPr/>
        </p:nvSpPr>
        <p:spPr>
          <a:xfrm>
            <a:off x="8734484" y="1165100"/>
            <a:ext cx="3265715" cy="17543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No</a:t>
            </a:r>
          </a:p>
          <a:p>
            <a:r>
              <a:rPr lang="en-US" altLang="zh-TW" sz="3600" dirty="0"/>
              <a:t>Yes</a:t>
            </a:r>
          </a:p>
          <a:p>
            <a:r>
              <a:rPr lang="en-US" altLang="zh-TW" sz="3600" dirty="0"/>
              <a:t>1 -1 -1 1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02536" y="1028917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>
            <a:stCxn id="7" idx="1"/>
          </p:cNvCxnSpPr>
          <p:nvPr/>
        </p:nvCxnSpPr>
        <p:spPr>
          <a:xfrm flipH="1">
            <a:off x="795528" y="1290527"/>
            <a:ext cx="12070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847921" y="1587634"/>
                <a:ext cx="1508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921" y="1587634"/>
                <a:ext cx="1508760" cy="523220"/>
              </a:xfrm>
              <a:prstGeom prst="rect">
                <a:avLst/>
              </a:prstGeom>
              <a:blipFill rotWithShape="0">
                <a:blip r:embed="rId3"/>
                <a:stretch>
                  <a:fillRect r="-278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 flipH="1">
            <a:off x="1640913" y="1904255"/>
            <a:ext cx="12070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20040" y="1170432"/>
            <a:ext cx="1522258" cy="9404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08501" y="2254370"/>
            <a:ext cx="1522258" cy="9404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842298" y="1640643"/>
            <a:ext cx="1085632" cy="2803341"/>
            <a:chOff x="1842298" y="1640643"/>
            <a:chExt cx="1085632" cy="2803341"/>
          </a:xfrm>
        </p:grpSpPr>
        <p:cxnSp>
          <p:nvCxnSpPr>
            <p:cNvPr id="22" name="肘形接點 21"/>
            <p:cNvCxnSpPr>
              <a:stCxn id="13" idx="3"/>
            </p:cNvCxnSpPr>
            <p:nvPr/>
          </p:nvCxnSpPr>
          <p:spPr>
            <a:xfrm>
              <a:off x="1842298" y="1640643"/>
              <a:ext cx="434558" cy="2803340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2276856" y="4443984"/>
              <a:ext cx="65107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1830759" y="2724581"/>
            <a:ext cx="1168473" cy="2972131"/>
            <a:chOff x="1830759" y="2724581"/>
            <a:chExt cx="1168473" cy="2972131"/>
          </a:xfrm>
        </p:grpSpPr>
        <p:cxnSp>
          <p:nvCxnSpPr>
            <p:cNvPr id="29" name="肘形接點 28"/>
            <p:cNvCxnSpPr>
              <a:stCxn id="14" idx="3"/>
            </p:cNvCxnSpPr>
            <p:nvPr/>
          </p:nvCxnSpPr>
          <p:spPr>
            <a:xfrm>
              <a:off x="1830759" y="2724581"/>
              <a:ext cx="107769" cy="2972131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1938528" y="5696712"/>
              <a:ext cx="10607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肘形接點 34"/>
          <p:cNvCxnSpPr/>
          <p:nvPr/>
        </p:nvCxnSpPr>
        <p:spPr>
          <a:xfrm rot="5400000" flipH="1" flipV="1">
            <a:off x="7025205" y="2292533"/>
            <a:ext cx="2542034" cy="773321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2908445" y="3687426"/>
            <a:ext cx="5535168" cy="1046440"/>
            <a:chOff x="1444752" y="5144781"/>
            <a:chExt cx="5535168" cy="1046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1648968" y="5144781"/>
                  <a:ext cx="41788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zh-TW" altLang="en-US" sz="2800" dirty="0" smtClean="0"/>
                    <a:t> </a:t>
                  </a:r>
                  <a:r>
                    <a:rPr lang="en-US" altLang="zh-TW" sz="2800" dirty="0" smtClean="0"/>
                    <a:t>:</a:t>
                  </a:r>
                  <a:r>
                    <a:rPr lang="zh-TW" altLang="en-US" sz="2800" dirty="0" smtClean="0"/>
                    <a:t>  </a:t>
                  </a:r>
                  <a:r>
                    <a:rPr lang="en-US" altLang="zh-TW" sz="2800" dirty="0" smtClean="0"/>
                    <a:t>1,   2,   3,   3</a:t>
                  </a:r>
                  <a:r>
                    <a:rPr lang="zh-TW" altLang="en-US" sz="2800" dirty="0" smtClean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968" y="5144781"/>
                  <a:ext cx="417880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1628" r="-730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648968" y="5668001"/>
                  <a:ext cx="41788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zh-TW" altLang="en-US" sz="2800" dirty="0" smtClean="0"/>
                    <a:t> </a:t>
                  </a:r>
                  <a:r>
                    <a:rPr lang="en-US" altLang="zh-TW" sz="2800" dirty="0" smtClean="0"/>
                    <a:t>:</a:t>
                  </a:r>
                  <a:r>
                    <a:rPr lang="zh-TW" altLang="en-US" sz="2800" dirty="0" smtClean="0"/>
                    <a:t>  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968" y="5668001"/>
                  <a:ext cx="4178808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1628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右大括弧 39"/>
            <p:cNvSpPr/>
            <p:nvPr/>
          </p:nvSpPr>
          <p:spPr>
            <a:xfrm>
              <a:off x="5774436" y="5197265"/>
              <a:ext cx="292608" cy="993956"/>
            </a:xfrm>
            <a:prstGeom prst="rightBrace">
              <a:avLst>
                <a:gd name="adj1" fmla="val 36458"/>
                <a:gd name="adj2" fmla="val 5000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193536" y="5406391"/>
              <a:ext cx="786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NO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向右箭號 41"/>
            <p:cNvSpPr/>
            <p:nvPr/>
          </p:nvSpPr>
          <p:spPr>
            <a:xfrm>
              <a:off x="1444752" y="5701011"/>
              <a:ext cx="155448" cy="4572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3017762" y="4881721"/>
            <a:ext cx="5425851" cy="1046440"/>
            <a:chOff x="1392936" y="3879436"/>
            <a:chExt cx="5425851" cy="1046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551432" y="3879436"/>
                  <a:ext cx="41788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zh-TW" altLang="en-US" sz="2800" dirty="0" smtClean="0"/>
                    <a:t> </a:t>
                  </a:r>
                  <a:r>
                    <a:rPr lang="en-US" altLang="zh-TW" sz="2800" dirty="0" smtClean="0"/>
                    <a:t>:</a:t>
                  </a:r>
                  <a:r>
                    <a:rPr lang="zh-TW" altLang="en-US" sz="2800" dirty="0" smtClean="0"/>
                    <a:t>  </a:t>
                  </a:r>
                  <a:r>
                    <a:rPr lang="en-US" altLang="zh-TW" sz="2800" dirty="0" smtClean="0"/>
                    <a:t>1,   2,   3,   4</a:t>
                  </a:r>
                  <a:r>
                    <a:rPr lang="zh-TW" altLang="en-US" sz="2800" dirty="0" smtClean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432" y="3879436"/>
                  <a:ext cx="4178808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1628" r="-729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551432" y="4402656"/>
                  <a:ext cx="41788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zh-TW" altLang="en-US" sz="2800" dirty="0" smtClean="0"/>
                    <a:t> </a:t>
                  </a:r>
                  <a:r>
                    <a:rPr lang="en-US" altLang="zh-TW" sz="2800" dirty="0" smtClean="0"/>
                    <a:t>:</a:t>
                  </a:r>
                  <a:r>
                    <a:rPr lang="zh-TW" altLang="en-US" sz="2800" dirty="0" smtClean="0"/>
                    <a:t>  </a:t>
                  </a:r>
                  <a:r>
                    <a:rPr lang="en-US" altLang="zh-TW" sz="2800" dirty="0" smtClean="0"/>
                    <a:t>1,  -1,  -1,  1</a:t>
                  </a:r>
                  <a:r>
                    <a:rPr lang="zh-TW" altLang="en-US" sz="2800" dirty="0" smtClean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432" y="4402656"/>
                  <a:ext cx="4178808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1765" r="-729" b="-341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右大括弧 45"/>
            <p:cNvSpPr/>
            <p:nvPr/>
          </p:nvSpPr>
          <p:spPr>
            <a:xfrm>
              <a:off x="5676900" y="3931920"/>
              <a:ext cx="292608" cy="993956"/>
            </a:xfrm>
            <a:prstGeom prst="rightBrace">
              <a:avLst>
                <a:gd name="adj1" fmla="val 36458"/>
                <a:gd name="adj2" fmla="val 5000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096000" y="4141046"/>
              <a:ext cx="722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YES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向右箭號 47"/>
            <p:cNvSpPr/>
            <p:nvPr/>
          </p:nvSpPr>
          <p:spPr>
            <a:xfrm>
              <a:off x="1392936" y="4442070"/>
              <a:ext cx="155448" cy="4572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2" name="肘形接點 51"/>
          <p:cNvCxnSpPr>
            <a:stCxn id="47" idx="3"/>
            <a:endCxn id="5" idx="1"/>
          </p:cNvCxnSpPr>
          <p:nvPr/>
        </p:nvCxnSpPr>
        <p:spPr>
          <a:xfrm flipV="1">
            <a:off x="8443613" y="2042263"/>
            <a:ext cx="290871" cy="3362678"/>
          </a:xfrm>
          <a:prstGeom prst="bentConnector3">
            <a:avLst>
              <a:gd name="adj1" fmla="val 405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9771430" y="3042313"/>
                <a:ext cx="20894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)</a:t>
                </a:r>
                <a:r>
                  <a:rPr lang="zh-TW" altLang="en-US" sz="2800" dirty="0" smtClean="0"/>
                  <a:t>  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430" y="3042313"/>
                <a:ext cx="2089404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0465" r="-2332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肘形接點 62"/>
          <p:cNvCxnSpPr/>
          <p:nvPr/>
        </p:nvCxnSpPr>
        <p:spPr>
          <a:xfrm rot="16200000" flipV="1">
            <a:off x="10292791" y="2671450"/>
            <a:ext cx="597895" cy="448789"/>
          </a:xfrm>
          <a:prstGeom prst="bentConnector3">
            <a:avLst>
              <a:gd name="adj1" fmla="val 98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5119661" y="1587634"/>
                <a:ext cx="2026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61" y="1587634"/>
                <a:ext cx="202692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6325" t="-10465" r="-11446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日期版面配置區 6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83CE-3E6E-4747-B3D0-EBBCCBF28910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8" name="頁尾版面配置區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9" name="投影片編號版面配置區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8780959" y="4995950"/>
                <a:ext cx="2591023" cy="81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𝑖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959" y="4995950"/>
                <a:ext cx="2591023" cy="81798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9840865" y="3680173"/>
                <a:ext cx="17929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 −1}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865" y="3680173"/>
                <a:ext cx="1792991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680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8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08221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08221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111765" r="-599254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209302" r="-599254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Prefix Sum(6) = 17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Example 3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2220686" y="3030583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026229" y="3039291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823063" y="3039291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646023" y="3039292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468983" y="3026229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278880" y="3013166"/>
            <a:ext cx="0" cy="74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390503" y="3030583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325188" y="3161212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3209109" y="3026229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143794" y="3156858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3992880" y="3026229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927565" y="3156858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855029" y="3026229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789714" y="3156858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5664926" y="3013165"/>
            <a:ext cx="509451" cy="692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599611" y="3143794"/>
            <a:ext cx="33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+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arr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ans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sum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DD2C-E5E5-4E94-B448-20FD28B26E7D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7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525596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525596"/>
                  </p:ext>
                </p:extLst>
              </p:nvPr>
            </p:nvGraphicFramePr>
            <p:xfrm>
              <a:off x="986365" y="2081224"/>
              <a:ext cx="56896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111765" r="-599254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6" t="-209302" r="-599254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8977137" y="2136562"/>
            <a:ext cx="30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Prefix Sum(6) = 17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6" name="直線單箭頭接點 5"/>
          <p:cNvCxnSpPr>
            <a:stCxn id="3" idx="2"/>
          </p:cNvCxnSpPr>
          <p:nvPr/>
        </p:nvCxnSpPr>
        <p:spPr>
          <a:xfrm>
            <a:off x="10483649" y="2659782"/>
            <a:ext cx="8217" cy="6401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Example 3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149411" y="3278563"/>
            <a:ext cx="90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NO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515601" y="2599508"/>
            <a:ext cx="103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奇數</a:t>
            </a:r>
            <a:endParaRPr lang="zh-TW" altLang="en-US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arr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prstClr val="black"/>
                </a:solidFill>
              </a:rPr>
              <a:t>ans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sum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342B-8160-4800-AA91-AD3444A1D56A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15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E52E72D6-02D6-4C3F-8B13-23CCEE2735CD}"/>
              </a:ext>
            </a:extLst>
          </p:cNvPr>
          <p:cNvSpPr txBox="1"/>
          <p:nvPr/>
        </p:nvSpPr>
        <p:spPr>
          <a:xfrm>
            <a:off x="302164" y="662408"/>
            <a:ext cx="111570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#include &lt;iostream&gt;</a:t>
            </a:r>
          </a:p>
          <a:p>
            <a:r>
              <a:rPr lang="en-US" altLang="zh-TW" sz="2800" dirty="0"/>
              <a:t>#include &lt;</a:t>
            </a:r>
            <a:r>
              <a:rPr lang="en-US" altLang="zh-TW" sz="2800" dirty="0" err="1"/>
              <a:t>cstring</a:t>
            </a:r>
            <a:r>
              <a:rPr lang="en-US" altLang="zh-TW" sz="2800" dirty="0"/>
              <a:t>&gt;</a:t>
            </a:r>
          </a:p>
          <a:p>
            <a:r>
              <a:rPr lang="en-US" altLang="zh-TW" sz="2800" dirty="0"/>
              <a:t>#include &lt;</a:t>
            </a:r>
            <a:r>
              <a:rPr lang="en-US" altLang="zh-TW" sz="2800" dirty="0" err="1"/>
              <a:t>cstdio</a:t>
            </a:r>
            <a:r>
              <a:rPr lang="en-US" altLang="zh-TW" sz="2800" dirty="0"/>
              <a:t>&gt;</a:t>
            </a:r>
          </a:p>
          <a:p>
            <a:r>
              <a:rPr lang="en-US" altLang="zh-TW" sz="2800" dirty="0"/>
              <a:t>#define int long </a:t>
            </a:r>
            <a:r>
              <a:rPr lang="en-US" altLang="zh-TW" sz="2800" dirty="0" err="1"/>
              <a:t>long</a:t>
            </a:r>
            <a:endParaRPr lang="en-US" altLang="zh-TW" sz="2800" dirty="0"/>
          </a:p>
          <a:p>
            <a:r>
              <a:rPr lang="en-US" altLang="zh-TW" sz="2800" dirty="0"/>
              <a:t> </a:t>
            </a:r>
          </a:p>
          <a:p>
            <a:r>
              <a:rPr lang="en-US" altLang="zh-TW" sz="2800" dirty="0"/>
              <a:t>using namespace std;</a:t>
            </a:r>
          </a:p>
          <a:p>
            <a:r>
              <a:rPr lang="en-US" altLang="zh-TW" sz="2800" dirty="0"/>
              <a:t>const int </a:t>
            </a:r>
            <a:r>
              <a:rPr lang="en-US" altLang="zh-TW" sz="2800" dirty="0" err="1"/>
              <a:t>maxm</a:t>
            </a:r>
            <a:r>
              <a:rPr lang="en-US" altLang="zh-TW" sz="2800" dirty="0"/>
              <a:t>=100100;</a:t>
            </a:r>
          </a:p>
          <a:p>
            <a:r>
              <a:rPr lang="en-US" altLang="zh-TW" sz="2800" dirty="0"/>
              <a:t> </a:t>
            </a:r>
          </a:p>
          <a:p>
            <a:r>
              <a:rPr lang="en-US" altLang="zh-TW" sz="2800" dirty="0"/>
              <a:t>int </a:t>
            </a:r>
            <a:r>
              <a:rPr lang="en-US" altLang="zh-TW" sz="2800" dirty="0" err="1"/>
              <a:t>n,arr</a:t>
            </a:r>
            <a:r>
              <a:rPr lang="en-US" altLang="zh-TW" sz="2800" dirty="0"/>
              <a:t>[</a:t>
            </a:r>
            <a:r>
              <a:rPr lang="en-US" altLang="zh-TW" sz="2800" dirty="0" err="1"/>
              <a:t>maxm</a:t>
            </a:r>
            <a:r>
              <a:rPr lang="en-US" altLang="zh-TW" sz="2800" dirty="0"/>
              <a:t>],sum[</a:t>
            </a:r>
            <a:r>
              <a:rPr lang="en-US" altLang="zh-TW" sz="2800" dirty="0" err="1"/>
              <a:t>maxm</a:t>
            </a:r>
            <a:r>
              <a:rPr lang="en-US" altLang="zh-TW" sz="2800" dirty="0"/>
              <a:t>],</a:t>
            </a:r>
            <a:r>
              <a:rPr lang="en-US" altLang="zh-TW" sz="2800" dirty="0" err="1"/>
              <a:t>tmp</a:t>
            </a:r>
            <a:r>
              <a:rPr lang="en-US" altLang="zh-TW" sz="2800" dirty="0" smtClean="0"/>
              <a:t>;</a:t>
            </a:r>
            <a:r>
              <a:rPr lang="zh-TW" altLang="en-US" sz="2800" dirty="0" smtClean="0"/>
              <a:t>  </a:t>
            </a:r>
            <a:r>
              <a:rPr lang="en-US" altLang="zh-TW" sz="2800" dirty="0" smtClean="0">
                <a:solidFill>
                  <a:srgbClr val="0070C0"/>
                </a:solidFill>
              </a:rPr>
              <a:t>//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arr</a:t>
            </a:r>
            <a:r>
              <a:rPr lang="en-US" altLang="zh-TW" sz="2800" dirty="0" smtClean="0">
                <a:solidFill>
                  <a:srgbClr val="0070C0"/>
                </a:solidFill>
              </a:rPr>
              <a:t>: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數列</a:t>
            </a:r>
            <a:r>
              <a:rPr lang="en-US" altLang="zh-TW" sz="2800" dirty="0" smtClean="0">
                <a:solidFill>
                  <a:srgbClr val="0070C0"/>
                </a:solidFill>
              </a:rPr>
              <a:t>a,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sz="2800" dirty="0" smtClean="0">
                <a:solidFill>
                  <a:srgbClr val="0070C0"/>
                </a:solidFill>
              </a:rPr>
              <a:t>sum: prefix sum</a:t>
            </a:r>
            <a:endParaRPr lang="en-US" altLang="zh-TW" sz="2800" dirty="0">
              <a:solidFill>
                <a:srgbClr val="0070C0"/>
              </a:solidFill>
            </a:endParaRPr>
          </a:p>
          <a:p>
            <a:r>
              <a:rPr lang="en-US" altLang="zh-TW" sz="2800" dirty="0"/>
              <a:t>bool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[</a:t>
            </a:r>
            <a:r>
              <a:rPr lang="en-US" altLang="zh-TW" sz="2800" dirty="0" err="1"/>
              <a:t>maxm</a:t>
            </a:r>
            <a:r>
              <a:rPr lang="en-US" altLang="zh-TW" sz="2800" dirty="0" smtClean="0"/>
              <a:t>];</a:t>
            </a:r>
            <a:r>
              <a:rPr lang="zh-TW" altLang="en-US" sz="2800" dirty="0" smtClean="0"/>
              <a:t>    </a:t>
            </a:r>
            <a:r>
              <a:rPr lang="en-US" altLang="zh-TW" sz="2800" dirty="0" smtClean="0">
                <a:solidFill>
                  <a:srgbClr val="0070C0"/>
                </a:solidFill>
              </a:rPr>
              <a:t>//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ans</a:t>
            </a:r>
            <a:r>
              <a:rPr lang="en-US" altLang="zh-TW" sz="2800" dirty="0" smtClean="0">
                <a:solidFill>
                  <a:srgbClr val="0070C0"/>
                </a:solidFill>
              </a:rPr>
              <a:t>: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</a:t>
            </a:r>
            <a:r>
              <a:rPr lang="en-US" altLang="zh-TW" sz="2800" dirty="0" smtClean="0">
                <a:solidFill>
                  <a:srgbClr val="0070C0"/>
                </a:solidFill>
              </a:rPr>
              <a:t>b[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800" dirty="0" smtClean="0">
                <a:solidFill>
                  <a:srgbClr val="0070C0"/>
                </a:solidFill>
              </a:rPr>
              <a:t>]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2800" dirty="0" smtClean="0">
                <a:solidFill>
                  <a:srgbClr val="0070C0"/>
                </a:solidFill>
              </a:rPr>
              <a:t>1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800" dirty="0" smtClean="0">
                <a:solidFill>
                  <a:srgbClr val="0070C0"/>
                </a:solidFill>
              </a:rPr>
              <a:t>-1; true: b[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800" dirty="0" smtClean="0">
                <a:solidFill>
                  <a:srgbClr val="0070C0"/>
                </a:solidFill>
              </a:rPr>
              <a:t>]=1, false: b[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800" dirty="0" smtClean="0">
                <a:solidFill>
                  <a:srgbClr val="0070C0"/>
                </a:solidFill>
              </a:rPr>
              <a:t>]:-1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C620-9EDF-46E4-AF97-C58B051C745C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71000" y="35560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Uva</a:t>
            </a:r>
            <a:r>
              <a:rPr lang="en-US" altLang="zh-TW" sz="3200" dirty="0" smtClean="0"/>
              <a:t> 1614 Code (1/3)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767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238CB93B-1146-4E50-A9D7-F8A5CD6DADE2}"/>
              </a:ext>
            </a:extLst>
          </p:cNvPr>
          <p:cNvSpPr txBox="1"/>
          <p:nvPr/>
        </p:nvSpPr>
        <p:spPr>
          <a:xfrm>
            <a:off x="-39480" y="-128528"/>
            <a:ext cx="1286851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signed main() </a:t>
            </a:r>
            <a:r>
              <a:rPr lang="en-US" altLang="zh-TW" sz="28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ios_base</a:t>
            </a:r>
            <a:r>
              <a:rPr lang="en-US" altLang="zh-TW" sz="2800" dirty="0"/>
              <a:t>::</a:t>
            </a:r>
            <a:r>
              <a:rPr lang="en-US" altLang="zh-TW" sz="2800" dirty="0" err="1"/>
              <a:t>sync_with_stdio</a:t>
            </a:r>
            <a:r>
              <a:rPr lang="en-US" altLang="zh-TW" sz="2800" dirty="0"/>
              <a:t>(0);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freopen</a:t>
            </a:r>
            <a:r>
              <a:rPr lang="en-US" altLang="zh-TW" sz="2800" dirty="0"/>
              <a:t>("1614.in","r",stdin);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freopen</a:t>
            </a:r>
            <a:r>
              <a:rPr lang="en-US" altLang="zh-TW" sz="2800" dirty="0"/>
              <a:t>("1614.out","w",stdout);</a:t>
            </a:r>
          </a:p>
          <a:p>
            <a:r>
              <a:rPr lang="en-US" altLang="zh-TW" sz="2800" dirty="0"/>
              <a:t>    while(</a:t>
            </a:r>
            <a:r>
              <a:rPr lang="en-US" altLang="zh-TW" sz="2800" dirty="0" err="1"/>
              <a:t>cin</a:t>
            </a:r>
            <a:r>
              <a:rPr lang="en-US" altLang="zh-TW" sz="2800" dirty="0"/>
              <a:t>&gt;&gt;n) </a:t>
            </a:r>
            <a:r>
              <a:rPr lang="en-US" altLang="zh-TW" sz="28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sz="2800" dirty="0"/>
              <a:t>        for(int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=1;i&lt;=n;++</a:t>
            </a:r>
            <a:r>
              <a:rPr lang="en-US" altLang="zh-TW" sz="2800" dirty="0" err="1"/>
              <a:t>i</a:t>
            </a:r>
            <a:r>
              <a:rPr lang="en-US" altLang="zh-TW" sz="2800" dirty="0"/>
              <a:t>) {  </a:t>
            </a:r>
            <a:r>
              <a:rPr lang="en-US" altLang="zh-TW" sz="2800" dirty="0" err="1"/>
              <a:t>cin</a:t>
            </a:r>
            <a:r>
              <a:rPr lang="en-US" altLang="zh-TW" sz="2800" dirty="0"/>
              <a:t>&gt;&gt;</a:t>
            </a:r>
            <a:r>
              <a:rPr lang="en-US" altLang="zh-TW" sz="2800" dirty="0" err="1"/>
              <a:t>arr</a:t>
            </a:r>
            <a:r>
              <a:rPr lang="en-US" altLang="zh-TW" sz="2800" dirty="0"/>
              <a:t>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];  sum[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]=</a:t>
            </a:r>
            <a:r>
              <a:rPr lang="en-US" altLang="zh-TW" sz="2800" dirty="0" err="1"/>
              <a:t>arr</a:t>
            </a:r>
            <a:r>
              <a:rPr lang="en-US" altLang="zh-TW" sz="2800" dirty="0"/>
              <a:t>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]+sum[i-1]; </a:t>
            </a:r>
            <a:r>
              <a:rPr lang="en-US" altLang="zh-TW" sz="2800" dirty="0" smtClean="0"/>
              <a:t>} </a:t>
            </a:r>
            <a:r>
              <a:rPr lang="en-US" altLang="zh-TW" sz="2800" dirty="0" smtClean="0">
                <a:solidFill>
                  <a:srgbClr val="0070C0"/>
                </a:solidFill>
              </a:rPr>
              <a:t>//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800" dirty="0" smtClean="0">
                <a:solidFill>
                  <a:srgbClr val="0070C0"/>
                </a:solidFill>
              </a:rPr>
              <a:t>prefix sum</a:t>
            </a:r>
            <a:endParaRPr lang="en-US" altLang="zh-TW" sz="2800" dirty="0">
              <a:solidFill>
                <a:srgbClr val="0070C0"/>
              </a:solidFill>
            </a:endParaRPr>
          </a:p>
          <a:p>
            <a:r>
              <a:rPr lang="en-US" altLang="zh-TW" sz="2800" dirty="0"/>
              <a:t>        if (sum[n]&amp;1||n==1) { </a:t>
            </a:r>
            <a:r>
              <a:rPr lang="en-US" altLang="zh-TW" sz="2800" dirty="0" err="1"/>
              <a:t>cout</a:t>
            </a:r>
            <a:r>
              <a:rPr lang="en-US" altLang="zh-TW" sz="2800" dirty="0" smtClean="0"/>
              <a:t>&lt;&lt;“No\n”; </a:t>
            </a:r>
            <a:r>
              <a:rPr lang="en-US" altLang="zh-TW" sz="2800" dirty="0"/>
              <a:t>continue; </a:t>
            </a:r>
            <a:r>
              <a:rPr lang="en-US" altLang="zh-TW" sz="2800" dirty="0" smtClean="0"/>
              <a:t>}</a:t>
            </a:r>
            <a:r>
              <a:rPr lang="zh-TW" altLang="en-US" sz="2800" dirty="0" smtClean="0"/>
              <a:t>  </a:t>
            </a:r>
            <a:r>
              <a:rPr lang="en-US" altLang="zh-TW" sz="28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數列</a:t>
            </a:r>
            <a:r>
              <a:rPr lang="en-US" altLang="zh-TW" sz="2400" dirty="0">
                <a:solidFill>
                  <a:srgbClr val="0070C0"/>
                </a:solidFill>
              </a:rPr>
              <a:t>a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總和是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奇數或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n=1,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</a:t>
            </a:r>
            <a:endParaRPr lang="en-US" altLang="zh-TW" sz="2400" dirty="0"/>
          </a:p>
          <a:p>
            <a:r>
              <a:rPr lang="en-US" altLang="zh-TW" sz="2800" dirty="0"/>
              <a:t>        </a:t>
            </a:r>
            <a:r>
              <a:rPr lang="en-US" altLang="zh-TW" sz="2800" dirty="0" err="1"/>
              <a:t>tmp</a:t>
            </a:r>
            <a:r>
              <a:rPr lang="en-US" altLang="zh-TW" sz="2800" dirty="0"/>
              <a:t>=sum[n]&gt;&gt;1</a:t>
            </a:r>
            <a:r>
              <a:rPr lang="en-US" altLang="zh-TW" sz="2800" dirty="0" smtClean="0"/>
              <a:t>; </a:t>
            </a:r>
            <a:r>
              <a:rPr lang="zh-TW" altLang="en-US" sz="2800" dirty="0" smtClean="0"/>
              <a:t>    </a:t>
            </a:r>
            <a:r>
              <a:rPr lang="en-US" altLang="zh-TW" sz="2800" dirty="0" smtClean="0">
                <a:solidFill>
                  <a:srgbClr val="0070C0"/>
                </a:solidFill>
              </a:rPr>
              <a:t>//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起始時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tmp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存數列</a:t>
            </a:r>
            <a:r>
              <a:rPr lang="en-US" altLang="zh-TW" sz="2800" dirty="0" smtClean="0">
                <a:solidFill>
                  <a:srgbClr val="0070C0"/>
                </a:solidFill>
              </a:rPr>
              <a:t>a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總和的一半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      for(int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=n-1;i;--</a:t>
            </a:r>
            <a:r>
              <a:rPr lang="en-US" altLang="zh-TW" sz="2800" dirty="0" err="1"/>
              <a:t>i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    </a:t>
            </a:r>
            <a:r>
              <a:rPr lang="en-US" altLang="zh-TW" sz="2800" dirty="0" smtClean="0">
                <a:solidFill>
                  <a:srgbClr val="0070C0"/>
                </a:solidFill>
              </a:rPr>
              <a:t>//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線性掃描</a:t>
            </a:r>
            <a:r>
              <a:rPr lang="en-US" altLang="zh-TW" sz="2800" dirty="0" smtClean="0">
                <a:solidFill>
                  <a:srgbClr val="0070C0"/>
                </a:solidFill>
              </a:rPr>
              <a:t>Prefix sum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由右至左找那些</a:t>
            </a:r>
            <a:r>
              <a:rPr lang="en-US" altLang="zh-TW" sz="2800" dirty="0" smtClean="0">
                <a:solidFill>
                  <a:srgbClr val="0070C0"/>
                </a:solidFill>
              </a:rPr>
              <a:t>a[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800" dirty="0" smtClean="0">
                <a:solidFill>
                  <a:srgbClr val="0070C0"/>
                </a:solidFill>
              </a:rPr>
              <a:t>]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總和是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tmp</a:t>
            </a:r>
            <a:endParaRPr lang="en-US" altLang="zh-TW" sz="2800" dirty="0">
              <a:solidFill>
                <a:srgbClr val="0070C0"/>
              </a:solidFill>
            </a:endParaRPr>
          </a:p>
          <a:p>
            <a:r>
              <a:rPr lang="en-US" altLang="zh-TW" sz="2800" dirty="0"/>
              <a:t>           if (</a:t>
            </a:r>
            <a:r>
              <a:rPr lang="en-US" altLang="zh-TW" sz="2800" dirty="0">
                <a:solidFill>
                  <a:srgbClr val="FF0000"/>
                </a:solidFill>
              </a:rPr>
              <a:t>sum[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]&lt;</a:t>
            </a:r>
            <a:r>
              <a:rPr lang="en-US" altLang="zh-TW" sz="2800" dirty="0" err="1">
                <a:solidFill>
                  <a:srgbClr val="FF0000"/>
                </a:solidFill>
              </a:rPr>
              <a:t>tmp</a:t>
            </a:r>
            <a:r>
              <a:rPr lang="en-US" altLang="zh-TW" sz="2800" dirty="0">
                <a:solidFill>
                  <a:srgbClr val="FF0000"/>
                </a:solidFill>
              </a:rPr>
              <a:t> &amp;&amp; </a:t>
            </a:r>
            <a:r>
              <a:rPr lang="en-US" altLang="zh-TW" sz="2800" dirty="0" err="1">
                <a:solidFill>
                  <a:srgbClr val="FF0000"/>
                </a:solidFill>
              </a:rPr>
              <a:t>tmp</a:t>
            </a:r>
            <a:r>
              <a:rPr lang="en-US" altLang="zh-TW" sz="2800" dirty="0">
                <a:solidFill>
                  <a:srgbClr val="FF0000"/>
                </a:solidFill>
              </a:rPr>
              <a:t>&lt;=sum[i+1]</a:t>
            </a:r>
            <a:r>
              <a:rPr lang="en-US" altLang="zh-TW" sz="2800" dirty="0"/>
              <a:t>)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{</a:t>
            </a:r>
          </a:p>
          <a:p>
            <a:r>
              <a:rPr lang="en-US" altLang="zh-TW" sz="2800" dirty="0"/>
              <a:t>                </a:t>
            </a:r>
            <a:r>
              <a:rPr lang="en-US" altLang="zh-TW" sz="2800" dirty="0" err="1"/>
              <a:t>tmp</a:t>
            </a:r>
            <a:r>
              <a:rPr lang="en-US" altLang="zh-TW" sz="2800" dirty="0"/>
              <a:t> -= </a:t>
            </a:r>
            <a:r>
              <a:rPr lang="en-US" altLang="zh-TW" sz="2800" dirty="0" err="1"/>
              <a:t>arr</a:t>
            </a:r>
            <a:r>
              <a:rPr lang="en-US" altLang="zh-TW" sz="2800" dirty="0"/>
              <a:t>[i+1</a:t>
            </a:r>
            <a:r>
              <a:rPr lang="en-US" altLang="zh-TW" sz="2800" dirty="0" smtClean="0"/>
              <a:t>];      </a:t>
            </a:r>
            <a:r>
              <a:rPr lang="en-US" altLang="zh-TW" sz="2800" dirty="0" smtClean="0">
                <a:solidFill>
                  <a:srgbClr val="0070C0"/>
                </a:solidFill>
              </a:rPr>
              <a:t>// 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arr</a:t>
            </a:r>
            <a:r>
              <a:rPr lang="en-US" altLang="zh-TW" sz="2800" dirty="0" smtClean="0">
                <a:solidFill>
                  <a:srgbClr val="0070C0"/>
                </a:solidFill>
              </a:rPr>
              <a:t>[i+1]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是其中一個數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tmp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繼續往下找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             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[i+1]=</a:t>
            </a:r>
            <a:r>
              <a:rPr lang="en-US" altLang="zh-TW" sz="2800" dirty="0" smtClean="0"/>
              <a:t>true;</a:t>
            </a:r>
            <a:r>
              <a:rPr lang="zh-TW" altLang="en-US" sz="2800" dirty="0" smtClean="0"/>
              <a:t>        </a:t>
            </a:r>
            <a:r>
              <a:rPr lang="en-US" altLang="zh-TW" sz="2800" dirty="0" smtClean="0">
                <a:solidFill>
                  <a:srgbClr val="0070C0"/>
                </a:solidFill>
              </a:rPr>
              <a:t>//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arr</a:t>
            </a:r>
            <a:r>
              <a:rPr lang="en-US" altLang="zh-TW" sz="2800" dirty="0" smtClean="0">
                <a:solidFill>
                  <a:srgbClr val="0070C0"/>
                </a:solidFill>
              </a:rPr>
              <a:t>[i+1]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對應之</a:t>
            </a:r>
            <a:r>
              <a:rPr lang="en-US" altLang="zh-TW" sz="2800" dirty="0" smtClean="0">
                <a:solidFill>
                  <a:srgbClr val="0070C0"/>
                </a:solidFill>
              </a:rPr>
              <a:t>b[i+1] (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ans</a:t>
            </a:r>
            <a:r>
              <a:rPr lang="en-US" altLang="zh-TW" sz="2800" dirty="0" smtClean="0">
                <a:solidFill>
                  <a:srgbClr val="0070C0"/>
                </a:solidFill>
              </a:rPr>
              <a:t>[i+1]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800" dirty="0" smtClean="0">
                <a:solidFill>
                  <a:srgbClr val="0070C0"/>
                </a:solidFill>
              </a:rPr>
              <a:t>1</a:t>
            </a:r>
            <a:endParaRPr lang="en-US" altLang="zh-TW" sz="2800" dirty="0">
              <a:solidFill>
                <a:srgbClr val="0070C0"/>
              </a:solidFill>
            </a:endParaRPr>
          </a:p>
          <a:p>
            <a:r>
              <a:rPr lang="en-US" altLang="zh-TW" sz="2800" dirty="0"/>
              <a:t>              } </a:t>
            </a:r>
          </a:p>
          <a:p>
            <a:r>
              <a:rPr lang="en-US" altLang="zh-TW" sz="2800" dirty="0"/>
              <a:t>            else </a:t>
            </a:r>
          </a:p>
          <a:p>
            <a:r>
              <a:rPr lang="en-US" altLang="zh-TW" sz="2800" dirty="0"/>
              <a:t>              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[i+1]=false</a:t>
            </a:r>
            <a:r>
              <a:rPr lang="en-US" altLang="zh-TW" sz="2800" dirty="0" smtClean="0"/>
              <a:t>;       </a:t>
            </a:r>
            <a:r>
              <a:rPr lang="en-US" altLang="zh-TW" sz="2800" dirty="0" smtClean="0">
                <a:solidFill>
                  <a:srgbClr val="0070C0"/>
                </a:solidFill>
              </a:rPr>
              <a:t>//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</a:rPr>
              <a:t>arr</a:t>
            </a:r>
            <a:r>
              <a:rPr lang="en-US" altLang="zh-TW" sz="2800" dirty="0">
                <a:solidFill>
                  <a:srgbClr val="0070C0"/>
                </a:solidFill>
              </a:rPr>
              <a:t>[i+1]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對應之</a:t>
            </a:r>
            <a:r>
              <a:rPr lang="en-US" altLang="zh-TW" sz="2800" dirty="0">
                <a:solidFill>
                  <a:srgbClr val="0070C0"/>
                </a:solidFill>
              </a:rPr>
              <a:t>b[i+1] (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 err="1">
                <a:solidFill>
                  <a:srgbClr val="0070C0"/>
                </a:solidFill>
              </a:rPr>
              <a:t>ans</a:t>
            </a:r>
            <a:r>
              <a:rPr lang="en-US" altLang="zh-TW" sz="2800" dirty="0">
                <a:solidFill>
                  <a:srgbClr val="0070C0"/>
                </a:solidFill>
              </a:rPr>
              <a:t>[i+1]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800" dirty="0" smtClean="0">
                <a:solidFill>
                  <a:srgbClr val="0070C0"/>
                </a:solidFill>
              </a:rPr>
              <a:t>1</a:t>
            </a:r>
            <a:endParaRPr lang="en-US" altLang="zh-TW" sz="2800" dirty="0"/>
          </a:p>
          <a:p>
            <a:r>
              <a:rPr lang="en-US" altLang="zh-TW" sz="2800" dirty="0"/>
              <a:t>        if (</a:t>
            </a:r>
            <a:r>
              <a:rPr lang="en-US" altLang="zh-TW" sz="2800" dirty="0" err="1"/>
              <a:t>tmp</a:t>
            </a:r>
            <a:r>
              <a:rPr lang="en-US" altLang="zh-TW" sz="2800" dirty="0"/>
              <a:t>) 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[1]=true;</a:t>
            </a:r>
            <a:r>
              <a:rPr lang="zh-TW" altLang="en-US" sz="2800" dirty="0"/>
              <a:t> </a:t>
            </a:r>
            <a:r>
              <a:rPr lang="en-US" altLang="zh-TW" sz="2800" dirty="0"/>
              <a:t>else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[1]=false</a:t>
            </a:r>
            <a:r>
              <a:rPr lang="en-US" altLang="zh-TW" sz="2800" dirty="0" smtClean="0"/>
              <a:t>;  </a:t>
            </a:r>
            <a:r>
              <a:rPr lang="en-US" altLang="zh-TW" sz="2800" dirty="0" smtClean="0">
                <a:solidFill>
                  <a:srgbClr val="0070C0"/>
                </a:solidFill>
              </a:rPr>
              <a:t>//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決定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arr</a:t>
            </a:r>
            <a:r>
              <a:rPr lang="en-US" altLang="zh-TW" sz="2800" dirty="0" smtClean="0">
                <a:solidFill>
                  <a:srgbClr val="0070C0"/>
                </a:solidFill>
              </a:rPr>
              <a:t>[1]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是否是其中一個數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71000" y="35560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Uva</a:t>
            </a:r>
            <a:r>
              <a:rPr lang="en-US" altLang="zh-TW" sz="3200" dirty="0" smtClean="0"/>
              <a:t> 1614 Code (2/3)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88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1957454F-8C29-483A-A685-EF931C46AC7F}"/>
              </a:ext>
            </a:extLst>
          </p:cNvPr>
          <p:cNvSpPr txBox="1"/>
          <p:nvPr/>
        </p:nvSpPr>
        <p:spPr>
          <a:xfrm>
            <a:off x="1193180" y="1516566"/>
            <a:ext cx="84749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    </a:t>
            </a:r>
            <a:r>
              <a:rPr lang="en-US" altLang="zh-TW" sz="2800" dirty="0" err="1"/>
              <a:t>cout</a:t>
            </a:r>
            <a:r>
              <a:rPr lang="en-US" altLang="zh-TW" sz="2800" dirty="0" smtClean="0"/>
              <a:t>&lt;&lt;“Yes\n”;</a:t>
            </a:r>
            <a:r>
              <a:rPr lang="zh-TW" altLang="en-US" sz="2800" dirty="0" smtClean="0"/>
              <a:t>  </a:t>
            </a:r>
            <a:r>
              <a:rPr lang="en-US" altLang="zh-TW" sz="2800" dirty="0" smtClean="0">
                <a:solidFill>
                  <a:srgbClr val="0070C0"/>
                </a:solidFill>
              </a:rPr>
              <a:t>//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 smtClean="0">
                <a:solidFill>
                  <a:srgbClr val="0070C0"/>
                </a:solidFill>
              </a:rPr>
              <a:t>YES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各個</a:t>
            </a:r>
            <a:r>
              <a:rPr lang="en-US" altLang="zh-TW" sz="2800" dirty="0" smtClean="0">
                <a:solidFill>
                  <a:srgbClr val="0070C0"/>
                </a:solidFill>
              </a:rPr>
              <a:t>b[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800" dirty="0" smtClean="0">
                <a:solidFill>
                  <a:srgbClr val="0070C0"/>
                </a:solidFill>
              </a:rPr>
              <a:t>]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</a:t>
            </a:r>
            <a:r>
              <a:rPr lang="en-US" altLang="zh-TW" sz="2800" dirty="0"/>
              <a:t>for(int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=1;i&lt;n;++</a:t>
            </a:r>
            <a:r>
              <a:rPr lang="en-US" altLang="zh-TW" sz="2800" dirty="0" err="1"/>
              <a:t>i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            </a:t>
            </a:r>
            <a:r>
              <a:rPr lang="en-US" altLang="zh-TW" sz="2800" dirty="0" err="1"/>
              <a:t>cout</a:t>
            </a:r>
            <a:r>
              <a:rPr lang="en-US" altLang="zh-TW" sz="2800" dirty="0"/>
              <a:t>&lt;&lt;(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]?1:-1)&lt;&lt;' ‘;</a:t>
            </a:r>
          </a:p>
          <a:p>
            <a:r>
              <a:rPr lang="en-US" altLang="zh-TW" sz="2800" dirty="0"/>
              <a:t>       </a:t>
            </a:r>
            <a:r>
              <a:rPr lang="en-US" altLang="zh-TW" sz="2800" dirty="0" err="1"/>
              <a:t>cout</a:t>
            </a:r>
            <a:r>
              <a:rPr lang="en-US" altLang="zh-TW" sz="2800" dirty="0"/>
              <a:t>&lt;&lt;(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[n]?1:-1)&lt;&lt;"\n";</a:t>
            </a:r>
          </a:p>
          <a:p>
            <a:r>
              <a:rPr lang="en-US" altLang="zh-TW" sz="2800" dirty="0"/>
              <a:t>    </a:t>
            </a:r>
            <a:r>
              <a:rPr lang="en-US" altLang="zh-TW" sz="28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TW" sz="2800" dirty="0"/>
              <a:t>    return 0;</a:t>
            </a:r>
          </a:p>
          <a:p>
            <a:r>
              <a:rPr lang="en-US" altLang="zh-TW" sz="2800" b="1" dirty="0">
                <a:solidFill>
                  <a:srgbClr val="0070C0"/>
                </a:solidFill>
              </a:rPr>
              <a:t>}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884-9D49-42DB-8497-D686417125FA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71000" y="35560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Uva</a:t>
            </a:r>
            <a:r>
              <a:rPr lang="en-US" altLang="zh-TW" sz="3200" dirty="0" smtClean="0"/>
              <a:t> 1614 Code (3/3)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47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0709F79F-1FB7-4BB0-80C4-7CAE3EDC9433}"/>
              </a:ext>
            </a:extLst>
          </p:cNvPr>
          <p:cNvSpPr txBox="1"/>
          <p:nvPr/>
        </p:nvSpPr>
        <p:spPr>
          <a:xfrm>
            <a:off x="1153886" y="653143"/>
            <a:ext cx="203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C2DB582F-4023-49B0-BD5B-4F620B91C6B1}"/>
              </a:ext>
            </a:extLst>
          </p:cNvPr>
          <p:cNvSpPr txBox="1"/>
          <p:nvPr/>
        </p:nvSpPr>
        <p:spPr>
          <a:xfrm>
            <a:off x="1317169" y="1455936"/>
            <a:ext cx="453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Math Theorem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EB9EF683-116F-422E-9ACA-E95D6C69ED9E}"/>
              </a:ext>
            </a:extLst>
          </p:cNvPr>
          <p:cNvSpPr txBox="1"/>
          <p:nvPr/>
        </p:nvSpPr>
        <p:spPr>
          <a:xfrm>
            <a:off x="1317169" y="2844225"/>
            <a:ext cx="453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Greedy Method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0B7D6C58-7461-4D44-9E56-2FF91F8E890D}"/>
              </a:ext>
            </a:extLst>
          </p:cNvPr>
          <p:cNvSpPr txBox="1"/>
          <p:nvPr/>
        </p:nvSpPr>
        <p:spPr>
          <a:xfrm>
            <a:off x="1955800" y="1978542"/>
            <a:ext cx="453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Prefix Sum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646724FC-526A-4FFC-8B78-EB6AB60EFA03}"/>
              </a:ext>
            </a:extLst>
          </p:cNvPr>
          <p:cNvSpPr txBox="1"/>
          <p:nvPr/>
        </p:nvSpPr>
        <p:spPr>
          <a:xfrm>
            <a:off x="1955800" y="4013617"/>
            <a:ext cx="453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Time Complexity: O(n)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0B7D6C58-7461-4D44-9E56-2FF91F8E890D}"/>
              </a:ext>
            </a:extLst>
          </p:cNvPr>
          <p:cNvSpPr txBox="1"/>
          <p:nvPr/>
        </p:nvSpPr>
        <p:spPr>
          <a:xfrm>
            <a:off x="1955800" y="3435088"/>
            <a:ext cx="5911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由右至左掃描</a:t>
            </a:r>
            <a:r>
              <a:rPr lang="en-US" altLang="zh-TW" sz="3200" dirty="0" smtClean="0"/>
              <a:t>Prefix Sum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C7B7-493C-4D1C-A119-CBF80066DDCC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64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20251" y="0"/>
                <a:ext cx="9488775" cy="147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給定一個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正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整數數列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</m:t>
                    </m:r>
                    <m:r>
                      <a:rPr lang="zh-TW" altLang="en-US" sz="28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則對於任何正整數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</a:t>
                </a:r>
                <a:r>
                  <a:rPr lang="zh-TW" altLang="en-US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≤</a:t>
                </a:r>
                <a:r>
                  <a:rPr lang="zh-TW" altLang="en-US" sz="2800" dirty="0" smtClean="0"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err="1" smtClean="0"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PrefixSum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)  (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PrefixSum(</a:t>
                </a:r>
                <a:r>
                  <a:rPr lang="en-US" altLang="zh-TW" sz="28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𝑗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),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總能從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數列第</a:t>
                </a:r>
                <a:r>
                  <a:rPr lang="en-US" altLang="zh-TW" sz="2800" dirty="0" smtClean="0">
                    <a:ea typeface="標楷體" panose="03000509000000000000" pitchFamily="65" charset="-120"/>
                  </a:rPr>
                  <a:t>1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至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項中挑出某些數使得其和等於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S.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51" y="0"/>
                <a:ext cx="9488775" cy="1474571"/>
              </a:xfrm>
              <a:prstGeom prst="rect">
                <a:avLst/>
              </a:prstGeom>
              <a:blipFill rotWithShape="0">
                <a:blip r:embed="rId2"/>
                <a:stretch>
                  <a:fillRect l="-1285" t="-4132" b="-111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79881" y="0"/>
            <a:ext cx="191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定理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7369" y="1379538"/>
            <a:ext cx="510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證明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用數學歸納法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4794" y="1964961"/>
            <a:ext cx="19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時成立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430904" y="1967460"/>
            <a:ext cx="334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所以當</a:t>
            </a:r>
            <a:r>
              <a:rPr lang="en-US" altLang="zh-TW" sz="2800" dirty="0" smtClean="0"/>
              <a:t>n=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也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成立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5685" y="2460004"/>
            <a:ext cx="11511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2800" dirty="0" smtClean="0"/>
              <a:t>n=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對於在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PrefixSum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)+1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PrefixSum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+1)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間的任一整數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7826" y="2946684"/>
                <a:ext cx="611598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TW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PrefixSum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r>
                  <a:rPr lang="en-US" altLang="zh-TW" sz="2800" dirty="0"/>
                  <a:t> </a:t>
                </a:r>
                <a:r>
                  <a:rPr lang="en-US" altLang="zh-TW" sz="2800" dirty="0" smtClean="0"/>
                  <a:t> 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PrefixSum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2800" dirty="0" smtClean="0"/>
                  <a:t>-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-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t)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26" y="2946684"/>
                <a:ext cx="6115986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094" t="-6369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688421" y="2963673"/>
                <a:ext cx="4272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</a:t>
                </a:r>
                <a:r>
                  <a:rPr lang="zh-TW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1, 2</a:t>
                </a:r>
                <a:r>
                  <a:rPr lang="en-US" altLang="zh-TW" sz="2800" dirty="0" smtClean="0"/>
                  <a:t>,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421" y="2963673"/>
                <a:ext cx="427219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853" t="-1279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弧 13"/>
          <p:cNvSpPr/>
          <p:nvPr/>
        </p:nvSpPr>
        <p:spPr>
          <a:xfrm rot="5400000">
            <a:off x="2556009" y="2217481"/>
            <a:ext cx="204122" cy="3521317"/>
          </a:xfrm>
          <a:prstGeom prst="rightBrace">
            <a:avLst>
              <a:gd name="adj1" fmla="val 3908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 rot="5400000">
            <a:off x="2488325" y="3955291"/>
            <a:ext cx="45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Segoe UI Symbol" panose="020B0502040204020203" pitchFamily="34" charset="0"/>
              </a:rPr>
              <a:t>≤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710559" y="4344173"/>
            <a:ext cx="229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PrefixSum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74132" y="4755515"/>
                <a:ext cx="117654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PrefixSum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2800" dirty="0" smtClean="0"/>
                  <a:t>-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-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t)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這個值等於從數列第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至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項中挑出某些數之和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32" y="4755515"/>
                <a:ext cx="11765468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088" t="-1279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93182" y="5307965"/>
                <a:ext cx="117654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換言之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這個值等於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從數列第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至</a:t>
                </a:r>
                <a:r>
                  <a:rPr lang="en-US" altLang="zh-TW" sz="2800" i="1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項中挑出某些數之和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再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加上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2" y="5307965"/>
                <a:ext cx="11765468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036"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285645" y="5807940"/>
            <a:ext cx="538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2800" dirty="0" smtClean="0"/>
              <a:t>n=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也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成立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得證。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CAE7-56E2-435F-B03F-6D2D9A728BA3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88421" y="3452960"/>
            <a:ext cx="848221" cy="481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669280" y="3876078"/>
            <a:ext cx="4469507" cy="15600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910840" y="883920"/>
                <a:ext cx="63703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,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883920"/>
                <a:ext cx="637032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413760" y="3246120"/>
                <a:ext cx="8214360" cy="630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>
                    <a:ea typeface="標楷體" panose="03000509000000000000" pitchFamily="65" charset="-120"/>
                  </a:rPr>
                  <a:t>1, 2, 3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 </m:t>
                    </m:r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3200" b="0" i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PrefixSum</m:t>
                            </m:r>
                            <m:d>
                              <m:d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 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    </m:t>
                            </m:r>
                          </m:sub>
                        </m:sSub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760" y="3246120"/>
                <a:ext cx="8214360" cy="630365"/>
              </a:xfrm>
              <a:prstGeom prst="rect">
                <a:avLst/>
              </a:prstGeom>
              <a:blipFill rotWithShape="0">
                <a:blip r:embed="rId3"/>
                <a:stretch>
                  <a:fillRect l="-1855" t="-11650" b="-242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弧 3"/>
          <p:cNvSpPr/>
          <p:nvPr/>
        </p:nvSpPr>
        <p:spPr>
          <a:xfrm rot="5400000">
            <a:off x="5297587" y="-82135"/>
            <a:ext cx="452079" cy="3857470"/>
          </a:xfrm>
          <a:prstGeom prst="rightBrace">
            <a:avLst>
              <a:gd name="adj1" fmla="val 3908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62400" y="2270760"/>
            <a:ext cx="370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挑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一些數其和 </a:t>
            </a:r>
            <a:r>
              <a:rPr lang="en-US" altLang="zh-TW" sz="2800" dirty="0" smtClean="0"/>
              <a:t>= </a:t>
            </a:r>
            <a:r>
              <a:rPr lang="en-US" altLang="zh-TW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5913120" y="2773680"/>
            <a:ext cx="109728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79881" y="0"/>
            <a:ext cx="191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定理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738360" y="883920"/>
                <a:ext cx="2026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360" y="883920"/>
                <a:ext cx="202692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325" t="-10465" r="-11446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8CE3-98B5-4348-A27F-E8B11009DEDD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6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124200" y="2026920"/>
            <a:ext cx="6431280" cy="62484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910840" y="883920"/>
                <a:ext cx="76047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𝑘</m:t>
                              </m:r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,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883920"/>
                <a:ext cx="760476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249680" y="3188985"/>
                <a:ext cx="10378440" cy="637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>
                    <a:ea typeface="標楷體" panose="03000509000000000000" pitchFamily="65" charset="-120"/>
                  </a:rPr>
                  <a:t>1, 2, 3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sz="3200" b="0" i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PrefixSum</m:t>
                            </m:r>
                            <m:d>
                              <m:d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  …,</m:t>
                            </m:r>
                            <m: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𝑆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 …, </m:t>
                            </m:r>
                            <m:r>
                              <m:rPr>
                                <m:sty m:val="p"/>
                              </m:rPr>
                              <a:rPr lang="en-US" altLang="zh-TW" sz="3200" b="0" i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PrefixSum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(</m:t>
                            </m:r>
                            <m: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𝑘</m:t>
                            </m:r>
                            <m: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+1) 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    </m:t>
                            </m:r>
                          </m:sub>
                        </m:sSub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80" y="3188985"/>
                <a:ext cx="10378440" cy="637034"/>
              </a:xfrm>
              <a:prstGeom prst="rect">
                <a:avLst/>
              </a:prstGeom>
              <a:blipFill rotWithShape="0">
                <a:blip r:embed="rId3"/>
                <a:stretch>
                  <a:fillRect l="-1468" t="-11429" b="-2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弧 3"/>
          <p:cNvSpPr/>
          <p:nvPr/>
        </p:nvSpPr>
        <p:spPr>
          <a:xfrm rot="5400000">
            <a:off x="5373788" y="-219294"/>
            <a:ext cx="452079" cy="3857470"/>
          </a:xfrm>
          <a:prstGeom prst="rightBrace">
            <a:avLst>
              <a:gd name="adj1" fmla="val 3908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069080" y="2057400"/>
                <a:ext cx="5044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挑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出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一些數其和 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𝑘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 smtClean="0"/>
                  <a:t>=  </a:t>
                </a:r>
                <a:r>
                  <a:rPr lang="en-US" altLang="zh-TW" sz="28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TW" altLang="en-US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80" y="2057400"/>
                <a:ext cx="504444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539" t="-14118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endCxn id="3" idx="0"/>
          </p:cNvCxnSpPr>
          <p:nvPr/>
        </p:nvCxnSpPr>
        <p:spPr>
          <a:xfrm flipH="1">
            <a:off x="6438900" y="2518425"/>
            <a:ext cx="203454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79881" y="0"/>
            <a:ext cx="191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定理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83970" y="3954294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PrefixSum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&lt; S </a:t>
            </a:r>
            <a:r>
              <a:rPr lang="en-US" altLang="zh-TW" sz="2800" dirty="0" smtClean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≤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PrefixSum</a:t>
            </a:r>
            <a:r>
              <a:rPr lang="en-US" altLang="zh-TW" sz="2800" dirty="0" smtClean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+1)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165080" y="929640"/>
                <a:ext cx="2026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080" y="929640"/>
                <a:ext cx="202692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325" t="-11765" r="-11446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AB6F-E68C-4D2A-A115-D3E9174ACA9D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963168" y="4774495"/>
                <a:ext cx="10664952" cy="138499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這是此題解題的</a:t>
                </a:r>
                <a:r>
                  <a:rPr lang="zh-TW" altLang="en-US" sz="28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重要依據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由</a:t>
                </a:r>
                <a:r>
                  <a:rPr lang="zh-TW" altLang="en-US" sz="28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右至左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掃描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Prefix Sum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陣列</a:t>
                </a:r>
                <a:r>
                  <a:rPr lang="en-US" altLang="zh-TW" sz="2800" dirty="0" smtClean="0"/>
                  <a:t>,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找出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是由那些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的加總 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已經知道含有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𝑘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在下去找</a:t>
                </a:r>
                <a:r>
                  <a:rPr lang="en-US" altLang="zh-TW" sz="2800" i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S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𝑘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含有那些數總和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8" y="4774495"/>
                <a:ext cx="10664952" cy="1384995"/>
              </a:xfrm>
              <a:prstGeom prst="rect">
                <a:avLst/>
              </a:prstGeom>
              <a:blipFill rotWithShape="0">
                <a:blip r:embed="rId6"/>
                <a:stretch>
                  <a:fillRect l="-1026" t="-3879" r="-456" b="-991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8723765" y="3954294"/>
            <a:ext cx="166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重要條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</a:p>
        </p:txBody>
      </p:sp>
      <p:cxnSp>
        <p:nvCxnSpPr>
          <p:cNvPr id="17" name="直線單箭頭接點 16"/>
          <p:cNvCxnSpPr>
            <a:stCxn id="15" idx="1"/>
            <a:endCxn id="11" idx="3"/>
          </p:cNvCxnSpPr>
          <p:nvPr/>
        </p:nvCxnSpPr>
        <p:spPr>
          <a:xfrm flipH="1">
            <a:off x="7456170" y="4215904"/>
            <a:ext cx="126759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1F32-0135-4F73-AC02-BBB8B23E4287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59664" y="627888"/>
                <a:ext cx="76047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</m:t>
                      </m:r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,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𝑘</m:t>
                              </m:r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,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" y="627888"/>
                <a:ext cx="760476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613904" y="673608"/>
                <a:ext cx="2026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04" y="673608"/>
                <a:ext cx="202692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006" t="-11765" r="-11111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923544" y="1709928"/>
                <a:ext cx="8156448" cy="52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果</a:t>
                </a:r>
                <a:r>
                  <a:rPr lang="en-US" altLang="zh-TW" sz="28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=1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或是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TW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是奇數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則此題無解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NO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4" y="1709928"/>
                <a:ext cx="8156448" cy="524631"/>
              </a:xfrm>
              <a:prstGeom prst="rect">
                <a:avLst/>
              </a:prstGeom>
              <a:blipFill rotWithShape="0">
                <a:blip r:embed="rId5"/>
                <a:stretch>
                  <a:fillRect l="-1570" t="-13953" r="-822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23544" y="2469508"/>
                <a:ext cx="7452360" cy="52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果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TW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</a:t>
                </a:r>
                <a:r>
                  <a:rPr lang="zh-TW" altLang="en-US" sz="28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偶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則此題有解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YES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4" y="2469508"/>
                <a:ext cx="7452360" cy="524631"/>
              </a:xfrm>
              <a:prstGeom prst="rect">
                <a:avLst/>
              </a:prstGeom>
              <a:blipFill rotWithShape="0">
                <a:blip r:embed="rId6"/>
                <a:stretch>
                  <a:fillRect l="-1718" t="-1279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87424" y="3229088"/>
                <a:ext cx="9512808" cy="95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要找</a:t>
                </a:r>
                <a14:m>
                  <m:oMath xmlns:m="http://schemas.openxmlformats.org/officeDocument/2006/math">
                    <m:r>
                      <a:rPr lang="zh-TW" alt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0" dirty="0" smtClean="0">
                        <a:latin typeface="Cambria Math" panose="02040503050406030204" pitchFamily="18" charset="0"/>
                      </a:rPr>
                      <m:t>1/2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TW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sz="2800" dirty="0" smtClean="0">
                    <a:solidFill>
                      <a:srgbClr val="FF0000"/>
                    </a:solidFill>
                  </a:rPr>
                  <a:t> 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是由那些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那些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的加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總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就找到了 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依據前頁所提之定理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24" y="3229088"/>
                <a:ext cx="9512808" cy="955518"/>
              </a:xfrm>
              <a:prstGeom prst="rect">
                <a:avLst/>
              </a:prstGeom>
              <a:blipFill rotWithShape="0">
                <a:blip r:embed="rId7"/>
                <a:stretch>
                  <a:fillRect l="-1281" t="-7692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0" y="145863"/>
            <a:ext cx="151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87424" y="4443771"/>
                <a:ext cx="3179393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滿</a:t>
                </a:r>
                <a14:m>
                  <m:oMath xmlns:m="http://schemas.openxmlformats.org/officeDocument/2006/math">
                    <m:r>
                      <a:rPr lang="zh-TW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足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zh-TW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24" y="4443771"/>
                <a:ext cx="3179393" cy="462947"/>
              </a:xfrm>
              <a:prstGeom prst="rect">
                <a:avLst/>
              </a:prstGeom>
              <a:blipFill rotWithShape="0">
                <a:blip r:embed="rId8"/>
                <a:stretch>
                  <a:fillRect l="-2874" t="-130263" b="-194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537359" y="3852523"/>
                <a:ext cx="1792991" cy="461665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 −1}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359" y="3852523"/>
                <a:ext cx="1792991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23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75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367269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367269"/>
                  </p:ext>
                </p:extLst>
              </p:nvPr>
            </p:nvGraphicFramePr>
            <p:xfrm>
              <a:off x="986365" y="2081224"/>
              <a:ext cx="7315200" cy="2255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  <a:gridCol w="8128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zh-TW" altLang="en-US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6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7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8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111765" r="-804511" b="-2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4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5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2" t="-209302" r="-804511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Prefix sum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文字方塊 24"/>
          <p:cNvSpPr txBox="1"/>
          <p:nvPr/>
        </p:nvSpPr>
        <p:spPr>
          <a:xfrm>
            <a:off x="391886" y="512763"/>
            <a:ext cx="258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Example 1</a:t>
            </a:r>
            <a:endParaRPr lang="zh-TW" altLang="en-US" sz="4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9818" y="2560320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arr</a:t>
            </a:r>
            <a:endParaRPr lang="zh-TW" altLang="en-US" sz="32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65465" y="3052354"/>
            <a:ext cx="8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ans</a:t>
            </a:r>
            <a:endParaRPr lang="zh-TW" altLang="en-US" sz="3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91589" y="3614058"/>
            <a:ext cx="90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</a:t>
            </a:r>
            <a:endParaRPr lang="zh-TW" altLang="en-US" sz="32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E8F8-576E-494B-953D-6545F057E40E}" type="datetime1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1614 Hell on the Markets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243-C80A-45D6-9090-B5E8DA87ADC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1923</Words>
  <Application>Microsoft Office PowerPoint</Application>
  <PresentationFormat>寬螢幕</PresentationFormat>
  <Paragraphs>1046</Paragraphs>
  <Slides>34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新細明體</vt:lpstr>
      <vt:lpstr>標楷體</vt:lpstr>
      <vt:lpstr>Arial</vt:lpstr>
      <vt:lpstr>Calibri</vt:lpstr>
      <vt:lpstr>Calibri Light</vt:lpstr>
      <vt:lpstr>Cambria Math</vt:lpstr>
      <vt:lpstr>Segoe UI Symbol</vt:lpstr>
      <vt:lpstr>Times New Roman</vt:lpstr>
      <vt:lpstr>Office 佈景主題</vt:lpstr>
      <vt:lpstr>UVa 1614 Hell on the Markets</vt:lpstr>
      <vt:lpstr>UVa 1614 Hell on the Markets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1614 Hell on the Markets</dc:title>
  <dc:creator>Chin-Ho Cheng</dc:creator>
  <cp:lastModifiedBy>chcheng</cp:lastModifiedBy>
  <cp:revision>110</cp:revision>
  <dcterms:created xsi:type="dcterms:W3CDTF">2019-06-11T10:51:11Z</dcterms:created>
  <dcterms:modified xsi:type="dcterms:W3CDTF">2019-06-12T08:21:02Z</dcterms:modified>
</cp:coreProperties>
</file>