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79" r:id="rId6"/>
    <p:sldId id="280" r:id="rId7"/>
    <p:sldId id="260" r:id="rId8"/>
    <p:sldId id="270" r:id="rId9"/>
    <p:sldId id="277" r:id="rId10"/>
    <p:sldId id="262" r:id="rId11"/>
    <p:sldId id="281" r:id="rId12"/>
    <p:sldId id="28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265A9-785C-4BE9-BDF7-2DE9ABFC24A7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C4431-603E-475F-9C55-09A3D902E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4431-603E-475F-9C55-09A3D902E8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4BE3-3648-42DA-B10B-F7A5C8D5BF6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0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D6CF-5509-4D4C-BA20-A64741E9B83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9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A759-9798-4F89-A3DF-D0C4EA8FDFB3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C91B-F7D0-401E-A82E-3E9AD5B415DB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2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26F-45E9-4E79-9917-63A5F265269F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BE14-AD17-42B8-B04A-8C43A3969D99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D49F-DDC8-4ED0-A6E8-CD3651693F35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2EDA-2D57-4BB4-A371-99689F71A9E2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CA5F-82AC-4197-AC9C-6F73CCC9604A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E3E-E7D1-4F5B-AA22-2355F070DA67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464D-D01B-4733-A5C3-AA310808390E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0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D76D-D87A-4E78-907C-8EAAC78E219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CBE6-67F3-496E-8D22-2A30578BA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1616 Caravan Robbers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 6279, NEERC 2012)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061C-A567-4A5E-8F75-9320533D2ECF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96112" y="2630777"/>
            <a:ext cx="1036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如何將帶小數之浮點數轉為整數相除之分數型態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2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904702" y="6356350"/>
            <a:ext cx="2743200" cy="365125"/>
          </a:xfrm>
        </p:spPr>
        <p:txBody>
          <a:bodyPr/>
          <a:lstStyle/>
          <a:p>
            <a:fld id="{7A185665-E483-428D-BE9C-781B0D7538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1616 Caravan Robbers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311972" y="3076391"/>
            <a:ext cx="7040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962676" y="3035355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620627" y="303896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286943" y="3045279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885418" y="303972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532475" y="303971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177506" y="303971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793118" y="304443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416276" y="304685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081513" y="303972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704966" y="303972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323139" y="3035352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198863" y="3114604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124200" y="3105426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496542" y="3105426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372659" y="308409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6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751203" y="3105425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5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6224" y="3004388"/>
            <a:ext cx="5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...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164212" y="2988851"/>
            <a:ext cx="50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n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52467" y="3112985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1299722" y="302606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82636" y="2781300"/>
            <a:ext cx="33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q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5774" y="808382"/>
            <a:ext cx="398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帶小數之</a:t>
            </a:r>
            <a:r>
              <a:rPr lang="en-US" altLang="zh-TW" sz="3600" dirty="0" err="1" smtClean="0">
                <a:ea typeface="標楷體" panose="03000509000000000000" pitchFamily="65" charset="-120"/>
              </a:rPr>
              <a:t>a</a:t>
            </a:r>
            <a:r>
              <a:rPr lang="en-US" altLang="zh-TW" sz="3600" dirty="0" err="1" smtClean="0"/>
              <a:t>ns</a:t>
            </a:r>
            <a:r>
              <a:rPr lang="en-US" altLang="zh-TW" sz="3600" dirty="0" smtClean="0"/>
              <a:t> = p/q</a:t>
            </a:r>
            <a:r>
              <a:rPr lang="zh-TW" altLang="en-US" sz="3600" dirty="0" smtClean="0"/>
              <a:t> </a:t>
            </a:r>
            <a:endParaRPr lang="zh-TW" altLang="en-US" sz="3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367131" y="808383"/>
            <a:ext cx="697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p, q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是整數而且</a:t>
            </a:r>
            <a:r>
              <a:rPr lang="en-US" altLang="zh-TW" sz="3600" dirty="0" smtClean="0"/>
              <a:t>p/q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不可以再化簡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>
            <a:stCxn id="22" idx="3"/>
          </p:cNvCxnSpPr>
          <p:nvPr/>
        </p:nvCxnSpPr>
        <p:spPr>
          <a:xfrm flipV="1">
            <a:off x="4134678" y="1126435"/>
            <a:ext cx="980661" cy="5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3077" y="1607481"/>
            <a:ext cx="500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只要檢查</a:t>
            </a:r>
            <a:r>
              <a:rPr lang="en-US" altLang="zh-TW" sz="2800" dirty="0" smtClean="0"/>
              <a:t>q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值從</a:t>
            </a:r>
            <a:r>
              <a:rPr lang="en-US" altLang="zh-TW" sz="2800" dirty="0" smtClean="0"/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/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即可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why?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83779" y="2122693"/>
            <a:ext cx="7126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剛開始 </a:t>
            </a:r>
            <a:r>
              <a:rPr lang="en-US" altLang="zh-TW" sz="2800" dirty="0" err="1" smtClean="0"/>
              <a:t>rp</a:t>
            </a:r>
            <a:r>
              <a:rPr lang="en-US" altLang="zh-TW" sz="2800" dirty="0" smtClean="0"/>
              <a:t>=0,  </a:t>
            </a:r>
            <a:r>
              <a:rPr lang="en-US" altLang="zh-TW" sz="2800" dirty="0" err="1" smtClean="0"/>
              <a:t>rq</a:t>
            </a:r>
            <a:r>
              <a:rPr lang="en-US" altLang="zh-TW" sz="2800" dirty="0" smtClean="0"/>
              <a:t> =1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rp,rq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800" dirty="0" smtClean="0"/>
              <a:t>p,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q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的最後答案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103586" y="3725440"/>
            <a:ext cx="281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</a:t>
            </a:r>
            <a:r>
              <a:rPr lang="en-US" altLang="zh-TW" sz="2800" dirty="0" smtClean="0"/>
              <a:t> = round (q*</a:t>
            </a:r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498427" y="3767481"/>
            <a:ext cx="3699642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round():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四捨五入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38703" y="4282488"/>
            <a:ext cx="0" cy="38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66763" y="4701182"/>
            <a:ext cx="773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f</a:t>
            </a:r>
            <a:r>
              <a:rPr lang="en-US" altLang="zh-TW" sz="2800" dirty="0" err="1" smtClean="0"/>
              <a:t>abs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0070C0"/>
                </a:solidFill>
              </a:rPr>
              <a:t>double(p)/q-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800" dirty="0" smtClean="0"/>
              <a:t>) &lt; </a:t>
            </a:r>
            <a:r>
              <a:rPr lang="en-US" altLang="zh-TW" sz="2800" dirty="0" err="1" smtClean="0"/>
              <a:t>fabs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0070C0"/>
                </a:solidFill>
              </a:rPr>
              <a:t>(double(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rp</a:t>
            </a:r>
            <a:r>
              <a:rPr lang="en-US" altLang="zh-TW" sz="2800" dirty="0" smtClean="0">
                <a:solidFill>
                  <a:srgbClr val="0070C0"/>
                </a:solidFill>
              </a:rPr>
              <a:t>)/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rq-ans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4705004"/>
            <a:ext cx="106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果</a:t>
            </a: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8229601" y="5020887"/>
            <a:ext cx="980902" cy="16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509759" y="4721629"/>
            <a:ext cx="21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</a:t>
            </a:r>
            <a:r>
              <a:rPr lang="en-US" altLang="zh-TW" sz="2800" dirty="0" err="1" smtClean="0"/>
              <a:t>p</a:t>
            </a:r>
            <a:r>
              <a:rPr lang="en-US" altLang="zh-TW" sz="2800" dirty="0" smtClean="0"/>
              <a:t>=p, </a:t>
            </a:r>
            <a:r>
              <a:rPr lang="en-US" altLang="zh-TW" sz="2800" dirty="0" err="1" smtClean="0"/>
              <a:t>rq</a:t>
            </a:r>
            <a:r>
              <a:rPr lang="en-US" altLang="zh-TW" sz="2800" dirty="0" smtClean="0"/>
              <a:t>=q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080654" y="5336771"/>
            <a:ext cx="5968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相當於</a:t>
            </a:r>
            <a:r>
              <a:rPr lang="en-US" altLang="zh-TW" sz="2800" dirty="0" smtClean="0">
                <a:solidFill>
                  <a:srgbClr val="FF0000"/>
                </a:solidFill>
              </a:rPr>
              <a:t>p/q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rp</a:t>
            </a:r>
            <a:r>
              <a:rPr lang="en-US" altLang="zh-TW" sz="2800" dirty="0" smtClean="0">
                <a:solidFill>
                  <a:srgbClr val="FF0000"/>
                </a:solidFill>
              </a:rPr>
              <a:t>/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rq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值更靠近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ans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683432" y="5320146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就更新</a:t>
            </a:r>
            <a:r>
              <a:rPr lang="en-US" altLang="zh-TW" sz="2800" dirty="0" err="1" smtClean="0"/>
              <a:t>rp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rq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0" y="0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小數轉成分數型態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778240" y="1475281"/>
            <a:ext cx="3114502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帶小數的部份就是區間一個單位被幾個強盜隊平分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頂多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平分一格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1" name="直線單箭頭接點 70"/>
          <p:cNvCxnSpPr>
            <a:stCxn id="50" idx="3"/>
          </p:cNvCxnSpPr>
          <p:nvPr/>
        </p:nvCxnSpPr>
        <p:spPr>
          <a:xfrm flipV="1">
            <a:off x="5166068" y="1864659"/>
            <a:ext cx="3619344" cy="4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/>
      <p:bldP spid="32" grpId="0"/>
      <p:bldP spid="33" grpId="0"/>
      <p:bldP spid="35" grpId="0"/>
      <p:bldP spid="43" grpId="0" animBg="1"/>
      <p:bldP spid="47" grpId="0"/>
      <p:bldP spid="22" grpId="0"/>
      <p:bldP spid="36" grpId="0"/>
      <p:bldP spid="50" grpId="0"/>
      <p:bldP spid="55" grpId="0"/>
      <p:bldP spid="56" grpId="0"/>
      <p:bldP spid="57" grpId="0" animBg="1"/>
      <p:bldP spid="60" grpId="0"/>
      <p:bldP spid="61" grpId="0"/>
      <p:bldP spid="65" grpId="0"/>
      <p:bldP spid="66" grpId="0"/>
      <p:bldP spid="67" grpId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687138" y="1255776"/>
            <a:ext cx="731520" cy="2412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CA5F-82AC-4197-AC9C-6F73CCC9604A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797073" y="2641024"/>
            <a:ext cx="8089105" cy="3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796859" y="260182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397093" y="260182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26416" y="260182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684367" y="2605433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350683" y="2611752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949158" y="260620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596215" y="260619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41246" y="260619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6858" y="261091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480016" y="2613329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145253" y="260619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768706" y="260620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386879" y="2601825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58813" y="267189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62603" y="268107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187940" y="267189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60282" y="267189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436399" y="2650571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14943" y="267189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906" y="2658042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882710" y="2648082"/>
            <a:ext cx="54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341292" y="265010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095016" y="2655976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143871" y="2634426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62746" y="2634427"/>
            <a:ext cx="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916207" y="267945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1398982" y="2167797"/>
            <a:ext cx="1925337" cy="91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2026416" y="2455039"/>
            <a:ext cx="2599218" cy="19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880704" y="2455039"/>
            <a:ext cx="25355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883814" y="2540149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14" y="2540149"/>
                <a:ext cx="29357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2805092" y="2746801"/>
            <a:ext cx="50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1411983" y="2176975"/>
            <a:ext cx="1631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94610" y="2455039"/>
            <a:ext cx="1631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872085" y="2455039"/>
            <a:ext cx="160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207329" y="2709637"/>
            <a:ext cx="60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10.5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336970" y="2540149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70" y="2540149"/>
                <a:ext cx="29357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3543347" y="2089027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56063" y="1675370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275662" y="1991056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196387" y="1241249"/>
            <a:ext cx="29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smtClean="0">
                <a:solidFill>
                  <a:srgbClr val="0070C0"/>
                </a:solidFill>
              </a:rPr>
              <a:t>2.5 = 5/2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235075" y="3589993"/>
            <a:ext cx="859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最大區間小數部份</a:t>
            </a:r>
            <a:r>
              <a:rPr lang="en-US" altLang="zh-TW" sz="2800" dirty="0" smtClean="0">
                <a:ea typeface="標楷體" panose="03000509000000000000" pitchFamily="65" charset="-120"/>
              </a:rPr>
              <a:t>(.5)</a:t>
            </a:r>
            <a:r>
              <a:rPr lang="zh-TW" altLang="en-US" sz="2800" dirty="0" smtClean="0">
                <a:ea typeface="標楷體" panose="03000509000000000000" pitchFamily="65" charset="-120"/>
              </a:rPr>
              <a:t>是</a:t>
            </a:r>
            <a:r>
              <a:rPr lang="en-US" altLang="zh-TW" sz="2800" dirty="0" smtClean="0">
                <a:ea typeface="標楷體" panose="03000509000000000000" pitchFamily="65" charset="-120"/>
              </a:rPr>
              <a:t>3-4</a:t>
            </a:r>
            <a:r>
              <a:rPr lang="zh-TW" altLang="en-US" sz="2800" dirty="0" smtClean="0">
                <a:ea typeface="標楷體" panose="03000509000000000000" pitchFamily="65" charset="-120"/>
              </a:rPr>
              <a:t>間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一格由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隊平分所產生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191058" y="4296093"/>
            <a:ext cx="978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一格最多由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平分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樣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最大區間的小數部份由</a:t>
            </a:r>
            <a:r>
              <a:rPr lang="en-US" altLang="zh-TW" sz="2800" dirty="0" smtClean="0">
                <a:ea typeface="標楷體" panose="03000509000000000000" pitchFamily="65" charset="-120"/>
              </a:rPr>
              <a:t>1/n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所貢獻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224766" y="4941470"/>
            <a:ext cx="623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帶小數之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a</a:t>
            </a:r>
            <a:r>
              <a:rPr lang="en-US" altLang="zh-TW" sz="2800" dirty="0" err="1" smtClean="0"/>
              <a:t>ns</a:t>
            </a:r>
            <a:r>
              <a:rPr lang="en-US" altLang="zh-TW" sz="2800" dirty="0" smtClean="0"/>
              <a:t> = p/q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800" dirty="0" smtClean="0"/>
              <a:t>q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值最大為</a:t>
            </a:r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74320" y="128016"/>
            <a:ext cx="23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事項</a:t>
            </a:r>
          </a:p>
        </p:txBody>
      </p:sp>
    </p:spTree>
    <p:extLst>
      <p:ext uri="{BB962C8B-B14F-4D97-AF65-F5344CB8AC3E}">
        <p14:creationId xmlns:p14="http://schemas.microsoft.com/office/powerpoint/2010/main" val="28133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5" grpId="0"/>
      <p:bldP spid="36" grpId="0"/>
      <p:bldP spid="40" grpId="0"/>
      <p:bldP spid="41" grpId="0"/>
      <p:bldP spid="45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2199-61A6-47FE-872E-35DBA1E7257C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08005" y="244270"/>
            <a:ext cx="92024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&lt;bits/</a:t>
            </a:r>
            <a:r>
              <a:rPr lang="en-US" altLang="zh-TW" sz="2400" dirty="0" err="1"/>
              <a:t>stdc</a:t>
            </a:r>
            <a:r>
              <a:rPr lang="en-US" altLang="zh-TW" sz="2400" dirty="0"/>
              <a:t>++.h&gt;</a:t>
            </a:r>
          </a:p>
          <a:p>
            <a:endParaRPr lang="en-US" altLang="zh-TW" sz="2400" dirty="0"/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n;</a:t>
            </a:r>
          </a:p>
          <a:p>
            <a:r>
              <a:rPr lang="en-US" altLang="zh-TW" sz="2400" dirty="0" err="1"/>
              <a:t>const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maxn</a:t>
            </a:r>
            <a:r>
              <a:rPr lang="en-US" altLang="zh-TW" sz="2400" dirty="0"/>
              <a:t> = 100000 + 100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maxn</a:t>
            </a:r>
            <a:r>
              <a:rPr lang="en-US" altLang="zh-TW" sz="2400" dirty="0" smtClean="0">
                <a:solidFill>
                  <a:srgbClr val="0070C0"/>
                </a:solidFill>
              </a:rPr>
              <a:t>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盜的隊數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/>
              <a:t>const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INF = 1000000 + 10;</a:t>
            </a:r>
          </a:p>
          <a:p>
            <a:r>
              <a:rPr lang="en-US" altLang="zh-TW" sz="2400" dirty="0" err="1"/>
              <a:t>const</a:t>
            </a:r>
            <a:r>
              <a:rPr lang="en-US" altLang="zh-TW" sz="2400" dirty="0"/>
              <a:t> double eps = 1e-9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誤差值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 smtClean="0"/>
              <a:t>struct</a:t>
            </a:r>
            <a:r>
              <a:rPr lang="en-US" altLang="zh-TW" sz="2400" dirty="0" smtClean="0"/>
              <a:t> pp</a:t>
            </a:r>
          </a:p>
          <a:p>
            <a:r>
              <a:rPr lang="en-US" altLang="zh-TW" sz="2400" dirty="0" smtClean="0"/>
              <a:t>{</a:t>
            </a:r>
            <a:endParaRPr lang="en-US" altLang="zh-TW" sz="2400" dirty="0"/>
          </a:p>
          <a:p>
            <a:r>
              <a:rPr lang="en-US" altLang="zh-TW" sz="2400" dirty="0"/>
              <a:t>    double l, r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搶劫的區間</a:t>
            </a:r>
            <a:r>
              <a:rPr lang="en-US" altLang="zh-TW" sz="2400" dirty="0" smtClean="0">
                <a:solidFill>
                  <a:srgbClr val="0070C0"/>
                </a:solidFill>
              </a:rPr>
              <a:t>[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l,r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};</a:t>
            </a:r>
          </a:p>
          <a:p>
            <a:r>
              <a:rPr lang="en-US" altLang="zh-TW" sz="2400" dirty="0"/>
              <a:t>pp a[</a:t>
            </a:r>
            <a:r>
              <a:rPr lang="en-US" altLang="zh-TW" sz="2400" dirty="0" err="1"/>
              <a:t>maxn</a:t>
            </a:r>
            <a:r>
              <a:rPr lang="en-US" altLang="zh-TW" sz="2400" dirty="0" smtClean="0"/>
              <a:t>];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存強盜隊伍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bool </a:t>
            </a:r>
            <a:r>
              <a:rPr lang="en-US" altLang="zh-TW" sz="2400" dirty="0" err="1">
                <a:solidFill>
                  <a:srgbClr val="FF0000"/>
                </a:solidFill>
              </a:rPr>
              <a:t>cmp</a:t>
            </a:r>
            <a:r>
              <a:rPr lang="en-US" altLang="zh-TW" sz="2400" dirty="0">
                <a:solidFill>
                  <a:srgbClr val="FF0000"/>
                </a:solidFill>
              </a:rPr>
              <a:t>(pp a, pp b</a:t>
            </a:r>
            <a:r>
              <a:rPr lang="en-US" altLang="zh-TW" sz="2400" dirty="0" smtClean="0">
                <a:solidFill>
                  <a:srgbClr val="FF0000"/>
                </a:solidFill>
              </a:rPr>
              <a:t>)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左端點比大小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a.l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14807" y="598516"/>
            <a:ext cx="2477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1616 Code (1/4)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31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587-48C4-45D4-BC1B-32625404654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26977" y="-62144"/>
            <a:ext cx="1096022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bool judge(double l</a:t>
            </a:r>
            <a:r>
              <a:rPr lang="en-US" altLang="zh-TW" sz="2400" dirty="0" smtClean="0">
                <a:solidFill>
                  <a:srgbClr val="FF0000"/>
                </a:solidFill>
              </a:rPr>
              <a:t>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以左端點由小到大順序掃描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檢驗長度</a:t>
            </a:r>
            <a:r>
              <a:rPr lang="en-US" altLang="zh-TW" sz="2400" dirty="0" smtClean="0">
                <a:solidFill>
                  <a:srgbClr val="0070C0"/>
                </a:solidFill>
              </a:rPr>
              <a:t>l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是否可行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f = 1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f: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  <a:r>
              <a:rPr lang="en-US" altLang="zh-TW" sz="2400" dirty="0" smtClean="0">
                <a:solidFill>
                  <a:srgbClr val="0070C0"/>
                </a:solidFill>
              </a:rPr>
              <a:t>(1:true; 0:false)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double s = 0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S: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可以安排搶劫的起始點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0; i &lt; n &amp;&amp; f; i</a:t>
            </a:r>
            <a:r>
              <a:rPr lang="en-US" altLang="zh-TW" sz="2400" dirty="0" smtClean="0"/>
              <a:t>++)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由左到右掃描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{</a:t>
            </a:r>
          </a:p>
          <a:p>
            <a:r>
              <a:rPr lang="en-US" altLang="zh-TW" sz="2400" dirty="0"/>
              <a:t>        if(s &lt; a[i].l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solidFill>
                  <a:srgbClr val="0070C0"/>
                </a:solidFill>
              </a:rPr>
              <a:t>a[i]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{</a:t>
            </a:r>
          </a:p>
          <a:p>
            <a:r>
              <a:rPr lang="en-US" altLang="zh-TW" sz="2400" dirty="0"/>
              <a:t>            if(a[i].l + l &lt;= a[i].r) {s = a[i].</a:t>
            </a:r>
            <a:r>
              <a:rPr lang="en-US" altLang="zh-TW" sz="2400" dirty="0" err="1"/>
              <a:t>l+l</a:t>
            </a:r>
            <a:r>
              <a:rPr lang="en-US" altLang="zh-TW" sz="2400" dirty="0"/>
              <a:t>; continue</a:t>
            </a:r>
            <a:r>
              <a:rPr lang="en-US" altLang="zh-TW" sz="2400" dirty="0" smtClean="0"/>
              <a:t>;}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可以安排區間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從左端點開始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else f = 0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不可行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}</a:t>
            </a:r>
          </a:p>
          <a:p>
            <a:r>
              <a:rPr lang="en-US" altLang="zh-TW" sz="2400" dirty="0"/>
              <a:t>        else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>
                <a:solidFill>
                  <a:srgbClr val="0070C0"/>
                </a:solidFill>
              </a:rPr>
              <a:t>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solidFill>
                  <a:srgbClr val="0070C0"/>
                </a:solidFill>
              </a:rPr>
              <a:t>a[i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endParaRPr lang="en-US" altLang="zh-TW" sz="2400" dirty="0"/>
          </a:p>
          <a:p>
            <a:r>
              <a:rPr lang="en-US" altLang="zh-TW" sz="2400" dirty="0"/>
              <a:t>            if(s + l &lt;= a[i].r) {s += l; continue</a:t>
            </a:r>
            <a:r>
              <a:rPr lang="en-US" altLang="zh-TW" sz="2400" dirty="0" smtClean="0"/>
              <a:t>;}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可以安排區間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endParaRPr lang="en-US" altLang="zh-TW" sz="2400" dirty="0"/>
          </a:p>
          <a:p>
            <a:r>
              <a:rPr lang="en-US" altLang="zh-TW" sz="2400" dirty="0"/>
              <a:t>            else f = 0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不可行</a:t>
            </a:r>
            <a:endParaRPr lang="en-US" altLang="zh-TW" sz="2400" dirty="0"/>
          </a:p>
          <a:p>
            <a:r>
              <a:rPr lang="en-US" altLang="zh-TW" sz="2400" dirty="0"/>
              <a:t>        }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f;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14807" y="598516"/>
            <a:ext cx="2477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1616 Code (2/4)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5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F4A-0CC3-4893-B368-B5D57B71BB1E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70970" y="248791"/>
            <a:ext cx="91262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("1616.in","r", </a:t>
            </a:r>
            <a:r>
              <a:rPr lang="en-US" altLang="zh-TW" sz="2400" dirty="0" err="1"/>
              <a:t>stdin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("1616.out","w", </a:t>
            </a:r>
            <a:r>
              <a:rPr lang="en-US" altLang="zh-TW" sz="2400" dirty="0" err="1"/>
              <a:t>stdout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while(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&gt;&gt; n)</a:t>
            </a:r>
          </a:p>
          <a:p>
            <a:r>
              <a:rPr lang="en-US" altLang="zh-TW" sz="2400" dirty="0"/>
              <a:t>    {</a:t>
            </a: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&gt;&gt;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].l &gt;&gt;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].r;</a:t>
            </a:r>
          </a:p>
          <a:p>
            <a:r>
              <a:rPr lang="en-US" altLang="zh-TW" sz="2400" dirty="0"/>
              <a:t>        sort(</a:t>
            </a:r>
            <a:r>
              <a:rPr lang="en-US" altLang="zh-TW" sz="2400" dirty="0" err="1"/>
              <a:t>a,a+n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cmp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以左端點由小到大順序</a:t>
            </a:r>
            <a:endParaRPr lang="en-US" altLang="zh-TW" sz="2400" dirty="0"/>
          </a:p>
          <a:p>
            <a:r>
              <a:rPr lang="en-US" altLang="zh-TW" sz="2400" dirty="0"/>
              <a:t>        double 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0, 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INF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 smtClean="0"/>
              <a:t>while(R </a:t>
            </a:r>
            <a:r>
              <a:rPr lang="en-US" altLang="zh-TW" sz="2400" dirty="0"/>
              <a:t>- 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&gt; eps</a:t>
            </a:r>
            <a:r>
              <a:rPr lang="en-US" altLang="zh-TW" sz="2400" dirty="0" smtClean="0"/>
              <a:t>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以二分法把最長區間找出來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{</a:t>
            </a:r>
          </a:p>
          <a:p>
            <a:r>
              <a:rPr lang="en-US" altLang="zh-TW" sz="2400" dirty="0"/>
              <a:t>            double mid = </a:t>
            </a:r>
            <a:r>
              <a:rPr lang="en-US" altLang="zh-TW" sz="2400" dirty="0" smtClean="0"/>
              <a:t>(R+L)/</a:t>
            </a:r>
            <a:r>
              <a:rPr lang="en-US" altLang="zh-TW" sz="2400" dirty="0"/>
              <a:t>2;</a:t>
            </a:r>
          </a:p>
          <a:p>
            <a:r>
              <a:rPr lang="en-US" altLang="zh-TW" sz="2400" dirty="0"/>
              <a:t>            if(judge(mid)) 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mid;</a:t>
            </a:r>
          </a:p>
          <a:p>
            <a:r>
              <a:rPr lang="en-US" altLang="zh-TW" sz="2400" dirty="0"/>
              <a:t>            else 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mid;</a:t>
            </a:r>
          </a:p>
          <a:p>
            <a:r>
              <a:rPr lang="en-US" altLang="zh-TW" sz="2400" dirty="0"/>
              <a:t>        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14807" y="598516"/>
            <a:ext cx="2477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1616 Code (3/4)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05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7691-1758-44B6-8693-32CE771C3E3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65825" y="372862"/>
            <a:ext cx="94813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double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= L</a:t>
            </a:r>
            <a:r>
              <a:rPr lang="en-US" altLang="zh-TW" sz="2400" dirty="0" smtClean="0"/>
              <a:t>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將帶小數之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轉成分數型態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p/q</a:t>
            </a:r>
            <a:endParaRPr lang="en-US" altLang="zh-TW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rp</a:t>
            </a:r>
            <a:r>
              <a:rPr lang="en-US" altLang="zh-TW" sz="2400" dirty="0"/>
              <a:t> = 0, </a:t>
            </a:r>
            <a:r>
              <a:rPr lang="en-US" altLang="zh-TW" sz="2400" dirty="0" err="1"/>
              <a:t>rq</a:t>
            </a:r>
            <a:r>
              <a:rPr lang="en-US" altLang="zh-TW" sz="2400" dirty="0"/>
              <a:t> = 1</a:t>
            </a:r>
            <a:r>
              <a:rPr lang="en-US" altLang="zh-TW" sz="2400" dirty="0" smtClean="0"/>
              <a:t>;    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rp</a:t>
            </a:r>
            <a:r>
              <a:rPr lang="en-US" altLang="zh-TW" sz="2400" dirty="0" smtClean="0">
                <a:solidFill>
                  <a:srgbClr val="0070C0"/>
                </a:solidFill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rq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分別是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p,q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的最終答案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p, q = 1; q &lt;= n; ++q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q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檢驗到</a:t>
            </a:r>
            <a:r>
              <a:rPr lang="en-US" altLang="zh-TW" sz="2400" dirty="0" smtClean="0">
                <a:solidFill>
                  <a:srgbClr val="0070C0"/>
                </a:solidFill>
              </a:rPr>
              <a:t>n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{</a:t>
            </a:r>
          </a:p>
          <a:p>
            <a:r>
              <a:rPr lang="en-US" altLang="zh-TW" sz="2400" dirty="0"/>
              <a:t>            p = </a:t>
            </a:r>
            <a:r>
              <a:rPr lang="en-US" altLang="zh-TW" sz="2400" dirty="0">
                <a:solidFill>
                  <a:srgbClr val="FF0000"/>
                </a:solidFill>
              </a:rPr>
              <a:t>round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* q</a:t>
            </a:r>
            <a:r>
              <a:rPr lang="en-US" altLang="zh-TW" sz="2400" dirty="0" smtClean="0"/>
              <a:t>);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round():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四捨五入函數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/>
              <a:t>fabs</a:t>
            </a:r>
            <a:r>
              <a:rPr lang="en-US" altLang="zh-TW" sz="2400" dirty="0"/>
              <a:t>((double)p/q -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) &lt; </a:t>
            </a:r>
            <a:r>
              <a:rPr lang="en-US" altLang="zh-TW" sz="2400" dirty="0" err="1"/>
              <a:t>fabs</a:t>
            </a:r>
            <a:r>
              <a:rPr lang="en-US" altLang="zh-TW" sz="2400" dirty="0"/>
              <a:t>((double)</a:t>
            </a:r>
            <a:r>
              <a:rPr lang="en-US" altLang="zh-TW" sz="2400" dirty="0" err="1"/>
              <a:t>rp</a:t>
            </a:r>
            <a:r>
              <a:rPr lang="en-US" altLang="zh-TW" sz="2400" dirty="0"/>
              <a:t>/</a:t>
            </a:r>
            <a:r>
              <a:rPr lang="en-US" altLang="zh-TW" sz="2400" dirty="0" err="1"/>
              <a:t>rq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))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smtClean="0"/>
              <a:t>{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p/q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值比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rp</a:t>
            </a:r>
            <a:r>
              <a:rPr lang="en-US" altLang="zh-TW" sz="2400" dirty="0" smtClean="0">
                <a:solidFill>
                  <a:srgbClr val="0070C0"/>
                </a:solidFill>
              </a:rPr>
              <a:t>/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rq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值更接近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    </a:t>
            </a:r>
            <a:r>
              <a:rPr lang="en-US" altLang="zh-TW" sz="2400" dirty="0" err="1"/>
              <a:t>rp</a:t>
            </a:r>
            <a:r>
              <a:rPr lang="en-US" altLang="zh-TW" sz="2400" dirty="0"/>
              <a:t> = p;  </a:t>
            </a:r>
            <a:r>
              <a:rPr lang="en-US" altLang="zh-TW" sz="2400" dirty="0" err="1"/>
              <a:t>rq</a:t>
            </a:r>
            <a:r>
              <a:rPr lang="en-US" altLang="zh-TW" sz="2400" dirty="0"/>
              <a:t> = q</a:t>
            </a:r>
            <a:r>
              <a:rPr lang="en-US" altLang="zh-TW" sz="2400" dirty="0" smtClean="0"/>
              <a:t>;  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400" dirty="0" smtClean="0">
                <a:solidFill>
                  <a:srgbClr val="0070C0"/>
                </a:solidFill>
              </a:rPr>
              <a:t>p, q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的答案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rp,rq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 }</a:t>
            </a:r>
          </a:p>
          <a:p>
            <a:r>
              <a:rPr lang="en-US" altLang="zh-TW" sz="2400" dirty="0"/>
              <a:t>        }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 smtClean="0"/>
              <a:t>(“%</a:t>
            </a:r>
            <a:r>
              <a:rPr lang="en-US" altLang="zh-TW" sz="2400" dirty="0"/>
              <a:t>d/%</a:t>
            </a:r>
            <a:r>
              <a:rPr lang="en-US" altLang="zh-TW" sz="2400" dirty="0" smtClean="0"/>
              <a:t>d\n”, </a:t>
            </a:r>
            <a:r>
              <a:rPr lang="en-US" altLang="zh-TW" sz="2400" dirty="0" err="1"/>
              <a:t>rp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rq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輸出答案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rp</a:t>
            </a:r>
            <a:r>
              <a:rPr lang="en-US" altLang="zh-TW" sz="2400" dirty="0" smtClean="0">
                <a:solidFill>
                  <a:srgbClr val="0070C0"/>
                </a:solidFill>
              </a:rPr>
              <a:t>/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rq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14807" y="598516"/>
            <a:ext cx="2477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1616 Code (4/4)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36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81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1616 Caravan Robbers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8000-870B-4753-9A10-C9609CB3D6C9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8886" y="1011585"/>
            <a:ext cx="11022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3200" dirty="0"/>
              <a:t>n(1 ≤ n ≤ 100000)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隊沙漠強盜搶劫商隊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每一隊有一段搶劫區間</a:t>
            </a:r>
            <a:r>
              <a:rPr lang="en-US" altLang="zh-TW" sz="3200" dirty="0" smtClean="0">
                <a:ea typeface="標楷體" panose="03000509000000000000" pitchFamily="65" charset="-120"/>
              </a:rPr>
              <a:t>[l,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r]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/>
              <a:t>(0 </a:t>
            </a:r>
            <a:r>
              <a:rPr lang="en-US" altLang="zh-TW" sz="3200" dirty="0"/>
              <a:t>≤ </a:t>
            </a:r>
            <a:r>
              <a:rPr lang="en-US" altLang="zh-TW" sz="3200" dirty="0" smtClean="0"/>
              <a:t>l &lt; r ≤ 1000000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任兩支搶劫隊的搶劫區間不會有包含關係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可能有重疊一部份。由於強盜區間重疊會造成強盜間衝突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強盜集團為避免彼此發生衝突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因此要規劃在每個搶劫區間內找到一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段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最長的區間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使得每隊強盜的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區間長度相同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區間不重疊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頂多重疊一個端點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輸出這個區間長度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分數型態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1127455" y="5771795"/>
            <a:ext cx="8089105" cy="3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127241" y="573259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27475" y="573259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56798" y="5732599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014749" y="573620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681065" y="5742523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279540" y="573697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926597" y="5736962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571628" y="573696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187240" y="574168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810398" y="574410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475635" y="5736965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8099088" y="573697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717261" y="573259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89195" y="580266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592985" y="581184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518322" y="580267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890664" y="580267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766781" y="5781342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45325" y="580266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045288" y="5788813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213092" y="5778853"/>
            <a:ext cx="54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71674" y="578088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425398" y="578674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474253" y="5765197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893128" y="5765198"/>
            <a:ext cx="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11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246589" y="581022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1729364" y="5298568"/>
            <a:ext cx="1925337" cy="91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2356798" y="5585810"/>
            <a:ext cx="2599218" cy="19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211086" y="5585810"/>
            <a:ext cx="25355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214196" y="5670920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196" y="5670920"/>
                <a:ext cx="29357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3135474" y="5877572"/>
            <a:ext cx="50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1742365" y="5307746"/>
            <a:ext cx="1631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324992" y="5585810"/>
            <a:ext cx="1631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202467" y="5585810"/>
            <a:ext cx="160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537711" y="5840408"/>
            <a:ext cx="60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10.5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667352" y="5670920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52" y="5670920"/>
                <a:ext cx="29357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3873729" y="5219798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186445" y="4806141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606044" y="5121827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44987" y="4664628"/>
            <a:ext cx="29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smtClean="0">
                <a:solidFill>
                  <a:srgbClr val="0070C0"/>
                </a:solidFill>
              </a:rPr>
              <a:t>2.5 = 5/2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/>
      <p:bldP spid="43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B211-0DE1-48EA-9CB5-7EE5A0C8B2A9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94522" y="595864"/>
            <a:ext cx="359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88087" y="609600"/>
            <a:ext cx="359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4401" y="1411238"/>
            <a:ext cx="3180521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</a:t>
            </a:r>
          </a:p>
          <a:p>
            <a:r>
              <a:rPr lang="en-US" altLang="zh-TW" sz="3600" dirty="0"/>
              <a:t>2 6</a:t>
            </a:r>
          </a:p>
          <a:p>
            <a:r>
              <a:rPr lang="en-US" altLang="zh-TW" sz="3600" dirty="0"/>
              <a:t>1 4</a:t>
            </a:r>
          </a:p>
          <a:p>
            <a:r>
              <a:rPr lang="en-US" altLang="zh-TW" sz="3600" dirty="0"/>
              <a:t>8 12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94104" y="1470433"/>
            <a:ext cx="3240156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5/2</a:t>
            </a:r>
            <a:endParaRPr lang="zh-TW" altLang="en-US" sz="36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825724" y="5156654"/>
            <a:ext cx="8089105" cy="3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25510" y="511745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25744" y="511745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055067" y="511745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13018" y="5121063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379334" y="5127382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977809" y="512183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624866" y="512182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69897" y="512182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885509" y="512654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508667" y="5128959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173904" y="512182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797357" y="512183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415530" y="5117455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687464" y="518752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291254" y="519670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16591" y="518752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588933" y="518752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5050" y="5166201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43594" y="518752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3557" y="5173672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911361" y="5163712"/>
            <a:ext cx="54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369943" y="516573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123667" y="5171606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172522" y="5150056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591397" y="5150057"/>
            <a:ext cx="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11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944858" y="519508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 flipV="1">
            <a:off x="2427633" y="4683427"/>
            <a:ext cx="1925337" cy="91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3055067" y="4970669"/>
            <a:ext cx="2599218" cy="19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09355" y="4970669"/>
            <a:ext cx="25355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912465" y="5055779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65" y="5055779"/>
                <a:ext cx="29357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3833743" y="5262431"/>
            <a:ext cx="50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2440634" y="4692605"/>
            <a:ext cx="1631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023261" y="4970669"/>
            <a:ext cx="1631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900736" y="4970669"/>
            <a:ext cx="160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8235980" y="5225267"/>
            <a:ext cx="603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10.5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365621" y="5055779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621" y="5055779"/>
                <a:ext cx="29357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2246242" y="1429405"/>
            <a:ext cx="280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搶劫隊伍對數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19737" y="2062058"/>
            <a:ext cx="280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搶劫區間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00332" y="2565400"/>
            <a:ext cx="280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第二隊搶劫區間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196546" y="3139191"/>
            <a:ext cx="280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第三隊搶劫區間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>
            <a:stCxn id="46" idx="1"/>
          </p:cNvCxnSpPr>
          <p:nvPr/>
        </p:nvCxnSpPr>
        <p:spPr>
          <a:xfrm flipH="1" flipV="1">
            <a:off x="1480457" y="1687286"/>
            <a:ext cx="765785" cy="3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7" idx="1"/>
          </p:cNvCxnSpPr>
          <p:nvPr/>
        </p:nvCxnSpPr>
        <p:spPr>
          <a:xfrm flipH="1" flipV="1">
            <a:off x="1611087" y="2307773"/>
            <a:ext cx="608650" cy="15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1654630" y="2884716"/>
            <a:ext cx="608650" cy="15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1807030" y="3407231"/>
            <a:ext cx="500741" cy="21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369629" y="2336621"/>
            <a:ext cx="437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符合條件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每一隊行搶區間長度相等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而且不重疊頂多共一端點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之最大區間長度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以分數型態呈現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114800" y="1952625"/>
            <a:ext cx="33636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1998" y="4604657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84714" y="4191000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304313" y="4506686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第三隊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8643256" y="4049487"/>
            <a:ext cx="29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800" dirty="0" smtClean="0">
                <a:solidFill>
                  <a:srgbClr val="0070C0"/>
                </a:solidFill>
              </a:rPr>
              <a:t>2.5 = 5/2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4" grpId="0"/>
      <p:bldP spid="45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CA5F-82AC-4197-AC9C-6F73CCC9604A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6763" y="1320773"/>
            <a:ext cx="19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4713" y="2281531"/>
            <a:ext cx="877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以二分法</a:t>
            </a:r>
            <a:r>
              <a:rPr lang="en-US" altLang="zh-TW" sz="2800" dirty="0" smtClean="0">
                <a:ea typeface="標楷體" panose="03000509000000000000" pitchFamily="65" charset="-120"/>
              </a:rPr>
              <a:t>(Bisection Method)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逼近算出最長的區間長度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4713" y="4063041"/>
            <a:ext cx="877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帶小數的浮點數轉成分數型態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58925" y="2941278"/>
            <a:ext cx="9144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左端點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由左至右做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線性掃描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en-US" altLang="zh-TW" sz="2800" dirty="0" smtClean="0">
                <a:ea typeface="標楷體" panose="03000509000000000000" pitchFamily="65" charset="-120"/>
              </a:rPr>
              <a:t>judge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工作判斷某一區間長度是否可行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6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918-608A-49DC-ADBB-144E850FD57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4254 Processor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8685-8B40-4307-B5A0-BF37BB86CC7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528" y="65419"/>
            <a:ext cx="632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(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二分法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1542634" y="2305564"/>
            <a:ext cx="8782493" cy="63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42904" y="2135235"/>
                <a:ext cx="999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4" y="2135235"/>
                <a:ext cx="999460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25397" y="2072480"/>
                <a:ext cx="999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97" y="2072480"/>
                <a:ext cx="999460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310593" y="1800219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839239" y="1838557"/>
            <a:ext cx="19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INF=1000000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2636" y="1827193"/>
            <a:ext cx="1228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區間長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387940" y="2720010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170433" y="2602444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38980" y="2125390"/>
                <a:ext cx="999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80" y="2125390"/>
                <a:ext cx="999460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080342" y="2781300"/>
            <a:ext cx="247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mid=(L+R)/2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2125" y="3414120"/>
            <a:ext cx="324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udge(mid)=False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487770" y="3553059"/>
            <a:ext cx="0" cy="517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5783845" y="4221799"/>
            <a:ext cx="0" cy="67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877475" y="3553059"/>
                <a:ext cx="3286394" cy="304698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L=0;</a:t>
                </a:r>
              </a:p>
              <a:p>
                <a:r>
                  <a:rPr lang="en-US" altLang="zh-TW" sz="2400" dirty="0" smtClean="0"/>
                  <a:t>R=INF</a:t>
                </a:r>
              </a:p>
              <a:p>
                <a:r>
                  <a:rPr lang="en-US" altLang="zh-TW" sz="2400" dirty="0" smtClean="0"/>
                  <a:t>While (R-L&gt;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 {</a:t>
                </a:r>
              </a:p>
              <a:p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mid = (L+R)/2;</a:t>
                </a:r>
              </a:p>
              <a:p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if (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judge(mid)</a:t>
                </a:r>
                <a:r>
                  <a:rPr lang="en-US" altLang="zh-TW" sz="2400" dirty="0" smtClean="0"/>
                  <a:t>) L=mid;</a:t>
                </a:r>
              </a:p>
              <a:p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else R=mid;</a:t>
                </a:r>
              </a:p>
              <a:p>
                <a:r>
                  <a:rPr lang="en-US" altLang="zh-TW" sz="2400" dirty="0" smtClean="0"/>
                  <a:t>}</a:t>
                </a:r>
              </a:p>
              <a:p>
                <a:r>
                  <a:rPr lang="en-US" altLang="zh-TW" sz="2400" dirty="0" err="1" smtClean="0"/>
                  <a:t>Ans</a:t>
                </a:r>
                <a:r>
                  <a:rPr lang="en-US" altLang="zh-TW" sz="2400" dirty="0" smtClean="0"/>
                  <a:t>=L;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75" y="3553059"/>
                <a:ext cx="3286394" cy="3046988"/>
              </a:xfrm>
              <a:prstGeom prst="rect">
                <a:avLst/>
              </a:prstGeom>
              <a:blipFill rotWithShape="0">
                <a:blip r:embed="rId6"/>
                <a:stretch>
                  <a:fillRect l="-2202" t="-988" b="-296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600707" y="4870247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35623" y="4059766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92323" y="5036024"/>
            <a:ext cx="2975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區間長度</a:t>
            </a:r>
            <a:r>
              <a:rPr lang="en-US" altLang="zh-TW" sz="2400" dirty="0" smtClean="0">
                <a:ea typeface="標楷體" panose="03000509000000000000" pitchFamily="65" charset="-120"/>
              </a:rPr>
              <a:t>mid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太長了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不可行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要考慮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>
            <a:stCxn id="8" idx="0"/>
          </p:cNvCxnSpPr>
          <p:nvPr/>
        </p:nvCxnSpPr>
        <p:spPr>
          <a:xfrm flipV="1">
            <a:off x="3179929" y="4053386"/>
            <a:ext cx="1528549" cy="982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644384" y="640080"/>
            <a:ext cx="416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最長的區間長度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0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6" grpId="0"/>
      <p:bldP spid="26" grpId="0"/>
      <p:bldP spid="2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918-608A-49DC-ADBB-144E850FD574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4254 Processor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8685-8B40-4307-B5A0-BF37BB86CC7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528" y="65419"/>
            <a:ext cx="632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(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二分法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1542634" y="2305564"/>
            <a:ext cx="8782493" cy="63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42904" y="2135235"/>
                <a:ext cx="999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4" y="2135235"/>
                <a:ext cx="999460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25397" y="2072480"/>
                <a:ext cx="999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97" y="2072480"/>
                <a:ext cx="999460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310593" y="1800219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839239" y="1838557"/>
            <a:ext cx="19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INF=1000000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2636" y="1827193"/>
            <a:ext cx="1228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區間長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387940" y="2720010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170433" y="2602444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38980" y="2125390"/>
                <a:ext cx="999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△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80" y="2125390"/>
                <a:ext cx="999460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080342" y="2781300"/>
            <a:ext cx="2564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mid=(L+R)/2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2125" y="3414120"/>
            <a:ext cx="324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udge(mid)=True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991190" y="4124559"/>
            <a:ext cx="0" cy="517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10447285" y="3650299"/>
            <a:ext cx="0" cy="671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65195" y="3321050"/>
                <a:ext cx="3286394" cy="304698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L=0;</a:t>
                </a:r>
              </a:p>
              <a:p>
                <a:r>
                  <a:rPr lang="en-US" altLang="zh-TW" sz="2400" dirty="0" smtClean="0"/>
                  <a:t>R=INF</a:t>
                </a:r>
              </a:p>
              <a:p>
                <a:r>
                  <a:rPr lang="en-US" altLang="zh-TW" sz="2400" dirty="0" smtClean="0"/>
                  <a:t>While (R-L&gt;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 {</a:t>
                </a:r>
              </a:p>
              <a:p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mid = (L+R)/2;</a:t>
                </a:r>
              </a:p>
              <a:p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if (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judge(mid)</a:t>
                </a:r>
                <a:r>
                  <a:rPr lang="en-US" altLang="zh-TW" sz="2400" dirty="0" smtClean="0"/>
                  <a:t>) L=mid;</a:t>
                </a:r>
              </a:p>
              <a:p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else R=mid;</a:t>
                </a:r>
              </a:p>
              <a:p>
                <a:r>
                  <a:rPr lang="en-US" altLang="zh-TW" sz="2400" dirty="0" smtClean="0"/>
                  <a:t>}</a:t>
                </a:r>
              </a:p>
              <a:p>
                <a:r>
                  <a:rPr lang="en-US" altLang="zh-TW" sz="2400" dirty="0" err="1" smtClean="0"/>
                  <a:t>Ans</a:t>
                </a:r>
                <a:r>
                  <a:rPr lang="en-US" altLang="zh-TW" sz="2400" dirty="0" smtClean="0"/>
                  <a:t>=L;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95" y="3321050"/>
                <a:ext cx="3286394" cy="3046988"/>
              </a:xfrm>
              <a:prstGeom prst="rect">
                <a:avLst/>
              </a:prstGeom>
              <a:blipFill rotWithShape="0">
                <a:blip r:embed="rId6"/>
                <a:stretch>
                  <a:fillRect l="-2385" t="-988" b="-296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0264147" y="4298747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39043" y="4631266"/>
            <a:ext cx="65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18703" y="4784564"/>
            <a:ext cx="2975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區間長度</a:t>
            </a:r>
            <a:r>
              <a:rPr lang="en-US" altLang="zh-TW" sz="2400" dirty="0" smtClean="0">
                <a:ea typeface="標楷體" panose="03000509000000000000" pitchFamily="65" charset="-120"/>
              </a:rPr>
              <a:t>mid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要考慮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7498081" y="3931921"/>
            <a:ext cx="640079" cy="708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44384" y="640080"/>
            <a:ext cx="416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r>
              <a:rPr lang="en-US" altLang="zh-TW" sz="3200" dirty="0" smtClean="0"/>
              <a:t>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最長的區間長度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4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6" grpId="0"/>
      <p:bldP spid="26" grpId="0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A929-9C35-4C68-9612-E539D5DC8C60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93076" y="2242234"/>
            <a:ext cx="819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j</a:t>
            </a:r>
            <a:r>
              <a:rPr lang="en-US" altLang="zh-TW" sz="3600" dirty="0" smtClean="0"/>
              <a:t>udge (Length l) :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如何檢驗長度</a:t>
            </a:r>
            <a:r>
              <a:rPr lang="en-US" altLang="zh-TW" sz="3600" dirty="0"/>
              <a:t>l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是否可行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31630" y="3367255"/>
            <a:ext cx="8996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udge(mid)=True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可行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32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mid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可以再考慮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16640" y="3978922"/>
            <a:ext cx="950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udge(mid)=False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不可行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 mid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5665-E483-428D-BE9C-781B0D753875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BE6-67F3-496E-8D22-2A30578BABC3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08676" y="3630442"/>
            <a:ext cx="10548891" cy="12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08462" y="3587635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408696" y="358763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38019" y="358763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695970" y="359124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362286" y="359756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60761" y="359200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607818" y="3591999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252849" y="359199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868461" y="359671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491619" y="359913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156856" y="3592002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780309" y="359200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398482" y="3587633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70416" y="3657705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274206" y="3666885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199543" y="365770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571885" y="365770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48002" y="363637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26546" y="3657706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26509" y="364385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894313" y="3633890"/>
            <a:ext cx="54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52895" y="363591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106619" y="3641784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155474" y="3620234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574349" y="3620235"/>
            <a:ext cx="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11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7810" y="3665266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1410585" y="3153605"/>
            <a:ext cx="1925337" cy="91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2038019" y="3440847"/>
            <a:ext cx="2599218" cy="19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285497" y="3438615"/>
            <a:ext cx="25355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895417" y="3525957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17" y="3525957"/>
                <a:ext cx="29357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2816695" y="3732609"/>
            <a:ext cx="50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1423586" y="3160356"/>
            <a:ext cx="1645553" cy="24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059441" y="3438615"/>
            <a:ext cx="1577796" cy="2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276878" y="3438615"/>
            <a:ext cx="160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6637719" y="3732609"/>
            <a:ext cx="46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9</a:t>
            </a:r>
            <a:r>
              <a:rPr lang="en-US" altLang="zh-TW" sz="1600" dirty="0" smtClean="0">
                <a:solidFill>
                  <a:srgbClr val="FF0000"/>
                </a:solidFill>
              </a:rPr>
              <a:t>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706338" y="3552127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38" y="3552127"/>
                <a:ext cx="29357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 flipV="1">
            <a:off x="7215694" y="3160356"/>
            <a:ext cx="1925337" cy="91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7212474" y="3167157"/>
            <a:ext cx="1599977" cy="6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9126774" y="3587633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9812806" y="360258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10582521" y="359671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859770" y="3596718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9570647" y="3587633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14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0357358" y="3596718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15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1085029" y="3595895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16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11359649" y="360126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8513507" y="3743345"/>
            <a:ext cx="5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12.5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641766" y="3562863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766" y="3562863"/>
                <a:ext cx="29357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>
            <a:off x="9134812" y="3438615"/>
            <a:ext cx="2283675" cy="22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9144271" y="3440642"/>
            <a:ext cx="1871805" cy="91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0709959" y="3743345"/>
            <a:ext cx="5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15.5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0838218" y="3562863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218" y="3562863"/>
                <a:ext cx="29357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/>
          <p:cNvSpPr txBox="1"/>
          <p:nvPr/>
        </p:nvSpPr>
        <p:spPr>
          <a:xfrm>
            <a:off x="1072489" y="2932841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750553" y="318175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979331" y="3198604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938370" y="2925795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852494" y="321013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62749" y="2537412"/>
            <a:ext cx="56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S=0</a:t>
            </a:r>
            <a:endParaRPr lang="zh-TW" altLang="en-US" sz="2000" dirty="0"/>
          </a:p>
        </p:txBody>
      </p:sp>
      <p:cxnSp>
        <p:nvCxnSpPr>
          <p:cNvPr id="75" name="直線單箭頭接點 74"/>
          <p:cNvCxnSpPr>
            <a:stCxn id="73" idx="2"/>
            <a:endCxn id="8" idx="0"/>
          </p:cNvCxnSpPr>
          <p:nvPr/>
        </p:nvCxnSpPr>
        <p:spPr>
          <a:xfrm flipH="1">
            <a:off x="837881" y="2937522"/>
            <a:ext cx="7878" cy="65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654452" y="2524877"/>
            <a:ext cx="80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S=3.5</a:t>
            </a:r>
            <a:endParaRPr lang="zh-TW" altLang="en-US" sz="2000" dirty="0"/>
          </a:p>
        </p:txBody>
      </p:sp>
      <p:cxnSp>
        <p:nvCxnSpPr>
          <p:cNvPr id="78" name="直線單箭頭接點 77"/>
          <p:cNvCxnSpPr>
            <a:stCxn id="77" idx="2"/>
          </p:cNvCxnSpPr>
          <p:nvPr/>
        </p:nvCxnSpPr>
        <p:spPr>
          <a:xfrm>
            <a:off x="3054900" y="2924987"/>
            <a:ext cx="5472" cy="7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5909067" y="3097821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702969" y="3094412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2288" y="2816961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811581" y="2824463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878919" y="3082605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414976" y="2518806"/>
            <a:ext cx="7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S=9.5</a:t>
            </a:r>
            <a:endParaRPr lang="zh-TW" altLang="en-US" sz="2000" dirty="0"/>
          </a:p>
        </p:txBody>
      </p:sp>
      <p:cxnSp>
        <p:nvCxnSpPr>
          <p:cNvPr id="86" name="直線單箭頭接點 85"/>
          <p:cNvCxnSpPr/>
          <p:nvPr/>
        </p:nvCxnSpPr>
        <p:spPr>
          <a:xfrm flipH="1">
            <a:off x="6863947" y="2972931"/>
            <a:ext cx="112" cy="65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351988" y="2518607"/>
            <a:ext cx="89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S=12.5</a:t>
            </a:r>
            <a:endParaRPr lang="zh-TW" altLang="en-US" sz="2000" dirty="0"/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>
            <a:off x="8801072" y="2918717"/>
            <a:ext cx="5411" cy="7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10500018" y="2545436"/>
            <a:ext cx="92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S=15.5</a:t>
            </a:r>
            <a:endParaRPr lang="zh-TW" altLang="en-US" sz="2000" dirty="0"/>
          </a:p>
        </p:txBody>
      </p:sp>
      <p:cxnSp>
        <p:nvCxnSpPr>
          <p:cNvPr id="91" name="直線單箭頭接點 90"/>
          <p:cNvCxnSpPr>
            <a:stCxn id="90" idx="2"/>
          </p:cNvCxnSpPr>
          <p:nvPr/>
        </p:nvCxnSpPr>
        <p:spPr>
          <a:xfrm>
            <a:off x="10962628" y="2945546"/>
            <a:ext cx="24347" cy="74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352944" y="2533872"/>
            <a:ext cx="57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S=6</a:t>
            </a:r>
            <a:endParaRPr lang="zh-TW" altLang="en-US" sz="2000" dirty="0"/>
          </a:p>
        </p:txBody>
      </p:sp>
      <p:cxnSp>
        <p:nvCxnSpPr>
          <p:cNvPr id="93" name="直線單箭頭接點 92"/>
          <p:cNvCxnSpPr>
            <a:stCxn id="92" idx="2"/>
            <a:endCxn id="14" idx="0"/>
          </p:cNvCxnSpPr>
          <p:nvPr/>
        </p:nvCxnSpPr>
        <p:spPr>
          <a:xfrm flipH="1">
            <a:off x="4637237" y="2933982"/>
            <a:ext cx="2758" cy="6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2631988" y="148282"/>
            <a:ext cx="772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Judge (Length l=2.5) 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檢驗長度</a:t>
            </a:r>
            <a:r>
              <a:rPr lang="en-US" altLang="zh-TW" sz="3200" dirty="0" smtClean="0"/>
              <a:t>2.5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是否可行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3500558" y="4867415"/>
            <a:ext cx="483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3200" dirty="0" smtClean="0">
                <a:solidFill>
                  <a:srgbClr val="0070C0"/>
                </a:solidFill>
              </a:rPr>
              <a:t>2.5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可行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(return true)</a:t>
            </a:r>
            <a:endParaRPr lang="zh-TW" altLang="en-US" sz="32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216891" y="969772"/>
            <a:ext cx="189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Length l =2.5</a:t>
            </a:r>
            <a:endParaRPr lang="zh-TW" altLang="en-US" sz="20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8169" y="1314661"/>
            <a:ext cx="20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S: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起始的位置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8204617" y="1379095"/>
            <a:ext cx="398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掃描區間的左端點由左至右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1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3" grpId="0"/>
      <p:bldP spid="54" grpId="0"/>
      <p:bldP spid="60" grpId="0"/>
      <p:bldP spid="61" grpId="0"/>
      <p:bldP spid="64" grpId="0"/>
      <p:bldP spid="65" grpId="0"/>
      <p:bldP spid="73" grpId="0"/>
      <p:bldP spid="77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90" grpId="0"/>
      <p:bldP spid="92" grpId="0"/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97891"/>
            <a:ext cx="2743200" cy="365125"/>
          </a:xfrm>
        </p:spPr>
        <p:txBody>
          <a:bodyPr/>
          <a:lstStyle/>
          <a:p>
            <a:fld id="{7A185665-E483-428D-BE9C-781B0D753875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97891"/>
            <a:ext cx="4114800" cy="365125"/>
          </a:xfrm>
        </p:spPr>
        <p:txBody>
          <a:bodyPr/>
          <a:lstStyle/>
          <a:p>
            <a:r>
              <a:rPr lang="en-US" altLang="zh-TW" smtClean="0"/>
              <a:t>UVa 1616 Caravan Robbers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97891"/>
            <a:ext cx="2743200" cy="365125"/>
          </a:xfrm>
        </p:spPr>
        <p:txBody>
          <a:bodyPr/>
          <a:lstStyle/>
          <a:p>
            <a:fld id="{67C4CBE6-67F3-496E-8D22-2A30578BABC3}" type="slidenum">
              <a:rPr lang="zh-TW" altLang="en-US" smtClean="0"/>
              <a:t>9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21553" y="3615105"/>
            <a:ext cx="10548891" cy="12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21339" y="3572298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421573" y="357229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50896" y="3572299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708847" y="3575904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375163" y="3582223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73638" y="357667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620695" y="3576662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265726" y="357666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881338" y="358138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04496" y="3583800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169733" y="3576665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793186" y="357667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411359" y="357229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83293" y="364236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287083" y="365154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212420" y="364237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584762" y="364237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60879" y="3621042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39423" y="364236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39386" y="3628513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07190" y="3618553"/>
            <a:ext cx="54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65772" y="362058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119496" y="362644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168351" y="3604897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587226" y="3604898"/>
            <a:ext cx="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11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40687" y="3649929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1423462" y="3138268"/>
            <a:ext cx="1925337" cy="91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2050896" y="3425510"/>
            <a:ext cx="2599218" cy="19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298374" y="3423278"/>
            <a:ext cx="25355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908294" y="3510620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94" y="3510620"/>
                <a:ext cx="293576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2829572" y="3717272"/>
            <a:ext cx="50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1436463" y="3145019"/>
            <a:ext cx="1645553" cy="24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072318" y="3423278"/>
            <a:ext cx="1577796" cy="2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289755" y="3423278"/>
            <a:ext cx="160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6650596" y="3717272"/>
            <a:ext cx="46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9</a:t>
            </a:r>
            <a:r>
              <a:rPr lang="en-US" altLang="zh-TW" sz="1600" dirty="0" smtClean="0">
                <a:solidFill>
                  <a:srgbClr val="FF0000"/>
                </a:solidFill>
              </a:rPr>
              <a:t>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719215" y="3536790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15" y="3536790"/>
                <a:ext cx="29357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 flipV="1">
            <a:off x="7228571" y="3141058"/>
            <a:ext cx="1225421" cy="13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7220732" y="3234947"/>
            <a:ext cx="1599977" cy="6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9139651" y="3572296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9825683" y="358724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10595398" y="3581381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872647" y="3581381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9583524" y="3572296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14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0370235" y="3581381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15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1097906" y="3580558"/>
            <a:ext cx="5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16</a:t>
            </a:r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>
            <a:off x="11372526" y="3585927"/>
            <a:ext cx="58838" cy="78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8526384" y="3728008"/>
            <a:ext cx="5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12.5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654643" y="3547526"/>
                <a:ext cx="29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43" y="3547526"/>
                <a:ext cx="29357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>
            <a:off x="9147689" y="3423278"/>
            <a:ext cx="2283675" cy="22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085366" y="2917504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763430" y="3166422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992208" y="3183267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951247" y="2910458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865371" y="3194800"/>
            <a:ext cx="3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16891" y="969772"/>
            <a:ext cx="189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Length l =2.5</a:t>
            </a:r>
            <a:endParaRPr lang="zh-TW" altLang="en-US" sz="2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08169" y="1314661"/>
            <a:ext cx="20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S: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起始的位置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75626" y="2522075"/>
            <a:ext cx="56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S=0</a:t>
            </a:r>
            <a:endParaRPr lang="zh-TW" altLang="en-US" sz="2000" dirty="0"/>
          </a:p>
        </p:txBody>
      </p:sp>
      <p:cxnSp>
        <p:nvCxnSpPr>
          <p:cNvPr id="75" name="直線單箭頭接點 74"/>
          <p:cNvCxnSpPr>
            <a:stCxn id="73" idx="2"/>
            <a:endCxn id="8" idx="0"/>
          </p:cNvCxnSpPr>
          <p:nvPr/>
        </p:nvCxnSpPr>
        <p:spPr>
          <a:xfrm flipH="1">
            <a:off x="850758" y="2922185"/>
            <a:ext cx="7878" cy="65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667329" y="2509540"/>
            <a:ext cx="80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S=3.5</a:t>
            </a:r>
            <a:endParaRPr lang="zh-TW" altLang="en-US" sz="2000" dirty="0"/>
          </a:p>
        </p:txBody>
      </p:sp>
      <p:cxnSp>
        <p:nvCxnSpPr>
          <p:cNvPr id="78" name="直線單箭頭接點 77"/>
          <p:cNvCxnSpPr>
            <a:stCxn id="77" idx="2"/>
          </p:cNvCxnSpPr>
          <p:nvPr/>
        </p:nvCxnSpPr>
        <p:spPr>
          <a:xfrm>
            <a:off x="3067777" y="2909650"/>
            <a:ext cx="5472" cy="7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5921944" y="3082484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715846" y="3079075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25165" y="2801624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949149" y="3146253"/>
            <a:ext cx="55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2.5</a:t>
            </a:r>
            <a:endParaRPr lang="zh-TW" altLang="en-US" sz="2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427853" y="2503469"/>
            <a:ext cx="7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S=9.5</a:t>
            </a:r>
            <a:endParaRPr lang="zh-TW" altLang="en-US" sz="2000" dirty="0"/>
          </a:p>
        </p:txBody>
      </p:sp>
      <p:cxnSp>
        <p:nvCxnSpPr>
          <p:cNvPr id="86" name="直線單箭頭接點 85"/>
          <p:cNvCxnSpPr/>
          <p:nvPr/>
        </p:nvCxnSpPr>
        <p:spPr>
          <a:xfrm flipH="1">
            <a:off x="6876824" y="2957594"/>
            <a:ext cx="112" cy="65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364865" y="2503270"/>
            <a:ext cx="89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S=12.5</a:t>
            </a:r>
            <a:endParaRPr lang="zh-TW" altLang="en-US" sz="2000" dirty="0"/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>
            <a:off x="8813949" y="2903380"/>
            <a:ext cx="5411" cy="7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365821" y="2518535"/>
            <a:ext cx="57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S=6</a:t>
            </a:r>
            <a:endParaRPr lang="zh-TW" altLang="en-US" sz="2000" dirty="0"/>
          </a:p>
        </p:txBody>
      </p:sp>
      <p:cxnSp>
        <p:nvCxnSpPr>
          <p:cNvPr id="93" name="直線單箭頭接點 92"/>
          <p:cNvCxnSpPr>
            <a:stCxn id="92" idx="2"/>
            <a:endCxn id="14" idx="0"/>
          </p:cNvCxnSpPr>
          <p:nvPr/>
        </p:nvCxnSpPr>
        <p:spPr>
          <a:xfrm flipH="1">
            <a:off x="4650114" y="2918645"/>
            <a:ext cx="2758" cy="6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2631988" y="148282"/>
            <a:ext cx="772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Judge (Length l=2.5) 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檢驗長度</a:t>
            </a:r>
            <a:r>
              <a:rPr lang="en-US" altLang="zh-TW" sz="3200" dirty="0" smtClean="0"/>
              <a:t>2.5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是否可行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3513435" y="4852078"/>
            <a:ext cx="518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3200" dirty="0" smtClean="0">
                <a:solidFill>
                  <a:srgbClr val="0070C0"/>
                </a:solidFill>
              </a:rPr>
              <a:t>2.5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不可行 </a:t>
            </a:r>
            <a:r>
              <a:rPr lang="en-US" altLang="zh-TW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(return false)</a:t>
            </a:r>
            <a:endParaRPr lang="zh-TW" altLang="en-US" sz="32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4922" y="3039619"/>
            <a:ext cx="342488" cy="1799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402445" y="2975525"/>
            <a:ext cx="54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04617" y="1379095"/>
            <a:ext cx="398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掃描區間的左端點由左至右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3" grpId="0"/>
      <p:bldP spid="54" grpId="0"/>
      <p:bldP spid="60" grpId="0"/>
      <p:bldP spid="61" grpId="0"/>
      <p:bldP spid="73" grpId="0"/>
      <p:bldP spid="77" grpId="0"/>
      <p:bldP spid="80" grpId="0"/>
      <p:bldP spid="81" grpId="0"/>
      <p:bldP spid="82" grpId="0"/>
      <p:bldP spid="83" grpId="0"/>
      <p:bldP spid="85" grpId="0"/>
      <p:bldP spid="87" grpId="0"/>
      <p:bldP spid="92" grpId="0"/>
      <p:bldP spid="122" grpId="0"/>
      <p:bldP spid="22" grpId="0" animBg="1"/>
      <p:bldP spid="3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1452</Words>
  <Application>Microsoft Office PowerPoint</Application>
  <PresentationFormat>寬螢幕</PresentationFormat>
  <Paragraphs>363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1616 Caravan Robbers</vt:lpstr>
      <vt:lpstr>UVa 1616 Caravan Robbers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1616 Caravan Robbers</dc:title>
  <dc:creator>chcheng</dc:creator>
  <cp:lastModifiedBy>鄭進和</cp:lastModifiedBy>
  <cp:revision>96</cp:revision>
  <dcterms:created xsi:type="dcterms:W3CDTF">2019-06-03T03:25:47Z</dcterms:created>
  <dcterms:modified xsi:type="dcterms:W3CDTF">2019-06-05T02:01:52Z</dcterms:modified>
</cp:coreProperties>
</file>