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CCFF"/>
    <a:srgbClr val="00FFFF"/>
    <a:srgbClr val="3399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96C44154-BE29-4301-B42D-CDBD2BF2A5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392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504962CE-CB2D-4B96-B4F3-B73815EE612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6CD92-24E0-4CB9-BCD0-789FFC8D9C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18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6D817-FF26-4ADB-AD95-5F935855BC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AACBE-ADC8-4B19-A7DD-EBDD195CCA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03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A2C7D-13D9-400D-B0C2-7FB7B92EAD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45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717A6-2E1E-4F1D-9C8B-A877D8B427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02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73DF0-3047-454D-A5CD-19A9F7979E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91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BFED-9357-435E-A39B-1197041A14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462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F37A7-D451-49F1-9650-61D069B2DA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4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E4E39-2CCE-4218-BDF0-39C472B0DF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50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54274-7766-45E3-A69F-2043D07D1F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72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DB21274D-98E2-4578-8C71-21AC0C23DEE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oleObject" Target="../embeddings/oleObject3.bin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0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20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35496" y="3933056"/>
            <a:ext cx="6984776" cy="234649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496" y="1298532"/>
            <a:ext cx="6984776" cy="23464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Inner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-1759525" y="1476342"/>
                <a:ext cx="9427869" cy="151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|</m:t>
                      </m:r>
                      <m:acc>
                        <m:accPr>
                          <m:chr m:val="⃑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/>
                        </a:rPr>
                        <m:t>|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|</m:t>
                      </m:r>
                      <m:acc>
                        <m:accPr>
                          <m:chr m:val="⃑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/>
                        </a:rPr>
                        <m:t>|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endParaRPr lang="en-US" altLang="zh-TW" i="1" dirty="0" smtClean="0">
                  <a:latin typeface="Cambria Math"/>
                </a:endParaRPr>
              </a:p>
              <a:p>
                <a:r>
                  <a:rPr lang="en-US" altLang="zh-TW" b="0" dirty="0" smtClean="0"/>
                  <a:t>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9525" y="1476342"/>
                <a:ext cx="9427869" cy="15153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-1975549" y="4725994"/>
                <a:ext cx="9427869" cy="91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g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rad>
                            <m:ra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deg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5549" y="4725994"/>
                <a:ext cx="9427869" cy="91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1520" y="4077072"/>
                <a:ext cx="1912767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77072"/>
                <a:ext cx="1912767" cy="506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53810" y="4080818"/>
                <a:ext cx="1934119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10" y="4080818"/>
                <a:ext cx="1934119" cy="5064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47343"/>
            <a:ext cx="43338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 bwMode="auto">
          <a:xfrm>
            <a:off x="6961659" y="4457328"/>
            <a:ext cx="0" cy="1745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5123" idx="0"/>
          </p:cNvCxnSpPr>
          <p:nvPr/>
        </p:nvCxnSpPr>
        <p:spPr bwMode="auto">
          <a:xfrm flipH="1">
            <a:off x="8156953" y="2747343"/>
            <a:ext cx="22145" cy="1905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6932817" y="4529336"/>
            <a:ext cx="122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BFED-9357-435E-A39B-1197041A146D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87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atan</a:t>
            </a:r>
            <a:r>
              <a:rPr lang="en-US" altLang="zh-TW" dirty="0" smtClean="0"/>
              <a:t>( 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45910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 bwMode="auto">
          <a:xfrm>
            <a:off x="2728634" y="5675626"/>
            <a:ext cx="0" cy="1745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6146" idx="0"/>
            <a:endCxn id="6146" idx="2"/>
          </p:cNvCxnSpPr>
          <p:nvPr/>
        </p:nvCxnSpPr>
        <p:spPr bwMode="auto">
          <a:xfrm>
            <a:off x="4635277" y="3212976"/>
            <a:ext cx="0" cy="2895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2699792" y="5747634"/>
            <a:ext cx="193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直角三角形 11"/>
          <p:cNvSpPr/>
          <p:nvPr/>
        </p:nvSpPr>
        <p:spPr bwMode="auto">
          <a:xfrm rot="16200000">
            <a:off x="3705262" y="1124744"/>
            <a:ext cx="1440160" cy="158417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8055" y="218707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55" y="2187078"/>
                <a:ext cx="45397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4355976" y="24928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20072" y="167119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y</a:t>
            </a:r>
            <a:endParaRPr lang="zh-TW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010747" y="1172375"/>
                <a:ext cx="1557862" cy="73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𝒕𝒂𝒏</m:t>
                      </m:r>
                      <m:r>
                        <a:rPr lang="zh-TW" altLang="en-US" b="1" i="1" smtClean="0">
                          <a:latin typeface="Cambria Math"/>
                        </a:rPr>
                        <m:t>𝜽</m:t>
                      </m:r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altLang="zh-TW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47" y="1172375"/>
                <a:ext cx="1557862" cy="730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971600" y="1969492"/>
                <a:ext cx="2101666" cy="73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/>
                        </a:rPr>
                        <m:t>𝜽</m:t>
                      </m:r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r>
                        <a:rPr lang="en-US" altLang="zh-TW" b="1" i="1" smtClean="0">
                          <a:latin typeface="Cambria Math"/>
                        </a:rPr>
                        <m:t>𝒂𝒕𝒂𝒏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b="1" dirty="0" smtClean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69492"/>
                <a:ext cx="2101666" cy="730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221365" y="260729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(0,0)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93573" y="76470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</a:t>
            </a:r>
            <a:r>
              <a:rPr lang="en-US" altLang="zh-TW" b="1" dirty="0" err="1" smtClean="0"/>
              <a:t>x,y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28184" y="1086416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But, </a:t>
            </a:r>
            <a:r>
              <a:rPr lang="en-US" altLang="zh-TW" sz="3200" b="1" i="1" dirty="0">
                <a:solidFill>
                  <a:srgbClr val="FF0000"/>
                </a:solidFill>
              </a:rPr>
              <a:t>x=0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?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BFED-9357-435E-A39B-1197041A146D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7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atan2( )</a:t>
            </a:r>
            <a:endParaRPr lang="zh-TW" altLang="en-US" dirty="0"/>
          </a:p>
        </p:txBody>
      </p:sp>
      <p:sp>
        <p:nvSpPr>
          <p:cNvPr id="12" name="直角三角形 11"/>
          <p:cNvSpPr/>
          <p:nvPr/>
        </p:nvSpPr>
        <p:spPr bwMode="auto">
          <a:xfrm rot="16200000">
            <a:off x="3705262" y="1599183"/>
            <a:ext cx="1440160" cy="158417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8055" y="266151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altLang="zh-TW" b="1" dirty="0" smtClean="0"/>
                  <a:t>1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55" y="2661517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299" t="-10667" r="-17241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4355976" y="2967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20072" y="214563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y</a:t>
            </a:r>
            <a:endParaRPr lang="zh-TW" altLang="en-US" b="1" i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93573" y="123914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</a:t>
            </a:r>
            <a:r>
              <a:rPr lang="en-US" altLang="zh-TW" b="1" dirty="0" err="1" smtClean="0"/>
              <a:t>x,y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619672" y="3111351"/>
            <a:ext cx="51125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 flipV="1">
            <a:off x="3633254" y="1052736"/>
            <a:ext cx="0" cy="23762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2" idx="0"/>
          </p:cNvCxnSpPr>
          <p:nvPr/>
        </p:nvCxnSpPr>
        <p:spPr bwMode="auto">
          <a:xfrm flipV="1">
            <a:off x="3633254" y="1671190"/>
            <a:ext cx="1584176" cy="14401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12" idx="0"/>
          </p:cNvCxnSpPr>
          <p:nvPr/>
        </p:nvCxnSpPr>
        <p:spPr bwMode="auto">
          <a:xfrm flipH="1" flipV="1">
            <a:off x="2555776" y="1671190"/>
            <a:ext cx="1077478" cy="14401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5868144" y="90872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</a:t>
            </a:r>
            <a:r>
              <a:rPr lang="en-US" altLang="zh-TW" b="1" i="1" dirty="0" smtClean="0"/>
              <a:t>x&gt;0,y&gt;0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59632" y="90872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</a:t>
            </a:r>
            <a:r>
              <a:rPr lang="en-US" altLang="zh-TW" b="1" i="1" dirty="0" smtClean="0"/>
              <a:t>x&lt;0,y&gt;0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1" name="手繪多邊形 30"/>
          <p:cNvSpPr/>
          <p:nvPr/>
        </p:nvSpPr>
        <p:spPr>
          <a:xfrm>
            <a:off x="3886200" y="2895600"/>
            <a:ext cx="92813" cy="194733"/>
          </a:xfrm>
          <a:custGeom>
            <a:avLst/>
            <a:gdLst>
              <a:gd name="connsiteX0" fmla="*/ 84667 w 92813"/>
              <a:gd name="connsiteY0" fmla="*/ 194733 h 194733"/>
              <a:gd name="connsiteX1" fmla="*/ 84667 w 92813"/>
              <a:gd name="connsiteY1" fmla="*/ 84667 h 194733"/>
              <a:gd name="connsiteX2" fmla="*/ 0 w 92813"/>
              <a:gd name="connsiteY2" fmla="*/ 0 h 1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13" h="194733">
                <a:moveTo>
                  <a:pt x="84667" y="194733"/>
                </a:moveTo>
                <a:cubicBezTo>
                  <a:pt x="91722" y="155927"/>
                  <a:pt x="98778" y="117122"/>
                  <a:pt x="84667" y="84667"/>
                </a:cubicBezTo>
                <a:cubicBezTo>
                  <a:pt x="70556" y="52212"/>
                  <a:pt x="35278" y="26106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3403601" y="2661517"/>
            <a:ext cx="376312" cy="445749"/>
          </a:xfrm>
          <a:custGeom>
            <a:avLst/>
            <a:gdLst>
              <a:gd name="connsiteX0" fmla="*/ 440267 w 440267"/>
              <a:gd name="connsiteY0" fmla="*/ 419256 h 419256"/>
              <a:gd name="connsiteX1" fmla="*/ 372533 w 440267"/>
              <a:gd name="connsiteY1" fmla="*/ 46722 h 419256"/>
              <a:gd name="connsiteX2" fmla="*/ 110067 w 440267"/>
              <a:gd name="connsiteY2" fmla="*/ 12856 h 419256"/>
              <a:gd name="connsiteX3" fmla="*/ 0 w 440267"/>
              <a:gd name="connsiteY3" fmla="*/ 114456 h 41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419256">
                <a:moveTo>
                  <a:pt x="440267" y="419256"/>
                </a:moveTo>
                <a:cubicBezTo>
                  <a:pt x="433916" y="266855"/>
                  <a:pt x="427566" y="114455"/>
                  <a:pt x="372533" y="46722"/>
                </a:cubicBezTo>
                <a:cubicBezTo>
                  <a:pt x="317500" y="-21011"/>
                  <a:pt x="172156" y="1567"/>
                  <a:pt x="110067" y="12856"/>
                </a:cubicBezTo>
                <a:cubicBezTo>
                  <a:pt x="47978" y="24145"/>
                  <a:pt x="23989" y="69300"/>
                  <a:pt x="0" y="11445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059832" y="2132856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132856"/>
                <a:ext cx="63831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接點 40"/>
          <p:cNvCxnSpPr>
            <a:stCxn id="12" idx="0"/>
          </p:cNvCxnSpPr>
          <p:nvPr/>
        </p:nvCxnSpPr>
        <p:spPr bwMode="auto">
          <a:xfrm flipV="1">
            <a:off x="3633254" y="1052736"/>
            <a:ext cx="0" cy="20586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573644" y="951111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644" y="951111"/>
                <a:ext cx="63831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手繪多邊形 41"/>
          <p:cNvSpPr/>
          <p:nvPr/>
        </p:nvSpPr>
        <p:spPr>
          <a:xfrm>
            <a:off x="3657600" y="1661841"/>
            <a:ext cx="880533" cy="1420026"/>
          </a:xfrm>
          <a:custGeom>
            <a:avLst/>
            <a:gdLst>
              <a:gd name="connsiteX0" fmla="*/ 880533 w 880533"/>
              <a:gd name="connsiteY0" fmla="*/ 1420026 h 1420026"/>
              <a:gd name="connsiteX1" fmla="*/ 728133 w 880533"/>
              <a:gd name="connsiteY1" fmla="*/ 293959 h 1420026"/>
              <a:gd name="connsiteX2" fmla="*/ 203200 w 880533"/>
              <a:gd name="connsiteY2" fmla="*/ 31492 h 1420026"/>
              <a:gd name="connsiteX3" fmla="*/ 0 w 880533"/>
              <a:gd name="connsiteY3" fmla="*/ 14559 h 142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0533" h="1420026">
                <a:moveTo>
                  <a:pt x="880533" y="1420026"/>
                </a:moveTo>
                <a:cubicBezTo>
                  <a:pt x="860777" y="972703"/>
                  <a:pt x="841022" y="525381"/>
                  <a:pt x="728133" y="293959"/>
                </a:cubicBezTo>
                <a:cubicBezTo>
                  <a:pt x="615244" y="62537"/>
                  <a:pt x="324556" y="78059"/>
                  <a:pt x="203200" y="31492"/>
                </a:cubicBezTo>
                <a:cubicBezTo>
                  <a:pt x="81844" y="-15075"/>
                  <a:pt x="40922" y="-258"/>
                  <a:pt x="0" y="14559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BFED-9357-435E-A39B-1197041A146D}" type="slidenum">
              <a:rPr lang="en-US" altLang="zh-TW" smtClean="0"/>
              <a:pPr/>
              <a:t>3</a:t>
            </a:fld>
            <a:endParaRPr lang="en-US" altLang="zh-TW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52" y="3959324"/>
            <a:ext cx="671336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4282919" y="4077072"/>
            <a:ext cx="4454296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283968" y="4509120"/>
            <a:ext cx="4454296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294168" y="5301208"/>
            <a:ext cx="4454296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73391" y="3959324"/>
                <a:ext cx="2986651" cy="94275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𝒂𝒕𝒂𝒏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TW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32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1" y="3959324"/>
                <a:ext cx="2986651" cy="9427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95711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Area of polygon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2165"/>
            <a:ext cx="9144000" cy="15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2627784" y="4294173"/>
            <a:ext cx="0" cy="136782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8676456" y="4297587"/>
            <a:ext cx="0" cy="136782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2771800" y="4294173"/>
            <a:ext cx="576064" cy="137123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2771800" y="4077818"/>
            <a:ext cx="1440160" cy="18722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4153296" y="5849337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+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2771800" y="4077818"/>
            <a:ext cx="1381496" cy="19442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597974" y="56619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_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24867"/>
            <a:ext cx="66754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717309" y="302011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(0,0)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627784" y="254568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3635896" y="2041624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419872" y="124953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103351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2195736" y="139355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1907704" y="232965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4138" y="5964386"/>
            <a:ext cx="587375" cy="488950"/>
          </a:xfrm>
        </p:spPr>
        <p:txBody>
          <a:bodyPr/>
          <a:lstStyle/>
          <a:p>
            <a:fld id="{0DFAACBE-ADC8-4B19-A7DD-EBDD195CCAED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43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4365" y="4462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Area of Polygon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674163" y="2450505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890187" y="129837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114323" y="201845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250227" y="2450505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114323" y="2306489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114323" y="1586409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242115" y="1874441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5058539" y="2276872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7362795" y="2276872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362795" y="1844824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6" idx="0"/>
            <a:endCxn id="15" idx="7"/>
          </p:cNvCxnSpPr>
          <p:nvPr/>
        </p:nvCxnSpPr>
        <p:spPr bwMode="auto">
          <a:xfrm flipH="1">
            <a:off x="1303578" y="1298377"/>
            <a:ext cx="622613" cy="586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5"/>
            <a:endCxn id="15" idx="4"/>
          </p:cNvCxnSpPr>
          <p:nvPr/>
        </p:nvCxnSpPr>
        <p:spPr bwMode="auto">
          <a:xfrm flipH="1" flipV="1">
            <a:off x="1278119" y="1946449"/>
            <a:ext cx="457507" cy="5655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11" idx="7"/>
            <a:endCxn id="4" idx="7"/>
          </p:cNvCxnSpPr>
          <p:nvPr/>
        </p:nvCxnSpPr>
        <p:spPr bwMode="auto">
          <a:xfrm flipH="1">
            <a:off x="1735626" y="2461050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13" idx="1"/>
            <a:endCxn id="11" idx="2"/>
          </p:cNvCxnSpPr>
          <p:nvPr/>
        </p:nvCxnSpPr>
        <p:spPr bwMode="auto">
          <a:xfrm flipH="1">
            <a:off x="2250227" y="2317034"/>
            <a:ext cx="874641" cy="169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>
            <a:stCxn id="14" idx="1"/>
          </p:cNvCxnSpPr>
          <p:nvPr/>
        </p:nvCxnSpPr>
        <p:spPr bwMode="auto">
          <a:xfrm>
            <a:off x="3124868" y="1596954"/>
            <a:ext cx="0" cy="7455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6" idx="6"/>
            <a:endCxn id="14" idx="5"/>
          </p:cNvCxnSpPr>
          <p:nvPr/>
        </p:nvCxnSpPr>
        <p:spPr bwMode="auto">
          <a:xfrm>
            <a:off x="1962195" y="1334381"/>
            <a:ext cx="1213591" cy="3134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>
            <a:stCxn id="18" idx="2"/>
            <a:endCxn id="16" idx="6"/>
          </p:cNvCxnSpPr>
          <p:nvPr/>
        </p:nvCxnSpPr>
        <p:spPr bwMode="auto">
          <a:xfrm flipH="1">
            <a:off x="5130547" y="1880828"/>
            <a:ext cx="2232248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17" idx="3"/>
            <a:endCxn id="16" idx="5"/>
          </p:cNvCxnSpPr>
          <p:nvPr/>
        </p:nvCxnSpPr>
        <p:spPr bwMode="auto">
          <a:xfrm flipH="1">
            <a:off x="5120002" y="2338335"/>
            <a:ext cx="22533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18" idx="4"/>
            <a:endCxn id="17" idx="4"/>
          </p:cNvCxnSpPr>
          <p:nvPr/>
        </p:nvCxnSpPr>
        <p:spPr bwMode="auto">
          <a:xfrm>
            <a:off x="7398799" y="1916832"/>
            <a:ext cx="0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259632" y="237849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(3,3)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62195" y="242088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(6,3)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114323" y="220486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(10,4)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231093" y="153860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(10,9)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30147" y="908720"/>
            <a:ext cx="91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(4,11)</a:t>
            </a:r>
            <a:endParaRPr lang="zh-TW" alt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27584" y="13407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(1,7)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928810" y="1768552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(10,10)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447201" y="2348880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(21,10)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380312" y="1412776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(21,13)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-7173" y="3068960"/>
                <a:ext cx="5575244" cy="18446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24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90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110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28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40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36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54</m:t>
                      </m:r>
                    </m:oMath>
                  </m:oMathPara>
                </a14:m>
                <a:endParaRPr lang="en-US" altLang="zh-TW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73" y="3068960"/>
                <a:ext cx="5575244" cy="18446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764724" y="5013392"/>
                <a:ext cx="4379276" cy="18446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13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273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210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130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16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50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24" y="5013392"/>
                <a:ext cx="4379276" cy="18446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30673" y="5580529"/>
                <a:ext cx="40693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𝟓𝟒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𝟕𝟎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𝟓𝟎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73" y="5580529"/>
                <a:ext cx="406931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BFED-9357-435E-A39B-1197041A146D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6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854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Slope-Intercept Formula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57063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4932040" y="2924944"/>
            <a:ext cx="0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1043608" y="5427463"/>
            <a:ext cx="2077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(2,0)→0-2-1&lt;0</a:t>
            </a:r>
          </a:p>
          <a:p>
            <a:r>
              <a:rPr lang="en-US" altLang="zh-TW" b="1" dirty="0" smtClean="0"/>
              <a:t>(3,1)→1-3-1&lt;0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12160" y="1911731"/>
            <a:ext cx="11785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y</a:t>
            </a:r>
            <a:r>
              <a:rPr lang="en-US" altLang="zh-TW" b="1" i="1" dirty="0" smtClean="0"/>
              <a:t>-x-1=0</a:t>
            </a:r>
            <a:endParaRPr lang="zh-TW" altLang="en-US" b="1" i="1" dirty="0"/>
          </a:p>
        </p:txBody>
      </p:sp>
      <p:sp>
        <p:nvSpPr>
          <p:cNvPr id="8" name="橢圓 7"/>
          <p:cNvSpPr/>
          <p:nvPr/>
        </p:nvSpPr>
        <p:spPr bwMode="auto">
          <a:xfrm>
            <a:off x="6516216" y="36450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203848" y="36450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7308304" y="28529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47864" y="5427463"/>
            <a:ext cx="232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(-2,0)→0+2-1&gt;0</a:t>
            </a:r>
          </a:p>
          <a:p>
            <a:r>
              <a:rPr lang="en-US" altLang="zh-TW" b="1" dirty="0" smtClean="0"/>
              <a:t>(-4,3)→3+4+1&gt;0</a:t>
            </a:r>
            <a:endParaRPr lang="zh-TW" altLang="en-US" b="1" dirty="0"/>
          </a:p>
        </p:txBody>
      </p:sp>
      <p:sp>
        <p:nvSpPr>
          <p:cNvPr id="13" name="橢圓 12"/>
          <p:cNvSpPr/>
          <p:nvPr/>
        </p:nvSpPr>
        <p:spPr bwMode="auto">
          <a:xfrm>
            <a:off x="1619672" y="126876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CBE-ADC8-4B19-A7DD-EBDD195CCAED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/>
          <p:cNvCxnSpPr>
            <a:stCxn id="6" idx="6"/>
            <a:endCxn id="14" idx="5"/>
          </p:cNvCxnSpPr>
          <p:nvPr/>
        </p:nvCxnSpPr>
        <p:spPr bwMode="auto">
          <a:xfrm>
            <a:off x="2555776" y="2096852"/>
            <a:ext cx="1213591" cy="3134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Inside a Polygon ?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267744" y="321297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483768" y="20608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21297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707904" y="306896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707904" y="234888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835696" y="263691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661568" y="2924944"/>
            <a:ext cx="72008" cy="72008"/>
          </a:xfrm>
          <a:prstGeom prst="ellipse">
            <a:avLst/>
          </a:prstGeom>
          <a:solidFill>
            <a:srgbClr val="000066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接點 17"/>
          <p:cNvCxnSpPr>
            <a:stCxn id="6" idx="0"/>
          </p:cNvCxnSpPr>
          <p:nvPr/>
        </p:nvCxnSpPr>
        <p:spPr bwMode="auto">
          <a:xfrm flipH="1">
            <a:off x="1907704" y="2060848"/>
            <a:ext cx="612068" cy="576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4" idx="0"/>
            <a:endCxn id="15" idx="4"/>
          </p:cNvCxnSpPr>
          <p:nvPr/>
        </p:nvCxnSpPr>
        <p:spPr bwMode="auto">
          <a:xfrm flipH="1" flipV="1">
            <a:off x="1871700" y="2708920"/>
            <a:ext cx="432048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1" idx="1"/>
            <a:endCxn id="4" idx="7"/>
          </p:cNvCxnSpPr>
          <p:nvPr/>
        </p:nvCxnSpPr>
        <p:spPr bwMode="auto">
          <a:xfrm flipH="1">
            <a:off x="2329207" y="3223521"/>
            <a:ext cx="5251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3" idx="1"/>
            <a:endCxn id="11" idx="2"/>
          </p:cNvCxnSpPr>
          <p:nvPr/>
        </p:nvCxnSpPr>
        <p:spPr bwMode="auto">
          <a:xfrm flipH="1">
            <a:off x="2843808" y="3079505"/>
            <a:ext cx="874641" cy="169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14" idx="3"/>
          </p:cNvCxnSpPr>
          <p:nvPr/>
        </p:nvCxnSpPr>
        <p:spPr bwMode="auto">
          <a:xfrm>
            <a:off x="3718449" y="2410343"/>
            <a:ext cx="0" cy="6946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31" idx="6"/>
            <a:endCxn id="34" idx="5"/>
          </p:cNvCxnSpPr>
          <p:nvPr/>
        </p:nvCxnSpPr>
        <p:spPr bwMode="auto">
          <a:xfrm>
            <a:off x="6331942" y="2071393"/>
            <a:ext cx="1213591" cy="3134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橢圓 29"/>
          <p:cNvSpPr/>
          <p:nvPr/>
        </p:nvSpPr>
        <p:spPr bwMode="auto">
          <a:xfrm>
            <a:off x="6043910" y="318751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6259934" y="2035389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6619974" y="318751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7484070" y="3043501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484070" y="2323421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5611862" y="2611453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7951579" y="2674357"/>
            <a:ext cx="72008" cy="72008"/>
          </a:xfrm>
          <a:prstGeom prst="ellipse">
            <a:avLst/>
          </a:prstGeom>
          <a:solidFill>
            <a:srgbClr val="000066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7" name="直線接點 36"/>
          <p:cNvCxnSpPr>
            <a:stCxn id="31" idx="0"/>
          </p:cNvCxnSpPr>
          <p:nvPr/>
        </p:nvCxnSpPr>
        <p:spPr bwMode="auto">
          <a:xfrm flipH="1">
            <a:off x="5683870" y="2035389"/>
            <a:ext cx="612068" cy="576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/>
          <p:cNvCxnSpPr>
            <a:stCxn id="30" idx="0"/>
            <a:endCxn id="35" idx="4"/>
          </p:cNvCxnSpPr>
          <p:nvPr/>
        </p:nvCxnSpPr>
        <p:spPr bwMode="auto">
          <a:xfrm flipH="1" flipV="1">
            <a:off x="5647866" y="2683461"/>
            <a:ext cx="432048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>
            <a:stCxn id="32" idx="1"/>
            <a:endCxn id="30" idx="7"/>
          </p:cNvCxnSpPr>
          <p:nvPr/>
        </p:nvCxnSpPr>
        <p:spPr bwMode="auto">
          <a:xfrm flipH="1">
            <a:off x="6105373" y="3198062"/>
            <a:ext cx="5251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>
            <a:stCxn id="33" idx="1"/>
            <a:endCxn id="32" idx="2"/>
          </p:cNvCxnSpPr>
          <p:nvPr/>
        </p:nvCxnSpPr>
        <p:spPr bwMode="auto">
          <a:xfrm flipH="1">
            <a:off x="6619974" y="3054046"/>
            <a:ext cx="874641" cy="169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>
            <a:stCxn id="34" idx="3"/>
          </p:cNvCxnSpPr>
          <p:nvPr/>
        </p:nvCxnSpPr>
        <p:spPr bwMode="auto">
          <a:xfrm>
            <a:off x="7494615" y="2384884"/>
            <a:ext cx="0" cy="6946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單箭頭接點 42"/>
          <p:cNvCxnSpPr/>
          <p:nvPr/>
        </p:nvCxnSpPr>
        <p:spPr bwMode="auto">
          <a:xfrm flipH="1">
            <a:off x="2879812" y="2240868"/>
            <a:ext cx="14623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/>
          <p:cNvCxnSpPr/>
          <p:nvPr/>
        </p:nvCxnSpPr>
        <p:spPr bwMode="auto">
          <a:xfrm>
            <a:off x="2267744" y="2384884"/>
            <a:ext cx="288032" cy="25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單箭頭接點 46"/>
          <p:cNvCxnSpPr/>
          <p:nvPr/>
        </p:nvCxnSpPr>
        <p:spPr bwMode="auto">
          <a:xfrm flipV="1">
            <a:off x="2213738" y="2744924"/>
            <a:ext cx="198022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單箭頭接點 49"/>
          <p:cNvCxnSpPr/>
          <p:nvPr/>
        </p:nvCxnSpPr>
        <p:spPr bwMode="auto">
          <a:xfrm flipV="1">
            <a:off x="2425233" y="3022045"/>
            <a:ext cx="58535" cy="208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單箭頭接點 51"/>
          <p:cNvCxnSpPr/>
          <p:nvPr/>
        </p:nvCxnSpPr>
        <p:spPr bwMode="auto">
          <a:xfrm flipH="1" flipV="1">
            <a:off x="2987824" y="2960948"/>
            <a:ext cx="173748" cy="203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單箭頭接點 53"/>
          <p:cNvCxnSpPr/>
          <p:nvPr/>
        </p:nvCxnSpPr>
        <p:spPr bwMode="auto">
          <a:xfrm flipH="1">
            <a:off x="3281128" y="2816932"/>
            <a:ext cx="426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單箭頭接點 56"/>
          <p:cNvCxnSpPr/>
          <p:nvPr/>
        </p:nvCxnSpPr>
        <p:spPr bwMode="auto">
          <a:xfrm>
            <a:off x="7509505" y="2732194"/>
            <a:ext cx="3451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單箭頭接點 58"/>
          <p:cNvCxnSpPr/>
          <p:nvPr/>
        </p:nvCxnSpPr>
        <p:spPr bwMode="auto">
          <a:xfrm flipH="1">
            <a:off x="6691982" y="2215409"/>
            <a:ext cx="140266" cy="32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單箭頭接點 60"/>
          <p:cNvCxnSpPr/>
          <p:nvPr/>
        </p:nvCxnSpPr>
        <p:spPr bwMode="auto">
          <a:xfrm>
            <a:off x="5933205" y="2395429"/>
            <a:ext cx="326729" cy="2287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單箭頭接點 62"/>
          <p:cNvCxnSpPr/>
          <p:nvPr/>
        </p:nvCxnSpPr>
        <p:spPr bwMode="auto">
          <a:xfrm flipV="1">
            <a:off x="5874925" y="2791473"/>
            <a:ext cx="421013" cy="15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單箭頭接點 64"/>
          <p:cNvCxnSpPr/>
          <p:nvPr/>
        </p:nvCxnSpPr>
        <p:spPr bwMode="auto">
          <a:xfrm flipV="1">
            <a:off x="6310828" y="2935489"/>
            <a:ext cx="172575" cy="25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單箭頭接點 66"/>
          <p:cNvCxnSpPr/>
          <p:nvPr/>
        </p:nvCxnSpPr>
        <p:spPr bwMode="auto">
          <a:xfrm flipH="1" flipV="1">
            <a:off x="6938737" y="2870678"/>
            <a:ext cx="118557" cy="268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ACBE-ADC8-4B19-A7DD-EBDD195CCAED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1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35496" y="3933056"/>
            <a:ext cx="6984776" cy="234649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60032" y="5486170"/>
            <a:ext cx="4283968" cy="13718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496" y="1298532"/>
            <a:ext cx="6984776" cy="23464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Cross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23528" y="1298532"/>
                <a:ext cx="2303644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98532"/>
                <a:ext cx="2303644" cy="506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25818" y="1302278"/>
                <a:ext cx="2411237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18" y="1302278"/>
                <a:ext cx="2411237" cy="506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-1759525" y="2052406"/>
                <a:ext cx="9427869" cy="1448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endParaRPr lang="en-US" altLang="zh-TW" i="1" dirty="0" smtClean="0">
                  <a:latin typeface="Cambria Math"/>
                </a:endParaRPr>
              </a:p>
              <a:p>
                <a:r>
                  <a:rPr lang="en-US" altLang="zh-TW" b="0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9525" y="2052406"/>
                <a:ext cx="9427869" cy="1448602"/>
              </a:xfrm>
              <a:prstGeom prst="rect">
                <a:avLst/>
              </a:prstGeom>
              <a:blipFill rotWithShape="1">
                <a:blip r:embed="rId5"/>
                <a:stretch>
                  <a:fillRect b="-92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-1975549" y="4725994"/>
                <a:ext cx="9427869" cy="152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endParaRPr lang="en-US" altLang="zh-TW" i="1" dirty="0" smtClean="0">
                  <a:latin typeface="Cambria Math"/>
                </a:endParaRPr>
              </a:p>
              <a:p>
                <a:r>
                  <a:rPr lang="en-US" altLang="zh-TW" b="0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i="1" smtClean="0">
                        <a:latin typeface="Cambria Math"/>
                      </a:rPr>
                      <m:t>0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5549" y="4725994"/>
                <a:ext cx="9427869" cy="1520353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1520" y="4077072"/>
                <a:ext cx="2196499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77072"/>
                <a:ext cx="2196499" cy="5064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53810" y="4080818"/>
                <a:ext cx="221785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10" y="4080818"/>
                <a:ext cx="2217851" cy="5064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20"/>
          <p:cNvSpPr>
            <a:spLocks/>
          </p:cNvSpPr>
          <p:nvPr/>
        </p:nvSpPr>
        <p:spPr bwMode="auto">
          <a:xfrm>
            <a:off x="5441627" y="5943550"/>
            <a:ext cx="3538538" cy="839788"/>
          </a:xfrm>
          <a:custGeom>
            <a:avLst/>
            <a:gdLst>
              <a:gd name="T0" fmla="*/ 0 w 2238"/>
              <a:gd name="T1" fmla="*/ 1039 h 1048"/>
              <a:gd name="T2" fmla="*/ 1048 w 2238"/>
              <a:gd name="T3" fmla="*/ 0 h 1048"/>
              <a:gd name="T4" fmla="*/ 2238 w 2238"/>
              <a:gd name="T5" fmla="*/ 0 h 1048"/>
              <a:gd name="T6" fmla="*/ 1209 w 2238"/>
              <a:gd name="T7" fmla="*/ 1048 h 1048"/>
              <a:gd name="T8" fmla="*/ 0 w 2238"/>
              <a:gd name="T9" fmla="*/ 1039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8" h="1048">
                <a:moveTo>
                  <a:pt x="0" y="1039"/>
                </a:moveTo>
                <a:lnTo>
                  <a:pt x="1048" y="0"/>
                </a:lnTo>
                <a:lnTo>
                  <a:pt x="2238" y="0"/>
                </a:lnTo>
                <a:lnTo>
                  <a:pt x="1209" y="1048"/>
                </a:lnTo>
                <a:lnTo>
                  <a:pt x="0" y="1039"/>
                </a:lnTo>
                <a:close/>
              </a:path>
            </a:pathLst>
          </a:custGeom>
          <a:solidFill>
            <a:srgbClr val="B7F3FB"/>
          </a:solidFill>
          <a:ln w="6350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457502" y="6783338"/>
            <a:ext cx="1903413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5428927" y="5943550"/>
            <a:ext cx="1663700" cy="839788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Arc 23"/>
          <p:cNvSpPr>
            <a:spLocks/>
          </p:cNvSpPr>
          <p:nvPr/>
        </p:nvSpPr>
        <p:spPr bwMode="auto">
          <a:xfrm>
            <a:off x="5533702" y="6402338"/>
            <a:ext cx="793750" cy="334962"/>
          </a:xfrm>
          <a:custGeom>
            <a:avLst/>
            <a:gdLst>
              <a:gd name="G0" fmla="+- 0 0 0"/>
              <a:gd name="G1" fmla="+- 9129 0 0"/>
              <a:gd name="G2" fmla="+- 21600 0 0"/>
              <a:gd name="T0" fmla="*/ 19576 w 21600"/>
              <a:gd name="T1" fmla="*/ 0 h 9129"/>
              <a:gd name="T2" fmla="*/ 21600 w 21600"/>
              <a:gd name="T3" fmla="*/ 9129 h 9129"/>
              <a:gd name="T4" fmla="*/ 0 w 21600"/>
              <a:gd name="T5" fmla="*/ 9129 h 9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129" fill="none" extrusionOk="0">
                <a:moveTo>
                  <a:pt x="19576" y="-1"/>
                </a:moveTo>
                <a:cubicBezTo>
                  <a:pt x="20909" y="2858"/>
                  <a:pt x="21600" y="5974"/>
                  <a:pt x="21600" y="9129"/>
                </a:cubicBezTo>
              </a:path>
              <a:path w="21600" h="9129" stroke="0" extrusionOk="0">
                <a:moveTo>
                  <a:pt x="19576" y="-1"/>
                </a:moveTo>
                <a:cubicBezTo>
                  <a:pt x="20909" y="2858"/>
                  <a:pt x="21600" y="5974"/>
                  <a:pt x="21600" y="9129"/>
                </a:cubicBezTo>
                <a:lnTo>
                  <a:pt x="0" y="912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706684"/>
              </p:ext>
            </p:extLst>
          </p:nvPr>
        </p:nvGraphicFramePr>
        <p:xfrm>
          <a:off x="6386190" y="6300738"/>
          <a:ext cx="307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0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190" y="6300738"/>
                        <a:ext cx="307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45849"/>
              </p:ext>
            </p:extLst>
          </p:nvPr>
        </p:nvGraphicFramePr>
        <p:xfrm>
          <a:off x="7376790" y="6567438"/>
          <a:ext cx="508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1" name="Equation" r:id="rId11" imgW="279360" imgH="253800" progId="Equation.DSMT4">
                  <p:embed/>
                </p:oleObj>
              </mc:Choice>
              <mc:Fallback>
                <p:oleObj name="Equation" r:id="rId11" imgW="27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790" y="6567438"/>
                        <a:ext cx="508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88498"/>
              </p:ext>
            </p:extLst>
          </p:nvPr>
        </p:nvGraphicFramePr>
        <p:xfrm>
          <a:off x="7040240" y="5656213"/>
          <a:ext cx="546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2" name="Equation" r:id="rId13" imgW="291960" imgH="253800" progId="Equation.DSMT4">
                  <p:embed/>
                </p:oleObj>
              </mc:Choice>
              <mc:Fallback>
                <p:oleObj name="Equation" r:id="rId13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240" y="5656213"/>
                        <a:ext cx="546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8"/>
          <p:cNvSpPr>
            <a:spLocks noChangeShapeType="1"/>
          </p:cNvSpPr>
          <p:nvPr/>
        </p:nvSpPr>
        <p:spPr bwMode="auto">
          <a:xfrm flipV="1">
            <a:off x="5459090" y="5537150"/>
            <a:ext cx="0" cy="1244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55903"/>
              </p:ext>
            </p:extLst>
          </p:nvPr>
        </p:nvGraphicFramePr>
        <p:xfrm>
          <a:off x="4932040" y="5438725"/>
          <a:ext cx="438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3" name="Equation" r:id="rId15" imgW="241200" imgH="215640" progId="Equation.DSMT4">
                  <p:embed/>
                </p:oleObj>
              </mc:Choice>
              <mc:Fallback>
                <p:oleObj name="Equation" r:id="rId15" imgW="24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438725"/>
                        <a:ext cx="4381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BFED-9357-435E-A39B-1197041A146D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7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2179</TotalTime>
  <Words>622</Words>
  <Application>Microsoft Office PowerPoint</Application>
  <PresentationFormat>如螢幕大小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古典-1</vt:lpstr>
      <vt:lpstr>Equation</vt:lpstr>
      <vt:lpstr>Inner Product</vt:lpstr>
      <vt:lpstr>atan( )</vt:lpstr>
      <vt:lpstr>atan2( )</vt:lpstr>
      <vt:lpstr>Area of polygon</vt:lpstr>
      <vt:lpstr>Area of Polygon</vt:lpstr>
      <vt:lpstr>Slope-Intercept Formula</vt:lpstr>
      <vt:lpstr>Inside a Polygon ?</vt:lpstr>
      <vt:lpstr>Cross Product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846</cp:revision>
  <dcterms:created xsi:type="dcterms:W3CDTF">2007-09-17T04:06:35Z</dcterms:created>
  <dcterms:modified xsi:type="dcterms:W3CDTF">2019-04-24T17:54:02Z</dcterms:modified>
</cp:coreProperties>
</file>