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6" r:id="rId2"/>
    <p:sldId id="257" r:id="rId3"/>
    <p:sldId id="289" r:id="rId4"/>
    <p:sldId id="275" r:id="rId5"/>
    <p:sldId id="258" r:id="rId6"/>
    <p:sldId id="259" r:id="rId7"/>
    <p:sldId id="260" r:id="rId8"/>
    <p:sldId id="276" r:id="rId9"/>
    <p:sldId id="290" r:id="rId10"/>
    <p:sldId id="291" r:id="rId11"/>
    <p:sldId id="292" r:id="rId12"/>
    <p:sldId id="293" r:id="rId13"/>
    <p:sldId id="294" r:id="rId14"/>
    <p:sldId id="295" r:id="rId15"/>
    <p:sldId id="296" r:id="rId16"/>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FF"/>
    <a:srgbClr val="FF33CC"/>
    <a:srgbClr val="0000CC"/>
    <a:srgbClr val="0000FF"/>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p:cViewPr varScale="1">
        <p:scale>
          <a:sx n="112" d="100"/>
          <a:sy n="112"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306802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2348880"/>
            <a:ext cx="7772400" cy="1143000"/>
          </a:xfrm>
        </p:spPr>
        <p:txBody>
          <a:bodyPr/>
          <a:lstStyle/>
          <a:p>
            <a:pPr eaLnBrk="1" hangingPunct="1"/>
            <a:r>
              <a:rPr lang="en-US" altLang="zh-TW" dirty="0" err="1" smtClean="0">
                <a:latin typeface="Arial" charset="0"/>
              </a:rPr>
              <a:t>Uva</a:t>
            </a:r>
            <a:r>
              <a:rPr lang="en-US" altLang="zh-TW" dirty="0" smtClean="0">
                <a:latin typeface="Arial" charset="0"/>
              </a:rPr>
              <a:t> </a:t>
            </a:r>
            <a:r>
              <a:rPr lang="en-US" altLang="zh-TW" dirty="0" smtClean="0">
                <a:latin typeface="Arial" charset="0"/>
              </a:rPr>
              <a:t>10276</a:t>
            </a:r>
            <a:endParaRPr lang="en-US" altLang="zh-TW" dirty="0" smtClean="0">
              <a:latin typeface="Arial" charset="0"/>
            </a:endParaRPr>
          </a:p>
        </p:txBody>
      </p:sp>
      <p:sp>
        <p:nvSpPr>
          <p:cNvPr id="3075" name="Rectangle 3"/>
          <p:cNvSpPr>
            <a:spLocks noGrp="1" noChangeArrowheads="1"/>
          </p:cNvSpPr>
          <p:nvPr>
            <p:ph type="subTitle" idx="1"/>
          </p:nvPr>
        </p:nvSpPr>
        <p:spPr>
          <a:xfrm>
            <a:off x="1547664" y="3501008"/>
            <a:ext cx="6172200" cy="1719808"/>
          </a:xfrm>
        </p:spPr>
        <p:txBody>
          <a:bodyPr/>
          <a:lstStyle/>
          <a:p>
            <a:r>
              <a:rPr lang="en-US" altLang="zh-TW" dirty="0" smtClean="0"/>
              <a:t>Hanoi Tower Troubles Again</a:t>
            </a:r>
            <a:endParaRPr lang="en-US" altLang="zh-TW" dirty="0" smtClean="0"/>
          </a:p>
          <a:p>
            <a:r>
              <a:rPr lang="en-US" altLang="zh-TW" sz="2400"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27" name="直線單箭頭接點 26"/>
          <p:cNvCxnSpPr/>
          <p:nvPr/>
        </p:nvCxnSpPr>
        <p:spPr bwMode="auto">
          <a:xfrm>
            <a:off x="3419872" y="4675088"/>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2375756" y="309312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2087724" y="532536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1" name="直線接點 30"/>
          <p:cNvCxnSpPr/>
          <p:nvPr/>
        </p:nvCxnSpPr>
        <p:spPr bwMode="auto">
          <a:xfrm>
            <a:off x="1763688" y="307635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橢圓 31"/>
          <p:cNvSpPr/>
          <p:nvPr/>
        </p:nvSpPr>
        <p:spPr bwMode="auto">
          <a:xfrm>
            <a:off x="1511660" y="53086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1511660" y="47932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4" name="直線接點 33"/>
          <p:cNvCxnSpPr/>
          <p:nvPr/>
        </p:nvCxnSpPr>
        <p:spPr bwMode="auto">
          <a:xfrm>
            <a:off x="3023828" y="307635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橢圓 34"/>
          <p:cNvSpPr/>
          <p:nvPr/>
        </p:nvSpPr>
        <p:spPr bwMode="auto">
          <a:xfrm>
            <a:off x="2735796" y="53086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2735796" y="480454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8" name="直線接點 27"/>
          <p:cNvCxnSpPr/>
          <p:nvPr/>
        </p:nvCxnSpPr>
        <p:spPr bwMode="auto">
          <a:xfrm>
            <a:off x="5004048"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橢圓 36"/>
          <p:cNvSpPr/>
          <p:nvPr/>
        </p:nvSpPr>
        <p:spPr bwMode="auto">
          <a:xfrm>
            <a:off x="4716016" y="53732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8" name="直線接點 37"/>
          <p:cNvCxnSpPr/>
          <p:nvPr/>
        </p:nvCxnSpPr>
        <p:spPr bwMode="auto">
          <a:xfrm>
            <a:off x="4391980"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橢圓 38"/>
          <p:cNvSpPr/>
          <p:nvPr/>
        </p:nvSpPr>
        <p:spPr bwMode="auto">
          <a:xfrm>
            <a:off x="4139952"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0" name="橢圓 39"/>
          <p:cNvSpPr/>
          <p:nvPr/>
        </p:nvSpPr>
        <p:spPr bwMode="auto">
          <a:xfrm>
            <a:off x="4139952"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1" name="直線接點 40"/>
          <p:cNvCxnSpPr/>
          <p:nvPr/>
        </p:nvCxnSpPr>
        <p:spPr bwMode="auto">
          <a:xfrm>
            <a:off x="5652120"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5364088"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3" name="橢圓 42"/>
          <p:cNvSpPr/>
          <p:nvPr/>
        </p:nvSpPr>
        <p:spPr bwMode="auto">
          <a:xfrm>
            <a:off x="5364088"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4" name="橢圓 43"/>
          <p:cNvSpPr/>
          <p:nvPr/>
        </p:nvSpPr>
        <p:spPr bwMode="auto">
          <a:xfrm>
            <a:off x="4139952"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5" name="直線單箭頭接點 44"/>
          <p:cNvCxnSpPr/>
          <p:nvPr/>
        </p:nvCxnSpPr>
        <p:spPr bwMode="auto">
          <a:xfrm>
            <a:off x="6012160" y="4636368"/>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p:nvPr/>
        </p:nvCxnSpPr>
        <p:spPr bwMode="auto">
          <a:xfrm>
            <a:off x="7668344" y="308572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橢圓 48"/>
          <p:cNvSpPr/>
          <p:nvPr/>
        </p:nvSpPr>
        <p:spPr bwMode="auto">
          <a:xfrm>
            <a:off x="7380312" y="531797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2" name="直線接點 51"/>
          <p:cNvCxnSpPr/>
          <p:nvPr/>
        </p:nvCxnSpPr>
        <p:spPr bwMode="auto">
          <a:xfrm>
            <a:off x="7056276" y="30689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橢圓 54"/>
          <p:cNvSpPr/>
          <p:nvPr/>
        </p:nvSpPr>
        <p:spPr bwMode="auto">
          <a:xfrm>
            <a:off x="6804248" y="530120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6" name="橢圓 55"/>
          <p:cNvSpPr/>
          <p:nvPr/>
        </p:nvSpPr>
        <p:spPr bwMode="auto">
          <a:xfrm>
            <a:off x="6804248" y="47858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7" name="直線接點 56"/>
          <p:cNvCxnSpPr/>
          <p:nvPr/>
        </p:nvCxnSpPr>
        <p:spPr bwMode="auto">
          <a:xfrm>
            <a:off x="8316416" y="30689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橢圓 57"/>
          <p:cNvSpPr/>
          <p:nvPr/>
        </p:nvSpPr>
        <p:spPr bwMode="auto">
          <a:xfrm>
            <a:off x="8028384" y="530120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9" name="橢圓 58"/>
          <p:cNvSpPr/>
          <p:nvPr/>
        </p:nvSpPr>
        <p:spPr bwMode="auto">
          <a:xfrm>
            <a:off x="8028384" y="479715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0" name="橢圓 59"/>
          <p:cNvSpPr/>
          <p:nvPr/>
        </p:nvSpPr>
        <p:spPr bwMode="auto">
          <a:xfrm>
            <a:off x="6804248" y="430986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1" name="橢圓 60"/>
          <p:cNvSpPr/>
          <p:nvPr/>
        </p:nvSpPr>
        <p:spPr bwMode="auto">
          <a:xfrm>
            <a:off x="7380312" y="479715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77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45" name="直線單箭頭接點 44"/>
          <p:cNvCxnSpPr/>
          <p:nvPr/>
        </p:nvCxnSpPr>
        <p:spPr bwMode="auto">
          <a:xfrm>
            <a:off x="3023828" y="4653136"/>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p:nvPr/>
        </p:nvCxnSpPr>
        <p:spPr bwMode="auto">
          <a:xfrm>
            <a:off x="1907704"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橢圓 48"/>
          <p:cNvSpPr/>
          <p:nvPr/>
        </p:nvSpPr>
        <p:spPr bwMode="auto">
          <a:xfrm>
            <a:off x="1619672" y="53732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2" name="直線接點 51"/>
          <p:cNvCxnSpPr/>
          <p:nvPr/>
        </p:nvCxnSpPr>
        <p:spPr bwMode="auto">
          <a:xfrm>
            <a:off x="1295636"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橢圓 54"/>
          <p:cNvSpPr/>
          <p:nvPr/>
        </p:nvSpPr>
        <p:spPr bwMode="auto">
          <a:xfrm>
            <a:off x="1043608"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6" name="橢圓 55"/>
          <p:cNvSpPr/>
          <p:nvPr/>
        </p:nvSpPr>
        <p:spPr bwMode="auto">
          <a:xfrm>
            <a:off x="1043608"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7" name="直線接點 56"/>
          <p:cNvCxnSpPr/>
          <p:nvPr/>
        </p:nvCxnSpPr>
        <p:spPr bwMode="auto">
          <a:xfrm>
            <a:off x="2555776"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橢圓 57"/>
          <p:cNvSpPr/>
          <p:nvPr/>
        </p:nvSpPr>
        <p:spPr bwMode="auto">
          <a:xfrm>
            <a:off x="2267744"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9" name="橢圓 58"/>
          <p:cNvSpPr/>
          <p:nvPr/>
        </p:nvSpPr>
        <p:spPr bwMode="auto">
          <a:xfrm>
            <a:off x="2267744"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0" name="橢圓 59"/>
          <p:cNvSpPr/>
          <p:nvPr/>
        </p:nvSpPr>
        <p:spPr bwMode="auto">
          <a:xfrm>
            <a:off x="1043608"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1" name="橢圓 60"/>
          <p:cNvSpPr/>
          <p:nvPr/>
        </p:nvSpPr>
        <p:spPr bwMode="auto">
          <a:xfrm>
            <a:off x="1619672"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6" name="直線接點 45"/>
          <p:cNvCxnSpPr/>
          <p:nvPr/>
        </p:nvCxnSpPr>
        <p:spPr bwMode="auto">
          <a:xfrm>
            <a:off x="4680012"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橢圓 46"/>
          <p:cNvSpPr/>
          <p:nvPr/>
        </p:nvSpPr>
        <p:spPr bwMode="auto">
          <a:xfrm>
            <a:off x="4391980" y="53732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0" name="直線接點 49"/>
          <p:cNvCxnSpPr/>
          <p:nvPr/>
        </p:nvCxnSpPr>
        <p:spPr bwMode="auto">
          <a:xfrm>
            <a:off x="406794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橢圓 50"/>
          <p:cNvSpPr/>
          <p:nvPr/>
        </p:nvSpPr>
        <p:spPr bwMode="auto">
          <a:xfrm>
            <a:off x="3815916"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3" name="橢圓 52"/>
          <p:cNvSpPr/>
          <p:nvPr/>
        </p:nvSpPr>
        <p:spPr bwMode="auto">
          <a:xfrm>
            <a:off x="3815916"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p:nvPr/>
        </p:nvCxnSpPr>
        <p:spPr bwMode="auto">
          <a:xfrm>
            <a:off x="532808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橢圓 61"/>
          <p:cNvSpPr/>
          <p:nvPr/>
        </p:nvSpPr>
        <p:spPr bwMode="auto">
          <a:xfrm>
            <a:off x="5040052"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3" name="橢圓 62"/>
          <p:cNvSpPr/>
          <p:nvPr/>
        </p:nvSpPr>
        <p:spPr bwMode="auto">
          <a:xfrm>
            <a:off x="5040052"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4" name="橢圓 63"/>
          <p:cNvSpPr/>
          <p:nvPr/>
        </p:nvSpPr>
        <p:spPr bwMode="auto">
          <a:xfrm>
            <a:off x="3815916"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5" name="橢圓 64"/>
          <p:cNvSpPr/>
          <p:nvPr/>
        </p:nvSpPr>
        <p:spPr bwMode="auto">
          <a:xfrm>
            <a:off x="4391980"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67" name="直線接點 66"/>
          <p:cNvCxnSpPr/>
          <p:nvPr/>
        </p:nvCxnSpPr>
        <p:spPr bwMode="auto">
          <a:xfrm>
            <a:off x="5904148"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橢圓 65"/>
          <p:cNvSpPr/>
          <p:nvPr/>
        </p:nvSpPr>
        <p:spPr bwMode="auto">
          <a:xfrm>
            <a:off x="5616116" y="53012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68" name="直線單箭頭接點 67"/>
          <p:cNvCxnSpPr/>
          <p:nvPr/>
        </p:nvCxnSpPr>
        <p:spPr bwMode="auto">
          <a:xfrm>
            <a:off x="6156176" y="4617132"/>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接點 68"/>
          <p:cNvCxnSpPr/>
          <p:nvPr/>
        </p:nvCxnSpPr>
        <p:spPr bwMode="auto">
          <a:xfrm>
            <a:off x="7740352"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橢圓 69"/>
          <p:cNvSpPr/>
          <p:nvPr/>
        </p:nvSpPr>
        <p:spPr bwMode="auto">
          <a:xfrm>
            <a:off x="7452320" y="53732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1" name="直線接點 70"/>
          <p:cNvCxnSpPr/>
          <p:nvPr/>
        </p:nvCxnSpPr>
        <p:spPr bwMode="auto">
          <a:xfrm>
            <a:off x="712828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橢圓 71"/>
          <p:cNvSpPr/>
          <p:nvPr/>
        </p:nvSpPr>
        <p:spPr bwMode="auto">
          <a:xfrm>
            <a:off x="6876256"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3" name="橢圓 72"/>
          <p:cNvSpPr/>
          <p:nvPr/>
        </p:nvSpPr>
        <p:spPr bwMode="auto">
          <a:xfrm>
            <a:off x="6876256"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4" name="直線接點 73"/>
          <p:cNvCxnSpPr/>
          <p:nvPr/>
        </p:nvCxnSpPr>
        <p:spPr bwMode="auto">
          <a:xfrm>
            <a:off x="838842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橢圓 74"/>
          <p:cNvSpPr/>
          <p:nvPr/>
        </p:nvSpPr>
        <p:spPr bwMode="auto">
          <a:xfrm>
            <a:off x="8100392"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6" name="橢圓 75"/>
          <p:cNvSpPr/>
          <p:nvPr/>
        </p:nvSpPr>
        <p:spPr bwMode="auto">
          <a:xfrm>
            <a:off x="8100392"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7" name="橢圓 76"/>
          <p:cNvSpPr/>
          <p:nvPr/>
        </p:nvSpPr>
        <p:spPr bwMode="auto">
          <a:xfrm>
            <a:off x="6876256"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8" name="橢圓 77"/>
          <p:cNvSpPr/>
          <p:nvPr/>
        </p:nvSpPr>
        <p:spPr bwMode="auto">
          <a:xfrm>
            <a:off x="7452320" y="485239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9" name="直線接點 78"/>
          <p:cNvCxnSpPr/>
          <p:nvPr/>
        </p:nvCxnSpPr>
        <p:spPr bwMode="auto">
          <a:xfrm>
            <a:off x="8964488"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橢圓 79"/>
          <p:cNvSpPr/>
          <p:nvPr/>
        </p:nvSpPr>
        <p:spPr bwMode="auto">
          <a:xfrm>
            <a:off x="8676456" y="53012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1" name="橢圓 80"/>
          <p:cNvSpPr/>
          <p:nvPr/>
        </p:nvSpPr>
        <p:spPr bwMode="auto">
          <a:xfrm>
            <a:off x="7452320"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44647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68" name="直線單箭頭接點 67"/>
          <p:cNvCxnSpPr/>
          <p:nvPr/>
        </p:nvCxnSpPr>
        <p:spPr bwMode="auto">
          <a:xfrm>
            <a:off x="2879812" y="4628481"/>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接點 68"/>
          <p:cNvCxnSpPr/>
          <p:nvPr/>
        </p:nvCxnSpPr>
        <p:spPr bwMode="auto">
          <a:xfrm>
            <a:off x="1475656" y="3170643"/>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橢圓 69"/>
          <p:cNvSpPr/>
          <p:nvPr/>
        </p:nvSpPr>
        <p:spPr bwMode="auto">
          <a:xfrm>
            <a:off x="1187624" y="5402891"/>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1" name="直線接點 70"/>
          <p:cNvCxnSpPr/>
          <p:nvPr/>
        </p:nvCxnSpPr>
        <p:spPr bwMode="auto">
          <a:xfrm>
            <a:off x="863588" y="3153875"/>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橢圓 71"/>
          <p:cNvSpPr/>
          <p:nvPr/>
        </p:nvSpPr>
        <p:spPr bwMode="auto">
          <a:xfrm>
            <a:off x="611560" y="538612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3" name="橢圓 72"/>
          <p:cNvSpPr/>
          <p:nvPr/>
        </p:nvSpPr>
        <p:spPr bwMode="auto">
          <a:xfrm>
            <a:off x="611560" y="4870731"/>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4" name="直線接點 73"/>
          <p:cNvCxnSpPr/>
          <p:nvPr/>
        </p:nvCxnSpPr>
        <p:spPr bwMode="auto">
          <a:xfrm>
            <a:off x="2123728" y="3153875"/>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橢圓 74"/>
          <p:cNvSpPr/>
          <p:nvPr/>
        </p:nvSpPr>
        <p:spPr bwMode="auto">
          <a:xfrm>
            <a:off x="1835696" y="538612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6" name="橢圓 75"/>
          <p:cNvSpPr/>
          <p:nvPr/>
        </p:nvSpPr>
        <p:spPr bwMode="auto">
          <a:xfrm>
            <a:off x="1835696" y="4882067"/>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7" name="橢圓 76"/>
          <p:cNvSpPr/>
          <p:nvPr/>
        </p:nvSpPr>
        <p:spPr bwMode="auto">
          <a:xfrm>
            <a:off x="611560" y="439477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8" name="橢圓 77"/>
          <p:cNvSpPr/>
          <p:nvPr/>
        </p:nvSpPr>
        <p:spPr bwMode="auto">
          <a:xfrm>
            <a:off x="1187624" y="488206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9" name="直線接點 78"/>
          <p:cNvCxnSpPr/>
          <p:nvPr/>
        </p:nvCxnSpPr>
        <p:spPr bwMode="auto">
          <a:xfrm>
            <a:off x="2699792" y="3170643"/>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橢圓 79"/>
          <p:cNvSpPr/>
          <p:nvPr/>
        </p:nvSpPr>
        <p:spPr bwMode="auto">
          <a:xfrm>
            <a:off x="2411760" y="5330883"/>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1" name="橢圓 80"/>
          <p:cNvSpPr/>
          <p:nvPr/>
        </p:nvSpPr>
        <p:spPr bwMode="auto">
          <a:xfrm>
            <a:off x="1187624" y="439477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1" name="直線接點 40"/>
          <p:cNvCxnSpPr/>
          <p:nvPr/>
        </p:nvCxnSpPr>
        <p:spPr bwMode="auto">
          <a:xfrm>
            <a:off x="4463988"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4175956" y="54452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3" name="直線接點 42"/>
          <p:cNvCxnSpPr/>
          <p:nvPr/>
        </p:nvCxnSpPr>
        <p:spPr bwMode="auto">
          <a:xfrm>
            <a:off x="3851920"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橢圓 43"/>
          <p:cNvSpPr/>
          <p:nvPr/>
        </p:nvSpPr>
        <p:spPr bwMode="auto">
          <a:xfrm>
            <a:off x="3599892"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2" name="橢圓 81"/>
          <p:cNvSpPr/>
          <p:nvPr/>
        </p:nvSpPr>
        <p:spPr bwMode="auto">
          <a:xfrm>
            <a:off x="3599892" y="491306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3" name="直線接點 82"/>
          <p:cNvCxnSpPr/>
          <p:nvPr/>
        </p:nvCxnSpPr>
        <p:spPr bwMode="auto">
          <a:xfrm>
            <a:off x="5112060"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橢圓 83"/>
          <p:cNvSpPr/>
          <p:nvPr/>
        </p:nvSpPr>
        <p:spPr bwMode="auto">
          <a:xfrm>
            <a:off x="4824028"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5" name="橢圓 84"/>
          <p:cNvSpPr/>
          <p:nvPr/>
        </p:nvSpPr>
        <p:spPr bwMode="auto">
          <a:xfrm>
            <a:off x="4824028" y="492440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6" name="橢圓 85"/>
          <p:cNvSpPr/>
          <p:nvPr/>
        </p:nvSpPr>
        <p:spPr bwMode="auto">
          <a:xfrm>
            <a:off x="3599892" y="443711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7" name="橢圓 86"/>
          <p:cNvSpPr/>
          <p:nvPr/>
        </p:nvSpPr>
        <p:spPr bwMode="auto">
          <a:xfrm>
            <a:off x="4175956" y="49244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8" name="直線接點 87"/>
          <p:cNvCxnSpPr/>
          <p:nvPr/>
        </p:nvCxnSpPr>
        <p:spPr bwMode="auto">
          <a:xfrm>
            <a:off x="5688124"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橢圓 88"/>
          <p:cNvSpPr/>
          <p:nvPr/>
        </p:nvSpPr>
        <p:spPr bwMode="auto">
          <a:xfrm>
            <a:off x="5400092" y="53732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0" name="橢圓 89"/>
          <p:cNvSpPr/>
          <p:nvPr/>
        </p:nvSpPr>
        <p:spPr bwMode="auto">
          <a:xfrm>
            <a:off x="4175956" y="44371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1" name="橢圓 90"/>
          <p:cNvSpPr/>
          <p:nvPr/>
        </p:nvSpPr>
        <p:spPr bwMode="auto">
          <a:xfrm>
            <a:off x="3599892" y="393305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2" name="直線單箭頭接點 91"/>
          <p:cNvCxnSpPr/>
          <p:nvPr/>
        </p:nvCxnSpPr>
        <p:spPr bwMode="auto">
          <a:xfrm>
            <a:off x="6012160" y="4618621"/>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p:nvPr/>
        </p:nvCxnSpPr>
        <p:spPr bwMode="auto">
          <a:xfrm>
            <a:off x="7668344"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橢圓 93"/>
          <p:cNvSpPr/>
          <p:nvPr/>
        </p:nvSpPr>
        <p:spPr bwMode="auto">
          <a:xfrm>
            <a:off x="7380312" y="54452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5" name="直線接點 94"/>
          <p:cNvCxnSpPr/>
          <p:nvPr/>
        </p:nvCxnSpPr>
        <p:spPr bwMode="auto">
          <a:xfrm>
            <a:off x="7056276"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橢圓 95"/>
          <p:cNvSpPr/>
          <p:nvPr/>
        </p:nvSpPr>
        <p:spPr bwMode="auto">
          <a:xfrm>
            <a:off x="6804248"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7" name="橢圓 96"/>
          <p:cNvSpPr/>
          <p:nvPr/>
        </p:nvSpPr>
        <p:spPr bwMode="auto">
          <a:xfrm>
            <a:off x="6804248" y="491306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8" name="直線接點 97"/>
          <p:cNvCxnSpPr/>
          <p:nvPr/>
        </p:nvCxnSpPr>
        <p:spPr bwMode="auto">
          <a:xfrm>
            <a:off x="8316416"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橢圓 98"/>
          <p:cNvSpPr/>
          <p:nvPr/>
        </p:nvSpPr>
        <p:spPr bwMode="auto">
          <a:xfrm>
            <a:off x="8028384"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0" name="橢圓 99"/>
          <p:cNvSpPr/>
          <p:nvPr/>
        </p:nvSpPr>
        <p:spPr bwMode="auto">
          <a:xfrm>
            <a:off x="8028384" y="49244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1" name="橢圓 100"/>
          <p:cNvSpPr/>
          <p:nvPr/>
        </p:nvSpPr>
        <p:spPr bwMode="auto">
          <a:xfrm>
            <a:off x="6804248" y="443711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2" name="橢圓 101"/>
          <p:cNvSpPr/>
          <p:nvPr/>
        </p:nvSpPr>
        <p:spPr bwMode="auto">
          <a:xfrm>
            <a:off x="7380312" y="49244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03" name="直線接點 102"/>
          <p:cNvCxnSpPr/>
          <p:nvPr/>
        </p:nvCxnSpPr>
        <p:spPr bwMode="auto">
          <a:xfrm>
            <a:off x="8892480"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橢圓 103"/>
          <p:cNvSpPr/>
          <p:nvPr/>
        </p:nvSpPr>
        <p:spPr bwMode="auto">
          <a:xfrm>
            <a:off x="8604448" y="53732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5" name="橢圓 104"/>
          <p:cNvSpPr/>
          <p:nvPr/>
        </p:nvSpPr>
        <p:spPr bwMode="auto">
          <a:xfrm>
            <a:off x="7380312" y="44371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6" name="橢圓 105"/>
          <p:cNvSpPr/>
          <p:nvPr/>
        </p:nvSpPr>
        <p:spPr bwMode="auto">
          <a:xfrm>
            <a:off x="6804248" y="393305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7" name="橢圓 106"/>
          <p:cNvSpPr/>
          <p:nvPr/>
        </p:nvSpPr>
        <p:spPr bwMode="auto">
          <a:xfrm>
            <a:off x="8055355" y="44371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648786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92" name="直線單箭頭接點 91"/>
          <p:cNvCxnSpPr/>
          <p:nvPr/>
        </p:nvCxnSpPr>
        <p:spPr bwMode="auto">
          <a:xfrm>
            <a:off x="3743908" y="4517021"/>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p:nvPr/>
        </p:nvCxnSpPr>
        <p:spPr bwMode="auto">
          <a:xfrm>
            <a:off x="2051720" y="31113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橢圓 93"/>
          <p:cNvSpPr/>
          <p:nvPr/>
        </p:nvSpPr>
        <p:spPr bwMode="auto">
          <a:xfrm>
            <a:off x="1763688" y="53436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5" name="直線接點 94"/>
          <p:cNvCxnSpPr/>
          <p:nvPr/>
        </p:nvCxnSpPr>
        <p:spPr bwMode="auto">
          <a:xfrm>
            <a:off x="1439652" y="30946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橢圓 95"/>
          <p:cNvSpPr/>
          <p:nvPr/>
        </p:nvSpPr>
        <p:spPr bwMode="auto">
          <a:xfrm>
            <a:off x="1187624" y="53268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7" name="橢圓 96"/>
          <p:cNvSpPr/>
          <p:nvPr/>
        </p:nvSpPr>
        <p:spPr bwMode="auto">
          <a:xfrm>
            <a:off x="1187624" y="481146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8" name="直線接點 97"/>
          <p:cNvCxnSpPr/>
          <p:nvPr/>
        </p:nvCxnSpPr>
        <p:spPr bwMode="auto">
          <a:xfrm>
            <a:off x="2699792" y="30946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橢圓 98"/>
          <p:cNvSpPr/>
          <p:nvPr/>
        </p:nvSpPr>
        <p:spPr bwMode="auto">
          <a:xfrm>
            <a:off x="2411760" y="53268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0" name="橢圓 99"/>
          <p:cNvSpPr/>
          <p:nvPr/>
        </p:nvSpPr>
        <p:spPr bwMode="auto">
          <a:xfrm>
            <a:off x="2411760" y="48228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1" name="橢圓 100"/>
          <p:cNvSpPr/>
          <p:nvPr/>
        </p:nvSpPr>
        <p:spPr bwMode="auto">
          <a:xfrm>
            <a:off x="1187624" y="433551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2" name="橢圓 101"/>
          <p:cNvSpPr/>
          <p:nvPr/>
        </p:nvSpPr>
        <p:spPr bwMode="auto">
          <a:xfrm>
            <a:off x="1763688" y="48228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03" name="直線接點 102"/>
          <p:cNvCxnSpPr/>
          <p:nvPr/>
        </p:nvCxnSpPr>
        <p:spPr bwMode="auto">
          <a:xfrm>
            <a:off x="3275856" y="31113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橢圓 103"/>
          <p:cNvSpPr/>
          <p:nvPr/>
        </p:nvSpPr>
        <p:spPr bwMode="auto">
          <a:xfrm>
            <a:off x="2987824" y="52716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5" name="橢圓 104"/>
          <p:cNvSpPr/>
          <p:nvPr/>
        </p:nvSpPr>
        <p:spPr bwMode="auto">
          <a:xfrm>
            <a:off x="1763688" y="43355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6" name="橢圓 105"/>
          <p:cNvSpPr/>
          <p:nvPr/>
        </p:nvSpPr>
        <p:spPr bwMode="auto">
          <a:xfrm>
            <a:off x="1187624" y="383145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7" name="橢圓 106"/>
          <p:cNvSpPr/>
          <p:nvPr/>
        </p:nvSpPr>
        <p:spPr bwMode="auto">
          <a:xfrm>
            <a:off x="2438731" y="43355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8" name="直線接點 47"/>
          <p:cNvCxnSpPr/>
          <p:nvPr/>
        </p:nvCxnSpPr>
        <p:spPr bwMode="auto">
          <a:xfrm>
            <a:off x="5328084" y="3158149"/>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橢圓 48"/>
          <p:cNvSpPr/>
          <p:nvPr/>
        </p:nvSpPr>
        <p:spPr bwMode="auto">
          <a:xfrm>
            <a:off x="5040052" y="539039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0" name="直線接點 49"/>
          <p:cNvCxnSpPr/>
          <p:nvPr/>
        </p:nvCxnSpPr>
        <p:spPr bwMode="auto">
          <a:xfrm>
            <a:off x="4716016" y="3141381"/>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橢圓 50"/>
          <p:cNvSpPr/>
          <p:nvPr/>
        </p:nvSpPr>
        <p:spPr bwMode="auto">
          <a:xfrm>
            <a:off x="4463988" y="537362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2" name="橢圓 51"/>
          <p:cNvSpPr/>
          <p:nvPr/>
        </p:nvSpPr>
        <p:spPr bwMode="auto">
          <a:xfrm>
            <a:off x="4463988" y="485823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3" name="直線接點 52"/>
          <p:cNvCxnSpPr/>
          <p:nvPr/>
        </p:nvCxnSpPr>
        <p:spPr bwMode="auto">
          <a:xfrm>
            <a:off x="5976156" y="3141381"/>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橢圓 53"/>
          <p:cNvSpPr/>
          <p:nvPr/>
        </p:nvSpPr>
        <p:spPr bwMode="auto">
          <a:xfrm>
            <a:off x="5688124" y="537362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5" name="橢圓 54"/>
          <p:cNvSpPr/>
          <p:nvPr/>
        </p:nvSpPr>
        <p:spPr bwMode="auto">
          <a:xfrm>
            <a:off x="5688124" y="486957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6" name="橢圓 55"/>
          <p:cNvSpPr/>
          <p:nvPr/>
        </p:nvSpPr>
        <p:spPr bwMode="auto">
          <a:xfrm>
            <a:off x="4463988" y="4382285"/>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7" name="橢圓 56"/>
          <p:cNvSpPr/>
          <p:nvPr/>
        </p:nvSpPr>
        <p:spPr bwMode="auto">
          <a:xfrm>
            <a:off x="5040052" y="486957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8" name="直線接點 57"/>
          <p:cNvCxnSpPr/>
          <p:nvPr/>
        </p:nvCxnSpPr>
        <p:spPr bwMode="auto">
          <a:xfrm>
            <a:off x="6552220" y="3158149"/>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橢圓 58"/>
          <p:cNvSpPr/>
          <p:nvPr/>
        </p:nvSpPr>
        <p:spPr bwMode="auto">
          <a:xfrm>
            <a:off x="6264188" y="531838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0" name="橢圓 59"/>
          <p:cNvSpPr/>
          <p:nvPr/>
        </p:nvSpPr>
        <p:spPr bwMode="auto">
          <a:xfrm>
            <a:off x="5040052" y="4382285"/>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1" name="橢圓 60"/>
          <p:cNvSpPr/>
          <p:nvPr/>
        </p:nvSpPr>
        <p:spPr bwMode="auto">
          <a:xfrm>
            <a:off x="4463988" y="387822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2" name="橢圓 61"/>
          <p:cNvSpPr/>
          <p:nvPr/>
        </p:nvSpPr>
        <p:spPr bwMode="auto">
          <a:xfrm>
            <a:off x="5715095" y="4382285"/>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3" name="橢圓 62"/>
          <p:cNvSpPr/>
          <p:nvPr/>
        </p:nvSpPr>
        <p:spPr bwMode="auto">
          <a:xfrm>
            <a:off x="7308304" y="3158149"/>
            <a:ext cx="504056" cy="50405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文字方塊 2"/>
          <p:cNvSpPr txBox="1"/>
          <p:nvPr/>
        </p:nvSpPr>
        <p:spPr>
          <a:xfrm>
            <a:off x="7092280" y="3789040"/>
            <a:ext cx="865943" cy="461665"/>
          </a:xfrm>
          <a:prstGeom prst="rect">
            <a:avLst/>
          </a:prstGeom>
          <a:noFill/>
        </p:spPr>
        <p:txBody>
          <a:bodyPr wrap="none" rtlCol="0">
            <a:spAutoFit/>
          </a:bodyPr>
          <a:lstStyle/>
          <a:p>
            <a:r>
              <a:rPr lang="en-US" altLang="zh-TW" dirty="0" smtClean="0"/>
              <a:t>?????</a:t>
            </a:r>
            <a:endParaRPr lang="zh-TW" altLang="en-US" dirty="0"/>
          </a:p>
        </p:txBody>
      </p:sp>
      <p:sp>
        <p:nvSpPr>
          <p:cNvPr id="5" name="內容版面配置區 4"/>
          <p:cNvSpPr>
            <a:spLocks noGrp="1"/>
          </p:cNvSpPr>
          <p:nvPr>
            <p:ph idx="1"/>
          </p:nvPr>
        </p:nvSpPr>
        <p:spPr/>
        <p:txBody>
          <a:bodyPr/>
          <a:lstStyle/>
          <a:p>
            <a:endParaRPr lang="zh-TW" altLang="en-US"/>
          </a:p>
        </p:txBody>
      </p:sp>
    </p:spTree>
    <p:extLst>
      <p:ext uri="{BB962C8B-B14F-4D97-AF65-F5344CB8AC3E}">
        <p14:creationId xmlns:p14="http://schemas.microsoft.com/office/powerpoint/2010/main" val="39281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Calculation</a:t>
            </a:r>
            <a:endParaRPr lang="zh-TW" altLang="en-US" dirty="0"/>
          </a:p>
        </p:txBody>
      </p:sp>
      <p:sp>
        <p:nvSpPr>
          <p:cNvPr id="4" name="內容版面配置區 3"/>
          <p:cNvSpPr>
            <a:spLocks noGrp="1"/>
          </p:cNvSpPr>
          <p:nvPr>
            <p:ph idx="1"/>
          </p:nvPr>
        </p:nvSpPr>
        <p:spPr>
          <a:xfrm>
            <a:off x="1187624" y="1124744"/>
            <a:ext cx="7315200" cy="648072"/>
          </a:xfrm>
        </p:spPr>
        <p:txBody>
          <a:bodyPr/>
          <a:lstStyle/>
          <a:p>
            <a:r>
              <a:rPr lang="en-US" altLang="zh-TW" dirty="0" smtClean="0"/>
              <a:t>Find the rule.</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65745731"/>
              </p:ext>
            </p:extLst>
          </p:nvPr>
        </p:nvGraphicFramePr>
        <p:xfrm>
          <a:off x="611564" y="2204864"/>
          <a:ext cx="7092037" cy="1220575"/>
        </p:xfrm>
        <a:graphic>
          <a:graphicData uri="http://schemas.openxmlformats.org/drawingml/2006/table">
            <a:tbl>
              <a:tblPr firstRow="1" bandRow="1">
                <a:tableStyleId>{5C22544A-7EE6-4342-B048-85BDC9FD1C3A}</a:tableStyleId>
              </a:tblPr>
              <a:tblGrid>
                <a:gridCol w="1097447"/>
                <a:gridCol w="599459"/>
                <a:gridCol w="599459"/>
                <a:gridCol w="599459"/>
                <a:gridCol w="599459"/>
                <a:gridCol w="599459"/>
                <a:gridCol w="599459"/>
                <a:gridCol w="599459"/>
                <a:gridCol w="599459"/>
                <a:gridCol w="599459"/>
                <a:gridCol w="599459"/>
              </a:tblGrid>
              <a:tr h="641455">
                <a:tc>
                  <a:txBody>
                    <a:bodyPr/>
                    <a:lstStyle/>
                    <a:p>
                      <a:pPr algn="ctr"/>
                      <a:r>
                        <a:rPr lang="en-US" altLang="zh-TW" sz="1600" b="1" dirty="0" smtClean="0">
                          <a:solidFill>
                            <a:schemeClr val="tx1"/>
                          </a:solidFill>
                        </a:rPr>
                        <a:t>Number of pegs</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545">
                <a:tc>
                  <a:txBody>
                    <a:bodyPr/>
                    <a:lstStyle/>
                    <a:p>
                      <a:pPr algn="ctr"/>
                      <a:r>
                        <a:rPr lang="en-US" altLang="zh-TW" sz="1600" b="1" dirty="0" smtClean="0">
                          <a:solidFill>
                            <a:srgbClr val="FF0000"/>
                          </a:solidFill>
                        </a:rPr>
                        <a:t>Number</a:t>
                      </a:r>
                      <a:r>
                        <a:rPr lang="en-US" altLang="zh-TW" sz="1600" b="1" baseline="0" dirty="0" smtClean="0">
                          <a:solidFill>
                            <a:srgbClr val="FF0000"/>
                          </a:solidFill>
                        </a:rPr>
                        <a:t> of balls</a:t>
                      </a:r>
                      <a:endParaRPr lang="zh-TW" alt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59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04571231"/>
              </p:ext>
            </p:extLst>
          </p:nvPr>
        </p:nvGraphicFramePr>
        <p:xfrm>
          <a:off x="1403648" y="3501008"/>
          <a:ext cx="6732000" cy="370840"/>
        </p:xfrm>
        <a:graphic>
          <a:graphicData uri="http://schemas.openxmlformats.org/drawingml/2006/table">
            <a:tbl>
              <a:tblPr firstRow="1" bandRow="1">
                <a:tableStyleId>{5C22544A-7EE6-4342-B048-85BDC9FD1C3A}</a:tableStyleId>
              </a:tblPr>
              <a:tblGrid>
                <a:gridCol w="612000"/>
                <a:gridCol w="612000"/>
                <a:gridCol w="612000"/>
                <a:gridCol w="612000"/>
                <a:gridCol w="612000"/>
                <a:gridCol w="612000"/>
                <a:gridCol w="612000"/>
                <a:gridCol w="612000"/>
                <a:gridCol w="612000"/>
                <a:gridCol w="612000"/>
                <a:gridCol w="612000"/>
              </a:tblGrid>
              <a:tr h="370840">
                <a:tc>
                  <a:txBody>
                    <a:bodyPr/>
                    <a:lstStyle/>
                    <a:p>
                      <a:pPr algn="ctr"/>
                      <a:r>
                        <a:rPr lang="en-US" altLang="zh-TW" dirty="0" smtClean="0">
                          <a:solidFill>
                            <a:schemeClr val="bg2"/>
                          </a:solidFill>
                        </a:rPr>
                        <a:t>diff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563594776"/>
              </p:ext>
            </p:extLst>
          </p:nvPr>
        </p:nvGraphicFramePr>
        <p:xfrm>
          <a:off x="611560" y="4509120"/>
          <a:ext cx="7092037" cy="1220575"/>
        </p:xfrm>
        <a:graphic>
          <a:graphicData uri="http://schemas.openxmlformats.org/drawingml/2006/table">
            <a:tbl>
              <a:tblPr firstRow="1" bandRow="1">
                <a:tableStyleId>{5C22544A-7EE6-4342-B048-85BDC9FD1C3A}</a:tableStyleId>
              </a:tblPr>
              <a:tblGrid>
                <a:gridCol w="1097447"/>
                <a:gridCol w="599459"/>
                <a:gridCol w="599459"/>
                <a:gridCol w="599459"/>
                <a:gridCol w="599459"/>
                <a:gridCol w="599459"/>
                <a:gridCol w="599459"/>
                <a:gridCol w="599459"/>
                <a:gridCol w="599459"/>
                <a:gridCol w="599459"/>
                <a:gridCol w="599459"/>
              </a:tblGrid>
              <a:tr h="641455">
                <a:tc>
                  <a:txBody>
                    <a:bodyPr/>
                    <a:lstStyle/>
                    <a:p>
                      <a:pPr algn="ctr"/>
                      <a:r>
                        <a:rPr lang="en-US" altLang="zh-TW" sz="1600" b="1" dirty="0" smtClean="0">
                          <a:solidFill>
                            <a:schemeClr val="tx1"/>
                          </a:solidFill>
                        </a:rPr>
                        <a:t>Number of pegs</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545">
                <a:tc>
                  <a:txBody>
                    <a:bodyPr/>
                    <a:lstStyle/>
                    <a:p>
                      <a:pPr algn="ctr"/>
                      <a:r>
                        <a:rPr lang="en-US" altLang="zh-TW" sz="1600" b="1" dirty="0" smtClean="0">
                          <a:solidFill>
                            <a:srgbClr val="FF0000"/>
                          </a:solidFill>
                        </a:rPr>
                        <a:t>Number</a:t>
                      </a:r>
                      <a:r>
                        <a:rPr lang="en-US" altLang="zh-TW" sz="1600" b="1" baseline="0" dirty="0" smtClean="0">
                          <a:solidFill>
                            <a:srgbClr val="FF0000"/>
                          </a:solidFill>
                        </a:rPr>
                        <a:t> of balls</a:t>
                      </a:r>
                      <a:endParaRPr lang="zh-TW" alt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83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97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127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143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161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179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199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219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2959780898"/>
              </p:ext>
            </p:extLst>
          </p:nvPr>
        </p:nvGraphicFramePr>
        <p:xfrm>
          <a:off x="1403644" y="5805264"/>
          <a:ext cx="6732000" cy="370840"/>
        </p:xfrm>
        <a:graphic>
          <a:graphicData uri="http://schemas.openxmlformats.org/drawingml/2006/table">
            <a:tbl>
              <a:tblPr firstRow="1" bandRow="1">
                <a:tableStyleId>{5C22544A-7EE6-4342-B048-85BDC9FD1C3A}</a:tableStyleId>
              </a:tblPr>
              <a:tblGrid>
                <a:gridCol w="612000"/>
                <a:gridCol w="612000"/>
                <a:gridCol w="612000"/>
                <a:gridCol w="612000"/>
                <a:gridCol w="612000"/>
                <a:gridCol w="612000"/>
                <a:gridCol w="612000"/>
                <a:gridCol w="612000"/>
                <a:gridCol w="612000"/>
                <a:gridCol w="612000"/>
                <a:gridCol w="612000"/>
              </a:tblGrid>
              <a:tr h="370840">
                <a:tc>
                  <a:txBody>
                    <a:bodyPr/>
                    <a:lstStyle/>
                    <a:p>
                      <a:pPr algn="ctr"/>
                      <a:r>
                        <a:rPr lang="en-US" altLang="zh-TW" dirty="0" smtClean="0">
                          <a:solidFill>
                            <a:schemeClr val="bg2"/>
                          </a:solidFill>
                        </a:rPr>
                        <a:t>diff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25059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Another Solution </a:t>
            </a:r>
            <a:endParaRPr lang="zh-TW" altLang="en-US" dirty="0"/>
          </a:p>
        </p:txBody>
      </p:sp>
      <p:sp>
        <p:nvSpPr>
          <p:cNvPr id="4" name="內容版面配置區 3"/>
          <p:cNvSpPr>
            <a:spLocks noGrp="1"/>
          </p:cNvSpPr>
          <p:nvPr>
            <p:ph idx="1"/>
          </p:nvPr>
        </p:nvSpPr>
        <p:spPr>
          <a:xfrm>
            <a:off x="1187624" y="1124744"/>
            <a:ext cx="7315200" cy="648072"/>
          </a:xfrm>
        </p:spPr>
        <p:txBody>
          <a:bodyPr/>
          <a:lstStyle/>
          <a:p>
            <a:r>
              <a:rPr lang="en-US" altLang="zh-TW" dirty="0" smtClean="0"/>
              <a:t>Find the rule.</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59159874"/>
              </p:ext>
            </p:extLst>
          </p:nvPr>
        </p:nvGraphicFramePr>
        <p:xfrm>
          <a:off x="611564" y="2204864"/>
          <a:ext cx="7092037" cy="1220575"/>
        </p:xfrm>
        <a:graphic>
          <a:graphicData uri="http://schemas.openxmlformats.org/drawingml/2006/table">
            <a:tbl>
              <a:tblPr firstRow="1" bandRow="1">
                <a:tableStyleId>{5C22544A-7EE6-4342-B048-85BDC9FD1C3A}</a:tableStyleId>
              </a:tblPr>
              <a:tblGrid>
                <a:gridCol w="1097447"/>
                <a:gridCol w="599459"/>
                <a:gridCol w="599459"/>
                <a:gridCol w="599459"/>
                <a:gridCol w="599459"/>
                <a:gridCol w="599459"/>
                <a:gridCol w="599459"/>
                <a:gridCol w="599459"/>
                <a:gridCol w="599459"/>
                <a:gridCol w="599459"/>
                <a:gridCol w="599459"/>
              </a:tblGrid>
              <a:tr h="641455">
                <a:tc>
                  <a:txBody>
                    <a:bodyPr/>
                    <a:lstStyle/>
                    <a:p>
                      <a:pPr algn="ctr"/>
                      <a:r>
                        <a:rPr lang="en-US" altLang="zh-TW" sz="1600" b="1" dirty="0" smtClean="0">
                          <a:solidFill>
                            <a:schemeClr val="tx1"/>
                          </a:solidFill>
                        </a:rPr>
                        <a:t>Number of pegs</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545">
                <a:tc>
                  <a:txBody>
                    <a:bodyPr/>
                    <a:lstStyle/>
                    <a:p>
                      <a:pPr algn="ctr"/>
                      <a:r>
                        <a:rPr lang="en-US" altLang="zh-TW" sz="1600" b="1" dirty="0" smtClean="0">
                          <a:solidFill>
                            <a:srgbClr val="FF0000"/>
                          </a:solidFill>
                        </a:rPr>
                        <a:t>Number</a:t>
                      </a:r>
                      <a:r>
                        <a:rPr lang="en-US" altLang="zh-TW" sz="1600" b="1" baseline="0" dirty="0" smtClean="0">
                          <a:solidFill>
                            <a:srgbClr val="FF0000"/>
                          </a:solidFill>
                        </a:rPr>
                        <a:t> of balls</a:t>
                      </a:r>
                      <a:endParaRPr lang="zh-TW" alt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241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263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287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337</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363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391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419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449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479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81378610"/>
              </p:ext>
            </p:extLst>
          </p:nvPr>
        </p:nvGraphicFramePr>
        <p:xfrm>
          <a:off x="1403648" y="3501008"/>
          <a:ext cx="6732000" cy="370840"/>
        </p:xfrm>
        <a:graphic>
          <a:graphicData uri="http://schemas.openxmlformats.org/drawingml/2006/table">
            <a:tbl>
              <a:tblPr firstRow="1" bandRow="1">
                <a:tableStyleId>{5C22544A-7EE6-4342-B048-85BDC9FD1C3A}</a:tableStyleId>
              </a:tblPr>
              <a:tblGrid>
                <a:gridCol w="612000"/>
                <a:gridCol w="612000"/>
                <a:gridCol w="612000"/>
                <a:gridCol w="612000"/>
                <a:gridCol w="612000"/>
                <a:gridCol w="612000"/>
                <a:gridCol w="612000"/>
                <a:gridCol w="612000"/>
                <a:gridCol w="612000"/>
                <a:gridCol w="612000"/>
                <a:gridCol w="612000"/>
              </a:tblGrid>
              <a:tr h="370840">
                <a:tc>
                  <a:txBody>
                    <a:bodyPr/>
                    <a:lstStyle/>
                    <a:p>
                      <a:pPr algn="ctr"/>
                      <a:r>
                        <a:rPr lang="en-US" altLang="zh-TW" dirty="0" smtClean="0">
                          <a:solidFill>
                            <a:schemeClr val="bg2"/>
                          </a:solidFill>
                        </a:rPr>
                        <a:t>diff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9937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Description(1)</a:t>
            </a:r>
            <a:endParaRPr lang="zh-TW" altLang="en-US" dirty="0"/>
          </a:p>
        </p:txBody>
      </p:sp>
      <p:sp>
        <p:nvSpPr>
          <p:cNvPr id="3" name="內容版面配置區 2"/>
          <p:cNvSpPr>
            <a:spLocks noGrp="1"/>
          </p:cNvSpPr>
          <p:nvPr>
            <p:ph idx="1"/>
          </p:nvPr>
        </p:nvSpPr>
        <p:spPr>
          <a:xfrm>
            <a:off x="683568" y="1196752"/>
            <a:ext cx="7819256" cy="4968552"/>
          </a:xfrm>
        </p:spPr>
        <p:txBody>
          <a:bodyPr/>
          <a:lstStyle/>
          <a:p>
            <a:pPr algn="just"/>
            <a:r>
              <a:rPr lang="en-US" altLang="zh-TW" sz="2800" dirty="0"/>
              <a:t>People stopped moving discs from peg to peg after they know the number of steps needed to complete the entire task. But on the other hand, they didn’t not stopped thinking about similar puzzles with the Hanoi </a:t>
            </a:r>
            <a:r>
              <a:rPr lang="en-US" altLang="zh-TW" sz="2800" dirty="0" smtClean="0"/>
              <a:t>Tower. </a:t>
            </a:r>
            <a:r>
              <a:rPr lang="en-US" altLang="zh-TW" sz="2800" dirty="0" err="1" smtClean="0"/>
              <a:t>Mr.S</a:t>
            </a:r>
            <a:r>
              <a:rPr lang="en-US" altLang="zh-TW" sz="2800" dirty="0" smtClean="0"/>
              <a:t> </a:t>
            </a:r>
            <a:r>
              <a:rPr lang="en-US" altLang="zh-TW" sz="2800" dirty="0"/>
              <a:t>invented a little game on it. The game consists of </a:t>
            </a:r>
            <a:r>
              <a:rPr lang="en-US" altLang="zh-TW" sz="2800" u="sng" dirty="0">
                <a:solidFill>
                  <a:srgbClr val="FF0000"/>
                </a:solidFill>
              </a:rPr>
              <a:t>N pegs</a:t>
            </a:r>
            <a:r>
              <a:rPr lang="en-US" altLang="zh-TW" sz="2800" dirty="0"/>
              <a:t> and </a:t>
            </a:r>
            <a:r>
              <a:rPr lang="en-US" altLang="zh-TW" sz="2800" u="sng" dirty="0">
                <a:solidFill>
                  <a:srgbClr val="FF0000"/>
                </a:solidFill>
              </a:rPr>
              <a:t>a LOT of balls</a:t>
            </a:r>
            <a:r>
              <a:rPr lang="en-US" altLang="zh-TW" sz="2800" dirty="0"/>
              <a:t>. </a:t>
            </a:r>
            <a:endParaRPr lang="en-US" altLang="zh-TW" sz="2800" dirty="0" smtClean="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Description(2)</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The balls are </a:t>
            </a:r>
            <a:r>
              <a:rPr lang="en-US" altLang="zh-TW" sz="2800" dirty="0">
                <a:solidFill>
                  <a:srgbClr val="FF0000"/>
                </a:solidFill>
              </a:rPr>
              <a:t>numbered 1,2,3..</a:t>
            </a:r>
            <a:r>
              <a:rPr lang="en-US" altLang="zh-TW" sz="2800" dirty="0">
                <a:solidFill>
                  <a:schemeClr val="bg2"/>
                </a:solidFill>
              </a:rPr>
              <a:t>.</a:t>
            </a:r>
            <a:r>
              <a:rPr lang="en-US" altLang="zh-TW" sz="2800" dirty="0">
                <a:solidFill>
                  <a:srgbClr val="FF0000"/>
                </a:solidFill>
              </a:rPr>
              <a:t> </a:t>
            </a:r>
            <a:r>
              <a:rPr lang="en-US" altLang="zh-TW" sz="2800" dirty="0"/>
              <a:t>The balls look ordinary, but they are actually magic. If the </a:t>
            </a:r>
            <a:r>
              <a:rPr lang="en-US" altLang="zh-TW" sz="2800" u="sng" dirty="0">
                <a:solidFill>
                  <a:srgbClr val="FF0000"/>
                </a:solidFill>
              </a:rPr>
              <a:t>sum of the numbers on two balls is NOT a square number</a:t>
            </a:r>
            <a:r>
              <a:rPr lang="en-US" altLang="zh-TW" sz="2800" dirty="0"/>
              <a:t>, they will push each other with a great force when they’re too closed, so they can NEVER be put together touching each other. </a:t>
            </a:r>
            <a:endParaRPr lang="en-US" altLang="zh-TW" sz="2800" dirty="0" smtClean="0"/>
          </a:p>
          <a:p>
            <a:pPr algn="just"/>
            <a:r>
              <a:rPr lang="en-US" altLang="zh-TW" sz="2800" dirty="0"/>
              <a:t>The player should place one ball </a:t>
            </a:r>
            <a:r>
              <a:rPr lang="en-US" altLang="zh-TW" sz="2800" u="sng" dirty="0">
                <a:solidFill>
                  <a:srgbClr val="FF0000"/>
                </a:solidFill>
              </a:rPr>
              <a:t>on the top of a peg at a time</a:t>
            </a:r>
            <a:r>
              <a:rPr lang="en-US" altLang="zh-TW" sz="2800" dirty="0"/>
              <a:t>. He should first try ball 1, then ball 2, then ball 3... If he fails to do so, the game ends. </a:t>
            </a:r>
          </a:p>
        </p:txBody>
      </p:sp>
    </p:spTree>
    <p:extLst>
      <p:ext uri="{BB962C8B-B14F-4D97-AF65-F5344CB8AC3E}">
        <p14:creationId xmlns:p14="http://schemas.microsoft.com/office/powerpoint/2010/main" val="376228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接點 6"/>
          <p:cNvCxnSpPr/>
          <p:nvPr/>
        </p:nvCxnSpPr>
        <p:spPr bwMode="auto">
          <a:xfrm>
            <a:off x="2231740"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標題 1"/>
          <p:cNvSpPr>
            <a:spLocks noGrp="1"/>
          </p:cNvSpPr>
          <p:nvPr>
            <p:ph type="title"/>
          </p:nvPr>
        </p:nvSpPr>
        <p:spPr>
          <a:xfrm>
            <a:off x="1259632" y="260648"/>
            <a:ext cx="7315200" cy="838200"/>
          </a:xfrm>
        </p:spPr>
        <p:txBody>
          <a:bodyPr/>
          <a:lstStyle/>
          <a:p>
            <a:r>
              <a:rPr lang="en-US" altLang="zh-TW" dirty="0" smtClean="0"/>
              <a:t>Problem </a:t>
            </a:r>
            <a:r>
              <a:rPr lang="en-US" altLang="zh-TW" dirty="0" smtClean="0"/>
              <a:t>Description(3)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Help the player to </a:t>
            </a:r>
            <a:r>
              <a:rPr lang="en-US" altLang="zh-TW" sz="2800" u="sng" dirty="0">
                <a:solidFill>
                  <a:srgbClr val="FF0000"/>
                </a:solidFill>
              </a:rPr>
              <a:t>place as many balls as possible</a:t>
            </a:r>
            <a:r>
              <a:rPr lang="en-US" altLang="zh-TW" sz="2800" dirty="0"/>
              <a:t>. You may take a look at the picture above, since it shows us a best result for 4 pegs. </a:t>
            </a:r>
            <a:endParaRPr lang="en-US" altLang="zh-TW" sz="2800" dirty="0"/>
          </a:p>
        </p:txBody>
      </p:sp>
      <p:sp>
        <p:nvSpPr>
          <p:cNvPr id="4" name="橢圓 3"/>
          <p:cNvSpPr/>
          <p:nvPr/>
        </p:nvSpPr>
        <p:spPr bwMode="auto">
          <a:xfrm>
            <a:off x="1979712"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 name="直線接點 7"/>
          <p:cNvCxnSpPr/>
          <p:nvPr/>
        </p:nvCxnSpPr>
        <p:spPr bwMode="auto">
          <a:xfrm>
            <a:off x="2843808"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3419872"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a:off x="3923928"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橢圓 4"/>
          <p:cNvSpPr/>
          <p:nvPr/>
        </p:nvSpPr>
        <p:spPr bwMode="auto">
          <a:xfrm>
            <a:off x="2555776"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1979712" y="501317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 name="橢圓 11"/>
          <p:cNvSpPr/>
          <p:nvPr/>
        </p:nvSpPr>
        <p:spPr bwMode="auto">
          <a:xfrm>
            <a:off x="3131840"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 name="橢圓 12"/>
          <p:cNvSpPr/>
          <p:nvPr/>
        </p:nvSpPr>
        <p:spPr bwMode="auto">
          <a:xfrm>
            <a:off x="3131840" y="501317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4" name="橢圓 13"/>
          <p:cNvSpPr/>
          <p:nvPr/>
        </p:nvSpPr>
        <p:spPr bwMode="auto">
          <a:xfrm>
            <a:off x="1987931" y="450912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5" name="橢圓 14"/>
          <p:cNvSpPr/>
          <p:nvPr/>
        </p:nvSpPr>
        <p:spPr bwMode="auto">
          <a:xfrm>
            <a:off x="2555776" y="502288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6" name="橢圓 15"/>
          <p:cNvSpPr/>
          <p:nvPr/>
        </p:nvSpPr>
        <p:spPr bwMode="auto">
          <a:xfrm>
            <a:off x="3635896"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 name="橢圓 16"/>
          <p:cNvSpPr/>
          <p:nvPr/>
        </p:nvSpPr>
        <p:spPr bwMode="auto">
          <a:xfrm>
            <a:off x="2555776" y="450912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 name="橢圓 17"/>
          <p:cNvSpPr/>
          <p:nvPr/>
        </p:nvSpPr>
        <p:spPr bwMode="auto">
          <a:xfrm>
            <a:off x="1987931" y="401444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9" name="橢圓 18"/>
          <p:cNvSpPr/>
          <p:nvPr/>
        </p:nvSpPr>
        <p:spPr bwMode="auto">
          <a:xfrm>
            <a:off x="3131840" y="451882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0" name="左大括弧 19"/>
          <p:cNvSpPr/>
          <p:nvPr/>
        </p:nvSpPr>
        <p:spPr bwMode="auto">
          <a:xfrm>
            <a:off x="1691680" y="5157192"/>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 name="文字方塊 20"/>
          <p:cNvSpPr txBox="1"/>
          <p:nvPr/>
        </p:nvSpPr>
        <p:spPr>
          <a:xfrm>
            <a:off x="1115616" y="5329960"/>
            <a:ext cx="441146" cy="461665"/>
          </a:xfrm>
          <a:prstGeom prst="rect">
            <a:avLst/>
          </a:prstGeom>
          <a:noFill/>
        </p:spPr>
        <p:txBody>
          <a:bodyPr wrap="none" rtlCol="0">
            <a:spAutoFit/>
          </a:bodyPr>
          <a:lstStyle/>
          <a:p>
            <a:r>
              <a:rPr lang="en-US" altLang="zh-TW" dirty="0" smtClean="0"/>
              <a:t>2</a:t>
            </a:r>
            <a:r>
              <a:rPr lang="en-US" altLang="zh-TW" baseline="30000" dirty="0" smtClean="0"/>
              <a:t>2</a:t>
            </a:r>
            <a:endParaRPr lang="zh-TW" altLang="en-US" baseline="30000" dirty="0"/>
          </a:p>
        </p:txBody>
      </p:sp>
      <p:sp>
        <p:nvSpPr>
          <p:cNvPr id="22" name="左大括弧 21"/>
          <p:cNvSpPr/>
          <p:nvPr/>
        </p:nvSpPr>
        <p:spPr bwMode="auto">
          <a:xfrm>
            <a:off x="1547664" y="4581128"/>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文字方塊 22"/>
          <p:cNvSpPr txBox="1"/>
          <p:nvPr/>
        </p:nvSpPr>
        <p:spPr>
          <a:xfrm>
            <a:off x="971600" y="4725144"/>
            <a:ext cx="441146" cy="461665"/>
          </a:xfrm>
          <a:prstGeom prst="rect">
            <a:avLst/>
          </a:prstGeom>
          <a:noFill/>
        </p:spPr>
        <p:txBody>
          <a:bodyPr wrap="none" rtlCol="0">
            <a:spAutoFit/>
          </a:bodyPr>
          <a:lstStyle/>
          <a:p>
            <a:r>
              <a:rPr lang="en-US" altLang="zh-TW" dirty="0" smtClean="0"/>
              <a:t>3</a:t>
            </a:r>
            <a:r>
              <a:rPr lang="en-US" altLang="zh-TW" baseline="30000" dirty="0" smtClean="0"/>
              <a:t>2</a:t>
            </a:r>
            <a:endParaRPr lang="zh-TW" altLang="en-US" baseline="30000" dirty="0"/>
          </a:p>
        </p:txBody>
      </p:sp>
      <p:sp>
        <p:nvSpPr>
          <p:cNvPr id="24" name="左大括弧 23"/>
          <p:cNvSpPr/>
          <p:nvPr/>
        </p:nvSpPr>
        <p:spPr bwMode="auto">
          <a:xfrm>
            <a:off x="1331640" y="4077072"/>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文字方塊 24"/>
          <p:cNvSpPr txBox="1"/>
          <p:nvPr/>
        </p:nvSpPr>
        <p:spPr>
          <a:xfrm>
            <a:off x="746478" y="4221088"/>
            <a:ext cx="441146" cy="461665"/>
          </a:xfrm>
          <a:prstGeom prst="rect">
            <a:avLst/>
          </a:prstGeom>
          <a:noFill/>
        </p:spPr>
        <p:txBody>
          <a:bodyPr wrap="none" rtlCol="0">
            <a:spAutoFit/>
          </a:bodyPr>
          <a:lstStyle/>
          <a:p>
            <a:r>
              <a:rPr lang="en-US" altLang="zh-TW" dirty="0" smtClean="0"/>
              <a:t>4</a:t>
            </a:r>
            <a:r>
              <a:rPr lang="en-US" altLang="zh-TW" baseline="30000" dirty="0" smtClean="0"/>
              <a:t>2</a:t>
            </a:r>
            <a:endParaRPr lang="zh-TW" altLang="en-US" baseline="30000" dirty="0"/>
          </a:p>
        </p:txBody>
      </p:sp>
    </p:spTree>
    <p:extLst>
      <p:ext uri="{BB962C8B-B14F-4D97-AF65-F5344CB8AC3E}">
        <p14:creationId xmlns:p14="http://schemas.microsoft.com/office/powerpoint/2010/main" val="1661003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99592" y="1124744"/>
            <a:ext cx="7603232" cy="4824536"/>
          </a:xfrm>
        </p:spPr>
        <p:txBody>
          <a:bodyPr/>
          <a:lstStyle/>
          <a:p>
            <a:pPr algn="just"/>
            <a:r>
              <a:rPr lang="en-US" altLang="zh-TW" sz="2800" dirty="0"/>
              <a:t>The first line of the input contains </a:t>
            </a:r>
            <a:r>
              <a:rPr lang="en-US" altLang="zh-TW" sz="2800" u="sng" dirty="0">
                <a:solidFill>
                  <a:srgbClr val="FF0000"/>
                </a:solidFill>
              </a:rPr>
              <a:t>a single integer T</a:t>
            </a:r>
            <a:r>
              <a:rPr lang="en-US" altLang="zh-TW" sz="2800" dirty="0"/>
              <a:t>, indicating the number of test cases (</a:t>
            </a:r>
            <a:r>
              <a:rPr lang="en-US" altLang="zh-TW" sz="2800" u="sng" dirty="0">
                <a:solidFill>
                  <a:srgbClr val="FF0000"/>
                </a:solidFill>
              </a:rPr>
              <a:t>1 ≤ T ≤ 50</a:t>
            </a:r>
            <a:r>
              <a:rPr lang="en-US" altLang="zh-TW" sz="2800" dirty="0"/>
              <a:t>). </a:t>
            </a:r>
            <a:endParaRPr lang="en-US" altLang="zh-TW" sz="2800" dirty="0" smtClean="0"/>
          </a:p>
          <a:p>
            <a:pPr algn="just"/>
            <a:r>
              <a:rPr lang="en-US" altLang="zh-TW" sz="2800" dirty="0" smtClean="0"/>
              <a:t>Each </a:t>
            </a:r>
            <a:r>
              <a:rPr lang="en-US" altLang="zh-TW" sz="2800" dirty="0"/>
              <a:t>test case contains </a:t>
            </a:r>
            <a:r>
              <a:rPr lang="en-US" altLang="zh-TW" sz="2800" u="sng" dirty="0">
                <a:solidFill>
                  <a:srgbClr val="FF0000"/>
                </a:solidFill>
              </a:rPr>
              <a:t>a single integer N (1 ≤ N ≤ 50</a:t>
            </a:r>
            <a:r>
              <a:rPr lang="en-US" altLang="zh-TW" sz="2800" dirty="0"/>
              <a:t>), indicating the </a:t>
            </a:r>
            <a:r>
              <a:rPr lang="en-US" altLang="zh-TW" sz="2800" dirty="0">
                <a:solidFill>
                  <a:srgbClr val="FF0000"/>
                </a:solidFill>
              </a:rPr>
              <a:t>number of pegs available</a:t>
            </a:r>
            <a:r>
              <a:rPr lang="en-US" altLang="zh-TW" sz="2800" dirty="0"/>
              <a:t>. </a:t>
            </a:r>
            <a:endParaRPr lang="zh-TW" altLang="en-US" sz="2800" dirty="0"/>
          </a:p>
        </p:txBody>
      </p:sp>
    </p:spTree>
    <p:extLst>
      <p:ext uri="{BB962C8B-B14F-4D97-AF65-F5344CB8AC3E}">
        <p14:creationId xmlns:p14="http://schemas.microsoft.com/office/powerpoint/2010/main" val="7321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a:t>For each test case in the input print a line </a:t>
            </a:r>
            <a:r>
              <a:rPr lang="en-US" altLang="zh-TW" sz="2800" dirty="0">
                <a:solidFill>
                  <a:srgbClr val="FF0000"/>
                </a:solidFill>
              </a:rPr>
              <a:t>containing an integer </a:t>
            </a:r>
            <a:r>
              <a:rPr lang="en-US" altLang="zh-TW" sz="2800" dirty="0"/>
              <a:t>indicating the </a:t>
            </a:r>
            <a:r>
              <a:rPr lang="en-US" altLang="zh-TW" sz="2800" u="sng" dirty="0">
                <a:solidFill>
                  <a:srgbClr val="FF0000"/>
                </a:solidFill>
              </a:rPr>
              <a:t>maximal number of balls that can be placed</a:t>
            </a:r>
            <a:r>
              <a:rPr lang="en-US" altLang="zh-TW" sz="2800" dirty="0"/>
              <a:t>. </a:t>
            </a:r>
            <a:endParaRPr lang="en-US" altLang="zh-TW" sz="2800" dirty="0" smtClean="0"/>
          </a:p>
          <a:p>
            <a:pPr algn="just"/>
            <a:r>
              <a:rPr lang="en-US" altLang="zh-TW" sz="2800" u="sng" dirty="0" smtClean="0">
                <a:solidFill>
                  <a:srgbClr val="FF0000"/>
                </a:solidFill>
              </a:rPr>
              <a:t>Print </a:t>
            </a:r>
            <a:r>
              <a:rPr lang="en-US" altLang="zh-TW" sz="2800" u="sng" dirty="0">
                <a:solidFill>
                  <a:srgbClr val="FF0000"/>
                </a:solidFill>
              </a:rPr>
              <a:t>‘-1’ </a:t>
            </a:r>
            <a:r>
              <a:rPr lang="en-US" altLang="zh-TW" sz="2800" dirty="0"/>
              <a:t>if an </a:t>
            </a:r>
            <a:r>
              <a:rPr lang="en-US" altLang="zh-TW" sz="2800" u="sng" dirty="0">
                <a:solidFill>
                  <a:srgbClr val="FF0000"/>
                </a:solidFill>
              </a:rPr>
              <a:t>infinite number of balls</a:t>
            </a:r>
            <a:r>
              <a:rPr lang="en-US" altLang="zh-TW" sz="2800" dirty="0"/>
              <a:t> can be placed. </a:t>
            </a:r>
            <a:endParaRPr lang="zh-TW" altLang="en-US" sz="24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Sample Input / Output</a:t>
            </a:r>
            <a:endParaRPr lang="zh-TW" altLang="en-US" dirty="0"/>
          </a:p>
        </p:txBody>
      </p:sp>
      <p:sp>
        <p:nvSpPr>
          <p:cNvPr id="3" name="內容版面配置區 2"/>
          <p:cNvSpPr>
            <a:spLocks noGrp="1"/>
          </p:cNvSpPr>
          <p:nvPr>
            <p:ph idx="1"/>
          </p:nvPr>
        </p:nvSpPr>
        <p:spPr>
          <a:xfrm>
            <a:off x="755576" y="1340768"/>
            <a:ext cx="3384376" cy="5256584"/>
          </a:xfrm>
          <a:ln>
            <a:solidFill>
              <a:schemeClr val="bg2"/>
            </a:solidFill>
          </a:ln>
        </p:spPr>
        <p:txBody>
          <a:bodyPr/>
          <a:lstStyle/>
          <a:p>
            <a:pPr marL="0" indent="0" algn="just">
              <a:buNone/>
            </a:pPr>
            <a:r>
              <a:rPr lang="en-US" altLang="zh-TW" sz="2400" dirty="0" smtClean="0"/>
              <a:t>2</a:t>
            </a:r>
          </a:p>
          <a:p>
            <a:pPr marL="0" indent="0" algn="just">
              <a:buNone/>
            </a:pPr>
            <a:r>
              <a:rPr lang="en-US" altLang="zh-TW" sz="2400" dirty="0" smtClean="0"/>
              <a:t>4 </a:t>
            </a:r>
          </a:p>
          <a:p>
            <a:pPr marL="0" indent="0" algn="just">
              <a:buNone/>
            </a:pPr>
            <a:r>
              <a:rPr lang="en-US" altLang="zh-TW" sz="2400" dirty="0" smtClean="0"/>
              <a:t>25</a:t>
            </a:r>
            <a:endParaRPr lang="zh-TW" altLang="en-US" sz="2000" dirty="0"/>
          </a:p>
        </p:txBody>
      </p:sp>
      <p:sp>
        <p:nvSpPr>
          <p:cNvPr id="5" name="內容版面配置區 2"/>
          <p:cNvSpPr txBox="1">
            <a:spLocks/>
          </p:cNvSpPr>
          <p:nvPr/>
        </p:nvSpPr>
        <p:spPr bwMode="auto">
          <a:xfrm>
            <a:off x="4355976" y="1340768"/>
            <a:ext cx="4608512" cy="1944216"/>
          </a:xfrm>
          <a:prstGeom prst="rect">
            <a:avLst/>
          </a:prstGeom>
          <a:noFill/>
          <a:ln>
            <a:solidFill>
              <a:schemeClr val="bg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11</a:t>
            </a:r>
          </a:p>
          <a:p>
            <a:pPr marL="0" indent="0" algn="just">
              <a:buNone/>
            </a:pPr>
            <a:r>
              <a:rPr lang="en-US" altLang="zh-TW" sz="2400" dirty="0" smtClean="0"/>
              <a:t>337</a:t>
            </a:r>
            <a:r>
              <a:rPr lang="en-US" altLang="zh-TW" sz="2400" dirty="0" smtClean="0"/>
              <a:t> </a:t>
            </a:r>
            <a:endParaRPr lang="zh-TW" altLang="en-US" sz="1600" kern="0" dirty="0"/>
          </a:p>
        </p:txBody>
      </p:sp>
      <p:cxnSp>
        <p:nvCxnSpPr>
          <p:cNvPr id="6" name="直線單箭頭接點 5"/>
          <p:cNvCxnSpPr/>
          <p:nvPr/>
        </p:nvCxnSpPr>
        <p:spPr bwMode="auto">
          <a:xfrm flipH="1">
            <a:off x="1043608" y="1155303"/>
            <a:ext cx="288032" cy="288032"/>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1351277" y="951111"/>
            <a:ext cx="2252540" cy="461665"/>
          </a:xfrm>
          <a:prstGeom prst="rect">
            <a:avLst/>
          </a:prstGeom>
          <a:noFill/>
        </p:spPr>
        <p:txBody>
          <a:bodyPr wrap="none" rtlCol="0">
            <a:spAutoFit/>
          </a:bodyPr>
          <a:lstStyle/>
          <a:p>
            <a:r>
              <a:rPr lang="en-US" altLang="zh-TW" dirty="0" smtClean="0">
                <a:solidFill>
                  <a:srgbClr val="FF0000"/>
                </a:solidFill>
              </a:rPr>
              <a:t>Number of cases</a:t>
            </a:r>
            <a:endParaRPr lang="zh-TW" altLang="en-US" dirty="0">
              <a:solidFill>
                <a:srgbClr val="FF0000"/>
              </a:solidFill>
            </a:endParaRPr>
          </a:p>
        </p:txBody>
      </p:sp>
      <p:sp>
        <p:nvSpPr>
          <p:cNvPr id="9" name="文字方塊 8"/>
          <p:cNvSpPr txBox="1"/>
          <p:nvPr/>
        </p:nvSpPr>
        <p:spPr>
          <a:xfrm>
            <a:off x="1246222" y="1455167"/>
            <a:ext cx="2167581" cy="461665"/>
          </a:xfrm>
          <a:prstGeom prst="rect">
            <a:avLst/>
          </a:prstGeom>
          <a:noFill/>
        </p:spPr>
        <p:txBody>
          <a:bodyPr wrap="none" rtlCol="0">
            <a:spAutoFit/>
          </a:bodyPr>
          <a:lstStyle/>
          <a:p>
            <a:r>
              <a:rPr lang="en-US" altLang="zh-TW" dirty="0" smtClean="0">
                <a:solidFill>
                  <a:srgbClr val="FF0000"/>
                </a:solidFill>
              </a:rPr>
              <a:t>Number of pegs</a:t>
            </a:r>
            <a:endParaRPr lang="zh-TW" altLang="en-US" dirty="0">
              <a:solidFill>
                <a:srgbClr val="FF0000"/>
              </a:solidFill>
            </a:endParaRPr>
          </a:p>
        </p:txBody>
      </p:sp>
      <p:cxnSp>
        <p:nvCxnSpPr>
          <p:cNvPr id="11" name="直線單箭頭接點 10"/>
          <p:cNvCxnSpPr>
            <a:stCxn id="9" idx="1"/>
          </p:cNvCxnSpPr>
          <p:nvPr/>
        </p:nvCxnSpPr>
        <p:spPr bwMode="auto">
          <a:xfrm flipH="1">
            <a:off x="971600" y="1686000"/>
            <a:ext cx="274622" cy="230832"/>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5904148"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橢圓 30"/>
          <p:cNvSpPr/>
          <p:nvPr/>
        </p:nvSpPr>
        <p:spPr bwMode="auto">
          <a:xfrm>
            <a:off x="5652120"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2" name="直線接點 31"/>
          <p:cNvCxnSpPr/>
          <p:nvPr/>
        </p:nvCxnSpPr>
        <p:spPr bwMode="auto">
          <a:xfrm>
            <a:off x="6516216"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a:off x="7092280"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a:off x="7596336"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橢圓 34"/>
          <p:cNvSpPr/>
          <p:nvPr/>
        </p:nvSpPr>
        <p:spPr bwMode="auto">
          <a:xfrm>
            <a:off x="6228184"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5652120" y="515719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6804248"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8" name="橢圓 37"/>
          <p:cNvSpPr/>
          <p:nvPr/>
        </p:nvSpPr>
        <p:spPr bwMode="auto">
          <a:xfrm>
            <a:off x="6804248" y="515719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9" name="橢圓 38"/>
          <p:cNvSpPr/>
          <p:nvPr/>
        </p:nvSpPr>
        <p:spPr bwMode="auto">
          <a:xfrm>
            <a:off x="5660339" y="465313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0" name="橢圓 39"/>
          <p:cNvSpPr/>
          <p:nvPr/>
        </p:nvSpPr>
        <p:spPr bwMode="auto">
          <a:xfrm>
            <a:off x="6228184" y="516689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1" name="橢圓 40"/>
          <p:cNvSpPr/>
          <p:nvPr/>
        </p:nvSpPr>
        <p:spPr bwMode="auto">
          <a:xfrm>
            <a:off x="7308304"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2" name="橢圓 41"/>
          <p:cNvSpPr/>
          <p:nvPr/>
        </p:nvSpPr>
        <p:spPr bwMode="auto">
          <a:xfrm>
            <a:off x="6228184" y="465313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3" name="橢圓 42"/>
          <p:cNvSpPr/>
          <p:nvPr/>
        </p:nvSpPr>
        <p:spPr bwMode="auto">
          <a:xfrm>
            <a:off x="5660339" y="415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4" name="橢圓 43"/>
          <p:cNvSpPr/>
          <p:nvPr/>
        </p:nvSpPr>
        <p:spPr bwMode="auto">
          <a:xfrm>
            <a:off x="6804248" y="466284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5" name="左大括弧 44"/>
          <p:cNvSpPr/>
          <p:nvPr/>
        </p:nvSpPr>
        <p:spPr bwMode="auto">
          <a:xfrm>
            <a:off x="5364088" y="5301208"/>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6" name="文字方塊 45"/>
          <p:cNvSpPr txBox="1"/>
          <p:nvPr/>
        </p:nvSpPr>
        <p:spPr>
          <a:xfrm>
            <a:off x="4788024" y="5473976"/>
            <a:ext cx="441146" cy="461665"/>
          </a:xfrm>
          <a:prstGeom prst="rect">
            <a:avLst/>
          </a:prstGeom>
          <a:noFill/>
        </p:spPr>
        <p:txBody>
          <a:bodyPr wrap="none" rtlCol="0">
            <a:spAutoFit/>
          </a:bodyPr>
          <a:lstStyle/>
          <a:p>
            <a:r>
              <a:rPr lang="en-US" altLang="zh-TW" dirty="0" smtClean="0"/>
              <a:t>2</a:t>
            </a:r>
            <a:r>
              <a:rPr lang="en-US" altLang="zh-TW" baseline="30000" dirty="0" smtClean="0"/>
              <a:t>2</a:t>
            </a:r>
            <a:endParaRPr lang="zh-TW" altLang="en-US" baseline="30000" dirty="0"/>
          </a:p>
        </p:txBody>
      </p:sp>
      <p:sp>
        <p:nvSpPr>
          <p:cNvPr id="47" name="左大括弧 46"/>
          <p:cNvSpPr/>
          <p:nvPr/>
        </p:nvSpPr>
        <p:spPr bwMode="auto">
          <a:xfrm>
            <a:off x="5220072" y="4725144"/>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8" name="文字方塊 47"/>
          <p:cNvSpPr txBox="1"/>
          <p:nvPr/>
        </p:nvSpPr>
        <p:spPr>
          <a:xfrm>
            <a:off x="4644008" y="4869160"/>
            <a:ext cx="441146" cy="461665"/>
          </a:xfrm>
          <a:prstGeom prst="rect">
            <a:avLst/>
          </a:prstGeom>
          <a:noFill/>
        </p:spPr>
        <p:txBody>
          <a:bodyPr wrap="none" rtlCol="0">
            <a:spAutoFit/>
          </a:bodyPr>
          <a:lstStyle/>
          <a:p>
            <a:r>
              <a:rPr lang="en-US" altLang="zh-TW" dirty="0" smtClean="0"/>
              <a:t>3</a:t>
            </a:r>
            <a:r>
              <a:rPr lang="en-US" altLang="zh-TW" baseline="30000" dirty="0" smtClean="0"/>
              <a:t>2</a:t>
            </a:r>
            <a:endParaRPr lang="zh-TW" altLang="en-US" baseline="30000" dirty="0"/>
          </a:p>
        </p:txBody>
      </p:sp>
      <p:sp>
        <p:nvSpPr>
          <p:cNvPr id="51" name="左大括弧 50"/>
          <p:cNvSpPr/>
          <p:nvPr/>
        </p:nvSpPr>
        <p:spPr bwMode="auto">
          <a:xfrm>
            <a:off x="5004048" y="4221088"/>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文字方塊 51"/>
          <p:cNvSpPr txBox="1"/>
          <p:nvPr/>
        </p:nvSpPr>
        <p:spPr>
          <a:xfrm>
            <a:off x="4418886" y="4365104"/>
            <a:ext cx="441146" cy="461665"/>
          </a:xfrm>
          <a:prstGeom prst="rect">
            <a:avLst/>
          </a:prstGeom>
          <a:noFill/>
        </p:spPr>
        <p:txBody>
          <a:bodyPr wrap="none" rtlCol="0">
            <a:spAutoFit/>
          </a:bodyPr>
          <a:lstStyle/>
          <a:p>
            <a:r>
              <a:rPr lang="en-US" altLang="zh-TW" dirty="0" smtClean="0"/>
              <a:t>4</a:t>
            </a:r>
            <a:r>
              <a:rPr lang="en-US" altLang="zh-TW" baseline="30000" dirty="0" smtClean="0"/>
              <a:t>2</a:t>
            </a:r>
            <a:endParaRPr lang="zh-TW" altLang="en-US" baseline="30000" dirty="0"/>
          </a:p>
        </p:txBody>
      </p:sp>
    </p:spTree>
    <p:extLst>
      <p:ext uri="{BB962C8B-B14F-4D97-AF65-F5344CB8AC3E}">
        <p14:creationId xmlns:p14="http://schemas.microsoft.com/office/powerpoint/2010/main" val="163304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sp>
        <p:nvSpPr>
          <p:cNvPr id="4" name="內容版面配置區 3"/>
          <p:cNvSpPr>
            <a:spLocks noGrp="1"/>
          </p:cNvSpPr>
          <p:nvPr>
            <p:ph idx="1"/>
          </p:nvPr>
        </p:nvSpPr>
        <p:spPr>
          <a:xfrm>
            <a:off x="1310444" y="1196752"/>
            <a:ext cx="7315200" cy="1800200"/>
          </a:xfrm>
        </p:spPr>
        <p:txBody>
          <a:bodyPr/>
          <a:lstStyle/>
          <a:p>
            <a:pPr marL="0" indent="0">
              <a:buNone/>
            </a:pPr>
            <a:r>
              <a:rPr lang="en-US" altLang="zh-TW" dirty="0" smtClean="0"/>
              <a:t>1.From 1 peg to N pegs</a:t>
            </a:r>
          </a:p>
          <a:p>
            <a:pPr marL="0" indent="0">
              <a:buNone/>
            </a:pPr>
            <a:r>
              <a:rPr lang="en-US" altLang="zh-TW" dirty="0" smtClean="0"/>
              <a:t>2.Place the following ball on the top of the current peg.</a:t>
            </a:r>
            <a:endParaRPr lang="zh-TW" altLang="en-US" dirty="0"/>
          </a:p>
        </p:txBody>
      </p:sp>
      <p:cxnSp>
        <p:nvCxnSpPr>
          <p:cNvPr id="23" name="直線接點 22"/>
          <p:cNvCxnSpPr/>
          <p:nvPr/>
        </p:nvCxnSpPr>
        <p:spPr bwMode="auto">
          <a:xfrm>
            <a:off x="1799692" y="3373181"/>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橢圓 23"/>
          <p:cNvSpPr/>
          <p:nvPr/>
        </p:nvSpPr>
        <p:spPr bwMode="auto">
          <a:xfrm>
            <a:off x="1547664" y="560542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5" name="直線接點 24"/>
          <p:cNvCxnSpPr/>
          <p:nvPr/>
        </p:nvCxnSpPr>
        <p:spPr bwMode="auto">
          <a:xfrm>
            <a:off x="3995936" y="33737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橢圓 27"/>
          <p:cNvSpPr/>
          <p:nvPr/>
        </p:nvSpPr>
        <p:spPr bwMode="auto">
          <a:xfrm>
            <a:off x="3707904" y="56060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6" name="直線單箭頭接點 15"/>
          <p:cNvCxnSpPr/>
          <p:nvPr/>
        </p:nvCxnSpPr>
        <p:spPr bwMode="auto">
          <a:xfrm>
            <a:off x="2149943" y="4725144"/>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3383868" y="335699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橢圓 44"/>
          <p:cNvSpPr/>
          <p:nvPr/>
        </p:nvSpPr>
        <p:spPr bwMode="auto">
          <a:xfrm>
            <a:off x="3131840" y="558924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6" name="直線單箭頭接點 45"/>
          <p:cNvCxnSpPr/>
          <p:nvPr/>
        </p:nvCxnSpPr>
        <p:spPr bwMode="auto">
          <a:xfrm>
            <a:off x="4644008" y="4725144"/>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接點 46"/>
          <p:cNvCxnSpPr/>
          <p:nvPr/>
        </p:nvCxnSpPr>
        <p:spPr bwMode="auto">
          <a:xfrm>
            <a:off x="6444208" y="33737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橢圓 49"/>
          <p:cNvSpPr/>
          <p:nvPr/>
        </p:nvSpPr>
        <p:spPr bwMode="auto">
          <a:xfrm>
            <a:off x="6156176" y="56060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3" name="直線接點 52"/>
          <p:cNvCxnSpPr/>
          <p:nvPr/>
        </p:nvCxnSpPr>
        <p:spPr bwMode="auto">
          <a:xfrm>
            <a:off x="5832140" y="335699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橢圓 53"/>
          <p:cNvSpPr/>
          <p:nvPr/>
        </p:nvSpPr>
        <p:spPr bwMode="auto">
          <a:xfrm>
            <a:off x="5580112" y="558924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1" name="橢圓 50"/>
          <p:cNvSpPr/>
          <p:nvPr/>
        </p:nvSpPr>
        <p:spPr bwMode="auto">
          <a:xfrm>
            <a:off x="5580112" y="507384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567212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188640"/>
            <a:ext cx="7315200" cy="838200"/>
          </a:xfrm>
        </p:spPr>
        <p:txBody>
          <a:bodyPr/>
          <a:lstStyle/>
          <a:p>
            <a:r>
              <a:rPr lang="en-US" altLang="zh-TW" dirty="0" smtClean="0"/>
              <a:t>Complete Search</a:t>
            </a:r>
            <a:endParaRPr lang="zh-TW" altLang="en-US" dirty="0"/>
          </a:p>
        </p:txBody>
      </p:sp>
      <p:sp>
        <p:nvSpPr>
          <p:cNvPr id="4" name="內容版面配置區 3"/>
          <p:cNvSpPr>
            <a:spLocks noGrp="1"/>
          </p:cNvSpPr>
          <p:nvPr>
            <p:ph idx="1"/>
          </p:nvPr>
        </p:nvSpPr>
        <p:spPr>
          <a:xfrm>
            <a:off x="1043608" y="980728"/>
            <a:ext cx="7315200" cy="2088232"/>
          </a:xfrm>
        </p:spPr>
        <p:txBody>
          <a:bodyPr/>
          <a:lstStyle/>
          <a:p>
            <a:pPr marL="457200" indent="-457200">
              <a:buFont typeface="+mj-lt"/>
              <a:buAutoNum type="arabicPeriod"/>
            </a:pPr>
            <a:r>
              <a:rPr lang="en-US" altLang="zh-TW" sz="2400" dirty="0" smtClean="0"/>
              <a:t>From 1 peg to N pegs.</a:t>
            </a:r>
          </a:p>
          <a:p>
            <a:pPr marL="457200" indent="-457200">
              <a:buFont typeface="+mj-lt"/>
              <a:buAutoNum type="arabicPeriod"/>
            </a:pPr>
            <a:r>
              <a:rPr lang="en-US" altLang="zh-TW" sz="2400" dirty="0" smtClean="0"/>
              <a:t>Place the following ball on the top of the current peg.</a:t>
            </a:r>
          </a:p>
          <a:p>
            <a:pPr marL="457200" indent="-457200">
              <a:buFont typeface="+mj-lt"/>
              <a:buAutoNum type="arabicPeriod"/>
            </a:pPr>
            <a:r>
              <a:rPr lang="en-US" altLang="zh-TW" sz="2400" dirty="0" smtClean="0"/>
              <a:t>If you cannot place another ball, then add the peg.</a:t>
            </a:r>
          </a:p>
          <a:p>
            <a:pPr marL="457200" indent="-457200">
              <a:buFont typeface="+mj-lt"/>
              <a:buAutoNum type="arabicPeriod"/>
            </a:pPr>
            <a:r>
              <a:rPr lang="en-US" altLang="zh-TW" sz="2400" dirty="0" smtClean="0"/>
              <a:t>Until N.</a:t>
            </a:r>
            <a:endParaRPr lang="zh-TW" altLang="en-US" sz="2400" dirty="0"/>
          </a:p>
        </p:txBody>
      </p:sp>
      <p:cxnSp>
        <p:nvCxnSpPr>
          <p:cNvPr id="46" name="直線單箭頭接點 45"/>
          <p:cNvCxnSpPr/>
          <p:nvPr/>
        </p:nvCxnSpPr>
        <p:spPr bwMode="auto">
          <a:xfrm>
            <a:off x="2987824" y="4734355"/>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接點 46"/>
          <p:cNvCxnSpPr/>
          <p:nvPr/>
        </p:nvCxnSpPr>
        <p:spPr bwMode="auto">
          <a:xfrm>
            <a:off x="2483768"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橢圓 49"/>
          <p:cNvSpPr/>
          <p:nvPr/>
        </p:nvSpPr>
        <p:spPr bwMode="auto">
          <a:xfrm>
            <a:off x="2195736" y="544522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3" name="直線接點 52"/>
          <p:cNvCxnSpPr/>
          <p:nvPr/>
        </p:nvCxnSpPr>
        <p:spPr bwMode="auto">
          <a:xfrm>
            <a:off x="1871700"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橢圓 53"/>
          <p:cNvSpPr/>
          <p:nvPr/>
        </p:nvSpPr>
        <p:spPr bwMode="auto">
          <a:xfrm>
            <a:off x="1619672"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1" name="橢圓 50"/>
          <p:cNvSpPr/>
          <p:nvPr/>
        </p:nvSpPr>
        <p:spPr bwMode="auto">
          <a:xfrm>
            <a:off x="1619672" y="491306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7" name="直線接點 16"/>
          <p:cNvCxnSpPr/>
          <p:nvPr/>
        </p:nvCxnSpPr>
        <p:spPr bwMode="auto">
          <a:xfrm>
            <a:off x="4644008" y="322974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橢圓 17"/>
          <p:cNvSpPr/>
          <p:nvPr/>
        </p:nvSpPr>
        <p:spPr bwMode="auto">
          <a:xfrm>
            <a:off x="4355976" y="54619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9" name="直線接點 18"/>
          <p:cNvCxnSpPr/>
          <p:nvPr/>
        </p:nvCxnSpPr>
        <p:spPr bwMode="auto">
          <a:xfrm>
            <a:off x="4031940"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橢圓 19"/>
          <p:cNvSpPr/>
          <p:nvPr/>
        </p:nvSpPr>
        <p:spPr bwMode="auto">
          <a:xfrm>
            <a:off x="3779912" y="54452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1" name="橢圓 20"/>
          <p:cNvSpPr/>
          <p:nvPr/>
        </p:nvSpPr>
        <p:spPr bwMode="auto">
          <a:xfrm>
            <a:off x="3779912" y="492983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2" name="直線接點 21"/>
          <p:cNvCxnSpPr/>
          <p:nvPr/>
        </p:nvCxnSpPr>
        <p:spPr bwMode="auto">
          <a:xfrm>
            <a:off x="5292080"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橢圓 25"/>
          <p:cNvSpPr/>
          <p:nvPr/>
        </p:nvSpPr>
        <p:spPr bwMode="auto">
          <a:xfrm>
            <a:off x="5004048" y="544522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7" name="直線單箭頭接點 26"/>
          <p:cNvCxnSpPr/>
          <p:nvPr/>
        </p:nvCxnSpPr>
        <p:spPr bwMode="auto">
          <a:xfrm>
            <a:off x="5508104" y="4725144"/>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308304" y="330175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7020272" y="553400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1" name="直線接點 30"/>
          <p:cNvCxnSpPr/>
          <p:nvPr/>
        </p:nvCxnSpPr>
        <p:spPr bwMode="auto">
          <a:xfrm>
            <a:off x="6696236"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橢圓 31"/>
          <p:cNvSpPr/>
          <p:nvPr/>
        </p:nvSpPr>
        <p:spPr bwMode="auto">
          <a:xfrm>
            <a:off x="6444208"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6444208" y="500184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4" name="直線接點 33"/>
          <p:cNvCxnSpPr/>
          <p:nvPr/>
        </p:nvCxnSpPr>
        <p:spPr bwMode="auto">
          <a:xfrm>
            <a:off x="7956376"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橢圓 34"/>
          <p:cNvSpPr/>
          <p:nvPr/>
        </p:nvSpPr>
        <p:spPr bwMode="auto">
          <a:xfrm>
            <a:off x="7668344"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7668344" y="501317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473337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2432</TotalTime>
  <Words>642</Words>
  <Application>Microsoft Office PowerPoint</Application>
  <PresentationFormat>如螢幕大小 (4:3)</PresentationFormat>
  <Paragraphs>282</Paragraphs>
  <Slides>15</Slides>
  <Notes>1</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古典-1</vt:lpstr>
      <vt:lpstr>Uva 10276</vt:lpstr>
      <vt:lpstr>Problem Description(1)</vt:lpstr>
      <vt:lpstr>Problem Description(2)</vt:lpstr>
      <vt:lpstr>Problem Description(3)</vt:lpstr>
      <vt:lpstr>Input</vt:lpstr>
      <vt:lpstr>Output</vt:lpstr>
      <vt:lpstr>Sample Input / Output</vt:lpstr>
      <vt:lpstr>Complete Search</vt:lpstr>
      <vt:lpstr>Complete Search</vt:lpstr>
      <vt:lpstr>Complete Search</vt:lpstr>
      <vt:lpstr>Complete Search</vt:lpstr>
      <vt:lpstr>Complete Search</vt:lpstr>
      <vt:lpstr>Complete Search</vt:lpstr>
      <vt:lpstr>Calculation</vt:lpstr>
      <vt:lpstr>Another Solution </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865</cp:revision>
  <dcterms:created xsi:type="dcterms:W3CDTF">2007-09-17T04:06:35Z</dcterms:created>
  <dcterms:modified xsi:type="dcterms:W3CDTF">2016-03-28T16:38:17Z</dcterms:modified>
</cp:coreProperties>
</file>