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62" r:id="rId6"/>
    <p:sldId id="310" r:id="rId7"/>
    <p:sldId id="263" r:id="rId8"/>
    <p:sldId id="264" r:id="rId9"/>
    <p:sldId id="265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66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6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607" autoAdjust="0"/>
  </p:normalViewPr>
  <p:slideViewPr>
    <p:cSldViewPr snapToGrid="0" showGuides="1">
      <p:cViewPr varScale="1">
        <p:scale>
          <a:sx n="51" d="100"/>
          <a:sy n="51" d="100"/>
        </p:scale>
        <p:origin x="754" y="58"/>
      </p:cViewPr>
      <p:guideLst>
        <p:guide pos="756"/>
        <p:guide orient="horz" pos="3838"/>
      </p:guideLst>
    </p:cSldViewPr>
  </p:slideViewPr>
  <p:outlineViewPr>
    <p:cViewPr>
      <p:scale>
        <a:sx n="33" d="100"/>
        <a:sy n="33" d="100"/>
      </p:scale>
      <p:origin x="0" y="-84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1B56F-6B20-4C18-A18A-17C78A45D3C0}" type="datetimeFigureOut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8E91-FE52-4348-A8A0-16D145599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3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AB676-53AD-4D38-B673-25763054E302}" type="slidenum">
              <a:rPr lang="en-US" altLang="zh-TW" smtClean="0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7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D05D-366D-4E6A-9C32-877A03FFA5F9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BA63-E44D-48F0-B83A-8F883FA024BA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DAC2-C130-4352-A41D-D9FAB39218E4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63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70DF-9DFD-4793-A520-60622304F72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44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10702-5A4F-42A1-85EB-EFAE26C5ED9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838B-D8A7-4AAD-BCC4-10512DA2926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7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DE4-DF56-4227-8B83-85D434F3F49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1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A8-5A75-408E-AD5A-51A73C3C96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1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C676-7973-4908-AE02-B9A3051E57A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59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F94EAC-96F3-44A1-B05B-ED7D1C8D388C}" type="datetime1">
              <a:rPr lang="zh-TW" altLang="en-US" smtClean="0">
                <a:solidFill>
                  <a:prstClr val="black"/>
                </a:solidFill>
              </a:rPr>
              <a:pPr/>
              <a:t>2019/3/4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LA 2678 Subsequence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0A9F3E-0DAB-4623-B8D1-11B5EE874ED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8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927C-1073-4783-92D2-CE425CD5E44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C2EB-694C-47AF-B7BD-DAF46C4F388B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9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2D7-7BD7-4C7B-8951-6A720A7F031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3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6A8-3D33-4DE4-BC4C-04D766CEBD5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34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A28A-F267-4095-8361-520DF8C9E0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LA 2678 Subsequence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5DF7-ADA9-44AB-B983-00FF0B35A4F2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8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FAFE-D8B5-4FD3-A58E-761F90A26BAB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1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25CA-2E21-45EC-A961-5BA9C019AFD0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82AE-4265-46ED-826E-A07B39852011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7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E65B-0160-4E29-8C85-44583F31DA75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749D-A0D4-4FC4-97D8-98FC4CACD725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2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13B9-7F20-4C9C-ACF1-857973DDC30F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B6A8-7CD2-4440-86F5-CD90D1D7084F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A95A-5A9D-4DEC-A6D4-E7347D976E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57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796EF613-00F6-4860-8EDB-FAD6CDA49D1E}" type="datetime1">
              <a:rPr lang="zh-TW" altLang="en-US" smtClean="0">
                <a:solidFill>
                  <a:prstClr val="black"/>
                </a:solidFill>
              </a:rPr>
              <a:pPr/>
              <a:t>2019/3/4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>
                <a:solidFill>
                  <a:prstClr val="black"/>
                </a:solidFill>
              </a:rPr>
              <a:t>LA 2678 Subsequence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D0A9F3E-0DAB-4623-B8D1-11B5EE874ED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2678 Subsequence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1121, SEERC 2006)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61618" y="3562310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=6-15=</a:t>
            </a:r>
            <a:r>
              <a:rPr lang="en-US" altLang="zh-TW" sz="2800" b="1" dirty="0" smtClean="0">
                <a:solidFill>
                  <a:srgbClr val="0070C0"/>
                </a:solidFill>
                <a:ea typeface="Segoe UI Symbol" panose="020B0502040204020203" pitchFamily="34" charset="0"/>
              </a:rPr>
              <a:t>-9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36365" y="2602523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2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399779" y="2098431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388056" y="3071447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449774" y="3552883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=9-15=</a:t>
            </a:r>
            <a:r>
              <a:rPr lang="en-US" altLang="zh-TW" sz="2800" b="1" dirty="0" smtClean="0">
                <a:solidFill>
                  <a:srgbClr val="0070C0"/>
                </a:solidFill>
                <a:ea typeface="Segoe UI Symbol" panose="020B0502040204020203" pitchFamily="34" charset="0"/>
              </a:rPr>
              <a:t>-6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24521" y="259309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3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5087935" y="2089004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076212" y="3062020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09650" y="3543457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=14-15=</a:t>
            </a:r>
            <a:r>
              <a:rPr lang="en-US" altLang="zh-TW" sz="2800" b="1" dirty="0" smtClean="0">
                <a:solidFill>
                  <a:srgbClr val="0070C0"/>
                </a:solidFill>
                <a:ea typeface="Segoe UI Symbol" panose="020B0502040204020203" pitchFamily="34" charset="0"/>
              </a:rPr>
              <a:t>-1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84397" y="2583670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4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5747811" y="2079578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736088" y="3052594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8380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=24-15=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63127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5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426541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414818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8380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=24-15=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63127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5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426541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414818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494464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368632" y="2415559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1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707385" y="3535602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B[i]=5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718753" y="2997606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8380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=24-15=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63127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5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426541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414818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192047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8508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2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79692" y="352847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B[i]=6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378629" y="2978752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j - i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788380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=24-15=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63127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5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426541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414818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61350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97811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3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14861" y="3528472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B[i]=9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047932" y="2978752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91765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=31-15=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16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66512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6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129926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118203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61350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97811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36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91765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=31-15=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16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66512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6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129926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118203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41288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77749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4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577492" y="3528472"/>
            <a:ext cx="288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B[i]=14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16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727870" y="2978752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59980" y="3522308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=35-15=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20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34727" y="2562521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7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798141" y="2058429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786418" y="3031445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41288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77749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70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2678 Subsequence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1B7D-0897-48F4-883E-DDAD0ECC52AE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0432" y="1676591"/>
            <a:ext cx="71992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700" dirty="0" smtClean="0">
                <a:ea typeface="標楷體" panose="03000509000000000000" pitchFamily="65" charset="-120"/>
              </a:rPr>
              <a:t>S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值與</a:t>
            </a:r>
            <a:r>
              <a:rPr lang="en-US" altLang="zh-TW" sz="2700" dirty="0" smtClean="0">
                <a:ea typeface="標楷體" panose="03000509000000000000" pitchFamily="65" charset="-120"/>
              </a:rPr>
              <a:t>A[1]A[2]…A[N]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700" dirty="0" smtClean="0">
                <a:ea typeface="標楷體" panose="03000509000000000000" pitchFamily="65" charset="-120"/>
              </a:rPr>
              <a:t>(S</a:t>
            </a:r>
            <a:r>
              <a:rPr lang="zh-TW" altLang="en-US" sz="2700" dirty="0" smtClean="0">
                <a:ea typeface="標楷體" panose="03000509000000000000" pitchFamily="65" charset="-120"/>
              </a:rPr>
              <a:t>與</a:t>
            </a:r>
            <a:r>
              <a:rPr lang="en-US" altLang="zh-TW" sz="2700" dirty="0" smtClean="0">
                <a:ea typeface="標楷體" panose="03000509000000000000" pitchFamily="65" charset="-120"/>
              </a:rPr>
              <a:t>A[i]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為正值</a:t>
            </a:r>
            <a:r>
              <a:rPr lang="en-US" altLang="zh-TW" sz="2700" dirty="0" smtClean="0">
                <a:ea typeface="標楷體" panose="03000509000000000000" pitchFamily="65" charset="-120"/>
              </a:rPr>
              <a:t>)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90275" y="2306213"/>
                <a:ext cx="103922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7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找出任何連續之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subsequence </a:t>
                </a:r>
                <a:r>
                  <a:rPr lang="zh-TW" altLang="en-US" sz="270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總和</a:t>
                </a:r>
                <a:r>
                  <a:rPr lang="zh-TW" altLang="en-US" sz="27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(A[i+1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+ A[i+2] + A[i+3] + </a:t>
                </a:r>
                <a14:m>
                  <m:oMath xmlns:m="http://schemas.openxmlformats.org/officeDocument/2006/math"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 + A[j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])</a:t>
                </a:r>
                <a:r>
                  <a:rPr lang="zh-TW" altLang="en-US" sz="2700" dirty="0" smtClean="0">
                    <a:solidFill>
                      <a:prstClr val="black"/>
                    </a:solidFill>
                  </a:rPr>
                  <a:t> </a:t>
                </a:r>
                <a:r>
                  <a:rPr lang="zh-TW" altLang="en-US" sz="27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大於或等於</a:t>
                </a:r>
                <a:r>
                  <a:rPr lang="en-US" altLang="zh-TW" sz="2700" dirty="0" smtClean="0">
                    <a:solidFill>
                      <a:srgbClr val="FF0000"/>
                    </a:solidFill>
                  </a:rPr>
                  <a:t>S</a:t>
                </a:r>
                <a:r>
                  <a:rPr lang="zh-TW" altLang="en-US" sz="27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之最短的</a:t>
                </a:r>
                <a:r>
                  <a:rPr lang="en-US" altLang="zh-TW" sz="2700" dirty="0" smtClean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subsequence</a:t>
                </a:r>
                <a:r>
                  <a:rPr lang="zh-TW" altLang="en-US" sz="27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長度</a:t>
                </a:r>
                <a:r>
                  <a:rPr lang="en-US" altLang="zh-TW" sz="2700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endParaRPr lang="zh-TW" altLang="en-US" sz="27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5" y="2306213"/>
                <a:ext cx="1039224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114" t="-6579" b="-164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80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59980" y="3522308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=35-15=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20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34727" y="2562521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7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798141" y="2058429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786418" y="3031445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41288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77749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4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683000" y="3505025"/>
            <a:ext cx="292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B[i]=14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20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727870" y="2978752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851641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=44-15=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26388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8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8489802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8478079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541288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77749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6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851641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=44-15=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26388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8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8489802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8478079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56396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92857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5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98108" y="3505025"/>
            <a:ext cx="292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B[i]=24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29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6442978" y="2978752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19857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=46-15=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31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94604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9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9158018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146295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56396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92857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43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19857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=46-15=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31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94604" y="2574244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9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9158018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146295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912888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49349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6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54600" y="3505025"/>
            <a:ext cx="292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B[i]=31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31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099470" y="2978752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76350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=54-15=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39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451097" y="2574244"/>
            <a:ext cx="102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10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9814511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802788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912888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49349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50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76350" y="3534031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=54-15=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39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451097" y="2574244"/>
            <a:ext cx="102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10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9814511" y="2070152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802788" y="3043168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92826" y="1952625"/>
            <a:ext cx="3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Δ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429287" y="2424986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 = 7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34538" y="3505025"/>
            <a:ext cx="292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B[i]=35</a:t>
            </a:r>
            <a:r>
              <a:rPr lang="en-US" altLang="zh-TW" sz="2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</a:t>
            </a:r>
            <a:r>
              <a:rPr lang="en-US" altLang="zh-TW" sz="2800" dirty="0" smtClean="0">
                <a:ea typeface="Segoe UI Symbol" panose="020B0502040204020203" pitchFamily="34" charset="0"/>
              </a:rPr>
              <a:t>B[j]-S =</a:t>
            </a:r>
            <a:r>
              <a:rPr lang="en-US" altLang="zh-TW" sz="2800" b="1" dirty="0" smtClean="0">
                <a:solidFill>
                  <a:srgbClr val="FF0000"/>
                </a:solidFill>
                <a:ea typeface="Segoe UI Symbol" panose="020B0502040204020203" pitchFamily="34" charset="0"/>
              </a:rPr>
              <a:t>39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79408" y="2978752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255476" y="4654061"/>
            <a:ext cx="247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Output: </a:t>
            </a:r>
            <a:r>
              <a:rPr lang="en-US" altLang="zh-TW" sz="4000" dirty="0" smtClean="0">
                <a:solidFill>
                  <a:srgbClr val="FF0000"/>
                </a:solidFill>
              </a:rPr>
              <a:t>2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A4E6-E8FB-465A-A886-C99837272CCC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8775" y="0"/>
            <a:ext cx="1088047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#include&lt;</a:t>
            </a:r>
            <a:r>
              <a:rPr lang="en-US" altLang="zh-TW" sz="2000" dirty="0" err="1"/>
              <a:t>cstdio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#include&lt;algorithm&gt;</a:t>
            </a:r>
          </a:p>
          <a:p>
            <a:r>
              <a:rPr lang="en-US" altLang="zh-TW" sz="2000" dirty="0"/>
              <a:t>using namespace </a:t>
            </a:r>
            <a:r>
              <a:rPr lang="en-US" altLang="zh-TW" sz="2000" dirty="0" err="1"/>
              <a:t>std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 = 100000 + 10;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A[</a:t>
            </a:r>
            <a:r>
              <a:rPr lang="en-US" altLang="zh-TW" sz="2000" dirty="0" err="1"/>
              <a:t>maxn</a:t>
            </a:r>
            <a:r>
              <a:rPr lang="en-US" altLang="zh-TW" sz="2000" dirty="0"/>
              <a:t>], B[</a:t>
            </a:r>
            <a:r>
              <a:rPr lang="en-US" altLang="zh-TW" sz="2000" dirty="0" err="1"/>
              <a:t>maxn</a:t>
            </a:r>
            <a:r>
              <a:rPr lang="en-US" altLang="zh-TW" sz="2000" dirty="0" smtClean="0"/>
              <a:t>];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Array A: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存輸入的資料</a:t>
            </a:r>
            <a:r>
              <a:rPr lang="en-US" altLang="zh-TW" sz="2000" dirty="0" smtClean="0">
                <a:solidFill>
                  <a:srgbClr val="0070C0"/>
                </a:solidFill>
              </a:rPr>
              <a:t>,array B: prefix sum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main() </a:t>
            </a: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n, S;</a:t>
            </a:r>
          </a:p>
          <a:p>
            <a:r>
              <a:rPr lang="en-US" altLang="zh-TW" sz="2000" dirty="0"/>
              <a:t>  while(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</a:t>
            </a:r>
            <a:r>
              <a:rPr lang="en-US" altLang="zh-TW" sz="2000" dirty="0" err="1"/>
              <a:t>d%d</a:t>
            </a:r>
            <a:r>
              <a:rPr lang="en-US" altLang="zh-TW" sz="2000" dirty="0"/>
              <a:t>", &amp;n, &amp;S) == 2 &amp;&amp; n) {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1; i &lt;= n; i++)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&amp;A[i]);</a:t>
            </a:r>
          </a:p>
          <a:p>
            <a:r>
              <a:rPr lang="en-US" altLang="zh-TW" sz="2000" dirty="0"/>
              <a:t>    B[0] = 0;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1; i &lt;= n; i++) B[i] = B[i-1] + A[i</a:t>
            </a:r>
            <a:r>
              <a:rPr lang="en-US" altLang="zh-TW" sz="2000" dirty="0" smtClean="0"/>
              <a:t>];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000" dirty="0" smtClean="0">
                <a:solidFill>
                  <a:srgbClr val="0070C0"/>
                </a:solidFill>
              </a:rPr>
              <a:t>prefix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sum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 n+1</a:t>
            </a:r>
            <a:r>
              <a:rPr lang="en-US" altLang="zh-TW" sz="2000" dirty="0" smtClean="0"/>
              <a:t>;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最短長度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ans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預設值</a:t>
            </a:r>
            <a:r>
              <a:rPr lang="en-US" altLang="zh-TW" sz="2000" dirty="0" smtClean="0">
                <a:solidFill>
                  <a:srgbClr val="0070C0"/>
                </a:solidFill>
              </a:rPr>
              <a:t>n+1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1;</a:t>
            </a:r>
          </a:p>
          <a:p>
            <a:r>
              <a:rPr lang="en-US" altLang="zh-TW" sz="2000" dirty="0"/>
              <a:t>    for(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j = 1; j &lt;= n;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) </a:t>
            </a:r>
            <a:r>
              <a:rPr lang="en-US" altLang="zh-TW" sz="2000" dirty="0" smtClean="0"/>
              <a:t>{   </a:t>
            </a:r>
            <a:r>
              <a:rPr lang="en-US" altLang="zh-TW" sz="2000" dirty="0" smtClean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smtClean="0">
                <a:solidFill>
                  <a:srgbClr val="0070C0"/>
                </a:solidFill>
              </a:rPr>
              <a:t>j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開始往</a:t>
            </a:r>
            <a:r>
              <a:rPr lang="en-US" altLang="zh-TW" sz="2000" dirty="0" smtClean="0">
                <a:solidFill>
                  <a:srgbClr val="0070C0"/>
                </a:solidFill>
              </a:rPr>
              <a:t>n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值向右掃描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即固定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找滿足</a:t>
            </a:r>
            <a:r>
              <a:rPr lang="en-US" altLang="zh-TW" sz="2000" dirty="0">
                <a:solidFill>
                  <a:srgbClr val="FF0000"/>
                </a:solidFill>
              </a:rPr>
              <a:t>B[i] </a:t>
            </a:r>
            <a:r>
              <a:rPr lang="en-US" altLang="zh-TW" sz="2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000" dirty="0">
                <a:solidFill>
                  <a:srgbClr val="FF0000"/>
                </a:solidFill>
              </a:rPr>
              <a:t>B[j] –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的最大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if(B[i-1] &gt; B[j]-S) continue;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滿足條件的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值，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換下一個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</a:p>
          <a:p>
            <a:r>
              <a:rPr lang="en-US" altLang="zh-TW" sz="2000" dirty="0"/>
              <a:t>      while(B[i] &lt;= B[j]-S) i++;    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滿足</a:t>
            </a:r>
            <a:r>
              <a:rPr lang="en-US" altLang="zh-TW" sz="2000" dirty="0">
                <a:solidFill>
                  <a:srgbClr val="0070C0"/>
                </a:solidFill>
              </a:rPr>
              <a:t>B[i-1]&lt;=B[j]-S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的最大</a:t>
            </a:r>
            <a:r>
              <a:rPr lang="en-US" altLang="zh-TW" sz="2000" dirty="0" smtClean="0">
                <a:solidFill>
                  <a:srgbClr val="0070C0"/>
                </a:solidFill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由左向右掃描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</a:t>
            </a:r>
            <a:r>
              <a:rPr lang="en-US" altLang="zh-TW" sz="2000" dirty="0" err="1">
                <a:solidFill>
                  <a:srgbClr val="FF0000"/>
                </a:solidFill>
              </a:rPr>
              <a:t>ans</a:t>
            </a:r>
            <a:r>
              <a:rPr lang="en-US" altLang="zh-TW" sz="2000" dirty="0"/>
              <a:t> = </a:t>
            </a:r>
            <a:r>
              <a:rPr lang="en-US" altLang="zh-TW" sz="2000" dirty="0">
                <a:solidFill>
                  <a:srgbClr val="FF0000"/>
                </a:solidFill>
              </a:rPr>
              <a:t>min(</a:t>
            </a:r>
            <a:r>
              <a:rPr lang="en-US" altLang="zh-TW" sz="2000" dirty="0" err="1">
                <a:solidFill>
                  <a:srgbClr val="FF0000"/>
                </a:solidFill>
              </a:rPr>
              <a:t>ans</a:t>
            </a:r>
            <a:r>
              <a:rPr lang="en-US" altLang="zh-TW" sz="2000" dirty="0">
                <a:solidFill>
                  <a:srgbClr val="FF0000"/>
                </a:solidFill>
              </a:rPr>
              <a:t>, j-i+1</a:t>
            </a:r>
            <a:r>
              <a:rPr lang="en-US" altLang="zh-TW" sz="2000" dirty="0" smtClean="0">
                <a:solidFill>
                  <a:srgbClr val="FF0000"/>
                </a:solidFill>
              </a:rPr>
              <a:t>);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更新最短長度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 smtClean="0"/>
              <a:t>(“%d\n”,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== n+1 ? 0 : </a:t>
            </a:r>
            <a:r>
              <a:rPr lang="en-US" altLang="zh-TW" sz="2000" dirty="0" err="1"/>
              <a:t>ans</a:t>
            </a:r>
            <a:r>
              <a:rPr lang="en-US" altLang="zh-TW" sz="2000" dirty="0" smtClean="0"/>
              <a:t>);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答案有可能是</a:t>
            </a:r>
            <a:r>
              <a:rPr lang="en-US" altLang="zh-TW" sz="2000" dirty="0" smtClean="0">
                <a:solidFill>
                  <a:srgbClr val="0070C0"/>
                </a:solidFill>
              </a:rPr>
              <a:t>0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return 0;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35886" y="182880"/>
            <a:ext cx="205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LA 2678 Code (1/1)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8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7C89-E090-4300-A8A9-556E33B77166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1227" y="697696"/>
            <a:ext cx="292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85157" y="1000332"/>
            <a:ext cx="331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</a:t>
            </a:r>
            <a:r>
              <a:rPr lang="en-US" altLang="zh-TW" sz="3600" dirty="0" smtClean="0">
                <a:solidFill>
                  <a:srgbClr val="FF0000"/>
                </a:solidFill>
              </a:rPr>
              <a:t>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0724" y="1342104"/>
            <a:ext cx="3893574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10 15</a:t>
            </a:r>
          </a:p>
          <a:p>
            <a:r>
              <a:rPr lang="en-US" altLang="zh-TW" sz="3600" dirty="0"/>
              <a:t>5 1 3 5 10 7 4 9 2 8</a:t>
            </a:r>
          </a:p>
          <a:p>
            <a:r>
              <a:rPr lang="en-US" altLang="zh-TW" sz="3600" dirty="0"/>
              <a:t>5 11</a:t>
            </a:r>
          </a:p>
          <a:p>
            <a:r>
              <a:rPr lang="en-US" altLang="zh-TW" sz="3600" dirty="0"/>
              <a:t>1 2 3 4 5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03343" y="1651819"/>
            <a:ext cx="2905431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</a:p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61187" y="1430591"/>
            <a:ext cx="156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N, S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32786" y="1932036"/>
            <a:ext cx="2890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A[1] A[2] …A[N]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09715" y="1430594"/>
            <a:ext cx="3598607" cy="101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14631" y="2512143"/>
            <a:ext cx="3598607" cy="1017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9" idx="1"/>
          </p:cNvCxnSpPr>
          <p:nvPr/>
        </p:nvCxnSpPr>
        <p:spPr>
          <a:xfrm flipH="1">
            <a:off x="1755058" y="1692201"/>
            <a:ext cx="1106129" cy="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1"/>
          </p:cNvCxnSpPr>
          <p:nvPr/>
        </p:nvCxnSpPr>
        <p:spPr>
          <a:xfrm flipH="1">
            <a:off x="3849329" y="2224424"/>
            <a:ext cx="383457" cy="1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3"/>
          </p:cNvCxnSpPr>
          <p:nvPr/>
        </p:nvCxnSpPr>
        <p:spPr>
          <a:xfrm flipV="1">
            <a:off x="3913238" y="2418735"/>
            <a:ext cx="4345859" cy="602227"/>
          </a:xfrm>
          <a:prstGeom prst="bentConnector3">
            <a:avLst>
              <a:gd name="adj1" fmla="val 7884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010699" y="4886633"/>
            <a:ext cx="3893574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10 15</a:t>
            </a:r>
          </a:p>
          <a:p>
            <a:r>
              <a:rPr lang="en-US" altLang="zh-TW" sz="3600" dirty="0"/>
              <a:t>5 1 3 5 10 7 4 9 2 </a:t>
            </a:r>
            <a:r>
              <a:rPr lang="en-US" altLang="zh-TW" sz="3600" dirty="0" smtClean="0"/>
              <a:t>8</a:t>
            </a:r>
            <a:endParaRPr lang="en-US" altLang="zh-TW" sz="3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390969" y="4886635"/>
            <a:ext cx="3893574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5 </a:t>
            </a:r>
            <a:r>
              <a:rPr lang="en-US" altLang="zh-TW" sz="3600" dirty="0"/>
              <a:t>11</a:t>
            </a:r>
          </a:p>
          <a:p>
            <a:r>
              <a:rPr lang="en-US" altLang="zh-TW" sz="3600" dirty="0"/>
              <a:t>1 2 3 4 5</a:t>
            </a:r>
            <a:endParaRPr lang="zh-TW" altLang="en-US" sz="3600" dirty="0"/>
          </a:p>
        </p:txBody>
      </p:sp>
      <p:sp>
        <p:nvSpPr>
          <p:cNvPr id="28" name="矩形 27"/>
          <p:cNvSpPr/>
          <p:nvPr/>
        </p:nvSpPr>
        <p:spPr>
          <a:xfrm>
            <a:off x="3067665" y="5501148"/>
            <a:ext cx="85540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397046" y="5412658"/>
            <a:ext cx="855406" cy="61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87381" y="5506065"/>
            <a:ext cx="85540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1961535" y="4350774"/>
            <a:ext cx="3687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#1: S = 15</a:t>
            </a:r>
            <a:endParaRPr lang="zh-TW" altLang="en-US" sz="3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17225" y="4370439"/>
            <a:ext cx="3687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#2: S = 11</a:t>
            </a:r>
            <a:endParaRPr lang="zh-TW" altLang="en-US" sz="3200" dirty="0"/>
          </a:p>
        </p:txBody>
      </p:sp>
      <p:cxnSp>
        <p:nvCxnSpPr>
          <p:cNvPr id="35" name="直線單箭頭接點 34"/>
          <p:cNvCxnSpPr>
            <a:stCxn id="11" idx="3"/>
          </p:cNvCxnSpPr>
          <p:nvPr/>
        </p:nvCxnSpPr>
        <p:spPr>
          <a:xfrm>
            <a:off x="3908322" y="1939413"/>
            <a:ext cx="4365119" cy="2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754338" y="1459934"/>
            <a:ext cx="221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821394" y="2904686"/>
            <a:ext cx="221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#2</a:t>
            </a:r>
            <a:endParaRPr lang="zh-TW" altLang="en-US" sz="3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327136" y="2767584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最短的</a:t>
            </a:r>
            <a:r>
              <a:rPr lang="en-US" altLang="zh-TW" dirty="0" smtClean="0"/>
              <a:t>subsequence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7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C7E1-50B7-4366-8F79-6EF0CADF9852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5780" y="473710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05354" y="140677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Prefix Sum + Linear Scan 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本題解法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817077" y="1981201"/>
                <a:ext cx="55215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      Time Complexity: O(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)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77" y="1981201"/>
                <a:ext cx="5521569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40523" y="2602524"/>
                <a:ext cx="87219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暴力法</a:t>
                </a:r>
                <a:r>
                  <a:rPr lang="en-US" altLang="zh-TW" sz="2800" dirty="0" smtClean="0"/>
                  <a:t>: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) time </a:t>
                </a:r>
              </a:p>
              <a:p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                    (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如果只用</a:t>
                </a:r>
                <a:r>
                  <a:rPr lang="en-US" altLang="zh-TW" sz="2800" dirty="0" smtClean="0"/>
                  <a:t>prefix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sum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暴力求解花</a:t>
                </a:r>
                <a:r>
                  <a:rPr lang="en-US" altLang="zh-TW" sz="28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) time)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523" y="2602524"/>
                <a:ext cx="8721969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258" t="-7692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CD8-544F-4482-A694-411745FF2EFA}" type="datetime1">
              <a:rPr lang="zh-TW" altLang="en-US" smtClean="0">
                <a:solidFill>
                  <a:prstClr val="black"/>
                </a:solidFill>
              </a:rPr>
              <a:pPr/>
              <a:t>2019/3/4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Prefix Sum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9F3E-0DAB-4623-B8D1-11B5EE874EDC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437580"/>
                  </p:ext>
                </p:extLst>
              </p:nvPr>
            </p:nvGraphicFramePr>
            <p:xfrm>
              <a:off x="2068333" y="1213370"/>
              <a:ext cx="7926049" cy="1165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4495"/>
                    <a:gridCol w="55651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</a:tblGrid>
                  <a:tr h="38862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[2]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[3]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[4]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[5]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[6]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[7]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[8]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[9]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A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1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TW" altLang="en-US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B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zh-TW" altLang="en-US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9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14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24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31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437580"/>
                  </p:ext>
                </p:extLst>
              </p:nvPr>
            </p:nvGraphicFramePr>
            <p:xfrm>
              <a:off x="2068333" y="1213370"/>
              <a:ext cx="7926049" cy="1165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4495"/>
                    <a:gridCol w="55651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  <a:gridCol w="660504"/>
                  </a:tblGrid>
                  <a:tr h="38862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[2]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[3]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[4]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[5]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[6]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[7]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[8]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[9]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[10]</a:t>
                          </a:r>
                          <a:endParaRPr lang="zh-TW" altLang="en-US" sz="2100" dirty="0"/>
                        </a:p>
                      </a:txBody>
                      <a:tcPr marL="68580" marR="68580" marT="34290" marB="34290">
                        <a:solidFill>
                          <a:srgbClr val="FFFF00"/>
                        </a:solidFill>
                      </a:tcPr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A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34290" marB="34290">
                        <a:blipFill rotWithShape="0">
                          <a:blip r:embed="rId3"/>
                          <a:stretch>
                            <a:fillRect l="-136957" t="-112500" r="-1180435" b="-1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  <a:endParaRPr lang="zh-TW" altLang="en-US" sz="21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</a:tr>
                  <a:tr h="3886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100" dirty="0" smtClean="0"/>
                            <a:t>B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zh-TW" altLang="en-US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9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14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24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31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35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46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100" dirty="0" smtClean="0"/>
                            <a:t>54</a:t>
                          </a:r>
                          <a:endParaRPr lang="zh-TW" altLang="en-US" sz="21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952159" y="2724944"/>
                <a:ext cx="4868056" cy="541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700" dirty="0">
                    <a:solidFill>
                      <a:prstClr val="black"/>
                    </a:solidFill>
                  </a:rPr>
                  <a:t>Prefix Sum B[</a:t>
                </a:r>
                <a:r>
                  <a:rPr lang="en-US" altLang="zh-TW" sz="27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TW" alt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59" y="2724944"/>
                <a:ext cx="4868056" cy="541174"/>
              </a:xfrm>
              <a:prstGeom prst="rect">
                <a:avLst/>
              </a:prstGeom>
              <a:blipFill rotWithShape="0">
                <a:blip r:embed="rId4"/>
                <a:stretch>
                  <a:fillRect l="-2378" t="-4494" b="-29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952159" y="3264857"/>
                <a:ext cx="647668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700" dirty="0" smtClean="0">
                    <a:solidFill>
                      <a:prstClr val="black"/>
                    </a:solidFill>
                  </a:rPr>
                  <a:t>A[i+1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+ A[i+2] + A[i+3] + </a:t>
                </a:r>
                <a14:m>
                  <m:oMath xmlns:m="http://schemas.openxmlformats.org/officeDocument/2006/math"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 + A[j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] = 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B[j] - B[i] </a:t>
                </a:r>
                <a:endParaRPr lang="zh-TW" alt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59" y="3264857"/>
                <a:ext cx="6476688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1787" t="-10843" r="-376" b="-31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163707" y="3286646"/>
            <a:ext cx="1316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>
                <a:solidFill>
                  <a:prstClr val="black"/>
                </a:solidFill>
              </a:rPr>
              <a:t>(If j &gt; </a:t>
            </a:r>
            <a:r>
              <a:rPr lang="en-US" altLang="zh-TW" sz="2700" dirty="0" err="1">
                <a:solidFill>
                  <a:prstClr val="black"/>
                </a:solidFill>
              </a:rPr>
              <a:t>i</a:t>
            </a:r>
            <a:r>
              <a:rPr lang="en-US" altLang="zh-TW" sz="2700" dirty="0">
                <a:solidFill>
                  <a:prstClr val="black"/>
                </a:solidFill>
              </a:rPr>
              <a:t>)</a:t>
            </a:r>
            <a:endParaRPr lang="zh-TW" altLang="en-US" sz="27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52158" y="3814973"/>
                <a:ext cx="865588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subsequence A[i+1]A[i+2]A[i+3]…A[j] = </a:t>
                </a:r>
                <a:r>
                  <a:rPr lang="en-US" altLang="zh-TW" sz="2700" dirty="0">
                    <a:solidFill>
                      <a:srgbClr val="FF0000"/>
                    </a:solidFill>
                  </a:rPr>
                  <a:t>B[j] – B[</a:t>
                </a:r>
                <a:r>
                  <a:rPr lang="en-US" altLang="zh-TW" sz="27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700" dirty="0">
                    <a:solidFill>
                      <a:srgbClr val="FF0000"/>
                    </a:solidFill>
                  </a:rPr>
                  <a:t>]</a:t>
                </a:r>
                <a:endParaRPr lang="zh-TW" alt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58" y="3814973"/>
                <a:ext cx="8655882" cy="507831"/>
              </a:xfrm>
              <a:prstGeom prst="rect">
                <a:avLst/>
              </a:prstGeom>
              <a:blipFill rotWithShape="0">
                <a:blip r:embed="rId6"/>
                <a:stretch>
                  <a:fillRect t="-10843" b="-31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991544" y="116632"/>
            <a:ext cx="277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 Sum</a:t>
            </a:r>
            <a:endParaRPr kumimoji="1" lang="zh-TW" altLang="en-US" sz="40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937168" y="5018705"/>
                <a:ext cx="647668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700" dirty="0" smtClean="0">
                    <a:solidFill>
                      <a:prstClr val="black"/>
                    </a:solidFill>
                  </a:rPr>
                  <a:t>A[4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] + A[5] + A[6] + </a:t>
                </a:r>
                <a14:m>
                  <m:oMath xmlns:m="http://schemas.openxmlformats.org/officeDocument/2006/math"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 + A[9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] = </a:t>
                </a:r>
                <a:r>
                  <a:rPr lang="en-US" altLang="zh-TW" sz="2700" dirty="0">
                    <a:solidFill>
                      <a:prstClr val="black"/>
                    </a:solidFill>
                  </a:rPr>
                  <a:t>B[9] - B[3</a:t>
                </a:r>
                <a:r>
                  <a:rPr lang="en-US" altLang="zh-TW" sz="2700" dirty="0" smtClean="0">
                    <a:solidFill>
                      <a:prstClr val="black"/>
                    </a:solidFill>
                  </a:rPr>
                  <a:t>]</a:t>
                </a:r>
                <a:endParaRPr lang="zh-TW" alt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168" y="5018705"/>
                <a:ext cx="6476688" cy="507831"/>
              </a:xfrm>
              <a:prstGeom prst="rect">
                <a:avLst/>
              </a:prstGeom>
              <a:blipFill rotWithShape="0">
                <a:blip r:embed="rId7"/>
                <a:stretch>
                  <a:fillRect l="-1789" t="-9524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937167" y="5568821"/>
                <a:ext cx="851456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subsequence A[4]A[5]A[6]…A[9] = </a:t>
                </a:r>
                <a:r>
                  <a:rPr lang="en-US" altLang="zh-TW" sz="2700" dirty="0">
                    <a:solidFill>
                      <a:srgbClr val="FF0000"/>
                    </a:solidFill>
                  </a:rPr>
                  <a:t>B[9] – B[3]=45</a:t>
                </a:r>
                <a:endParaRPr lang="zh-TW" alt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167" y="5568821"/>
                <a:ext cx="8514566" cy="507831"/>
              </a:xfrm>
              <a:prstGeom prst="rect">
                <a:avLst/>
              </a:prstGeom>
              <a:blipFill rotWithShape="0">
                <a:blip r:embed="rId8"/>
                <a:stretch>
                  <a:fillRect t="-10843" r="-358" b="-31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918742" y="4377127"/>
            <a:ext cx="143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Example: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01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65B2-F7B2-4060-B5D7-6771500FCCBD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00150" y="1328349"/>
                <a:ext cx="865588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zh-TW" sz="2700" dirty="0">
                    <a:solidFill>
                      <a:prstClr val="black"/>
                    </a:solidFill>
                  </a:rPr>
                  <a:t>subsequence A[i+1]A[i+2]A[i+3]…A[j] = </a:t>
                </a:r>
                <a:r>
                  <a:rPr lang="en-US" altLang="zh-TW" sz="2700" dirty="0">
                    <a:solidFill>
                      <a:srgbClr val="FF0000"/>
                    </a:solidFill>
                  </a:rPr>
                  <a:t>B[j] – B[i</a:t>
                </a:r>
                <a:r>
                  <a:rPr lang="en-US" altLang="zh-TW" sz="2700" dirty="0" smtClean="0">
                    <a:solidFill>
                      <a:srgbClr val="FF0000"/>
                    </a:solidFill>
                  </a:rPr>
                  <a:t>] </a:t>
                </a:r>
                <a:endParaRPr lang="zh-TW" alt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0" y="1328349"/>
                <a:ext cx="8655882" cy="507831"/>
              </a:xfrm>
              <a:prstGeom prst="rect">
                <a:avLst/>
              </a:prstGeom>
              <a:blipFill rotWithShape="0">
                <a:blip r:embed="rId2"/>
                <a:stretch>
                  <a:fillRect t="-10843" b="-31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200150" y="2080458"/>
            <a:ext cx="90833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滿足</a:t>
            </a:r>
            <a:r>
              <a:rPr lang="zh-TW" altLang="en-US" sz="2700" dirty="0" smtClean="0">
                <a:solidFill>
                  <a:srgbClr val="FF0000"/>
                </a:solidFill>
              </a:rPr>
              <a:t> </a:t>
            </a:r>
            <a:r>
              <a:rPr lang="en-US" altLang="zh-TW" sz="2700" dirty="0" smtClean="0">
                <a:solidFill>
                  <a:srgbClr val="FF0000"/>
                </a:solidFill>
              </a:rPr>
              <a:t>S</a:t>
            </a:r>
            <a:r>
              <a:rPr lang="zh-TW" altLang="en-US" sz="2700" dirty="0" smtClean="0">
                <a:solidFill>
                  <a:srgbClr val="FF0000"/>
                </a:solidFill>
              </a:rPr>
              <a:t> </a:t>
            </a:r>
            <a:r>
              <a:rPr lang="en-US" altLang="zh-TW" sz="27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700" dirty="0" smtClean="0">
                <a:solidFill>
                  <a:srgbClr val="FF0000"/>
                </a:solidFill>
              </a:rPr>
              <a:t>B[j</a:t>
            </a:r>
            <a:r>
              <a:rPr lang="en-US" altLang="zh-TW" sz="2700" dirty="0">
                <a:solidFill>
                  <a:srgbClr val="FF0000"/>
                </a:solidFill>
              </a:rPr>
              <a:t>] – B[i</a:t>
            </a:r>
            <a:r>
              <a:rPr lang="en-US" altLang="zh-TW" sz="2700" dirty="0" smtClean="0">
                <a:solidFill>
                  <a:srgbClr val="FF0000"/>
                </a:solidFill>
              </a:rPr>
              <a:t>] </a:t>
            </a:r>
            <a:r>
              <a:rPr lang="en-US" altLang="zh-TW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sz="27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700" dirty="0" smtClean="0">
                <a:latin typeface="Calibri" panose="020F0502020204030204" pitchFamily="34" charset="0"/>
              </a:rPr>
              <a:t>subsequence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zh-TW" altLang="en-US" sz="2700" dirty="0" smtClean="0">
                <a:latin typeface="Calibri" panose="020F0502020204030204" pitchFamily="34" charset="0"/>
              </a:rPr>
              <a:t> </a:t>
            </a:r>
            <a:r>
              <a:rPr lang="en-US" altLang="zh-TW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j-i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00150" y="2833183"/>
            <a:ext cx="95295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7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子問題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固定</a:t>
            </a:r>
            <a:r>
              <a:rPr lang="en-US" altLang="zh-TW" sz="2700" dirty="0" smtClean="0">
                <a:ea typeface="標楷體" panose="03000509000000000000" pitchFamily="65" charset="-120"/>
              </a:rPr>
              <a:t>j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700" dirty="0" smtClean="0">
                <a:ea typeface="標楷體" panose="03000509000000000000" pitchFamily="65" charset="-120"/>
              </a:rPr>
              <a:t>B[j]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值固定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找最大的</a:t>
            </a:r>
            <a:r>
              <a:rPr lang="en-US" altLang="zh-TW" sz="2700" dirty="0" smtClean="0">
                <a:ea typeface="標楷體" panose="03000509000000000000" pitchFamily="65" charset="-120"/>
              </a:rPr>
              <a:t>i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值使得於滿足</a:t>
            </a:r>
            <a:endParaRPr lang="en-US" altLang="zh-TW" sz="2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7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7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altLang="en-US" sz="2700" dirty="0" smtClean="0">
                <a:solidFill>
                  <a:srgbClr val="FF0000"/>
                </a:solidFill>
              </a:rPr>
              <a:t> </a:t>
            </a:r>
            <a:r>
              <a:rPr lang="en-US" altLang="zh-TW" sz="2700" dirty="0" smtClean="0">
                <a:solidFill>
                  <a:srgbClr val="FF0000"/>
                </a:solidFill>
              </a:rPr>
              <a:t>B[i] </a:t>
            </a:r>
            <a:r>
              <a:rPr lang="en-US" altLang="zh-TW" sz="27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700" dirty="0" smtClean="0">
                <a:solidFill>
                  <a:srgbClr val="FF0000"/>
                </a:solidFill>
              </a:rPr>
              <a:t>B[j</a:t>
            </a:r>
            <a:r>
              <a:rPr lang="en-US" altLang="zh-TW" sz="2700" dirty="0">
                <a:solidFill>
                  <a:srgbClr val="FF0000"/>
                </a:solidFill>
              </a:rPr>
              <a:t>] – </a:t>
            </a:r>
            <a:r>
              <a:rPr lang="en-US" altLang="zh-TW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 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此時</a:t>
            </a:r>
            <a:r>
              <a:rPr lang="en-US" altLang="zh-TW" sz="2700" dirty="0" smtClean="0">
                <a:ea typeface="標楷體" panose="03000509000000000000" pitchFamily="65" charset="-120"/>
              </a:rPr>
              <a:t>B[j]-S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值固定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0149" y="703198"/>
            <a:ext cx="71992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2700" dirty="0" smtClean="0">
                <a:ea typeface="標楷體" panose="03000509000000000000" pitchFamily="65" charset="-120"/>
              </a:rPr>
              <a:t>S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值與</a:t>
            </a:r>
            <a:r>
              <a:rPr lang="en-US" altLang="zh-TW" sz="2700" dirty="0" smtClean="0">
                <a:ea typeface="標楷體" panose="03000509000000000000" pitchFamily="65" charset="-120"/>
              </a:rPr>
              <a:t>A[1]A[2]…A[N]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700" dirty="0" smtClean="0">
                <a:ea typeface="標楷體" panose="03000509000000000000" pitchFamily="65" charset="-120"/>
              </a:rPr>
              <a:t>(S</a:t>
            </a:r>
            <a:r>
              <a:rPr lang="zh-TW" altLang="en-US" sz="2700" dirty="0" smtClean="0">
                <a:ea typeface="標楷體" panose="03000509000000000000" pitchFamily="65" charset="-120"/>
              </a:rPr>
              <a:t>與</a:t>
            </a:r>
            <a:r>
              <a:rPr lang="en-US" altLang="zh-TW" sz="2700" dirty="0" smtClean="0">
                <a:ea typeface="標楷體" panose="03000509000000000000" pitchFamily="65" charset="-120"/>
              </a:rPr>
              <a:t>A[i]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為正值</a:t>
            </a:r>
            <a:r>
              <a:rPr lang="en-US" altLang="zh-TW" sz="2700" dirty="0" smtClean="0">
                <a:ea typeface="標楷體" panose="03000509000000000000" pitchFamily="65" charset="-120"/>
              </a:rPr>
              <a:t>)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87515" y="4303985"/>
            <a:ext cx="8274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讓</a:t>
            </a:r>
            <a:r>
              <a:rPr lang="en-US" altLang="zh-TW" sz="2800" dirty="0" smtClean="0"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愈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接近</a:t>
            </a:r>
            <a:r>
              <a:rPr lang="en-US" altLang="zh-TW" sz="2800" dirty="0" smtClean="0">
                <a:ea typeface="標楷體" panose="03000509000000000000" pitchFamily="65" charset="-120"/>
              </a:rPr>
              <a:t>j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值愈好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如此才會造就</a:t>
            </a:r>
            <a:r>
              <a:rPr lang="en-US" altLang="zh-TW" sz="2800" dirty="0" smtClean="0">
                <a:ea typeface="標楷體" panose="03000509000000000000" pitchFamily="65" charset="-120"/>
              </a:rPr>
              <a:t>subsequence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2800" dirty="0" smtClean="0">
                <a:ea typeface="標楷體" panose="03000509000000000000" pitchFamily="65" charset="-120"/>
              </a:rPr>
              <a:t>j-i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smtClean="0"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值愈大所對應的</a:t>
            </a:r>
            <a:r>
              <a:rPr lang="en-US" altLang="zh-TW" sz="2800" dirty="0" smtClean="0">
                <a:ea typeface="標楷體" panose="03000509000000000000" pitchFamily="65" charset="-120"/>
              </a:rPr>
              <a:t>B[i]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也愈大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00150" y="5329646"/>
            <a:ext cx="10087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整個問題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j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值由小到大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2800" dirty="0" smtClean="0">
                <a:ea typeface="標楷體" panose="03000509000000000000" pitchFamily="65" charset="-120"/>
              </a:rPr>
              <a:t>j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值會對應一個</a:t>
            </a:r>
            <a:r>
              <a:rPr lang="en-US" altLang="zh-TW" sz="2800" dirty="0" smtClean="0"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子問題所得到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得到一個長度</a:t>
            </a:r>
            <a:r>
              <a:rPr lang="en-US" altLang="zh-TW" sz="2800" dirty="0" smtClean="0">
                <a:ea typeface="標楷體" panose="03000509000000000000" pitchFamily="65" charset="-120"/>
              </a:rPr>
              <a:t>(j-i),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再從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</a:t>
            </a:r>
            <a:r>
              <a:rPr lang="zh-TW" altLang="en-US" sz="2800" dirty="0" smtClean="0">
                <a:ea typeface="標楷體" panose="03000509000000000000" pitchFamily="65" charset="-120"/>
              </a:rPr>
              <a:t>長</a:t>
            </a:r>
            <a:r>
              <a:rPr lang="zh-TW" altLang="en-US" sz="2800" dirty="0">
                <a:ea typeface="標楷體" panose="03000509000000000000" pitchFamily="65" charset="-120"/>
              </a:rPr>
              <a:t>度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找出最小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 smtClean="0">
                <a:ea typeface="標楷體" panose="03000509000000000000" pitchFamily="65" charset="-120"/>
              </a:rPr>
              <a:t>長</a:t>
            </a:r>
            <a:r>
              <a:rPr lang="zh-TW" altLang="en-US" sz="2800" dirty="0">
                <a:ea typeface="標楷體" panose="03000509000000000000" pitchFamily="65" charset="-120"/>
              </a:rPr>
              <a:t>度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就是答案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答案有可能是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635" y="0"/>
            <a:ext cx="43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LA 2678 Subsequence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83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39E6-D680-4768-AECF-AF346848DA69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3764" y="1351224"/>
            <a:ext cx="95295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子問題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固定</a:t>
            </a:r>
            <a:r>
              <a:rPr lang="en-US" altLang="zh-TW" sz="2700" dirty="0" smtClean="0">
                <a:ea typeface="標楷體" panose="03000509000000000000" pitchFamily="65" charset="-120"/>
              </a:rPr>
              <a:t>j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700" dirty="0" smtClean="0">
                <a:ea typeface="標楷體" panose="03000509000000000000" pitchFamily="65" charset="-120"/>
              </a:rPr>
              <a:t>B[j]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值固定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找最大的</a:t>
            </a:r>
            <a:r>
              <a:rPr lang="en-US" altLang="zh-TW" sz="2700" dirty="0" smtClean="0">
                <a:ea typeface="標楷體" panose="03000509000000000000" pitchFamily="65" charset="-120"/>
              </a:rPr>
              <a:t>i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值使得於滿足</a:t>
            </a:r>
            <a:endParaRPr lang="en-US" altLang="zh-TW" sz="2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7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7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altLang="en-US" sz="2700" dirty="0" smtClean="0">
                <a:solidFill>
                  <a:srgbClr val="FF0000"/>
                </a:solidFill>
              </a:rPr>
              <a:t> </a:t>
            </a:r>
            <a:r>
              <a:rPr lang="en-US" altLang="zh-TW" sz="2700" dirty="0" smtClean="0">
                <a:solidFill>
                  <a:srgbClr val="FF0000"/>
                </a:solidFill>
              </a:rPr>
              <a:t>B[i] </a:t>
            </a:r>
            <a:r>
              <a:rPr lang="en-US" altLang="zh-TW" sz="27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700" dirty="0" smtClean="0">
                <a:solidFill>
                  <a:srgbClr val="FF0000"/>
                </a:solidFill>
              </a:rPr>
              <a:t>B[j</a:t>
            </a:r>
            <a:r>
              <a:rPr lang="en-US" altLang="zh-TW" sz="2700" dirty="0">
                <a:solidFill>
                  <a:srgbClr val="FF0000"/>
                </a:solidFill>
              </a:rPr>
              <a:t>] – </a:t>
            </a:r>
            <a:r>
              <a:rPr lang="en-US" altLang="zh-TW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 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此時</a:t>
            </a:r>
            <a:r>
              <a:rPr lang="en-US" altLang="zh-TW" sz="2700" dirty="0" smtClean="0">
                <a:ea typeface="標楷體" panose="03000509000000000000" pitchFamily="65" charset="-120"/>
              </a:rPr>
              <a:t>B[j]-S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值固定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4857" y="3168870"/>
            <a:ext cx="933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值愈來愈大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有掃描的味道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B[j]-S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也會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愈來愈大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3101" y="3805391"/>
            <a:ext cx="95295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滿足</a:t>
            </a:r>
            <a:r>
              <a:rPr lang="zh-TW" altLang="en-US" sz="2700" dirty="0" smtClean="0">
                <a:solidFill>
                  <a:srgbClr val="FF0000"/>
                </a:solidFill>
              </a:rPr>
              <a:t> </a:t>
            </a:r>
            <a:r>
              <a:rPr lang="en-US" altLang="zh-TW" sz="2700" dirty="0" smtClean="0">
                <a:solidFill>
                  <a:srgbClr val="FF0000"/>
                </a:solidFill>
              </a:rPr>
              <a:t>B[i] </a:t>
            </a:r>
            <a:r>
              <a:rPr lang="en-US" altLang="zh-TW" sz="27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≤ </a:t>
            </a:r>
            <a:r>
              <a:rPr lang="en-US" altLang="zh-TW" sz="2700" dirty="0" smtClean="0">
                <a:solidFill>
                  <a:srgbClr val="FF0000"/>
                </a:solidFill>
              </a:rPr>
              <a:t>B[j</a:t>
            </a:r>
            <a:r>
              <a:rPr lang="en-US" altLang="zh-TW" sz="2700" dirty="0">
                <a:solidFill>
                  <a:srgbClr val="FF0000"/>
                </a:solidFill>
              </a:rPr>
              <a:t>] – </a:t>
            </a:r>
            <a:r>
              <a:rPr lang="en-US" altLang="zh-TW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 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也會愈來愈大 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同樣有掃描的味道</a:t>
            </a:r>
            <a:r>
              <a:rPr lang="en-US" altLang="zh-TW" sz="2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89185" y="394138"/>
            <a:ext cx="129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6220" y="4411464"/>
            <a:ext cx="936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原因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B[1]B[2]B[3]…B[N]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是一漸增數列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8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635-C302-47D6-B388-CF226E4A3C88}" type="datetime1">
              <a:rPr lang="zh-TW" altLang="en-US" smtClean="0"/>
              <a:t>2019/3/4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2678 Subsequence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A95A-5A9D-4DEC-A6D4-E7347D976E53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14976"/>
              </p:ext>
            </p:extLst>
          </p:nvPr>
        </p:nvGraphicFramePr>
        <p:xfrm>
          <a:off x="2032000" y="719666"/>
          <a:ext cx="81279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37884" y="1183088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Data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2281" y="1621437"/>
            <a:ext cx="16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Prefix Sum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917" y="181805"/>
            <a:ext cx="232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 = </a:t>
            </a:r>
            <a:r>
              <a:rPr lang="en-US" altLang="zh-TW" sz="2800" dirty="0" smtClean="0">
                <a:solidFill>
                  <a:srgbClr val="FF0000"/>
                </a:solidFill>
              </a:rPr>
              <a:t>10</a:t>
            </a:r>
            <a:r>
              <a:rPr lang="en-US" altLang="zh-TW" sz="2800" dirty="0" smtClean="0"/>
              <a:t>    S = 15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0"/>
            <a:ext cx="22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Test Case #1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2825261"/>
            <a:ext cx="24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 = N + 1 =11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54608" y="3562310"/>
            <a:ext cx="259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ea typeface="Segoe UI Symbol" panose="020B0502040204020203" pitchFamily="34" charset="0"/>
              </a:rPr>
              <a:t>B[j]-S =5-15=</a:t>
            </a:r>
            <a:r>
              <a:rPr lang="en-US" altLang="zh-TW" sz="2800" b="1" dirty="0" smtClean="0">
                <a:solidFill>
                  <a:srgbClr val="0070C0"/>
                </a:solidFill>
                <a:ea typeface="Segoe UI Symbol" panose="020B0502040204020203" pitchFamily="34" charset="0"/>
              </a:rPr>
              <a:t>-10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29355" y="2602523"/>
            <a:ext cx="86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</a:t>
            </a:r>
            <a:r>
              <a:rPr lang="en-US" altLang="zh-TW" sz="2800" dirty="0" smtClean="0"/>
              <a:t> = 1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692769" y="2098431"/>
            <a:ext cx="0" cy="586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681046" y="3071447"/>
            <a:ext cx="1954" cy="576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2293</Words>
  <Application>Microsoft Office PowerPoint</Application>
  <PresentationFormat>寬螢幕</PresentationFormat>
  <Paragraphs>1021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Segoe UI Symbol</vt:lpstr>
      <vt:lpstr>Tahoma</vt:lpstr>
      <vt:lpstr>Times New Roman</vt:lpstr>
      <vt:lpstr>Office 佈景主題</vt:lpstr>
      <vt:lpstr>1_Office 佈景主題</vt:lpstr>
      <vt:lpstr>LA 2678 Subsequence</vt:lpstr>
      <vt:lpstr>LA 2678 Subsequence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2678 Subsequence</dc:title>
  <dc:creator>鄭進和</dc:creator>
  <cp:lastModifiedBy>鄭進和</cp:lastModifiedBy>
  <cp:revision>70</cp:revision>
  <dcterms:created xsi:type="dcterms:W3CDTF">2019-03-04T02:56:17Z</dcterms:created>
  <dcterms:modified xsi:type="dcterms:W3CDTF">2019-03-04T13:55:50Z</dcterms:modified>
</cp:coreProperties>
</file>