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99" r:id="rId7"/>
    <p:sldId id="300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97" r:id="rId20"/>
    <p:sldId id="298" r:id="rId21"/>
    <p:sldId id="296" r:id="rId22"/>
    <p:sldId id="285" r:id="rId23"/>
    <p:sldId id="29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70" r:id="rId34"/>
    <p:sldId id="271" r:id="rId35"/>
    <p:sldId id="272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-6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1E0A9-A435-4A7F-AB46-0061482FCB48}" type="datetimeFigureOut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2166F-03E9-4A69-B6AA-618BFCAD25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4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6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17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877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563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368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411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599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117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542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337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71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104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47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134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913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7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031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504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030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652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8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08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837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1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10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06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12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022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2166F-03E9-4A69-B6AA-618BFCAD25A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3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D0ED-DCFF-4049-99D6-B10780EC0B58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24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7FE-0A3E-4E4F-8BB9-15E2D0D020A0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57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EE21-6BE8-4031-AACE-1BDE32B43B39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55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1B1-E5D4-4047-ABE8-ABC0F3CFE0B0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4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7079-E47F-4D21-BC4B-80F34707EB52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30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9064-D4BA-4B54-BC09-93EEB7DB4D02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10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22A5-94AF-4B63-B8FF-59DF0E0D5C32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79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80B5-3507-44FA-A144-E1A0E8D50010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32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F213-C7F4-49FE-966C-AB53DCF4849E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2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1BC5-33B0-4E0A-8D40-88C68C3C099B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8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5CAF-F292-4EB3-B0AB-C3829585098F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31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113B-CFF7-486C-B50E-1F8F6C5B1CFE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43D0-ED5A-4023-B5E8-02A9D10C1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56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3695 Distant Galaxy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(Shanghai 2006,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1382)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1992313" y="1125538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85" name="日期版面配置區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604-919E-4A46-BFCC-9B49034EC279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6" name="頁尾版面配置區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87" name="投影片編號版面配置區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0" y="788565"/>
            <a:ext cx="331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400" dirty="0" smtClean="0">
                <a:solidFill>
                  <a:srgbClr val="0070C0"/>
                </a:solidFill>
              </a:rPr>
              <a:t>left[i],on[i],on2[i]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1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2868613" y="1125538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85" name="日期版面配置區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604-919E-4A46-BFCC-9B49034EC279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6" name="頁尾版面配置區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87" name="投影片編號版面配置區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0" y="788565"/>
            <a:ext cx="331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400" dirty="0" smtClean="0">
                <a:solidFill>
                  <a:srgbClr val="0070C0"/>
                </a:solidFill>
              </a:rPr>
              <a:t>left[i],on[i],on2[i]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6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3541713" y="1125538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85" name="日期版面配置區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604-919E-4A46-BFCC-9B49034EC279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6" name="頁尾版面配置區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87" name="投影片編號版面配置區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0" y="788565"/>
            <a:ext cx="331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400" dirty="0" smtClean="0">
                <a:solidFill>
                  <a:srgbClr val="0070C0"/>
                </a:solidFill>
              </a:rPr>
              <a:t>left[i],on[i],on2[i]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84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4176536" y="1125538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85" name="日期版面配置區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604-919E-4A46-BFCC-9B49034EC279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6" name="頁尾版面配置區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87" name="投影片編號版面配置區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0" y="788565"/>
            <a:ext cx="331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400" dirty="0" smtClean="0">
                <a:solidFill>
                  <a:srgbClr val="0070C0"/>
                </a:solidFill>
              </a:rPr>
              <a:t>left[i],on[i],on2[i]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13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5114572" y="1125538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85" name="日期版面配置區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604-919E-4A46-BFCC-9B49034EC279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6" name="頁尾版面配置區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87" name="投影片編號版面配置區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0" y="788565"/>
            <a:ext cx="331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400" dirty="0" smtClean="0">
                <a:solidFill>
                  <a:srgbClr val="0070C0"/>
                </a:solidFill>
              </a:rPr>
              <a:t>left[i],on[i],on2[i]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28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6067072" y="1125538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85" name="日期版面配置區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604-919E-4A46-BFCC-9B49034EC279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6" name="頁尾版面配置區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87" name="投影片編號版面配置區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0" y="788565"/>
            <a:ext cx="331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400" dirty="0" smtClean="0">
                <a:solidFill>
                  <a:srgbClr val="0070C0"/>
                </a:solidFill>
              </a:rPr>
              <a:t>left[i],on[i],on2[i]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901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6930672" y="1125538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85" name="日期版面配置區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604-919E-4A46-BFCC-9B49034EC279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6" name="頁尾版面配置區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87" name="投影片編號版面配置區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0" y="788565"/>
            <a:ext cx="331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400" dirty="0" smtClean="0">
                <a:solidFill>
                  <a:srgbClr val="0070C0"/>
                </a:solidFill>
              </a:rPr>
              <a:t>left[i],on[i],on2[i]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61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7870472" y="1125538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85" name="日期版面配置區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604-919E-4A46-BFCC-9B49034EC279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6" name="頁尾版面配置區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87" name="投影片編號版面配置區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0" y="788565"/>
            <a:ext cx="331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400" dirty="0" smtClean="0">
                <a:solidFill>
                  <a:srgbClr val="0070C0"/>
                </a:solidFill>
              </a:rPr>
              <a:t>left[i],on[i],on2[i]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3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9686572" y="1125538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85" name="日期版面配置區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604-919E-4A46-BFCC-9B49034EC279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6" name="頁尾版面配置區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87" name="投影片編號版面配置區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9517726" y="4618037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517726" y="501332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17726" y="541020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0" y="788565"/>
            <a:ext cx="331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400" dirty="0" smtClean="0">
                <a:solidFill>
                  <a:srgbClr val="0070C0"/>
                </a:solidFill>
              </a:rPr>
              <a:t>left[i],on[i],on2[i]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9517726" y="4618037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517726" y="501332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17726" y="541020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24905" y="6204806"/>
            <a:ext cx="131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on[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]-left[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-56378" y="5827174"/>
            <a:ext cx="150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]+on2[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cxnSp>
        <p:nvCxnSpPr>
          <p:cNvPr id="84" name="直線接點 83"/>
          <p:cNvCxnSpPr/>
          <p:nvPr/>
        </p:nvCxnSpPr>
        <p:spPr>
          <a:xfrm>
            <a:off x="1374104" y="6096891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384262" y="6482652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742842" y="6438182"/>
            <a:ext cx="70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1371263" y="6809444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1305759" y="582519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292630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769481"/>
            <a:ext cx="546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Max(left[j]+on2[j</a:t>
            </a:r>
            <a:r>
              <a:rPr lang="en-US" altLang="zh-TW" sz="2800" dirty="0">
                <a:solidFill>
                  <a:srgbClr val="0070C0"/>
                </a:solidFill>
              </a:rPr>
              <a:t>]</a:t>
            </a:r>
            <a:r>
              <a:rPr lang="en-US" altLang="zh-TW" sz="2800" dirty="0">
                <a:solidFill>
                  <a:srgbClr val="FF0000"/>
                </a:solidFill>
              </a:rPr>
              <a:t>+on[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]-left[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</a:t>
            </a:r>
            <a:r>
              <a:rPr lang="en-US" altLang="zh-TW" sz="2800" dirty="0" smtClean="0">
                <a:solidFill>
                  <a:srgbClr val="0070C0"/>
                </a:solidFill>
              </a:rPr>
              <a:t>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797540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784411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701902" y="5833030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2688773" y="6186641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396608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383479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970151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57022" y="6178804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4974838" y="5819301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961709" y="6172912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905477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5892348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6731440" y="5823507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718311" y="6177118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7717163" y="5817309"/>
            <a:ext cx="35744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7704034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9523782" y="5804214"/>
            <a:ext cx="43759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9510653" y="6157825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179304" y="1204048"/>
            <a:ext cx="30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/>
              <a:t>j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左邊最大值</a:t>
            </a:r>
            <a:r>
              <a:rPr lang="en-US" altLang="zh-TW" dirty="0" smtClean="0"/>
              <a:t>on[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]-left[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19" name="右大括弧 118"/>
          <p:cNvSpPr/>
          <p:nvPr/>
        </p:nvSpPr>
        <p:spPr>
          <a:xfrm rot="5400000">
            <a:off x="4361860" y="478554"/>
            <a:ext cx="83798" cy="1544499"/>
          </a:xfrm>
          <a:prstGeom prst="rightBrace">
            <a:avLst>
              <a:gd name="adj1" fmla="val 8333"/>
              <a:gd name="adj2" fmla="val 46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90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3347" y="185243"/>
            <a:ext cx="11168921" cy="132556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3695 Distant Galaxy (Time Limit: 3 seconds)</a:t>
            </a:r>
            <a:endParaRPr lang="zh-TW" altLang="en-US" sz="36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36A7-D3DB-4CCA-AD80-688025C7B3FE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17835" y="1495168"/>
            <a:ext cx="106638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在天文台上用望眼鏡看星星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望眼鏡有如水平垂直邊的</a:t>
            </a:r>
            <a:r>
              <a:rPr lang="en-US" altLang="zh-TW" sz="2800" dirty="0" smtClean="0">
                <a:ea typeface="標楷體" panose="03000509000000000000" pitchFamily="65" charset="-120"/>
              </a:rPr>
              <a:t>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維長方形框框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所看到的星星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像是</a:t>
            </a:r>
            <a:r>
              <a:rPr lang="en-US" altLang="zh-TW" sz="2800" dirty="0" smtClean="0">
                <a:ea typeface="標楷體" panose="03000509000000000000" pitchFamily="65" charset="-120"/>
              </a:rPr>
              <a:t>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維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平面上的點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 err="1" smtClean="0">
                <a:ea typeface="標楷體" panose="03000509000000000000" pitchFamily="65" charset="-120"/>
              </a:rPr>
              <a:t>x,y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座標都是整數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如今有一個應用需要找到在一個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長方形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具有水平垂直邊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邊上最多點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星星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的數目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這個長方形可大可小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47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9517726" y="4618037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517726" y="501332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17726" y="541020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24905" y="6204806"/>
            <a:ext cx="131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on[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]-left[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-56378" y="5827174"/>
            <a:ext cx="150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]+on2[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cxnSp>
        <p:nvCxnSpPr>
          <p:cNvPr id="84" name="直線接點 83"/>
          <p:cNvCxnSpPr/>
          <p:nvPr/>
        </p:nvCxnSpPr>
        <p:spPr>
          <a:xfrm>
            <a:off x="1374104" y="6096891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384262" y="6482652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742842" y="6438182"/>
            <a:ext cx="70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1371263" y="6809444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1305759" y="582519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292630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297179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769481"/>
            <a:ext cx="546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Max(left[j]+on2[j</a:t>
            </a:r>
            <a:r>
              <a:rPr lang="en-US" altLang="zh-TW" sz="2800" dirty="0">
                <a:solidFill>
                  <a:srgbClr val="0070C0"/>
                </a:solidFill>
              </a:rPr>
              <a:t>]</a:t>
            </a:r>
            <a:r>
              <a:rPr lang="en-US" altLang="zh-TW" sz="2800" dirty="0">
                <a:solidFill>
                  <a:srgbClr val="FF0000"/>
                </a:solidFill>
              </a:rPr>
              <a:t>+on[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]-left[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</a:t>
            </a:r>
            <a:r>
              <a:rPr lang="en-US" altLang="zh-TW" sz="2800" dirty="0" smtClean="0">
                <a:solidFill>
                  <a:srgbClr val="0070C0"/>
                </a:solidFill>
              </a:rPr>
              <a:t>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797540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784411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788960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701902" y="5833030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2688773" y="6186641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693322" y="6525299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396608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383479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388028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970151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57022" y="6178804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961571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4974838" y="5819301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961709" y="6172912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966258" y="651157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905477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5892348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5896897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6731440" y="5823507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718311" y="6177118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722860" y="6515776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7717163" y="5817309"/>
            <a:ext cx="35744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7704034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7708583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9523782" y="5804214"/>
            <a:ext cx="43759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9510653" y="6157825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9515202" y="6496483"/>
            <a:ext cx="44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179304" y="1204048"/>
            <a:ext cx="30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/>
              <a:t>j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左邊最大值</a:t>
            </a:r>
            <a:r>
              <a:rPr lang="en-US" altLang="zh-TW" dirty="0" smtClean="0"/>
              <a:t>on[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]-left[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19" name="右大括弧 118"/>
          <p:cNvSpPr/>
          <p:nvPr/>
        </p:nvSpPr>
        <p:spPr>
          <a:xfrm rot="5400000">
            <a:off x="4361860" y="478554"/>
            <a:ext cx="83798" cy="1544499"/>
          </a:xfrm>
          <a:prstGeom prst="rightBrace">
            <a:avLst>
              <a:gd name="adj1" fmla="val 8333"/>
              <a:gd name="adj2" fmla="val 46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371263" y="6186641"/>
            <a:ext cx="5741912" cy="418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064232" y="6191786"/>
            <a:ext cx="58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max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0" idx="2"/>
            <a:endCxn id="114" idx="1"/>
          </p:cNvCxnSpPr>
          <p:nvPr/>
        </p:nvCxnSpPr>
        <p:spPr>
          <a:xfrm>
            <a:off x="7358866" y="6561118"/>
            <a:ext cx="349717" cy="1396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7717962" y="6188168"/>
            <a:ext cx="73073" cy="426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/>
          <p:cNvSpPr txBox="1"/>
          <p:nvPr/>
        </p:nvSpPr>
        <p:spPr>
          <a:xfrm>
            <a:off x="7430024" y="6281535"/>
            <a:ext cx="32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+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0" name="直線接點 119"/>
          <p:cNvCxnSpPr/>
          <p:nvPr/>
        </p:nvCxnSpPr>
        <p:spPr>
          <a:xfrm flipV="1">
            <a:off x="486383" y="1680717"/>
            <a:ext cx="7409842" cy="97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>
            <a:off x="486383" y="4118996"/>
            <a:ext cx="7394974" cy="1224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7896225" y="1681689"/>
            <a:ext cx="1" cy="24532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2003840" y="1678461"/>
            <a:ext cx="1" cy="24532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>
            <a:off x="1488312" y="1665561"/>
            <a:ext cx="1" cy="24532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18" idx="2"/>
          </p:cNvCxnSpPr>
          <p:nvPr/>
        </p:nvCxnSpPr>
        <p:spPr>
          <a:xfrm>
            <a:off x="4727014" y="1573380"/>
            <a:ext cx="973395" cy="45975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7952699" y="2524544"/>
            <a:ext cx="6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j=9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6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9517726" y="4618037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517726" y="501332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17726" y="541020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24905" y="6204806"/>
            <a:ext cx="131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on[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]-left[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-56378" y="5827174"/>
            <a:ext cx="150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]+on2[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cxnSp>
        <p:nvCxnSpPr>
          <p:cNvPr id="84" name="直線接點 83"/>
          <p:cNvCxnSpPr/>
          <p:nvPr/>
        </p:nvCxnSpPr>
        <p:spPr>
          <a:xfrm>
            <a:off x="1374104" y="6096891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384262" y="6482652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742842" y="6438182"/>
            <a:ext cx="70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1371263" y="6809444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1305759" y="582519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292630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297179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769481"/>
            <a:ext cx="546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Max(left[j]+on2[j</a:t>
            </a:r>
            <a:r>
              <a:rPr lang="en-US" altLang="zh-TW" sz="2800" dirty="0">
                <a:solidFill>
                  <a:srgbClr val="0070C0"/>
                </a:solidFill>
              </a:rPr>
              <a:t>]</a:t>
            </a:r>
            <a:r>
              <a:rPr lang="en-US" altLang="zh-TW" sz="2800" dirty="0">
                <a:solidFill>
                  <a:srgbClr val="FF0000"/>
                </a:solidFill>
              </a:rPr>
              <a:t>+on[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]-left[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</a:t>
            </a:r>
            <a:r>
              <a:rPr lang="en-US" altLang="zh-TW" sz="2800" dirty="0" smtClean="0">
                <a:solidFill>
                  <a:srgbClr val="0070C0"/>
                </a:solidFill>
              </a:rPr>
              <a:t>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797540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784411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788960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701902" y="5833030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2688773" y="6186641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693322" y="6525299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396608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383479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388028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970151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57022" y="6178804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961571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4974838" y="5819301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961709" y="6172912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966258" y="651157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905477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5892348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5896897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6731440" y="5823507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718311" y="6177118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722860" y="6515776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7717163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7704034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7708583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9523782" y="5804214"/>
            <a:ext cx="43759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9510653" y="6157825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9515202" y="6496483"/>
            <a:ext cx="44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179304" y="1204048"/>
            <a:ext cx="30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/>
              <a:t>j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左邊最大值</a:t>
            </a:r>
            <a:r>
              <a:rPr lang="en-US" altLang="zh-TW" dirty="0" smtClean="0"/>
              <a:t>on[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]-left[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19" name="右大括弧 118"/>
          <p:cNvSpPr/>
          <p:nvPr/>
        </p:nvSpPr>
        <p:spPr>
          <a:xfrm rot="5400000">
            <a:off x="4361860" y="478554"/>
            <a:ext cx="83798" cy="1544499"/>
          </a:xfrm>
          <a:prstGeom prst="rightBrace">
            <a:avLst>
              <a:gd name="adj1" fmla="val 8333"/>
              <a:gd name="adj2" fmla="val 46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371263" y="6186641"/>
            <a:ext cx="6885632" cy="418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220441" y="6161730"/>
            <a:ext cx="58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max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0" idx="3"/>
            <a:endCxn id="117" idx="1"/>
          </p:cNvCxnSpPr>
          <p:nvPr/>
        </p:nvCxnSpPr>
        <p:spPr>
          <a:xfrm>
            <a:off x="8809708" y="6346396"/>
            <a:ext cx="705494" cy="3347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9517726" y="6178804"/>
            <a:ext cx="73073" cy="426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/>
          <p:cNvSpPr txBox="1"/>
          <p:nvPr/>
        </p:nvSpPr>
        <p:spPr>
          <a:xfrm>
            <a:off x="9247918" y="6222525"/>
            <a:ext cx="32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+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2" name="直線接點 121"/>
          <p:cNvCxnSpPr/>
          <p:nvPr/>
        </p:nvCxnSpPr>
        <p:spPr>
          <a:xfrm>
            <a:off x="486383" y="1681689"/>
            <a:ext cx="9210067" cy="48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 flipV="1">
            <a:off x="486383" y="4115971"/>
            <a:ext cx="9196079" cy="30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 flipH="1">
            <a:off x="9682462" y="1694402"/>
            <a:ext cx="13314" cy="242156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>
            <a:off x="2003840" y="1678461"/>
            <a:ext cx="1" cy="24532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>
            <a:off x="1488312" y="1665561"/>
            <a:ext cx="1" cy="24532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118" idx="2"/>
          </p:cNvCxnSpPr>
          <p:nvPr/>
        </p:nvCxnSpPr>
        <p:spPr>
          <a:xfrm>
            <a:off x="4727014" y="1573380"/>
            <a:ext cx="973395" cy="45975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9742577" y="2882896"/>
            <a:ext cx="72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j=10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5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9517726" y="4618037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517726" y="501332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17726" y="541020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24905" y="6204806"/>
            <a:ext cx="131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on[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]-left[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-56378" y="5827174"/>
            <a:ext cx="150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]+on2[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cxnSp>
        <p:nvCxnSpPr>
          <p:cNvPr id="84" name="直線接點 83"/>
          <p:cNvCxnSpPr/>
          <p:nvPr/>
        </p:nvCxnSpPr>
        <p:spPr>
          <a:xfrm>
            <a:off x="1374104" y="6096891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384262" y="6482652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742842" y="6438182"/>
            <a:ext cx="70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1371263" y="6809444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0" y="769481"/>
            <a:ext cx="546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Max(left[j]+on2[j</a:t>
            </a:r>
            <a:r>
              <a:rPr lang="en-US" altLang="zh-TW" sz="2800" dirty="0">
                <a:solidFill>
                  <a:srgbClr val="0070C0"/>
                </a:solidFill>
              </a:rPr>
              <a:t>]</a:t>
            </a:r>
            <a:r>
              <a:rPr lang="en-US" altLang="zh-TW" sz="2800" dirty="0">
                <a:solidFill>
                  <a:srgbClr val="FF0000"/>
                </a:solidFill>
              </a:rPr>
              <a:t>+on[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]-left[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</a:t>
            </a:r>
            <a:r>
              <a:rPr lang="en-US" altLang="zh-TW" sz="2800" dirty="0" smtClean="0">
                <a:solidFill>
                  <a:srgbClr val="0070C0"/>
                </a:solidFill>
              </a:rPr>
              <a:t>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179304" y="1204048"/>
            <a:ext cx="30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/>
              <a:t>j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左邊最大值</a:t>
            </a:r>
            <a:r>
              <a:rPr lang="en-US" altLang="zh-TW" dirty="0" smtClean="0"/>
              <a:t>on[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]-left[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 rot="5400000">
            <a:off x="4361860" y="478554"/>
            <a:ext cx="83798" cy="1544499"/>
          </a:xfrm>
          <a:prstGeom prst="rightBrace">
            <a:avLst>
              <a:gd name="adj1" fmla="val 8333"/>
              <a:gd name="adj2" fmla="val 46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3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1466364" y="1198483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9517726" y="4618037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517726" y="501332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17726" y="541020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24905" y="6204806"/>
            <a:ext cx="131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on[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]-left[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-56378" y="5827174"/>
            <a:ext cx="150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]+on2[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cxnSp>
        <p:nvCxnSpPr>
          <p:cNvPr id="84" name="直線接點 83"/>
          <p:cNvCxnSpPr/>
          <p:nvPr/>
        </p:nvCxnSpPr>
        <p:spPr>
          <a:xfrm>
            <a:off x="1374104" y="6096891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384262" y="6482652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742842" y="6438182"/>
            <a:ext cx="70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1371263" y="6809444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1305759" y="582519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292630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297179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769481"/>
            <a:ext cx="546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Max(left[j]+on2[j</a:t>
            </a:r>
            <a:r>
              <a:rPr lang="en-US" altLang="zh-TW" sz="2800" dirty="0">
                <a:solidFill>
                  <a:srgbClr val="0070C0"/>
                </a:solidFill>
              </a:rPr>
              <a:t>]</a:t>
            </a:r>
            <a:r>
              <a:rPr lang="en-US" altLang="zh-TW" sz="2800" dirty="0">
                <a:solidFill>
                  <a:srgbClr val="FF0000"/>
                </a:solidFill>
              </a:rPr>
              <a:t>+on[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]-left[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</a:t>
            </a:r>
            <a:r>
              <a:rPr lang="en-US" altLang="zh-TW" sz="2800" dirty="0" smtClean="0">
                <a:solidFill>
                  <a:srgbClr val="0070C0"/>
                </a:solidFill>
              </a:rPr>
              <a:t>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68563" y="2411814"/>
            <a:ext cx="6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j</a:t>
            </a:r>
            <a:r>
              <a:rPr lang="en-US" altLang="zh-TW" sz="2400" dirty="0" smtClean="0">
                <a:solidFill>
                  <a:srgbClr val="0070C0"/>
                </a:solidFill>
              </a:rPr>
              <a:t>=1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179304" y="1204048"/>
            <a:ext cx="30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/>
              <a:t>j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左邊最大值</a:t>
            </a:r>
            <a:r>
              <a:rPr lang="en-US" altLang="zh-TW" dirty="0" smtClean="0"/>
              <a:t>on[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]-left[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 rot="5400000">
            <a:off x="4361860" y="478554"/>
            <a:ext cx="83798" cy="1544499"/>
          </a:xfrm>
          <a:prstGeom prst="rightBrace">
            <a:avLst>
              <a:gd name="adj1" fmla="val 8333"/>
              <a:gd name="adj2" fmla="val 46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8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2013725" y="1198483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9517726" y="4618037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517726" y="501332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17726" y="541020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24905" y="6204806"/>
            <a:ext cx="131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on[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]-left[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-56378" y="5827174"/>
            <a:ext cx="150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]+on2[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cxnSp>
        <p:nvCxnSpPr>
          <p:cNvPr id="84" name="直線接點 83"/>
          <p:cNvCxnSpPr/>
          <p:nvPr/>
        </p:nvCxnSpPr>
        <p:spPr>
          <a:xfrm>
            <a:off x="1374104" y="6096891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384262" y="6482652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742842" y="6438182"/>
            <a:ext cx="70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1371263" y="6809444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1305759" y="582519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292630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297179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769481"/>
            <a:ext cx="546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Max(left[j]+on2[j</a:t>
            </a:r>
            <a:r>
              <a:rPr lang="en-US" altLang="zh-TW" sz="2800" dirty="0">
                <a:solidFill>
                  <a:srgbClr val="0070C0"/>
                </a:solidFill>
              </a:rPr>
              <a:t>]</a:t>
            </a:r>
            <a:r>
              <a:rPr lang="en-US" altLang="zh-TW" sz="2800" dirty="0">
                <a:solidFill>
                  <a:srgbClr val="FF0000"/>
                </a:solidFill>
              </a:rPr>
              <a:t>+on[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]-left[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</a:t>
            </a:r>
            <a:r>
              <a:rPr lang="en-US" altLang="zh-TW" sz="2800" dirty="0" smtClean="0">
                <a:solidFill>
                  <a:srgbClr val="0070C0"/>
                </a:solidFill>
              </a:rPr>
              <a:t>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15924" y="2411814"/>
            <a:ext cx="6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j=2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797540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784411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788960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179304" y="1204048"/>
            <a:ext cx="30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/>
              <a:t>j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左邊最大值</a:t>
            </a:r>
            <a:r>
              <a:rPr lang="en-US" altLang="zh-TW" dirty="0" smtClean="0"/>
              <a:t>on[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]-left[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95" name="右大括弧 94"/>
          <p:cNvSpPr/>
          <p:nvPr/>
        </p:nvSpPr>
        <p:spPr>
          <a:xfrm rot="5400000">
            <a:off x="4361860" y="478554"/>
            <a:ext cx="83798" cy="1544499"/>
          </a:xfrm>
          <a:prstGeom prst="rightBrace">
            <a:avLst>
              <a:gd name="adj1" fmla="val 8333"/>
              <a:gd name="adj2" fmla="val 46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0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2863520" y="1189712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9517726" y="4618037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517726" y="501332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17726" y="541020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24905" y="6204806"/>
            <a:ext cx="131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on[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]-left[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-56378" y="5827174"/>
            <a:ext cx="150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]+on2[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cxnSp>
        <p:nvCxnSpPr>
          <p:cNvPr id="84" name="直線接點 83"/>
          <p:cNvCxnSpPr/>
          <p:nvPr/>
        </p:nvCxnSpPr>
        <p:spPr>
          <a:xfrm>
            <a:off x="1374104" y="6096891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384262" y="6482652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742842" y="6438182"/>
            <a:ext cx="70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1371263" y="6809444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1305759" y="582519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292630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297179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769481"/>
            <a:ext cx="546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Max(left[j]+on2[j</a:t>
            </a:r>
            <a:r>
              <a:rPr lang="en-US" altLang="zh-TW" sz="2800" dirty="0">
                <a:solidFill>
                  <a:srgbClr val="0070C0"/>
                </a:solidFill>
              </a:rPr>
              <a:t>]</a:t>
            </a:r>
            <a:r>
              <a:rPr lang="en-US" altLang="zh-TW" sz="2800" dirty="0">
                <a:solidFill>
                  <a:srgbClr val="FF0000"/>
                </a:solidFill>
              </a:rPr>
              <a:t>+on[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]-left[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</a:t>
            </a:r>
            <a:r>
              <a:rPr lang="en-US" altLang="zh-TW" sz="2800" dirty="0" smtClean="0">
                <a:solidFill>
                  <a:srgbClr val="0070C0"/>
                </a:solidFill>
              </a:rPr>
              <a:t>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65719" y="2403043"/>
            <a:ext cx="6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j=3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797540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784411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788960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701902" y="5833030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2688773" y="6186641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693322" y="6525299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179304" y="1204048"/>
            <a:ext cx="30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/>
              <a:t>j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左邊最大值</a:t>
            </a:r>
            <a:r>
              <a:rPr lang="en-US" altLang="zh-TW" dirty="0" smtClean="0"/>
              <a:t>on[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]-left[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98" name="右大括弧 97"/>
          <p:cNvSpPr/>
          <p:nvPr/>
        </p:nvSpPr>
        <p:spPr>
          <a:xfrm rot="5400000">
            <a:off x="4361860" y="478554"/>
            <a:ext cx="83798" cy="1544499"/>
          </a:xfrm>
          <a:prstGeom prst="rightBrace">
            <a:avLst>
              <a:gd name="adj1" fmla="val 8333"/>
              <a:gd name="adj2" fmla="val 46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8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3570056" y="1187750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9517726" y="4618037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517726" y="501332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17726" y="541020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24905" y="6204806"/>
            <a:ext cx="131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on[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]-left[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-56378" y="5827174"/>
            <a:ext cx="150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]+on2[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cxnSp>
        <p:nvCxnSpPr>
          <p:cNvPr id="84" name="直線接點 83"/>
          <p:cNvCxnSpPr/>
          <p:nvPr/>
        </p:nvCxnSpPr>
        <p:spPr>
          <a:xfrm>
            <a:off x="1374104" y="6096891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384262" y="6482652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742842" y="6438182"/>
            <a:ext cx="70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1371263" y="6809444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1305759" y="582519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292630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297179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769481"/>
            <a:ext cx="546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Max(left[j]+on2[j</a:t>
            </a:r>
            <a:r>
              <a:rPr lang="en-US" altLang="zh-TW" sz="2800" dirty="0">
                <a:solidFill>
                  <a:srgbClr val="0070C0"/>
                </a:solidFill>
              </a:rPr>
              <a:t>]</a:t>
            </a:r>
            <a:r>
              <a:rPr lang="en-US" altLang="zh-TW" sz="2800" dirty="0">
                <a:solidFill>
                  <a:srgbClr val="FF0000"/>
                </a:solidFill>
              </a:rPr>
              <a:t>+on[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]-left[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</a:t>
            </a:r>
            <a:r>
              <a:rPr lang="en-US" altLang="zh-TW" sz="2800" dirty="0" smtClean="0">
                <a:solidFill>
                  <a:srgbClr val="0070C0"/>
                </a:solidFill>
              </a:rPr>
              <a:t>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72255" y="2401081"/>
            <a:ext cx="6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j=4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797540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784411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788960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701902" y="5833030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2688773" y="6186641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693322" y="6525299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396608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383479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388028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179304" y="1204048"/>
            <a:ext cx="30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/>
              <a:t>j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左邊最大值</a:t>
            </a:r>
            <a:r>
              <a:rPr lang="en-US" altLang="zh-TW" dirty="0" smtClean="0"/>
              <a:t>on[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]-left[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01" name="右大括弧 100"/>
          <p:cNvSpPr/>
          <p:nvPr/>
        </p:nvSpPr>
        <p:spPr>
          <a:xfrm rot="5400000">
            <a:off x="4361860" y="478554"/>
            <a:ext cx="83798" cy="1544499"/>
          </a:xfrm>
          <a:prstGeom prst="rightBrace">
            <a:avLst>
              <a:gd name="adj1" fmla="val 8333"/>
              <a:gd name="adj2" fmla="val 46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4168961" y="1187309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9517726" y="4618037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517726" y="501332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17726" y="541020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24905" y="6204806"/>
            <a:ext cx="131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on[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]-left[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-56378" y="5827174"/>
            <a:ext cx="150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]+on2[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cxnSp>
        <p:nvCxnSpPr>
          <p:cNvPr id="84" name="直線接點 83"/>
          <p:cNvCxnSpPr/>
          <p:nvPr/>
        </p:nvCxnSpPr>
        <p:spPr>
          <a:xfrm>
            <a:off x="1374104" y="6096891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384262" y="6482652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742842" y="6438182"/>
            <a:ext cx="70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1371263" y="6809444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1305759" y="582519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292630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297179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769481"/>
            <a:ext cx="546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Max(left[j]+on2[j</a:t>
            </a:r>
            <a:r>
              <a:rPr lang="en-US" altLang="zh-TW" sz="2800" dirty="0">
                <a:solidFill>
                  <a:srgbClr val="0070C0"/>
                </a:solidFill>
              </a:rPr>
              <a:t>]</a:t>
            </a:r>
            <a:r>
              <a:rPr lang="en-US" altLang="zh-TW" sz="2800" dirty="0">
                <a:solidFill>
                  <a:srgbClr val="FF0000"/>
                </a:solidFill>
              </a:rPr>
              <a:t>+on[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]-left[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</a:t>
            </a:r>
            <a:r>
              <a:rPr lang="en-US" altLang="zh-TW" sz="2800" dirty="0" smtClean="0">
                <a:solidFill>
                  <a:srgbClr val="0070C0"/>
                </a:solidFill>
              </a:rPr>
              <a:t>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54668" y="2430286"/>
            <a:ext cx="6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j=5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797540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784411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788960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701902" y="5833030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2688773" y="6186641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693322" y="6525299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396608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383479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388028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970151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57022" y="6178804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961571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179304" y="1204048"/>
            <a:ext cx="30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/>
              <a:t>j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左邊最大值</a:t>
            </a:r>
            <a:r>
              <a:rPr lang="en-US" altLang="zh-TW" dirty="0" smtClean="0"/>
              <a:t>on[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]-left[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04" name="右大括弧 103"/>
          <p:cNvSpPr/>
          <p:nvPr/>
        </p:nvSpPr>
        <p:spPr>
          <a:xfrm rot="5400000">
            <a:off x="4361860" y="478554"/>
            <a:ext cx="83798" cy="1544499"/>
          </a:xfrm>
          <a:prstGeom prst="rightBrace">
            <a:avLst>
              <a:gd name="adj1" fmla="val 8333"/>
              <a:gd name="adj2" fmla="val 46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3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5092073" y="1176078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9517726" y="4618037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517726" y="501332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17726" y="541020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24905" y="6204806"/>
            <a:ext cx="131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on[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]-left[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-56378" y="5827174"/>
            <a:ext cx="150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]+on2[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cxnSp>
        <p:nvCxnSpPr>
          <p:cNvPr id="84" name="直線接點 83"/>
          <p:cNvCxnSpPr/>
          <p:nvPr/>
        </p:nvCxnSpPr>
        <p:spPr>
          <a:xfrm>
            <a:off x="1374104" y="6096891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384262" y="6482652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742842" y="6438182"/>
            <a:ext cx="70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1371263" y="6809444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1305759" y="582519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292630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297179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769481"/>
            <a:ext cx="546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Max(left[j]+on2[j</a:t>
            </a:r>
            <a:r>
              <a:rPr lang="en-US" altLang="zh-TW" sz="2800" dirty="0">
                <a:solidFill>
                  <a:srgbClr val="0070C0"/>
                </a:solidFill>
              </a:rPr>
              <a:t>]</a:t>
            </a:r>
            <a:r>
              <a:rPr lang="en-US" altLang="zh-TW" sz="2800" dirty="0">
                <a:solidFill>
                  <a:srgbClr val="FF0000"/>
                </a:solidFill>
              </a:rPr>
              <a:t>+on[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]-left[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</a:t>
            </a:r>
            <a:r>
              <a:rPr lang="en-US" altLang="zh-TW" sz="2800" dirty="0" smtClean="0">
                <a:solidFill>
                  <a:srgbClr val="0070C0"/>
                </a:solidFill>
              </a:rPr>
              <a:t>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19913" y="2419055"/>
            <a:ext cx="6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j=6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797540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784411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788960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701902" y="5833030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2688773" y="6186641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693322" y="6525299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396608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383479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388028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970151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57022" y="6178804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961571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4974838" y="5819301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961709" y="6172912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966258" y="651157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3179304" y="1204048"/>
            <a:ext cx="30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/>
              <a:t>j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左邊最大值</a:t>
            </a:r>
            <a:r>
              <a:rPr lang="en-US" altLang="zh-TW" dirty="0" smtClean="0"/>
              <a:t>on[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]-left[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07" name="右大括弧 106"/>
          <p:cNvSpPr/>
          <p:nvPr/>
        </p:nvSpPr>
        <p:spPr>
          <a:xfrm rot="5400000">
            <a:off x="4361860" y="478554"/>
            <a:ext cx="83798" cy="1544499"/>
          </a:xfrm>
          <a:prstGeom prst="rightBrace">
            <a:avLst>
              <a:gd name="adj1" fmla="val 8333"/>
              <a:gd name="adj2" fmla="val 46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6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6099152" y="1204398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9517726" y="4618037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517726" y="501332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17726" y="541020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24905" y="6204806"/>
            <a:ext cx="131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on[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]-left[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-56378" y="5827174"/>
            <a:ext cx="150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]+on2[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cxnSp>
        <p:nvCxnSpPr>
          <p:cNvPr id="84" name="直線接點 83"/>
          <p:cNvCxnSpPr/>
          <p:nvPr/>
        </p:nvCxnSpPr>
        <p:spPr>
          <a:xfrm>
            <a:off x="1374104" y="6096891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384262" y="6482652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742842" y="6438182"/>
            <a:ext cx="70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1371263" y="6809444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1305759" y="582519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292630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297179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769481"/>
            <a:ext cx="546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Max(left[j]+on2[j</a:t>
            </a:r>
            <a:r>
              <a:rPr lang="en-US" altLang="zh-TW" sz="2800" dirty="0">
                <a:solidFill>
                  <a:srgbClr val="0070C0"/>
                </a:solidFill>
              </a:rPr>
              <a:t>]</a:t>
            </a:r>
            <a:r>
              <a:rPr lang="en-US" altLang="zh-TW" sz="2800" dirty="0">
                <a:solidFill>
                  <a:srgbClr val="FF0000"/>
                </a:solidFill>
              </a:rPr>
              <a:t>+on[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]-left[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</a:t>
            </a:r>
            <a:r>
              <a:rPr lang="en-US" altLang="zh-TW" sz="2800" dirty="0" smtClean="0">
                <a:solidFill>
                  <a:srgbClr val="0070C0"/>
                </a:solidFill>
              </a:rPr>
              <a:t>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26992" y="2447375"/>
            <a:ext cx="6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j=7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797540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784411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788960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701902" y="5833030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2688773" y="6186641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693322" y="6525299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396608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383479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388028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970151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57022" y="6178804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961571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4974838" y="5819301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961709" y="6172912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966258" y="651157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905477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5892348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5896897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3179304" y="1204048"/>
            <a:ext cx="30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/>
              <a:t>j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左邊最大值</a:t>
            </a:r>
            <a:r>
              <a:rPr lang="en-US" altLang="zh-TW" dirty="0" smtClean="0"/>
              <a:t>on[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]-left[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10" name="右大括弧 109"/>
          <p:cNvSpPr/>
          <p:nvPr/>
        </p:nvSpPr>
        <p:spPr>
          <a:xfrm rot="5400000">
            <a:off x="4361860" y="478554"/>
            <a:ext cx="83798" cy="1544499"/>
          </a:xfrm>
          <a:prstGeom prst="rightBrace">
            <a:avLst>
              <a:gd name="adj1" fmla="val 8333"/>
              <a:gd name="adj2" fmla="val 46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0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297C-4EDC-468B-BCE2-3DC26F90EA23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1772" y="143972"/>
            <a:ext cx="290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47133" y="260350"/>
            <a:ext cx="308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</a:t>
            </a:r>
            <a:r>
              <a:rPr lang="en-US" altLang="zh-TW" sz="3600" dirty="0" smtClean="0">
                <a:solidFill>
                  <a:srgbClr val="FF0000"/>
                </a:solidFill>
              </a:rPr>
              <a:t>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2863" y="737362"/>
            <a:ext cx="2607276" cy="52629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10</a:t>
            </a:r>
          </a:p>
          <a:p>
            <a:r>
              <a:rPr lang="en-US" altLang="zh-TW" sz="2800" dirty="0"/>
              <a:t>2 3</a:t>
            </a:r>
          </a:p>
          <a:p>
            <a:r>
              <a:rPr lang="en-US" altLang="zh-TW" sz="2800" dirty="0"/>
              <a:t>9 2</a:t>
            </a:r>
          </a:p>
          <a:p>
            <a:r>
              <a:rPr lang="en-US" altLang="zh-TW" sz="2800" dirty="0"/>
              <a:t>7 </a:t>
            </a:r>
            <a:r>
              <a:rPr lang="en-US" altLang="zh-TW" sz="2800" dirty="0" smtClean="0"/>
              <a:t>4</a:t>
            </a:r>
          </a:p>
          <a:p>
            <a:r>
              <a:rPr lang="en-US" altLang="zh-TW" sz="2800" dirty="0"/>
              <a:t>3 4</a:t>
            </a:r>
          </a:p>
          <a:p>
            <a:r>
              <a:rPr lang="en-US" altLang="zh-TW" sz="2800" dirty="0"/>
              <a:t>5 7</a:t>
            </a:r>
          </a:p>
          <a:p>
            <a:r>
              <a:rPr lang="en-US" altLang="zh-TW" sz="2800" dirty="0"/>
              <a:t>1 5</a:t>
            </a:r>
          </a:p>
          <a:p>
            <a:r>
              <a:rPr lang="en-US" altLang="zh-TW" sz="2800" dirty="0"/>
              <a:t>10 4</a:t>
            </a:r>
          </a:p>
          <a:p>
            <a:r>
              <a:rPr lang="en-US" altLang="zh-TW" sz="2800" dirty="0"/>
              <a:t>10 6</a:t>
            </a:r>
          </a:p>
          <a:p>
            <a:r>
              <a:rPr lang="en-US" altLang="zh-TW" sz="2800" dirty="0"/>
              <a:t>11 4</a:t>
            </a:r>
          </a:p>
          <a:p>
            <a:r>
              <a:rPr lang="en-US" altLang="zh-TW" sz="2800" dirty="0"/>
              <a:t>4 6</a:t>
            </a:r>
          </a:p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97585" y="946636"/>
            <a:ext cx="2876203" cy="5232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Case 1: 7</a:t>
            </a:r>
            <a:endParaRPr lang="zh-TW" altLang="en-US" sz="28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233" y="1676248"/>
            <a:ext cx="7338088" cy="4774428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10648764" y="4148412"/>
            <a:ext cx="64655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>
            <a:endCxn id="10" idx="0"/>
          </p:cNvCxnSpPr>
          <p:nvPr/>
        </p:nvCxnSpPr>
        <p:spPr>
          <a:xfrm>
            <a:off x="10680605" y="3248526"/>
            <a:ext cx="487" cy="899886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585995" y="4166886"/>
            <a:ext cx="3229337" cy="9491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905509" y="3414531"/>
            <a:ext cx="129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7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points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641220" y="4473575"/>
            <a:ext cx="129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points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7502325" y="2766348"/>
            <a:ext cx="2787570" cy="4649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254679" y="2756703"/>
            <a:ext cx="129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points</a:t>
            </a:r>
            <a:endParaRPr lang="zh-TW" altLang="en-US" sz="2400" dirty="0"/>
          </a:p>
        </p:txBody>
      </p:sp>
      <p:cxnSp>
        <p:nvCxnSpPr>
          <p:cNvPr id="19" name="肘形接點 18"/>
          <p:cNvCxnSpPr>
            <a:endCxn id="8" idx="1"/>
          </p:cNvCxnSpPr>
          <p:nvPr/>
        </p:nvCxnSpPr>
        <p:spPr>
          <a:xfrm rot="5400000" flipH="1" flipV="1">
            <a:off x="6218055" y="1738232"/>
            <a:ext cx="2009516" cy="94954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888603" y="765856"/>
            <a:ext cx="129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936832" y="3186894"/>
            <a:ext cx="1639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點座標</a:t>
            </a:r>
            <a:r>
              <a:rPr lang="en-US" altLang="zh-TW" sz="2400" dirty="0" err="1" smtClean="0">
                <a:ea typeface="標楷體" panose="03000509000000000000" pitchFamily="65" charset="-120"/>
              </a:rPr>
              <a:t>x,y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23" name="直線單箭頭接點 22"/>
          <p:cNvCxnSpPr>
            <a:stCxn id="20" idx="1"/>
          </p:cNvCxnSpPr>
          <p:nvPr/>
        </p:nvCxnSpPr>
        <p:spPr>
          <a:xfrm flipH="1">
            <a:off x="1423686" y="996689"/>
            <a:ext cx="464917" cy="10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弧 24"/>
          <p:cNvSpPr/>
          <p:nvPr/>
        </p:nvSpPr>
        <p:spPr>
          <a:xfrm rot="10800000">
            <a:off x="1365810" y="1354238"/>
            <a:ext cx="497713" cy="4054374"/>
          </a:xfrm>
          <a:prstGeom prst="leftBrace">
            <a:avLst>
              <a:gd name="adj1" fmla="val 8333"/>
              <a:gd name="adj2" fmla="val 4858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624314" y="5489636"/>
            <a:ext cx="158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8" name="直線單箭頭接點 27"/>
          <p:cNvCxnSpPr>
            <a:stCxn id="26" idx="1"/>
          </p:cNvCxnSpPr>
          <p:nvPr/>
        </p:nvCxnSpPr>
        <p:spPr>
          <a:xfrm flipH="1" flipV="1">
            <a:off x="1111170" y="5717894"/>
            <a:ext cx="513144" cy="2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向下箭號 28"/>
          <p:cNvSpPr/>
          <p:nvPr/>
        </p:nvSpPr>
        <p:spPr>
          <a:xfrm rot="16200000">
            <a:off x="2971803" y="3220655"/>
            <a:ext cx="1446836" cy="5266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0660283" y="4103186"/>
            <a:ext cx="462987" cy="37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2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6934368" y="1184079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9517726" y="4618037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517726" y="501332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17726" y="541020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24905" y="6204806"/>
            <a:ext cx="131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on[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]-left[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-56378" y="5827174"/>
            <a:ext cx="150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]+on2[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cxnSp>
        <p:nvCxnSpPr>
          <p:cNvPr id="84" name="直線接點 83"/>
          <p:cNvCxnSpPr/>
          <p:nvPr/>
        </p:nvCxnSpPr>
        <p:spPr>
          <a:xfrm>
            <a:off x="1374104" y="6096891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384262" y="6482652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742842" y="6438182"/>
            <a:ext cx="70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1371263" y="6809444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1305759" y="582519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292630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297179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769481"/>
            <a:ext cx="546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Max(left[j]+on2[j</a:t>
            </a:r>
            <a:r>
              <a:rPr lang="en-US" altLang="zh-TW" sz="2800" dirty="0">
                <a:solidFill>
                  <a:srgbClr val="0070C0"/>
                </a:solidFill>
              </a:rPr>
              <a:t>]</a:t>
            </a:r>
            <a:r>
              <a:rPr lang="en-US" altLang="zh-TW" sz="2800" dirty="0">
                <a:solidFill>
                  <a:srgbClr val="FF0000"/>
                </a:solidFill>
              </a:rPr>
              <a:t>+on[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]-left[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</a:t>
            </a:r>
            <a:r>
              <a:rPr lang="en-US" altLang="zh-TW" sz="2800" dirty="0" smtClean="0">
                <a:solidFill>
                  <a:srgbClr val="0070C0"/>
                </a:solidFill>
              </a:rPr>
              <a:t>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62208" y="2427056"/>
            <a:ext cx="6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j=8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797540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784411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788960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701902" y="5833030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2688773" y="6186641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693322" y="6525299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396608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383479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388028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970151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57022" y="6178804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961571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4974838" y="5819301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961709" y="6172912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966258" y="651157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905477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5892348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5896897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6731440" y="5823507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718311" y="6177118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722860" y="6515776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3179304" y="1204048"/>
            <a:ext cx="30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/>
              <a:t>j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左邊最大值</a:t>
            </a:r>
            <a:r>
              <a:rPr lang="en-US" altLang="zh-TW" dirty="0" smtClean="0"/>
              <a:t>on[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]-left[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13" name="右大括弧 112"/>
          <p:cNvSpPr/>
          <p:nvPr/>
        </p:nvSpPr>
        <p:spPr>
          <a:xfrm rot="5400000">
            <a:off x="4361860" y="478554"/>
            <a:ext cx="83798" cy="1544499"/>
          </a:xfrm>
          <a:prstGeom prst="rightBrace">
            <a:avLst>
              <a:gd name="adj1" fmla="val 8333"/>
              <a:gd name="adj2" fmla="val 46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3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7882313" y="1206905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9517726" y="4618037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517726" y="501332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17726" y="541020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24905" y="6204806"/>
            <a:ext cx="131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on[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]-left[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-56378" y="5827174"/>
            <a:ext cx="150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]+on2[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cxnSp>
        <p:nvCxnSpPr>
          <p:cNvPr id="84" name="直線接點 83"/>
          <p:cNvCxnSpPr/>
          <p:nvPr/>
        </p:nvCxnSpPr>
        <p:spPr>
          <a:xfrm>
            <a:off x="1374104" y="6096891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384262" y="6482652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742842" y="6438182"/>
            <a:ext cx="70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1371263" y="6809444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1305759" y="582519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292630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297179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769481"/>
            <a:ext cx="546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Max(left[j]+on2[j</a:t>
            </a:r>
            <a:r>
              <a:rPr lang="en-US" altLang="zh-TW" sz="2800" dirty="0">
                <a:solidFill>
                  <a:srgbClr val="0070C0"/>
                </a:solidFill>
              </a:rPr>
              <a:t>]</a:t>
            </a:r>
            <a:r>
              <a:rPr lang="en-US" altLang="zh-TW" sz="2800" dirty="0">
                <a:solidFill>
                  <a:srgbClr val="FF0000"/>
                </a:solidFill>
              </a:rPr>
              <a:t>+on[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]-left[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</a:t>
            </a:r>
            <a:r>
              <a:rPr lang="en-US" altLang="zh-TW" sz="2800" dirty="0" smtClean="0">
                <a:solidFill>
                  <a:srgbClr val="0070C0"/>
                </a:solidFill>
              </a:rPr>
              <a:t>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310153" y="2449882"/>
            <a:ext cx="60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j=9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797540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784411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788960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701902" y="5833030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2688773" y="6186641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693322" y="6525299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396608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383479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388028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970151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57022" y="6178804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961571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4974838" y="5819301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961709" y="6172912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966258" y="651157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905477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5892348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5896897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6731440" y="5823507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718311" y="6177118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722860" y="6515776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7717163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7704034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7708583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3179304" y="1204048"/>
            <a:ext cx="30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/>
              <a:t>j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左邊最大值</a:t>
            </a:r>
            <a:r>
              <a:rPr lang="en-US" altLang="zh-TW" dirty="0" smtClean="0"/>
              <a:t>on[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]-left[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16" name="右大括弧 115"/>
          <p:cNvSpPr/>
          <p:nvPr/>
        </p:nvSpPr>
        <p:spPr>
          <a:xfrm rot="5400000">
            <a:off x="4361860" y="478554"/>
            <a:ext cx="83798" cy="1544499"/>
          </a:xfrm>
          <a:prstGeom prst="rightBrace">
            <a:avLst>
              <a:gd name="adj1" fmla="val 8333"/>
              <a:gd name="adj2" fmla="val 46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5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9673872" y="1220007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9517726" y="4618037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517726" y="501332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17726" y="541020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24905" y="6204806"/>
            <a:ext cx="131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on[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]-left[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-56378" y="5827174"/>
            <a:ext cx="150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left[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]+on2[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</a:t>
            </a:r>
            <a:endParaRPr lang="zh-TW" altLang="en-US" sz="2000" dirty="0"/>
          </a:p>
        </p:txBody>
      </p:sp>
      <p:cxnSp>
        <p:nvCxnSpPr>
          <p:cNvPr id="84" name="直線接點 83"/>
          <p:cNvCxnSpPr/>
          <p:nvPr/>
        </p:nvCxnSpPr>
        <p:spPr>
          <a:xfrm>
            <a:off x="1374104" y="6096891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384262" y="6482652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742842" y="6438182"/>
            <a:ext cx="70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1371263" y="6809444"/>
            <a:ext cx="879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1305759" y="582519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1292630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297179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769481"/>
            <a:ext cx="546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Max(left[j]+on2[j</a:t>
            </a:r>
            <a:r>
              <a:rPr lang="en-US" altLang="zh-TW" sz="2800" dirty="0">
                <a:solidFill>
                  <a:srgbClr val="0070C0"/>
                </a:solidFill>
              </a:rPr>
              <a:t>]</a:t>
            </a:r>
            <a:r>
              <a:rPr lang="en-US" altLang="zh-TW" sz="2800" dirty="0">
                <a:solidFill>
                  <a:srgbClr val="FF0000"/>
                </a:solidFill>
              </a:rPr>
              <a:t>+on[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]-left[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</a:rPr>
              <a:t>]</a:t>
            </a:r>
            <a:r>
              <a:rPr lang="en-US" altLang="zh-TW" sz="2800" dirty="0" smtClean="0">
                <a:solidFill>
                  <a:srgbClr val="0070C0"/>
                </a:solidFill>
              </a:rPr>
              <a:t>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806346" y="2452568"/>
            <a:ext cx="773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j=10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797540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784411" y="6178804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788960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701902" y="5833030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2688773" y="6186641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693322" y="6525299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3396608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383479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388028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970151" y="5825193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957022" y="6178804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961571" y="6517462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4974838" y="5819301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961709" y="6172912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966258" y="651157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905477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5892348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5896897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6731440" y="5823507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718311" y="6177118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722860" y="6515776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7717163" y="5817309"/>
            <a:ext cx="3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7704034" y="6170920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7708583" y="650957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9523782" y="5804214"/>
            <a:ext cx="43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9510653" y="6157825"/>
            <a:ext cx="38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-5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9515202" y="6496483"/>
            <a:ext cx="44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179304" y="1204048"/>
            <a:ext cx="309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/>
              <a:t>j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左邊最大值</a:t>
            </a:r>
            <a:r>
              <a:rPr lang="en-US" altLang="zh-TW" dirty="0" smtClean="0"/>
              <a:t>on[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]-left[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19" name="右大括弧 118"/>
          <p:cNvSpPr/>
          <p:nvPr/>
        </p:nvSpPr>
        <p:spPr>
          <a:xfrm rot="5400000">
            <a:off x="4361860" y="478554"/>
            <a:ext cx="83798" cy="1544499"/>
          </a:xfrm>
          <a:prstGeom prst="rightBrace">
            <a:avLst>
              <a:gd name="adj1" fmla="val 8333"/>
              <a:gd name="adj2" fmla="val 46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0230175" y="5309810"/>
            <a:ext cx="190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Answer: </a:t>
            </a:r>
            <a:r>
              <a:rPr lang="en-US" altLang="zh-TW" sz="2800" dirty="0" smtClean="0">
                <a:solidFill>
                  <a:srgbClr val="FF0000"/>
                </a:solidFill>
              </a:rPr>
              <a:t>12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6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4900-5106-4848-9EEE-B8B9A10AE632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27888" y="452374"/>
            <a:ext cx="79827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#</a:t>
            </a:r>
            <a:r>
              <a:rPr lang="en-US" altLang="zh-TW" sz="1600" dirty="0"/>
              <a:t>include&lt;</a:t>
            </a:r>
            <a:r>
              <a:rPr lang="en-US" altLang="zh-TW" sz="1600" dirty="0" err="1"/>
              <a:t>cstdio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#include&lt;algorithm&gt;</a:t>
            </a:r>
          </a:p>
          <a:p>
            <a:r>
              <a:rPr lang="en-US" altLang="zh-TW" sz="1600" dirty="0"/>
              <a:t>using namespace </a:t>
            </a:r>
            <a:r>
              <a:rPr lang="en-US" altLang="zh-TW" sz="1600" dirty="0" err="1"/>
              <a:t>std</a:t>
            </a:r>
            <a:r>
              <a:rPr lang="en-US" altLang="zh-TW" sz="1600" dirty="0"/>
              <a:t>;</a:t>
            </a:r>
          </a:p>
          <a:p>
            <a:endParaRPr lang="en-US" altLang="zh-TW" sz="1600" dirty="0"/>
          </a:p>
          <a:p>
            <a:r>
              <a:rPr lang="en-US" altLang="zh-TW" sz="1600" dirty="0" err="1"/>
              <a:t>struct</a:t>
            </a:r>
            <a:r>
              <a:rPr lang="en-US" altLang="zh-TW" sz="1600" dirty="0"/>
              <a:t> Point {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x, y;</a:t>
            </a:r>
          </a:p>
          <a:p>
            <a:r>
              <a:rPr lang="en-US" altLang="zh-TW" sz="1600" dirty="0"/>
              <a:t>  bool operator &lt; (</a:t>
            </a:r>
            <a:r>
              <a:rPr lang="en-US" altLang="zh-TW" sz="1600" dirty="0" err="1"/>
              <a:t>const</a:t>
            </a:r>
            <a:r>
              <a:rPr lang="en-US" altLang="zh-TW" sz="1600" dirty="0"/>
              <a:t> Point&amp; </a:t>
            </a:r>
            <a:r>
              <a:rPr lang="en-US" altLang="zh-TW" sz="1600" dirty="0" err="1"/>
              <a:t>rhs</a:t>
            </a:r>
            <a:r>
              <a:rPr lang="en-US" altLang="zh-TW" sz="1600" dirty="0"/>
              <a:t>) </a:t>
            </a:r>
            <a:r>
              <a:rPr lang="en-US" altLang="zh-TW" sz="1600" dirty="0" err="1"/>
              <a:t>const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    return x &lt; </a:t>
            </a:r>
            <a:r>
              <a:rPr lang="en-US" altLang="zh-TW" sz="1600" dirty="0" err="1"/>
              <a:t>rhs.x</a:t>
            </a:r>
            <a:r>
              <a:rPr lang="en-US" altLang="zh-TW" sz="1600" dirty="0" smtClean="0"/>
              <a:t>;   </a:t>
            </a:r>
            <a:endParaRPr lang="en-US" altLang="zh-TW" sz="1600" dirty="0"/>
          </a:p>
          <a:p>
            <a:r>
              <a:rPr lang="en-US" altLang="zh-TW" sz="1600" dirty="0"/>
              <a:t>  </a:t>
            </a:r>
            <a:r>
              <a:rPr lang="en-US" altLang="zh-TW" sz="1600" dirty="0" smtClean="0"/>
              <a:t>}     </a:t>
            </a:r>
            <a:r>
              <a:rPr lang="zh-TW" altLang="en-US" sz="1600" dirty="0" smtClean="0"/>
              <a:t>                          </a:t>
            </a:r>
            <a:r>
              <a:rPr lang="en-US" altLang="zh-TW" sz="1600" dirty="0" smtClean="0">
                <a:solidFill>
                  <a:srgbClr val="0070C0"/>
                </a:solidFill>
              </a:rPr>
              <a:t>// 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1600" dirty="0" smtClean="0">
                <a:solidFill>
                  <a:srgbClr val="0070C0"/>
                </a:solidFill>
              </a:rPr>
              <a:t>x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座標比大小 </a:t>
            </a:r>
            <a:r>
              <a:rPr lang="en-US" altLang="zh-TW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由小至大</a:t>
            </a:r>
            <a:r>
              <a:rPr lang="en-US" altLang="zh-TW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/>
              <a:t>};</a:t>
            </a:r>
          </a:p>
          <a:p>
            <a:endParaRPr lang="en-US" altLang="zh-TW" sz="1600" dirty="0"/>
          </a:p>
          <a:p>
            <a:r>
              <a:rPr lang="en-US" altLang="zh-TW" sz="1600" dirty="0" err="1"/>
              <a:t>const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maxn</a:t>
            </a:r>
            <a:r>
              <a:rPr lang="en-US" altLang="zh-TW" sz="1600" dirty="0"/>
              <a:t> = 100 + 10;</a:t>
            </a:r>
          </a:p>
          <a:p>
            <a:r>
              <a:rPr lang="en-US" altLang="zh-TW" sz="1600" dirty="0"/>
              <a:t>Point P[</a:t>
            </a:r>
            <a:r>
              <a:rPr lang="en-US" altLang="zh-TW" sz="1600" dirty="0" err="1"/>
              <a:t>maxn</a:t>
            </a:r>
            <a:r>
              <a:rPr lang="en-US" altLang="zh-TW" sz="1600" dirty="0" smtClean="0"/>
              <a:t>];</a:t>
            </a:r>
            <a:r>
              <a:rPr lang="zh-TW" altLang="en-US" sz="1600" dirty="0" smtClean="0"/>
              <a:t>      </a:t>
            </a:r>
            <a:r>
              <a:rPr lang="en-US" altLang="zh-TW" sz="1600" dirty="0" smtClean="0">
                <a:solidFill>
                  <a:srgbClr val="0070C0"/>
                </a:solidFill>
              </a:rPr>
              <a:t>// 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存輸入點座標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 err="1"/>
              <a:t>int</a:t>
            </a:r>
            <a:r>
              <a:rPr lang="en-US" altLang="zh-TW" sz="1600" dirty="0"/>
              <a:t> n, m, y[</a:t>
            </a:r>
            <a:r>
              <a:rPr lang="en-US" altLang="zh-TW" sz="1600" dirty="0" err="1"/>
              <a:t>maxn</a:t>
            </a:r>
            <a:r>
              <a:rPr lang="en-US" altLang="zh-TW" sz="1600" dirty="0"/>
              <a:t>], on[</a:t>
            </a:r>
            <a:r>
              <a:rPr lang="en-US" altLang="zh-TW" sz="1600" dirty="0" err="1"/>
              <a:t>maxn</a:t>
            </a:r>
            <a:r>
              <a:rPr lang="en-US" altLang="zh-TW" sz="1600" dirty="0"/>
              <a:t>], on2[</a:t>
            </a:r>
            <a:r>
              <a:rPr lang="en-US" altLang="zh-TW" sz="1600" dirty="0" err="1"/>
              <a:t>maxn</a:t>
            </a:r>
            <a:r>
              <a:rPr lang="en-US" altLang="zh-TW" sz="1600" dirty="0"/>
              <a:t>], left[</a:t>
            </a:r>
            <a:r>
              <a:rPr lang="en-US" altLang="zh-TW" sz="1600" dirty="0" err="1"/>
              <a:t>maxn</a:t>
            </a:r>
            <a:r>
              <a:rPr lang="en-US" altLang="zh-TW" sz="1600" dirty="0" smtClean="0"/>
              <a:t>];</a:t>
            </a:r>
            <a:r>
              <a:rPr lang="zh-TW" altLang="en-US" sz="1600" dirty="0" smtClean="0"/>
              <a:t>  </a:t>
            </a:r>
            <a:r>
              <a:rPr lang="en-US" altLang="zh-TW" sz="1600" dirty="0" smtClean="0">
                <a:solidFill>
                  <a:srgbClr val="0070C0"/>
                </a:solidFill>
              </a:rPr>
              <a:t>// array y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存所有點的</a:t>
            </a:r>
            <a:r>
              <a:rPr lang="en-US" altLang="zh-TW" sz="1600" dirty="0" smtClean="0">
                <a:solidFill>
                  <a:srgbClr val="0070C0"/>
                </a:solidFill>
              </a:rPr>
              <a:t>y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696450" y="260350"/>
            <a:ext cx="1818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3695 Code (1/3)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77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7440" y="0"/>
            <a:ext cx="1064872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rgbClr val="FF0000"/>
                </a:solidFill>
              </a:rPr>
              <a:t>int</a:t>
            </a:r>
            <a:r>
              <a:rPr lang="en-US" altLang="zh-TW" sz="1600" dirty="0">
                <a:solidFill>
                  <a:srgbClr val="FF0000"/>
                </a:solidFill>
              </a:rPr>
              <a:t> solve() </a:t>
            </a:r>
            <a:r>
              <a:rPr lang="en-US" altLang="zh-TW" sz="1600" dirty="0" smtClean="0"/>
              <a:t>{</a:t>
            </a:r>
            <a:r>
              <a:rPr lang="zh-TW" altLang="en-US" sz="1600" dirty="0" smtClean="0"/>
              <a:t>                             </a:t>
            </a:r>
            <a:r>
              <a:rPr lang="en-US" altLang="zh-TW" sz="1600" dirty="0" smtClean="0">
                <a:solidFill>
                  <a:srgbClr val="0070C0"/>
                </a:solidFill>
              </a:rPr>
              <a:t>// 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尋找</a:t>
            </a:r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長方形邊上最多的點數</a:t>
            </a:r>
            <a:endParaRPr lang="en-US" altLang="zh-TW" sz="1600" dirty="0"/>
          </a:p>
          <a:p>
            <a:r>
              <a:rPr lang="en-US" altLang="zh-TW" sz="1600" dirty="0"/>
              <a:t>  sort(P, </a:t>
            </a:r>
            <a:r>
              <a:rPr lang="en-US" altLang="zh-TW" sz="1600" dirty="0" err="1"/>
              <a:t>P+n</a:t>
            </a:r>
            <a:r>
              <a:rPr lang="en-US" altLang="zh-TW" sz="1600" dirty="0" smtClean="0"/>
              <a:t>);  sort(y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y+n</a:t>
            </a:r>
            <a:r>
              <a:rPr lang="en-US" altLang="zh-TW" sz="1600" dirty="0" smtClean="0"/>
              <a:t>);</a:t>
            </a:r>
            <a:r>
              <a:rPr lang="zh-TW" altLang="en-US" sz="1600" dirty="0" smtClean="0"/>
              <a:t>  </a:t>
            </a:r>
            <a:r>
              <a:rPr lang="en-US" altLang="zh-TW" sz="1600" dirty="0" smtClean="0">
                <a:solidFill>
                  <a:srgbClr val="0070C0"/>
                </a:solidFill>
              </a:rPr>
              <a:t>// P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陣列依</a:t>
            </a:r>
            <a:r>
              <a:rPr lang="en-US" altLang="zh-TW" sz="1600" dirty="0" smtClean="0">
                <a:solidFill>
                  <a:srgbClr val="0070C0"/>
                </a:solidFill>
              </a:rPr>
              <a:t>x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座標由小至大排列</a:t>
            </a:r>
            <a:r>
              <a:rPr lang="en-US" altLang="zh-TW" sz="1600" dirty="0" smtClean="0">
                <a:solidFill>
                  <a:srgbClr val="0070C0"/>
                </a:solidFill>
              </a:rPr>
              <a:t>,y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由小至大排列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/>
              <a:t>  m = </a:t>
            </a:r>
            <a:r>
              <a:rPr lang="en-US" altLang="zh-TW" sz="1600" dirty="0">
                <a:solidFill>
                  <a:srgbClr val="FF0000"/>
                </a:solidFill>
              </a:rPr>
              <a:t>unique(y, </a:t>
            </a:r>
            <a:r>
              <a:rPr lang="en-US" altLang="zh-TW" sz="1600" dirty="0" err="1">
                <a:solidFill>
                  <a:srgbClr val="FF0000"/>
                </a:solidFill>
              </a:rPr>
              <a:t>y+n</a:t>
            </a:r>
            <a:r>
              <a:rPr lang="en-US" altLang="zh-TW" sz="1600" dirty="0">
                <a:solidFill>
                  <a:srgbClr val="FF0000"/>
                </a:solidFill>
              </a:rPr>
              <a:t>) - y; </a:t>
            </a:r>
            <a:r>
              <a:rPr lang="zh-TW" altLang="en-US" sz="1600" dirty="0" smtClean="0">
                <a:solidFill>
                  <a:srgbClr val="FF0000"/>
                </a:solidFill>
              </a:rPr>
              <a:t>      </a:t>
            </a:r>
            <a:r>
              <a:rPr lang="en-US" altLang="zh-TW" sz="1600" dirty="0" smtClean="0">
                <a:solidFill>
                  <a:srgbClr val="0070C0"/>
                </a:solidFill>
              </a:rPr>
              <a:t>// </a:t>
            </a:r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所有不同的</a:t>
            </a:r>
            <a:r>
              <a:rPr lang="en-US" altLang="zh-TW" sz="1600" dirty="0" smtClean="0">
                <a:solidFill>
                  <a:srgbClr val="0070C0"/>
                </a:solidFill>
              </a:rPr>
              <a:t>y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  <a:p>
            <a:r>
              <a:rPr lang="zh-TW" altLang="en-US" sz="1600" dirty="0"/>
              <a:t>  </a:t>
            </a:r>
            <a:r>
              <a:rPr lang="en-US" altLang="zh-TW" sz="1600" dirty="0"/>
              <a:t>if(m &lt;= 2) return n; </a:t>
            </a:r>
            <a:r>
              <a:rPr lang="zh-TW" altLang="en-US" sz="1600" dirty="0" smtClean="0"/>
              <a:t>           </a:t>
            </a:r>
            <a:r>
              <a:rPr lang="en-US" altLang="zh-TW" sz="1600" dirty="0" smtClean="0">
                <a:solidFill>
                  <a:srgbClr val="0070C0"/>
                </a:solidFill>
              </a:rPr>
              <a:t>// </a:t>
            </a:r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最多兩種不同的</a:t>
            </a:r>
            <a:r>
              <a:rPr lang="en-US" altLang="zh-TW" sz="1600" dirty="0" smtClean="0">
                <a:solidFill>
                  <a:srgbClr val="0070C0"/>
                </a:solidFill>
              </a:rPr>
              <a:t>y</a:t>
            </a:r>
            <a:endParaRPr lang="en-US" altLang="zh-TW" sz="1600" dirty="0">
              <a:solidFill>
                <a:srgbClr val="0070C0"/>
              </a:solidFill>
            </a:endParaRP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ans</a:t>
            </a:r>
            <a:r>
              <a:rPr lang="en-US" altLang="zh-TW" sz="1600" dirty="0"/>
              <a:t> = 0</a:t>
            </a:r>
            <a:r>
              <a:rPr lang="en-US" altLang="zh-TW" sz="1600" dirty="0" smtClean="0"/>
              <a:t>;</a:t>
            </a:r>
            <a:r>
              <a:rPr lang="zh-TW" altLang="en-US" sz="1600" dirty="0" smtClean="0"/>
              <a:t>                          </a:t>
            </a:r>
            <a:r>
              <a:rPr lang="en-US" altLang="zh-TW" sz="1600" dirty="0" smtClean="0">
                <a:solidFill>
                  <a:srgbClr val="0070C0"/>
                </a:solidFill>
              </a:rPr>
              <a:t>// 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ans</a:t>
            </a:r>
            <a:r>
              <a:rPr lang="en-US" altLang="zh-TW" sz="1600" dirty="0" smtClean="0">
                <a:solidFill>
                  <a:srgbClr val="0070C0"/>
                </a:solidFill>
              </a:rPr>
              <a:t>: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長方形邊上最多的點數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/>
              <a:t>  for(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a = 0; a &lt; m; a</a:t>
            </a:r>
            <a:r>
              <a:rPr lang="en-US" altLang="zh-TW" sz="1600" dirty="0" smtClean="0"/>
              <a:t>++)   </a:t>
            </a:r>
            <a:r>
              <a:rPr lang="en-US" altLang="zh-TW" sz="1600" dirty="0" smtClean="0">
                <a:solidFill>
                  <a:srgbClr val="0070C0"/>
                </a:solidFill>
              </a:rPr>
              <a:t>// 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固定水平線</a:t>
            </a:r>
            <a:r>
              <a:rPr lang="en-US" altLang="zh-TW" sz="1600" dirty="0" smtClean="0">
                <a:solidFill>
                  <a:srgbClr val="0070C0"/>
                </a:solidFill>
              </a:rPr>
              <a:t>y=y[a]</a:t>
            </a:r>
            <a:endParaRPr lang="en-US" altLang="zh-TW" sz="1600" dirty="0">
              <a:solidFill>
                <a:srgbClr val="0070C0"/>
              </a:solidFill>
            </a:endParaRPr>
          </a:p>
          <a:p>
            <a:r>
              <a:rPr lang="en-US" altLang="zh-TW" sz="1600" dirty="0"/>
              <a:t>    for(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b = a+1; b &lt; m; b++) </a:t>
            </a:r>
            <a:r>
              <a:rPr lang="en-US" altLang="zh-TW" sz="1600" dirty="0" smtClean="0"/>
              <a:t>{   </a:t>
            </a:r>
            <a:r>
              <a:rPr lang="en-US" altLang="zh-TW" sz="1600" dirty="0" smtClean="0">
                <a:solidFill>
                  <a:srgbClr val="0070C0"/>
                </a:solidFill>
              </a:rPr>
              <a:t>// </a:t>
            </a:r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固定水平線</a:t>
            </a:r>
            <a:r>
              <a:rPr lang="en-US" altLang="zh-TW" sz="1600" dirty="0" smtClean="0">
                <a:solidFill>
                  <a:srgbClr val="0070C0"/>
                </a:solidFill>
              </a:rPr>
              <a:t>y=y[b]</a:t>
            </a:r>
            <a:endParaRPr lang="en-US" altLang="zh-TW" sz="1600" dirty="0"/>
          </a:p>
          <a:p>
            <a:r>
              <a:rPr lang="en-US" altLang="zh-TW" sz="1600" dirty="0"/>
              <a:t>     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ymin</a:t>
            </a:r>
            <a:r>
              <a:rPr lang="en-US" altLang="zh-TW" sz="1600" dirty="0"/>
              <a:t> = y[a], </a:t>
            </a:r>
            <a:r>
              <a:rPr lang="en-US" altLang="zh-TW" sz="1600" dirty="0" err="1"/>
              <a:t>ymax</a:t>
            </a:r>
            <a:r>
              <a:rPr lang="en-US" altLang="zh-TW" sz="1600" dirty="0"/>
              <a:t> = y[b]; </a:t>
            </a:r>
            <a:r>
              <a:rPr lang="en-US" altLang="zh-TW" sz="1600" dirty="0">
                <a:solidFill>
                  <a:srgbClr val="0070C0"/>
                </a:solidFill>
              </a:rPr>
              <a:t>// </a:t>
            </a:r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計算上下邊界分別為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ymin</a:t>
            </a:r>
            <a:r>
              <a:rPr lang="en-US" altLang="zh-TW" sz="1600" dirty="0" smtClean="0">
                <a:solidFill>
                  <a:srgbClr val="0070C0"/>
                </a:solidFill>
              </a:rPr>
              <a:t>(y[a])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ymax</a:t>
            </a:r>
            <a:r>
              <a:rPr lang="en-US" altLang="zh-TW" sz="1600" dirty="0" smtClean="0">
                <a:solidFill>
                  <a:srgbClr val="0070C0"/>
                </a:solidFill>
              </a:rPr>
              <a:t>(y[b])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</a:t>
            </a:r>
            <a:endParaRPr lang="zh-TW" altLang="en-US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/>
              <a:t>      </a:t>
            </a:r>
            <a:r>
              <a:rPr lang="en-US" altLang="zh-TW" sz="1600" dirty="0">
                <a:solidFill>
                  <a:srgbClr val="0070C0"/>
                </a:solidFill>
              </a:rPr>
              <a:t>// </a:t>
            </a:r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1600" dirty="0">
                <a:solidFill>
                  <a:srgbClr val="0070C0"/>
                </a:solidFill>
              </a:rPr>
              <a:t>left, on, on2</a:t>
            </a:r>
          </a:p>
          <a:p>
            <a:r>
              <a:rPr lang="en-US" altLang="zh-TW" sz="1600" dirty="0"/>
              <a:t>     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k = 0</a:t>
            </a:r>
            <a:r>
              <a:rPr lang="en-US" altLang="zh-TW" sz="1600" dirty="0" smtClean="0"/>
              <a:t>;</a:t>
            </a:r>
            <a:r>
              <a:rPr lang="zh-TW" altLang="en-US" sz="1600" dirty="0" smtClean="0"/>
              <a:t>   </a:t>
            </a:r>
            <a:r>
              <a:rPr lang="en-US" altLang="zh-TW" sz="1600" dirty="0" smtClean="0">
                <a:solidFill>
                  <a:srgbClr val="0070C0"/>
                </a:solidFill>
              </a:rPr>
              <a:t>// k:</a:t>
            </a:r>
            <a:r>
              <a:rPr lang="zh-TW" altLang="en-US" sz="1600" dirty="0" smtClean="0">
                <a:solidFill>
                  <a:srgbClr val="0070C0"/>
                </a:solidFill>
              </a:rPr>
              <a:t> 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垂線數目</a:t>
            </a:r>
            <a:r>
              <a:rPr lang="en-US" altLang="zh-TW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輸入點不同的</a:t>
            </a:r>
            <a:r>
              <a:rPr lang="en-US" altLang="zh-TW" sz="16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X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座標數目</a:t>
            </a:r>
            <a:r>
              <a:rPr lang="en-US" altLang="zh-TW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/>
              <a:t>      for(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 n;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++) </a:t>
            </a:r>
            <a:r>
              <a:rPr lang="en-US" altLang="zh-TW" sz="1600" dirty="0" smtClean="0"/>
              <a:t>{   </a:t>
            </a:r>
            <a:r>
              <a:rPr lang="zh-TW" altLang="en-US" sz="1600" dirty="0" smtClean="0"/>
              <a:t>           </a:t>
            </a:r>
            <a:r>
              <a:rPr lang="en-US" altLang="zh-TW" sz="1600" dirty="0" smtClean="0">
                <a:solidFill>
                  <a:srgbClr val="0070C0"/>
                </a:solidFill>
              </a:rPr>
              <a:t>// 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垂線由左至右掃描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/>
              <a:t>        if(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== 0 || P[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].x != P[i-1].x) { </a:t>
            </a:r>
            <a:r>
              <a:rPr lang="zh-TW" altLang="en-US" sz="1600" dirty="0" smtClean="0"/>
              <a:t> </a:t>
            </a:r>
            <a:r>
              <a:rPr lang="en-US" altLang="zh-TW" sz="1600" dirty="0" smtClean="0">
                <a:solidFill>
                  <a:srgbClr val="0070C0"/>
                </a:solidFill>
              </a:rPr>
              <a:t>// </a:t>
            </a:r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一條新的垂直線</a:t>
            </a:r>
          </a:p>
          <a:p>
            <a:r>
              <a:rPr lang="zh-TW" altLang="en-US" sz="1600" dirty="0"/>
              <a:t>          </a:t>
            </a:r>
            <a:r>
              <a:rPr lang="en-US" altLang="zh-TW" sz="1600" dirty="0"/>
              <a:t>k++;</a:t>
            </a:r>
          </a:p>
          <a:p>
            <a:r>
              <a:rPr lang="en-US" altLang="zh-TW" sz="1600" dirty="0"/>
              <a:t>          on[k] = on2[k] = 0;</a:t>
            </a:r>
          </a:p>
          <a:p>
            <a:r>
              <a:rPr lang="en-US" altLang="zh-TW" sz="1600" dirty="0"/>
              <a:t>          left[k] = k == 0 ? 0 : </a:t>
            </a:r>
            <a:r>
              <a:rPr lang="en-US" altLang="zh-TW" sz="1600" dirty="0">
                <a:solidFill>
                  <a:srgbClr val="FF0000"/>
                </a:solidFill>
              </a:rPr>
              <a:t>left[k-1] + on2[k-1] - on[k-1]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        } </a:t>
            </a:r>
          </a:p>
          <a:p>
            <a:r>
              <a:rPr lang="en-US" altLang="zh-TW" sz="1600" dirty="0"/>
              <a:t>        if(P[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].y &gt; </a:t>
            </a:r>
            <a:r>
              <a:rPr lang="en-US" altLang="zh-TW" sz="1600" dirty="0" err="1"/>
              <a:t>ymin</a:t>
            </a:r>
            <a:r>
              <a:rPr lang="en-US" altLang="zh-TW" sz="1600" dirty="0"/>
              <a:t> &amp;&amp; P[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].y &lt; </a:t>
            </a:r>
            <a:r>
              <a:rPr lang="en-US" altLang="zh-TW" sz="1600" dirty="0" err="1"/>
              <a:t>ymax</a:t>
            </a:r>
            <a:r>
              <a:rPr lang="en-US" altLang="zh-TW" sz="1600" dirty="0"/>
              <a:t>) on[k]++;</a:t>
            </a:r>
          </a:p>
          <a:p>
            <a:r>
              <a:rPr lang="en-US" altLang="zh-TW" sz="1600" dirty="0"/>
              <a:t>        if(P[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].y &gt;= </a:t>
            </a:r>
            <a:r>
              <a:rPr lang="en-US" altLang="zh-TW" sz="1600" dirty="0" err="1"/>
              <a:t>ymin</a:t>
            </a:r>
            <a:r>
              <a:rPr lang="en-US" altLang="zh-TW" sz="1600" dirty="0"/>
              <a:t> &amp;&amp; P[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].y &lt;= </a:t>
            </a:r>
            <a:r>
              <a:rPr lang="en-US" altLang="zh-TW" sz="1600" dirty="0" err="1"/>
              <a:t>ymax</a:t>
            </a:r>
            <a:r>
              <a:rPr lang="en-US" altLang="zh-TW" sz="1600" dirty="0"/>
              <a:t>) on2[k]++;</a:t>
            </a:r>
          </a:p>
          <a:p>
            <a:r>
              <a:rPr lang="en-US" altLang="zh-TW" sz="1600" dirty="0"/>
              <a:t>      }</a:t>
            </a:r>
          </a:p>
          <a:p>
            <a:r>
              <a:rPr lang="en-US" altLang="zh-TW" sz="1600" dirty="0"/>
              <a:t>      if(k &lt;= 2) return n; </a:t>
            </a:r>
            <a:r>
              <a:rPr lang="zh-TW" altLang="en-US" sz="1600" dirty="0" smtClean="0"/>
              <a:t>                              </a:t>
            </a:r>
            <a:r>
              <a:rPr lang="en-US" altLang="zh-TW" sz="1600" dirty="0" smtClean="0">
                <a:solidFill>
                  <a:srgbClr val="0070C0"/>
                </a:solidFill>
              </a:rPr>
              <a:t>// </a:t>
            </a:r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最多兩種不同的</a:t>
            </a:r>
            <a:r>
              <a:rPr lang="en-US" altLang="zh-TW" sz="1600" dirty="0" smtClean="0">
                <a:solidFill>
                  <a:srgbClr val="0070C0"/>
                </a:solidFill>
              </a:rPr>
              <a:t>x</a:t>
            </a:r>
            <a:endParaRPr lang="en-US" altLang="zh-TW" sz="1600" dirty="0">
              <a:solidFill>
                <a:srgbClr val="0070C0"/>
              </a:solidFill>
            </a:endParaRPr>
          </a:p>
          <a:p>
            <a:r>
              <a:rPr lang="en-US" altLang="zh-TW" sz="1600" dirty="0"/>
              <a:t>     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M = 0</a:t>
            </a:r>
            <a:r>
              <a:rPr lang="en-US" altLang="zh-TW" sz="1600" dirty="0" smtClean="0"/>
              <a:t>;</a:t>
            </a:r>
            <a:r>
              <a:rPr lang="zh-TW" altLang="en-US" sz="1600" dirty="0" smtClean="0"/>
              <a:t>                                              </a:t>
            </a:r>
            <a:r>
              <a:rPr lang="en-US" altLang="zh-TW" sz="1600" dirty="0" smtClean="0">
                <a:solidFill>
                  <a:srgbClr val="0070C0"/>
                </a:solidFill>
              </a:rPr>
              <a:t>// 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垂線由左至右掃描儲存 </a:t>
            </a:r>
            <a:r>
              <a:rPr lang="en-US" altLang="zh-TW" sz="1600" dirty="0" smtClean="0">
                <a:solidFill>
                  <a:srgbClr val="0070C0"/>
                </a:solidFill>
              </a:rPr>
              <a:t>max(on[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1600" dirty="0" smtClean="0">
                <a:solidFill>
                  <a:srgbClr val="0070C0"/>
                </a:solidFill>
              </a:rPr>
              <a:t>]-left[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1600" dirty="0" smtClean="0">
                <a:solidFill>
                  <a:srgbClr val="0070C0"/>
                </a:solidFill>
              </a:rPr>
              <a:t>])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於變數</a:t>
            </a:r>
            <a:r>
              <a:rPr lang="en-US" altLang="zh-TW" sz="1600" dirty="0" smtClean="0">
                <a:solidFill>
                  <a:srgbClr val="0070C0"/>
                </a:solidFill>
              </a:rPr>
              <a:t>M</a:t>
            </a:r>
            <a:endParaRPr lang="en-US" altLang="zh-TW" sz="1600" dirty="0">
              <a:solidFill>
                <a:srgbClr val="0070C0"/>
              </a:solidFill>
            </a:endParaRPr>
          </a:p>
          <a:p>
            <a:r>
              <a:rPr lang="en-US" altLang="zh-TW" sz="1600" dirty="0"/>
              <a:t>      for(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j = 1; j &lt;= k; </a:t>
            </a:r>
            <a:r>
              <a:rPr lang="en-US" altLang="zh-TW" sz="1600" dirty="0" err="1"/>
              <a:t>j++</a:t>
            </a:r>
            <a:r>
              <a:rPr lang="en-US" altLang="zh-TW" sz="1600" dirty="0"/>
              <a:t>) </a:t>
            </a:r>
            <a:r>
              <a:rPr lang="en-US" altLang="zh-TW" sz="1600" dirty="0" smtClean="0"/>
              <a:t>{</a:t>
            </a:r>
            <a:r>
              <a:rPr lang="zh-TW" altLang="en-US" sz="1600" dirty="0" smtClean="0"/>
              <a:t>                    </a:t>
            </a:r>
            <a:r>
              <a:rPr lang="en-US" altLang="zh-TW" sz="1600" dirty="0" smtClean="0">
                <a:solidFill>
                  <a:srgbClr val="0070C0"/>
                </a:solidFill>
              </a:rPr>
              <a:t>// 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由左至右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掃描 </a:t>
            </a:r>
            <a:r>
              <a:rPr lang="en-US" altLang="zh-TW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共有</a:t>
            </a:r>
            <a:r>
              <a:rPr lang="en-US" altLang="zh-TW" sz="16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k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條垂線須掃描</a:t>
            </a:r>
            <a:r>
              <a:rPr lang="en-US" altLang="zh-TW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1600" dirty="0"/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rgbClr val="FF0000"/>
                </a:solidFill>
              </a:rPr>
              <a:t>ans</a:t>
            </a:r>
            <a:r>
              <a:rPr lang="en-US" altLang="zh-TW" sz="1600" dirty="0">
                <a:solidFill>
                  <a:srgbClr val="FF0000"/>
                </a:solidFill>
              </a:rPr>
              <a:t> = max(</a:t>
            </a:r>
            <a:r>
              <a:rPr lang="en-US" altLang="zh-TW" sz="1600" dirty="0" err="1">
                <a:solidFill>
                  <a:srgbClr val="FF0000"/>
                </a:solidFill>
              </a:rPr>
              <a:t>ans</a:t>
            </a:r>
            <a:r>
              <a:rPr lang="en-US" altLang="zh-TW" sz="1600" dirty="0">
                <a:solidFill>
                  <a:srgbClr val="FF0000"/>
                </a:solidFill>
              </a:rPr>
              <a:t>, left[j]+on2[j]+M</a:t>
            </a:r>
            <a:r>
              <a:rPr lang="en-US" altLang="zh-TW" sz="1600" dirty="0" smtClean="0">
                <a:solidFill>
                  <a:srgbClr val="FF0000"/>
                </a:solidFill>
              </a:rPr>
              <a:t>);  </a:t>
            </a:r>
            <a:r>
              <a:rPr lang="en-US" altLang="zh-TW" sz="1600" dirty="0" smtClean="0">
                <a:solidFill>
                  <a:srgbClr val="0070C0"/>
                </a:solidFill>
              </a:rPr>
              <a:t>// 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固定上下兩條水平邊</a:t>
            </a:r>
            <a:r>
              <a:rPr lang="en-US" altLang="zh-TW" sz="1600" dirty="0" smtClean="0">
                <a:solidFill>
                  <a:srgbClr val="0070C0"/>
                </a:solidFill>
              </a:rPr>
              <a:t>(y=y[a], y=y[b])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計算長方形邊上最多的點數</a:t>
            </a:r>
            <a:r>
              <a:rPr lang="en-US" altLang="zh-TW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並更新</a:t>
            </a:r>
            <a:r>
              <a:rPr lang="en-US" altLang="zh-TW" sz="1600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ans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>
                <a:solidFill>
                  <a:srgbClr val="FF0000"/>
                </a:solidFill>
              </a:rPr>
              <a:t>        M = max(M, on[j]-left[j</a:t>
            </a:r>
            <a:r>
              <a:rPr lang="en-US" altLang="zh-TW" sz="1600" dirty="0" smtClean="0">
                <a:solidFill>
                  <a:srgbClr val="FF0000"/>
                </a:solidFill>
              </a:rPr>
              <a:t>]);</a:t>
            </a:r>
            <a:r>
              <a:rPr lang="zh-TW" altLang="en-US" sz="1600" dirty="0" smtClean="0">
                <a:solidFill>
                  <a:srgbClr val="FF0000"/>
                </a:solidFill>
              </a:rPr>
              <a:t>                </a:t>
            </a:r>
            <a:r>
              <a:rPr lang="en-US" altLang="zh-TW" sz="1600" dirty="0" smtClean="0">
                <a:solidFill>
                  <a:srgbClr val="0070C0"/>
                </a:solidFill>
              </a:rPr>
              <a:t>// 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sz="1600" dirty="0" smtClean="0">
                <a:solidFill>
                  <a:srgbClr val="0070C0"/>
                </a:solidFill>
              </a:rPr>
              <a:t>M</a:t>
            </a:r>
            <a:r>
              <a:rPr lang="zh-TW" altLang="en-US" sz="16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/>
              <a:t>      }</a:t>
            </a:r>
          </a:p>
          <a:p>
            <a:r>
              <a:rPr lang="en-US" altLang="zh-TW" sz="1600" dirty="0"/>
              <a:t>    }</a:t>
            </a:r>
          </a:p>
          <a:p>
            <a:r>
              <a:rPr lang="en-US" altLang="zh-TW" sz="1600" dirty="0"/>
              <a:t>  return </a:t>
            </a:r>
            <a:r>
              <a:rPr lang="en-US" altLang="zh-TW" sz="1600" dirty="0" err="1"/>
              <a:t>ans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696450" y="260350"/>
            <a:ext cx="1818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3695 Code (2/3)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88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EA60-23EF-4340-B3EF-DBDDE18D3590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58368" y="260350"/>
            <a:ext cx="7351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rgbClr val="FF0000"/>
                </a:solidFill>
              </a:rPr>
              <a:t>int</a:t>
            </a:r>
            <a:r>
              <a:rPr lang="en-US" altLang="zh-TW" sz="1600" dirty="0">
                <a:solidFill>
                  <a:srgbClr val="FF0000"/>
                </a:solidFill>
              </a:rPr>
              <a:t> main() </a:t>
            </a:r>
            <a:r>
              <a:rPr lang="en-US" altLang="zh-TW" sz="1600" dirty="0"/>
              <a:t>{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kase</a:t>
            </a:r>
            <a:r>
              <a:rPr lang="en-US" altLang="zh-TW" sz="1600" dirty="0"/>
              <a:t> = 0;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smtClean="0"/>
              <a:t>// </a:t>
            </a:r>
            <a:r>
              <a:rPr lang="en-US" altLang="zh-TW" sz="1600" dirty="0" err="1" smtClean="0"/>
              <a:t>freopen</a:t>
            </a:r>
            <a:r>
              <a:rPr lang="en-US" altLang="zh-TW" sz="1600" dirty="0"/>
              <a:t>("3695.in","r",stdin);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 smtClean="0"/>
              <a:t>// </a:t>
            </a:r>
            <a:r>
              <a:rPr lang="en-US" altLang="zh-TW" sz="1600" dirty="0" err="1" smtClean="0"/>
              <a:t>freopen</a:t>
            </a:r>
            <a:r>
              <a:rPr lang="en-US" altLang="zh-TW" sz="1600" dirty="0"/>
              <a:t>("3695.out","w",stdout);</a:t>
            </a:r>
          </a:p>
          <a:p>
            <a:r>
              <a:rPr lang="en-US" altLang="zh-TW" sz="1600" dirty="0"/>
              <a:t>  while(</a:t>
            </a:r>
            <a:r>
              <a:rPr lang="en-US" altLang="zh-TW" sz="1600" dirty="0" err="1"/>
              <a:t>scanf</a:t>
            </a:r>
            <a:r>
              <a:rPr lang="en-US" altLang="zh-TW" sz="1600" dirty="0"/>
              <a:t>("%d", &amp;n) == 1 &amp;&amp; n) {</a:t>
            </a:r>
          </a:p>
          <a:p>
            <a:r>
              <a:rPr lang="en-US" altLang="zh-TW" sz="1600" dirty="0"/>
              <a:t>    for(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 n;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++) { </a:t>
            </a:r>
            <a:r>
              <a:rPr lang="en-US" altLang="zh-TW" sz="1600" dirty="0" err="1"/>
              <a:t>scanf</a:t>
            </a:r>
            <a:r>
              <a:rPr lang="en-US" altLang="zh-TW" sz="1600" dirty="0"/>
              <a:t>("%</a:t>
            </a:r>
            <a:r>
              <a:rPr lang="en-US" altLang="zh-TW" sz="1600" dirty="0" err="1"/>
              <a:t>d%d</a:t>
            </a:r>
            <a:r>
              <a:rPr lang="en-US" altLang="zh-TW" sz="1600" dirty="0"/>
              <a:t>", &amp;P[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].x, &amp;P[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].y); y[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 = P[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].y; }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("Case %d: %d\n", ++</a:t>
            </a:r>
            <a:r>
              <a:rPr lang="en-US" altLang="zh-TW" sz="1600" dirty="0" err="1"/>
              <a:t>kase</a:t>
            </a:r>
            <a:r>
              <a:rPr lang="en-US" altLang="zh-TW" sz="1600" dirty="0"/>
              <a:t>, </a:t>
            </a:r>
            <a:r>
              <a:rPr lang="en-US" altLang="zh-TW" sz="1600" dirty="0">
                <a:solidFill>
                  <a:srgbClr val="FF0000"/>
                </a:solidFill>
              </a:rPr>
              <a:t>solve()</a:t>
            </a:r>
            <a:r>
              <a:rPr lang="en-US" altLang="zh-TW" sz="1600" dirty="0"/>
              <a:t>);</a:t>
            </a:r>
          </a:p>
          <a:p>
            <a:r>
              <a:rPr lang="en-US" altLang="zh-TW" sz="1600" dirty="0"/>
              <a:t>  }</a:t>
            </a:r>
          </a:p>
          <a:p>
            <a:r>
              <a:rPr lang="en-US" altLang="zh-TW" sz="1600" dirty="0"/>
              <a:t>  return 0;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696450" y="260350"/>
            <a:ext cx="1818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3695 Code (3/3)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53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3F4B-FAB0-4B64-9080-6E4448A9096B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24627" y="902826"/>
            <a:ext cx="193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82775" y="1620455"/>
            <a:ext cx="10023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Enumeration 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列舉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+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Linear Scan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本題所用的方法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459038" y="2245489"/>
                <a:ext cx="48960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3200" dirty="0" smtClean="0"/>
                  <a:t>Time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)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38" y="2245489"/>
                <a:ext cx="4896091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861"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1882775" y="2895598"/>
            <a:ext cx="6886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暴力法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459038" y="3509059"/>
                <a:ext cx="7452168" cy="59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3200" dirty="0" smtClean="0"/>
                  <a:t>Time Complexity: O(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3200" dirty="0" smtClean="0"/>
                  <a:t>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)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38" y="3509059"/>
                <a:ext cx="7452168" cy="590418"/>
              </a:xfrm>
              <a:prstGeom prst="rect">
                <a:avLst/>
              </a:prstGeom>
              <a:blipFill rotWithShape="0">
                <a:blip r:embed="rId3"/>
                <a:stretch>
                  <a:fillRect l="-1881" t="-11458" b="-354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0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" y="1694688"/>
            <a:ext cx="9391650" cy="241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4174353" y="939113"/>
            <a:ext cx="13472" cy="4002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9675341" y="944563"/>
            <a:ext cx="1887" cy="3997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173893" y="3904736"/>
            <a:ext cx="2693773" cy="44484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153297" y="1437504"/>
            <a:ext cx="2693773" cy="44484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062680" y="3781167"/>
            <a:ext cx="8044250" cy="593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980302" y="1375719"/>
            <a:ext cx="8052487" cy="593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917092" y="2150076"/>
            <a:ext cx="580767" cy="11986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9382897" y="1210962"/>
            <a:ext cx="580767" cy="34969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502025" y="48289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直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9004901" y="48289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直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j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298356" y="2063580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= 3</a:t>
            </a:r>
            <a:endParaRPr lang="zh-TW" altLang="en-US" sz="2400" dirty="0"/>
          </a:p>
        </p:txBody>
      </p:sp>
      <p:cxnSp>
        <p:nvCxnSpPr>
          <p:cNvPr id="41" name="直線單箭頭接點 40"/>
          <p:cNvCxnSpPr/>
          <p:nvPr/>
        </p:nvCxnSpPr>
        <p:spPr>
          <a:xfrm flipH="1" flipV="1">
            <a:off x="2051222" y="1890584"/>
            <a:ext cx="308919" cy="6054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2767914" y="3546389"/>
            <a:ext cx="74140" cy="3459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2111892" y="2483708"/>
            <a:ext cx="1681633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sz="2000" dirty="0" smtClean="0">
                <a:ea typeface="標楷體" panose="03000509000000000000" pitchFamily="65" charset="-120"/>
              </a:rPr>
              <a:t>3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454129" y="2351902"/>
            <a:ext cx="1714585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 smtClean="0">
                <a:ea typeface="標楷體" panose="03000509000000000000" pitchFamily="65" charset="-120"/>
              </a:rPr>
              <a:t>j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/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上共</a:t>
            </a:r>
            <a:r>
              <a:rPr lang="en-US" altLang="zh-TW" sz="2000" dirty="0" smtClean="0">
                <a:ea typeface="標楷體" panose="03000509000000000000" pitchFamily="65" charset="-120"/>
              </a:rPr>
              <a:t>8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344032" y="194413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left[j] = 8</a:t>
            </a:r>
            <a:endParaRPr lang="zh-TW" altLang="en-US" sz="2400" dirty="0"/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7154562" y="2014151"/>
            <a:ext cx="259492" cy="716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7262037" y="3373395"/>
            <a:ext cx="213801" cy="4011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10153136" y="192353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 = 4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930348" y="203886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= 2</a:t>
            </a:r>
            <a:endParaRPr lang="zh-TW" altLang="en-US" sz="2400" dirty="0"/>
          </a:p>
        </p:txBody>
      </p:sp>
      <p:cxnSp>
        <p:nvCxnSpPr>
          <p:cNvPr id="56" name="直線單箭頭接點 55"/>
          <p:cNvCxnSpPr/>
          <p:nvPr/>
        </p:nvCxnSpPr>
        <p:spPr>
          <a:xfrm flipH="1">
            <a:off x="4473149" y="2718487"/>
            <a:ext cx="444841" cy="185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933350" y="2475469"/>
            <a:ext cx="193580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0238517" y="2356020"/>
            <a:ext cx="1455093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9" name="直線單箭頭接點 68"/>
          <p:cNvCxnSpPr>
            <a:stCxn id="67" idx="1"/>
          </p:cNvCxnSpPr>
          <p:nvPr/>
        </p:nvCxnSpPr>
        <p:spPr>
          <a:xfrm flipH="1">
            <a:off x="9947189" y="3094684"/>
            <a:ext cx="291328" cy="19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204953" y="0"/>
            <a:ext cx="1229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析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452563" y="4876490"/>
            <a:ext cx="1026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a, b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垂直線</a:t>
            </a:r>
            <a:r>
              <a:rPr lang="en-US" altLang="zh-TW" sz="2400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sz="2400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,j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所圍成的長方形邊上的點數</a:t>
            </a:r>
            <a:r>
              <a:rPr lang="en-US" altLang="zh-TW" sz="2400" dirty="0" smtClean="0"/>
              <a:t>= </a:t>
            </a:r>
            <a:r>
              <a:rPr lang="en-US" altLang="zh-TW" sz="2400" dirty="0" smtClean="0">
                <a:solidFill>
                  <a:srgbClr val="FF0000"/>
                </a:solidFill>
              </a:rPr>
              <a:t>left[j]-left[i]+on2[j]+on[i]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1452349" y="84212"/>
            <a:ext cx="472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在固定一對水平線</a:t>
            </a:r>
            <a:r>
              <a:rPr lang="en-US" altLang="zh-TW" sz="2400" dirty="0" err="1" smtClean="0">
                <a:ea typeface="標楷體" panose="03000509000000000000" pitchFamily="65" charset="-120"/>
              </a:rPr>
              <a:t>a,b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的條件下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20994" y="5369442"/>
            <a:ext cx="9481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如果有一個長方形其中</a:t>
            </a:r>
            <a:r>
              <a:rPr lang="en-US" altLang="zh-TW" sz="2400" dirty="0" smtClean="0">
                <a:ea typeface="標楷體" panose="03000509000000000000" pitchFamily="65" charset="-120"/>
              </a:rPr>
              <a:t>3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個邊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</a:t>
            </a:r>
            <a:r>
              <a:rPr lang="zh-TW" altLang="en-US" sz="2400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黃色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分別在水平線</a:t>
            </a:r>
            <a:r>
              <a:rPr lang="en-US" altLang="zh-TW" sz="2400" dirty="0" err="1" smtClean="0">
                <a:ea typeface="標楷體" panose="03000509000000000000" pitchFamily="65" charset="-120"/>
              </a:rPr>
              <a:t>a,b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與垂線</a:t>
            </a:r>
            <a:r>
              <a:rPr lang="en-US" altLang="zh-TW" sz="2400" dirty="0" smtClean="0">
                <a:ea typeface="標楷體" panose="03000509000000000000" pitchFamily="65" charset="-120"/>
              </a:rPr>
              <a:t>j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494975" y="5767170"/>
            <a:ext cx="1068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這樣的長方形其邊上有最多點數左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位置在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具有</a:t>
            </a:r>
            <a:r>
              <a:rPr lang="en-US" altLang="zh-TW" sz="2400" b="1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max(on[i]-left[i])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20994" y="6130302"/>
            <a:ext cx="94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TW" dirty="0" smtClean="0"/>
              <a:t>left[j]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 smtClean="0"/>
              <a:t>on2[j]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值早已固定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要找</a:t>
            </a:r>
            <a:r>
              <a:rPr lang="en-US" altLang="zh-TW" dirty="0" smtClean="0"/>
              <a:t>max(left[j]—left[i]+on2[j]+on[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相當於找</a:t>
            </a:r>
            <a:r>
              <a:rPr lang="en-US" altLang="zh-TW" b="1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max(on[i]-left[i</a:t>
            </a:r>
            <a:r>
              <a:rPr lang="en-US" altLang="zh-TW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])</a:t>
            </a:r>
            <a:r>
              <a:rPr lang="en-US" altLang="zh-TW" dirty="0" smtClean="0"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cxnSp>
        <p:nvCxnSpPr>
          <p:cNvPr id="78" name="直線接點 77"/>
          <p:cNvCxnSpPr/>
          <p:nvPr/>
        </p:nvCxnSpPr>
        <p:spPr>
          <a:xfrm>
            <a:off x="323580" y="1666937"/>
            <a:ext cx="9355679" cy="1689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319863" y="4094186"/>
            <a:ext cx="9355679" cy="1689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9690410" y="1661532"/>
            <a:ext cx="1" cy="24532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日期版面配置區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604-919E-4A46-BFCC-9B49034EC279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6" name="頁尾版面配置區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87" name="投影片編號版面配置區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8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3" grpId="0"/>
      <p:bldP spid="75" grpId="0"/>
      <p:bldP spid="76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5077562" y="1152962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85" name="日期版面配置區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604-919E-4A46-BFCC-9B49034EC279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6" name="頁尾版面配置區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87" name="投影片編號版面配置區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9517726" y="4618037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517726" y="501332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17726" y="541020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3941464" y="4647680"/>
            <a:ext cx="357447" cy="3416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弧形接點 7"/>
          <p:cNvCxnSpPr>
            <a:stCxn id="57" idx="3"/>
            <a:endCxn id="56" idx="3"/>
          </p:cNvCxnSpPr>
          <p:nvPr/>
        </p:nvCxnSpPr>
        <p:spPr>
          <a:xfrm flipV="1">
            <a:off x="4330036" y="5217421"/>
            <a:ext cx="12700" cy="396875"/>
          </a:xfrm>
          <a:prstGeom prst="curvedConnector3">
            <a:avLst>
              <a:gd name="adj1" fmla="val 18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520123" y="5130715"/>
            <a:ext cx="41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</a:rPr>
              <a:t>-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cxnSp>
        <p:nvCxnSpPr>
          <p:cNvPr id="12" name="直線單箭頭接點 11"/>
          <p:cNvCxnSpPr>
            <a:stCxn id="2" idx="6"/>
            <a:endCxn id="65" idx="1"/>
          </p:cNvCxnSpPr>
          <p:nvPr/>
        </p:nvCxnSpPr>
        <p:spPr>
          <a:xfrm flipV="1">
            <a:off x="4298911" y="4807643"/>
            <a:ext cx="681740" cy="10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538444" y="4924338"/>
            <a:ext cx="419450" cy="377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4502978" y="4644653"/>
            <a:ext cx="41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+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620291" y="4160158"/>
            <a:ext cx="1004533" cy="4001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</a:t>
            </a:r>
            <a:r>
              <a:rPr lang="en-US" altLang="zh-TW" sz="2000" dirty="0" smtClean="0"/>
              <a:t>+(3-2)</a:t>
            </a:r>
            <a:endParaRPr lang="zh-TW" altLang="en-US" sz="2000" dirty="0"/>
          </a:p>
        </p:txBody>
      </p:sp>
      <p:cxnSp>
        <p:nvCxnSpPr>
          <p:cNvPr id="84" name="直線單箭頭接點 83"/>
          <p:cNvCxnSpPr>
            <a:stCxn id="83" idx="1"/>
          </p:cNvCxnSpPr>
          <p:nvPr/>
        </p:nvCxnSpPr>
        <p:spPr>
          <a:xfrm flipH="1">
            <a:off x="5247307" y="4360213"/>
            <a:ext cx="372984" cy="3288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062680" y="3781167"/>
            <a:ext cx="2794617" cy="593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1069358" y="1390064"/>
            <a:ext cx="2794617" cy="593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3949049" y="1389639"/>
            <a:ext cx="580767" cy="617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endCxn id="55" idx="0"/>
          </p:cNvCxnSpPr>
          <p:nvPr/>
        </p:nvCxnSpPr>
        <p:spPr>
          <a:xfrm>
            <a:off x="3863975" y="1975945"/>
            <a:ext cx="287338" cy="265499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863975" y="4382814"/>
            <a:ext cx="161487" cy="25224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4519448" y="1996966"/>
            <a:ext cx="52552" cy="323776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5102952" y="3526971"/>
            <a:ext cx="391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l</a:t>
            </a:r>
            <a:r>
              <a:rPr lang="en-US" altLang="zh-TW" sz="2400" dirty="0" smtClean="0">
                <a:solidFill>
                  <a:srgbClr val="0070C0"/>
                </a:solidFill>
              </a:rPr>
              <a:t>eft[j]=</a:t>
            </a:r>
            <a:r>
              <a:rPr lang="en-US" altLang="zh-TW" sz="2400" dirty="0" smtClean="0">
                <a:solidFill>
                  <a:srgbClr val="FF0000"/>
                </a:solidFill>
              </a:rPr>
              <a:t>left[j-1]+</a:t>
            </a:r>
            <a:r>
              <a:rPr lang="en-US" altLang="zh-TW" sz="2400" dirty="0" smtClean="0">
                <a:solidFill>
                  <a:srgbClr val="0070C0"/>
                </a:solidFill>
              </a:rPr>
              <a:t>(on2[j-1]-on[j])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990011" y="679269"/>
            <a:ext cx="60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j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94" name="直線接點 93"/>
          <p:cNvCxnSpPr/>
          <p:nvPr/>
        </p:nvCxnSpPr>
        <p:spPr>
          <a:xfrm flipH="1">
            <a:off x="4197996" y="1151804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3966754" y="769551"/>
            <a:ext cx="60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j</a:t>
            </a:r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47625" y="687897"/>
            <a:ext cx="189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400" dirty="0" smtClean="0">
                <a:solidFill>
                  <a:srgbClr val="0070C0"/>
                </a:solidFill>
              </a:rPr>
              <a:t>left[j]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25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9696450" y="1410789"/>
            <a:ext cx="3810" cy="324552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85" name="日期版面配置區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604-919E-4A46-BFCC-9B49034EC279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6" name="頁尾版面配置區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87" name="投影片編號版面配置區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813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13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813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137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27137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7137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396326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396326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96326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72589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72589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72589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806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9806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9806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17276" y="464046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917276" y="503575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917276" y="54326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745951" y="461645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745951" y="501173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745951" y="540861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71750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71750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1750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9517726" y="4618037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517726" y="5013325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17726" y="541020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2" name="橢圓 81"/>
          <p:cNvSpPr/>
          <p:nvPr/>
        </p:nvSpPr>
        <p:spPr>
          <a:xfrm>
            <a:off x="7691024" y="4661791"/>
            <a:ext cx="357447" cy="3416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弧形接點 82"/>
          <p:cNvCxnSpPr/>
          <p:nvPr/>
        </p:nvCxnSpPr>
        <p:spPr>
          <a:xfrm flipV="1">
            <a:off x="8079596" y="5231532"/>
            <a:ext cx="12700" cy="396875"/>
          </a:xfrm>
          <a:prstGeom prst="curvedConnector3">
            <a:avLst>
              <a:gd name="adj1" fmla="val 18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8269683" y="5144826"/>
            <a:ext cx="41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</a:rPr>
              <a:t>-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cxnSp>
        <p:nvCxnSpPr>
          <p:cNvPr id="88" name="直線單箭頭接點 87"/>
          <p:cNvCxnSpPr>
            <a:stCxn id="82" idx="6"/>
            <a:endCxn id="79" idx="1"/>
          </p:cNvCxnSpPr>
          <p:nvPr/>
        </p:nvCxnSpPr>
        <p:spPr>
          <a:xfrm flipV="1">
            <a:off x="8048471" y="4809230"/>
            <a:ext cx="1469255" cy="23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V="1">
            <a:off x="8383709" y="4964107"/>
            <a:ext cx="1107540" cy="2637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8828675" y="4616450"/>
            <a:ext cx="41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+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15601" y="4607997"/>
            <a:ext cx="1004533" cy="4001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7+(1-0)</a:t>
            </a:r>
            <a:endParaRPr lang="zh-TW" altLang="en-US" sz="2000" dirty="0"/>
          </a:p>
        </p:txBody>
      </p:sp>
      <p:cxnSp>
        <p:nvCxnSpPr>
          <p:cNvPr id="11" name="直線單箭頭接點 10"/>
          <p:cNvCxnSpPr>
            <a:stCxn id="8" idx="1"/>
            <a:endCxn id="79" idx="3"/>
          </p:cNvCxnSpPr>
          <p:nvPr/>
        </p:nvCxnSpPr>
        <p:spPr>
          <a:xfrm flipH="1">
            <a:off x="9875173" y="4808052"/>
            <a:ext cx="640428" cy="1178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1062680" y="3781167"/>
            <a:ext cx="6257283" cy="593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1069358" y="1390064"/>
            <a:ext cx="6287883" cy="593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6831874" y="1998617"/>
            <a:ext cx="849086" cy="270401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endCxn id="76" idx="1"/>
          </p:cNvCxnSpPr>
          <p:nvPr/>
        </p:nvCxnSpPr>
        <p:spPr>
          <a:xfrm>
            <a:off x="7319963" y="4372303"/>
            <a:ext cx="397538" cy="4498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7606649" y="3775487"/>
            <a:ext cx="580767" cy="617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6" name="直線單箭頭接點 95"/>
          <p:cNvCxnSpPr>
            <a:endCxn id="84" idx="0"/>
          </p:cNvCxnSpPr>
          <p:nvPr/>
        </p:nvCxnSpPr>
        <p:spPr>
          <a:xfrm>
            <a:off x="8177048" y="4382814"/>
            <a:ext cx="299769" cy="76201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 flipH="1">
            <a:off x="7879544" y="1304064"/>
            <a:ext cx="22578" cy="3321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9591949" y="940525"/>
            <a:ext cx="45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j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7702731" y="978556"/>
            <a:ext cx="60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j</a:t>
            </a:r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8281580" y="3487783"/>
            <a:ext cx="391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l</a:t>
            </a:r>
            <a:r>
              <a:rPr lang="en-US" altLang="zh-TW" sz="2400" dirty="0" smtClean="0">
                <a:solidFill>
                  <a:srgbClr val="0070C0"/>
                </a:solidFill>
              </a:rPr>
              <a:t>eft[j]=</a:t>
            </a:r>
            <a:r>
              <a:rPr lang="en-US" altLang="zh-TW" sz="2400" dirty="0" smtClean="0">
                <a:solidFill>
                  <a:srgbClr val="FF0000"/>
                </a:solidFill>
              </a:rPr>
              <a:t>left[j-1]+</a:t>
            </a:r>
            <a:r>
              <a:rPr lang="en-US" altLang="zh-TW" sz="2400" dirty="0" smtClean="0">
                <a:solidFill>
                  <a:srgbClr val="0070C0"/>
                </a:solidFill>
              </a:rPr>
              <a:t>(on2[j-1]-on[j])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47625" y="687897"/>
            <a:ext cx="189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400" dirty="0" smtClean="0">
                <a:solidFill>
                  <a:srgbClr val="0070C0"/>
                </a:solidFill>
              </a:rPr>
              <a:t>left[j]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14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85" name="日期版面配置區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604-919E-4A46-BFCC-9B49034EC279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6" name="頁尾版面配置區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87" name="投影片編號版面配置區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0" y="788565"/>
            <a:ext cx="331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400" dirty="0" smtClean="0">
                <a:solidFill>
                  <a:srgbClr val="0070C0"/>
                </a:solidFill>
              </a:rPr>
              <a:t>left[i],on[i],on2[i]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12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163638" y="167065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26567" y="4101559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22150" y="15322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1449625" y="1125538"/>
            <a:ext cx="1350" cy="33300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22150" y="225304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22150" y="2883241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307783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851479" y="342900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691739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396074" y="3958279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15956" y="397063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929210" y="1523998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781825" y="14992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708583" y="3945922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16787" y="2022387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9516787" y="2714366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9516788" y="3307490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9516787" y="3937685"/>
            <a:ext cx="331350" cy="2947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515601" y="385530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495006" y="14251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水平線</a:t>
            </a:r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47979" y="164816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644155" y="136711"/>
            <a:ext cx="236457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在垂線</a:t>
            </a:r>
            <a:r>
              <a:rPr lang="en-US" altLang="zh-TW" sz="2000" dirty="0"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左邊而且在水平線</a:t>
            </a:r>
            <a:r>
              <a:rPr lang="en-US" altLang="zh-TW" sz="2000" dirty="0" err="1" smtClean="0">
                <a:ea typeface="+mj-ea"/>
              </a:rPr>
              <a:t>a,b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433517" y="164815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on2[j]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176009" y="164816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88693" y="141702"/>
            <a:ext cx="236820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不含在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10469" y="123872"/>
            <a:ext cx="274505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垂線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上而且在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上下水平線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包含在</a:t>
            </a:r>
            <a:r>
              <a:rPr lang="en-US" altLang="zh-TW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上的點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-122594" y="0"/>
            <a:ext cx="206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ea typeface="標楷體" panose="03000509000000000000" pitchFamily="65" charset="-120"/>
              </a:rPr>
              <a:t>Example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85" name="日期版面配置區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D604-919E-4A46-BFCC-9B49034EC279}" type="datetime1">
              <a:rPr lang="zh-TW" altLang="en-US" smtClean="0"/>
              <a:t>2019/3/13</a:t>
            </a:fld>
            <a:endParaRPr lang="zh-TW" altLang="en-US"/>
          </a:p>
        </p:txBody>
      </p:sp>
      <p:sp>
        <p:nvSpPr>
          <p:cNvPr id="86" name="頁尾版面配置區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LA 3695 Distant Galaxy </a:t>
            </a:r>
            <a:endParaRPr lang="zh-TW" altLang="en-US"/>
          </a:p>
        </p:txBody>
      </p:sp>
      <p:sp>
        <p:nvSpPr>
          <p:cNvPr id="87" name="投影片編號版面配置區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43D0-ED5A-4023-B5E8-02A9D10C10A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0" y="4657204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</a:t>
            </a:r>
            <a:r>
              <a:rPr lang="en-US" altLang="zh-TW" sz="2400" dirty="0" smtClean="0"/>
              <a:t>eft[i] 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0" y="5056987"/>
            <a:ext cx="100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on[i] 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0" y="5462421"/>
            <a:ext cx="138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on2[i]</a:t>
            </a:r>
            <a:endParaRPr lang="zh-TW" altLang="en-US" sz="2400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780204" y="5013325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66350" y="5408613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58713" y="5805488"/>
            <a:ext cx="93088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272251" y="4630940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272251" y="5026228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272251" y="5423103"/>
            <a:ext cx="35744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0" y="788565"/>
            <a:ext cx="331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400" dirty="0" smtClean="0">
                <a:solidFill>
                  <a:srgbClr val="0070C0"/>
                </a:solidFill>
              </a:rPr>
              <a:t>left[i],on[i],on2[i]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50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4436</Words>
  <Application>Microsoft Office PowerPoint</Application>
  <PresentationFormat>寬螢幕</PresentationFormat>
  <Paragraphs>1519</Paragraphs>
  <Slides>35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LA 3695 Distant Galaxy</vt:lpstr>
      <vt:lpstr>LA 3695 Distant Galaxy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3695 Distant Galaxy</dc:title>
  <dc:creator>鄭進和</dc:creator>
  <cp:lastModifiedBy>鄭進和</cp:lastModifiedBy>
  <cp:revision>109</cp:revision>
  <dcterms:created xsi:type="dcterms:W3CDTF">2019-03-11T08:32:20Z</dcterms:created>
  <dcterms:modified xsi:type="dcterms:W3CDTF">2019-03-12T16:42:41Z</dcterms:modified>
</cp:coreProperties>
</file>