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sldIdLst>
    <p:sldId id="256" r:id="rId2"/>
    <p:sldId id="305" r:id="rId3"/>
    <p:sldId id="257" r:id="rId4"/>
    <p:sldId id="288" r:id="rId5"/>
    <p:sldId id="306" r:id="rId6"/>
    <p:sldId id="307" r:id="rId7"/>
    <p:sldId id="309" r:id="rId8"/>
    <p:sldId id="318" r:id="rId9"/>
    <p:sldId id="289" r:id="rId10"/>
    <p:sldId id="290" r:id="rId11"/>
    <p:sldId id="291" r:id="rId12"/>
    <p:sldId id="297" r:id="rId13"/>
    <p:sldId id="298" r:id="rId14"/>
    <p:sldId id="311" r:id="rId15"/>
    <p:sldId id="313" r:id="rId16"/>
    <p:sldId id="312" r:id="rId17"/>
    <p:sldId id="316" r:id="rId18"/>
    <p:sldId id="319" r:id="rId19"/>
    <p:sldId id="292" r:id="rId20"/>
    <p:sldId id="320" r:id="rId21"/>
    <p:sldId id="321" r:id="rId22"/>
    <p:sldId id="322" r:id="rId23"/>
    <p:sldId id="299" r:id="rId24"/>
    <p:sldId id="323" r:id="rId25"/>
    <p:sldId id="324" r:id="rId2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FF"/>
    <a:srgbClr val="0000CC"/>
    <a:srgbClr val="0000FF"/>
    <a:srgbClr val="00CC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94660"/>
  </p:normalViewPr>
  <p:slideViewPr>
    <p:cSldViewPr>
      <p:cViewPr varScale="1">
        <p:scale>
          <a:sx n="112" d="100"/>
          <a:sy n="112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gi.com/tech/stl/Container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Arial" charset="0"/>
              </a:rPr>
              <a:t>Problem 1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644208" cy="1360488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Uva686 </a:t>
            </a:r>
            <a:r>
              <a:rPr lang="en-US" altLang="zh-TW" dirty="0"/>
              <a:t>- </a:t>
            </a:r>
            <a:r>
              <a:rPr lang="en-US" altLang="zh-TW" dirty="0" err="1"/>
              <a:t>Goldbach's</a:t>
            </a:r>
            <a:r>
              <a:rPr lang="en-US" altLang="zh-TW" dirty="0"/>
              <a:t> Conjecture (II</a:t>
            </a:r>
            <a:r>
              <a:rPr lang="en-US" altLang="zh-TW" dirty="0" smtClean="0"/>
              <a:t>)</a:t>
            </a:r>
          </a:p>
          <a:p>
            <a:pPr eaLnBrk="1" hangingPunct="1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哥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德巴赫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猜想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eaLnBrk="1" hangingPunct="1"/>
            <a:r>
              <a:rPr lang="en-US" altLang="zh-TW" dirty="0" smtClean="0">
                <a:latin typeface="Arial" charset="0"/>
              </a:rPr>
              <a:t>Time: 3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z="3600" dirty="0"/>
              <a:t>Prime Generation: </a:t>
            </a:r>
            <a:br>
              <a:rPr lang="en-US" altLang="zh-TW" sz="3600" dirty="0"/>
            </a:br>
            <a:r>
              <a:rPr lang="en-US" altLang="zh-TW" sz="3600" dirty="0"/>
              <a:t>Sieve of </a:t>
            </a:r>
            <a:r>
              <a:rPr lang="en-US" altLang="zh-TW" sz="3600" dirty="0" smtClean="0"/>
              <a:t>Eratosthenes(2/4)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4536504"/>
          </a:xfrm>
        </p:spPr>
        <p:txBody>
          <a:bodyPr/>
          <a:lstStyle/>
          <a:p>
            <a:pPr lvl="1"/>
            <a:endParaRPr lang="zh-TW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269359"/>
              </p:ext>
            </p:extLst>
          </p:nvPr>
        </p:nvGraphicFramePr>
        <p:xfrm>
          <a:off x="1331640" y="227687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10 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514387"/>
              </p:ext>
            </p:extLst>
          </p:nvPr>
        </p:nvGraphicFramePr>
        <p:xfrm>
          <a:off x="1331640" y="298615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20 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81153"/>
              </p:ext>
            </p:extLst>
          </p:nvPr>
        </p:nvGraphicFramePr>
        <p:xfrm>
          <a:off x="1331640" y="370623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30 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8" name="直線接點 7"/>
          <p:cNvCxnSpPr/>
          <p:nvPr/>
        </p:nvCxnSpPr>
        <p:spPr bwMode="auto">
          <a:xfrm>
            <a:off x="1331640" y="5335944"/>
            <a:ext cx="194421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字方塊 9"/>
          <p:cNvSpPr txBox="1"/>
          <p:nvPr/>
        </p:nvSpPr>
        <p:spPr>
          <a:xfrm>
            <a:off x="3329562" y="5127575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baseline="30000" dirty="0"/>
              <a:t>15</a:t>
            </a:r>
            <a:r>
              <a:rPr lang="en-US" altLang="zh-TW" dirty="0"/>
              <a:t>=65536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172365"/>
              </p:ext>
            </p:extLst>
          </p:nvPr>
        </p:nvGraphicFramePr>
        <p:xfrm>
          <a:off x="1331640" y="443711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40 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3801398" y="22048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601598" y="22048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403648" y="292494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225334" y="289532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025534" y="289532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876256" y="292494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627784" y="364502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427984" y="364502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300192" y="364502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965194" y="43651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801398" y="43651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601598" y="43651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橢圓 26"/>
          <p:cNvSpPr/>
          <p:nvPr/>
        </p:nvSpPr>
        <p:spPr bwMode="auto">
          <a:xfrm>
            <a:off x="3178587" y="2262064"/>
            <a:ext cx="385301" cy="374848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300192" y="221899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×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249670" y="289532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×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203848" y="364502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×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225334" y="43651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×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249670" y="43651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×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3" name="橢圓 32"/>
          <p:cNvSpPr/>
          <p:nvPr/>
        </p:nvSpPr>
        <p:spPr bwMode="auto">
          <a:xfrm>
            <a:off x="1306379" y="2262064"/>
            <a:ext cx="385301" cy="37484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4" name="橢圓 33"/>
          <p:cNvSpPr/>
          <p:nvPr/>
        </p:nvSpPr>
        <p:spPr bwMode="auto">
          <a:xfrm>
            <a:off x="1907704" y="2262064"/>
            <a:ext cx="385301" cy="37484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819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z="3600" dirty="0"/>
              <a:t>Prime Generation: </a:t>
            </a:r>
            <a:br>
              <a:rPr lang="en-US" altLang="zh-TW" sz="3600" dirty="0"/>
            </a:br>
            <a:r>
              <a:rPr lang="en-US" altLang="zh-TW" sz="3600" dirty="0"/>
              <a:t>Sieve of </a:t>
            </a:r>
            <a:r>
              <a:rPr lang="en-US" altLang="zh-TW" sz="3600" dirty="0" smtClean="0"/>
              <a:t>Eratosthenes(3/4)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4536504"/>
          </a:xfrm>
        </p:spPr>
        <p:txBody>
          <a:bodyPr/>
          <a:lstStyle/>
          <a:p>
            <a:pPr lvl="1"/>
            <a:endParaRPr lang="zh-TW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11645"/>
              </p:ext>
            </p:extLst>
          </p:nvPr>
        </p:nvGraphicFramePr>
        <p:xfrm>
          <a:off x="1331640" y="227687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10 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850491"/>
              </p:ext>
            </p:extLst>
          </p:nvPr>
        </p:nvGraphicFramePr>
        <p:xfrm>
          <a:off x="1331640" y="298615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20 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598880"/>
              </p:ext>
            </p:extLst>
          </p:nvPr>
        </p:nvGraphicFramePr>
        <p:xfrm>
          <a:off x="1331640" y="370623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30 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8" name="直線接點 7"/>
          <p:cNvCxnSpPr/>
          <p:nvPr/>
        </p:nvCxnSpPr>
        <p:spPr bwMode="auto">
          <a:xfrm>
            <a:off x="1331640" y="5335944"/>
            <a:ext cx="194421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字方塊 9"/>
          <p:cNvSpPr txBox="1"/>
          <p:nvPr/>
        </p:nvSpPr>
        <p:spPr>
          <a:xfrm>
            <a:off x="3329562" y="5127575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baseline="30000" dirty="0"/>
              <a:t>15</a:t>
            </a:r>
            <a:r>
              <a:rPr lang="en-US" altLang="zh-TW" dirty="0"/>
              <a:t>=65536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523874"/>
              </p:ext>
            </p:extLst>
          </p:nvPr>
        </p:nvGraphicFramePr>
        <p:xfrm>
          <a:off x="1331640" y="443711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40 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3801398" y="22048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601598" y="22048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403648" y="292494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225334" y="289532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025534" y="289532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876256" y="292494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627784" y="364502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427984" y="364502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300192" y="364502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965194" y="43651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801398" y="43651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601598" y="43651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橢圓 26"/>
          <p:cNvSpPr/>
          <p:nvPr/>
        </p:nvSpPr>
        <p:spPr bwMode="auto">
          <a:xfrm>
            <a:off x="3178587" y="2262064"/>
            <a:ext cx="385301" cy="374848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300192" y="221899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×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249670" y="289532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×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203848" y="364502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×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225334" y="43651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×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249670" y="43651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×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3" name="橢圓 32"/>
          <p:cNvSpPr/>
          <p:nvPr/>
        </p:nvSpPr>
        <p:spPr bwMode="auto">
          <a:xfrm>
            <a:off x="4355976" y="2276872"/>
            <a:ext cx="385301" cy="374848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4" name="橢圓 33"/>
          <p:cNvSpPr/>
          <p:nvPr/>
        </p:nvSpPr>
        <p:spPr bwMode="auto">
          <a:xfrm>
            <a:off x="1306379" y="2262064"/>
            <a:ext cx="385301" cy="37484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1907704" y="2262064"/>
            <a:ext cx="385301" cy="37484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577262" y="289532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33CC"/>
                </a:solidFill>
              </a:rPr>
              <a:t>×</a:t>
            </a:r>
            <a:endParaRPr lang="zh-TW" altLang="en-US" b="1" dirty="0">
              <a:solidFill>
                <a:srgbClr val="0033CC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004048" y="361540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33CC"/>
                </a:solidFill>
              </a:rPr>
              <a:t>×</a:t>
            </a:r>
            <a:endParaRPr lang="zh-TW" altLang="en-US" b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96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z="3600" dirty="0"/>
              <a:t>Prime Generation: </a:t>
            </a:r>
            <a:br>
              <a:rPr lang="en-US" altLang="zh-TW" sz="3600" dirty="0"/>
            </a:br>
            <a:r>
              <a:rPr lang="en-US" altLang="zh-TW" sz="3600" dirty="0"/>
              <a:t>Sieve of </a:t>
            </a:r>
            <a:r>
              <a:rPr lang="en-US" altLang="zh-TW" sz="3600" dirty="0" smtClean="0"/>
              <a:t>Eratosthenes(4/4)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4536504"/>
          </a:xfrm>
        </p:spPr>
        <p:txBody>
          <a:bodyPr/>
          <a:lstStyle/>
          <a:p>
            <a:pPr lvl="1"/>
            <a:endParaRPr lang="zh-TW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250476"/>
              </p:ext>
            </p:extLst>
          </p:nvPr>
        </p:nvGraphicFramePr>
        <p:xfrm>
          <a:off x="1331640" y="227687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10 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712486"/>
              </p:ext>
            </p:extLst>
          </p:nvPr>
        </p:nvGraphicFramePr>
        <p:xfrm>
          <a:off x="1331640" y="298615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20 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677055"/>
              </p:ext>
            </p:extLst>
          </p:nvPr>
        </p:nvGraphicFramePr>
        <p:xfrm>
          <a:off x="1331640" y="370623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30 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8" name="直線接點 7"/>
          <p:cNvCxnSpPr/>
          <p:nvPr/>
        </p:nvCxnSpPr>
        <p:spPr bwMode="auto">
          <a:xfrm>
            <a:off x="1331640" y="5335944"/>
            <a:ext cx="194421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字方塊 9"/>
          <p:cNvSpPr txBox="1"/>
          <p:nvPr/>
        </p:nvSpPr>
        <p:spPr>
          <a:xfrm>
            <a:off x="3329562" y="5127575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baseline="30000" dirty="0"/>
              <a:t>15</a:t>
            </a:r>
            <a:r>
              <a:rPr lang="en-US" altLang="zh-TW" dirty="0"/>
              <a:t>=65536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526214"/>
              </p:ext>
            </p:extLst>
          </p:nvPr>
        </p:nvGraphicFramePr>
        <p:xfrm>
          <a:off x="1331640" y="443711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40 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3801398" y="22048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601598" y="22048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403648" y="292494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225334" y="289532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025534" y="289532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876256" y="292494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627784" y="364502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427984" y="364502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300192" y="364502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965194" y="43651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801398" y="43651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601598" y="43651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橢圓 26"/>
          <p:cNvSpPr/>
          <p:nvPr/>
        </p:nvSpPr>
        <p:spPr bwMode="auto">
          <a:xfrm>
            <a:off x="3178587" y="2262064"/>
            <a:ext cx="385301" cy="374848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300192" y="221899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×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249670" y="289532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×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203848" y="364502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×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225334" y="43651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×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249670" y="43651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×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3" name="橢圓 32"/>
          <p:cNvSpPr/>
          <p:nvPr/>
        </p:nvSpPr>
        <p:spPr bwMode="auto">
          <a:xfrm>
            <a:off x="4355976" y="2276872"/>
            <a:ext cx="385301" cy="374848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4" name="橢圓 33"/>
          <p:cNvSpPr/>
          <p:nvPr/>
        </p:nvSpPr>
        <p:spPr bwMode="auto">
          <a:xfrm>
            <a:off x="1306379" y="2262064"/>
            <a:ext cx="385301" cy="37484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1907704" y="2262064"/>
            <a:ext cx="385301" cy="37484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577262" y="289532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33CC"/>
                </a:solidFill>
              </a:rPr>
              <a:t>×</a:t>
            </a:r>
            <a:endParaRPr lang="zh-TW" altLang="en-US" b="1" dirty="0">
              <a:solidFill>
                <a:srgbClr val="0033CC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004048" y="361540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33CC"/>
                </a:solidFill>
              </a:rPr>
              <a:t>×</a:t>
            </a:r>
            <a:endParaRPr lang="zh-TW" altLang="en-US" b="1" dirty="0">
              <a:solidFill>
                <a:srgbClr val="0033CC"/>
              </a:solidFill>
            </a:endParaRPr>
          </a:p>
        </p:txBody>
      </p:sp>
      <p:sp>
        <p:nvSpPr>
          <p:cNvPr id="38" name="橢圓 37"/>
          <p:cNvSpPr/>
          <p:nvPr/>
        </p:nvSpPr>
        <p:spPr bwMode="auto">
          <a:xfrm>
            <a:off x="6850995" y="2262064"/>
            <a:ext cx="385301" cy="374848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353126" y="364502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7030A0"/>
                </a:solidFill>
              </a:rPr>
              <a:t>×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09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z="3600" dirty="0"/>
              <a:t>Prime Generation: </a:t>
            </a:r>
            <a:br>
              <a:rPr lang="en-US" altLang="zh-TW" sz="3600" dirty="0"/>
            </a:br>
            <a:r>
              <a:rPr lang="en-US" altLang="zh-TW" sz="3600" dirty="0"/>
              <a:t>Sieve of </a:t>
            </a:r>
            <a:r>
              <a:rPr lang="en-US" altLang="zh-TW" sz="3600" dirty="0" smtClean="0"/>
              <a:t>Eratosthenes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4536504"/>
          </a:xfrm>
        </p:spPr>
        <p:txBody>
          <a:bodyPr/>
          <a:lstStyle/>
          <a:p>
            <a:pPr lvl="1"/>
            <a:endParaRPr lang="zh-TW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856950"/>
              </p:ext>
            </p:extLst>
          </p:nvPr>
        </p:nvGraphicFramePr>
        <p:xfrm>
          <a:off x="1331640" y="227687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10 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15333"/>
              </p:ext>
            </p:extLst>
          </p:nvPr>
        </p:nvGraphicFramePr>
        <p:xfrm>
          <a:off x="1331640" y="298615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20 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841085"/>
              </p:ext>
            </p:extLst>
          </p:nvPr>
        </p:nvGraphicFramePr>
        <p:xfrm>
          <a:off x="1331640" y="370623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30 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8" name="直線接點 7"/>
          <p:cNvCxnSpPr/>
          <p:nvPr/>
        </p:nvCxnSpPr>
        <p:spPr bwMode="auto">
          <a:xfrm>
            <a:off x="1331640" y="5335944"/>
            <a:ext cx="194421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字方塊 9"/>
          <p:cNvSpPr txBox="1"/>
          <p:nvPr/>
        </p:nvSpPr>
        <p:spPr>
          <a:xfrm>
            <a:off x="3329562" y="5127575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baseline="30000" dirty="0"/>
              <a:t>15</a:t>
            </a:r>
            <a:r>
              <a:rPr lang="en-US" altLang="zh-TW" dirty="0"/>
              <a:t>=65536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69720"/>
              </p:ext>
            </p:extLst>
          </p:nvPr>
        </p:nvGraphicFramePr>
        <p:xfrm>
          <a:off x="1331640" y="443711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40 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3801398" y="22048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601598" y="22048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403648" y="292494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225334" y="289532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025534" y="289532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876256" y="292494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627784" y="364502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427984" y="364502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300192" y="364502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965194" y="43651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801398" y="43651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601598" y="43651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橢圓 26"/>
          <p:cNvSpPr/>
          <p:nvPr/>
        </p:nvSpPr>
        <p:spPr bwMode="auto">
          <a:xfrm>
            <a:off x="3178587" y="2262064"/>
            <a:ext cx="385301" cy="374848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300192" y="221899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×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249670" y="289532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×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203848" y="364502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×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225334" y="43651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×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249670" y="43651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×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33" name="橢圓 32"/>
          <p:cNvSpPr/>
          <p:nvPr/>
        </p:nvSpPr>
        <p:spPr bwMode="auto">
          <a:xfrm>
            <a:off x="4355976" y="2276872"/>
            <a:ext cx="385301" cy="374848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4" name="橢圓 33"/>
          <p:cNvSpPr/>
          <p:nvPr/>
        </p:nvSpPr>
        <p:spPr bwMode="auto">
          <a:xfrm>
            <a:off x="1306379" y="2262064"/>
            <a:ext cx="385301" cy="37484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1907704" y="2262064"/>
            <a:ext cx="385301" cy="37484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577262" y="289532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33CC"/>
                </a:solidFill>
              </a:rPr>
              <a:t>×</a:t>
            </a:r>
            <a:endParaRPr lang="zh-TW" altLang="en-US" b="1" dirty="0">
              <a:solidFill>
                <a:srgbClr val="0033CC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004048" y="361540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33CC"/>
                </a:solidFill>
              </a:rPr>
              <a:t>×</a:t>
            </a:r>
            <a:endParaRPr lang="zh-TW" altLang="en-US" b="1" dirty="0">
              <a:solidFill>
                <a:srgbClr val="0033CC"/>
              </a:solidFill>
            </a:endParaRPr>
          </a:p>
        </p:txBody>
      </p:sp>
      <p:sp>
        <p:nvSpPr>
          <p:cNvPr id="38" name="橢圓 37"/>
          <p:cNvSpPr/>
          <p:nvPr/>
        </p:nvSpPr>
        <p:spPr bwMode="auto">
          <a:xfrm>
            <a:off x="6850995" y="2262064"/>
            <a:ext cx="385301" cy="374848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353126" y="364502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7030A0"/>
                </a:solidFill>
              </a:rPr>
              <a:t>×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40" name="橢圓 39"/>
          <p:cNvSpPr/>
          <p:nvPr/>
        </p:nvSpPr>
        <p:spPr bwMode="auto">
          <a:xfrm>
            <a:off x="1979712" y="2982144"/>
            <a:ext cx="385301" cy="374848"/>
          </a:xfrm>
          <a:prstGeom prst="ellipse">
            <a:avLst/>
          </a:prstGeom>
          <a:noFill/>
          <a:ln w="38100" cap="flat" cmpd="sng" algn="ctr">
            <a:solidFill>
              <a:srgbClr val="00CCF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801398" y="364502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FFFF"/>
                </a:solidFill>
              </a:rPr>
              <a:t>×</a:t>
            </a:r>
            <a:endParaRPr lang="zh-TW" altLang="en-US" b="1" dirty="0">
              <a:solidFill>
                <a:srgbClr val="00FFFF"/>
              </a:solidFill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622414"/>
              </p:ext>
            </p:extLst>
          </p:nvPr>
        </p:nvGraphicFramePr>
        <p:xfrm>
          <a:off x="2436440" y="622651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641312"/>
              </p:ext>
            </p:extLst>
          </p:nvPr>
        </p:nvGraphicFramePr>
        <p:xfrm>
          <a:off x="2436440" y="585567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45" name="直線單箭頭接點 44"/>
          <p:cNvCxnSpPr/>
          <p:nvPr/>
        </p:nvCxnSpPr>
        <p:spPr bwMode="auto">
          <a:xfrm flipH="1">
            <a:off x="5364088" y="4941168"/>
            <a:ext cx="1" cy="8640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4306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19672" y="116632"/>
            <a:ext cx="5544616" cy="6741368"/>
          </a:xfr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sz="2500" dirty="0" err="1">
                <a:latin typeface="Cambria" pitchFamily="18" charset="0"/>
              </a:rPr>
              <a:t>bool</a:t>
            </a:r>
            <a:r>
              <a:rPr lang="en-US" altLang="zh-TW" sz="2500" dirty="0">
                <a:latin typeface="Cambria" pitchFamily="18" charset="0"/>
              </a:rPr>
              <a:t> </a:t>
            </a:r>
            <a:r>
              <a:rPr lang="en-US" altLang="zh-TW" sz="2500" dirty="0" smtClean="0">
                <a:latin typeface="Cambria" pitchFamily="18" charset="0"/>
              </a:rPr>
              <a:t>prime[2</a:t>
            </a:r>
            <a:r>
              <a:rPr lang="en-US" altLang="zh-TW" sz="2500" baseline="30000" dirty="0" smtClean="0">
                <a:latin typeface="Cambria" pitchFamily="18" charset="0"/>
              </a:rPr>
              <a:t>15</a:t>
            </a:r>
            <a:r>
              <a:rPr lang="en-US" altLang="zh-TW" sz="2500" dirty="0" smtClean="0">
                <a:latin typeface="Cambria" pitchFamily="18" charset="0"/>
              </a:rPr>
              <a:t>];</a:t>
            </a:r>
            <a:endParaRPr lang="en-US" altLang="zh-TW" sz="2500" dirty="0">
              <a:latin typeface="Cambria" pitchFamily="18" charset="0"/>
            </a:endParaRPr>
          </a:p>
          <a:p>
            <a:pPr marL="0" indent="0">
              <a:buNone/>
            </a:pPr>
            <a:r>
              <a:rPr lang="en-US" altLang="zh-TW" sz="2500" dirty="0">
                <a:latin typeface="Cambria" pitchFamily="18" charset="0"/>
              </a:rPr>
              <a:t> </a:t>
            </a:r>
          </a:p>
          <a:p>
            <a:pPr marL="0" indent="0">
              <a:buNone/>
            </a:pPr>
            <a:r>
              <a:rPr lang="en-US" altLang="zh-TW" sz="2500" dirty="0">
                <a:latin typeface="Cambria" pitchFamily="18" charset="0"/>
              </a:rPr>
              <a:t>void </a:t>
            </a:r>
            <a:r>
              <a:rPr lang="en-US" altLang="zh-TW" sz="2500" dirty="0" err="1" smtClean="0">
                <a:latin typeface="Cambria" pitchFamily="18" charset="0"/>
              </a:rPr>
              <a:t>sieve_eratosthenes</a:t>
            </a:r>
            <a:r>
              <a:rPr lang="en-US" altLang="zh-TW" sz="2500" dirty="0">
                <a:latin typeface="Cambria" pitchFamily="18" charset="0"/>
              </a:rPr>
              <a:t>()</a:t>
            </a:r>
          </a:p>
          <a:p>
            <a:pPr marL="0" indent="0">
              <a:buNone/>
            </a:pPr>
            <a:r>
              <a:rPr lang="en-US" altLang="zh-TW" sz="2500" dirty="0">
                <a:latin typeface="Cambria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TW" sz="2500" dirty="0">
                <a:latin typeface="Cambria" pitchFamily="18" charset="0"/>
              </a:rPr>
              <a:t>    for (</a:t>
            </a:r>
            <a:r>
              <a:rPr lang="en-US" altLang="zh-TW" sz="2500" dirty="0" err="1">
                <a:latin typeface="Cambria" pitchFamily="18" charset="0"/>
              </a:rPr>
              <a:t>int</a:t>
            </a:r>
            <a:r>
              <a:rPr lang="en-US" altLang="zh-TW" sz="2500" dirty="0">
                <a:latin typeface="Cambria" pitchFamily="18" charset="0"/>
              </a:rPr>
              <a:t> i=0; </a:t>
            </a:r>
            <a:r>
              <a:rPr lang="en-US" altLang="zh-TW" sz="2500" dirty="0" smtClean="0">
                <a:latin typeface="Cambria" pitchFamily="18" charset="0"/>
              </a:rPr>
              <a:t>i&lt;2</a:t>
            </a:r>
            <a:r>
              <a:rPr lang="en-US" altLang="zh-TW" sz="2500" baseline="30000" dirty="0" smtClean="0">
                <a:latin typeface="Cambria" pitchFamily="18" charset="0"/>
              </a:rPr>
              <a:t>15</a:t>
            </a:r>
            <a:r>
              <a:rPr lang="en-US" altLang="zh-TW" sz="2500" dirty="0" smtClean="0">
                <a:latin typeface="Cambria" pitchFamily="18" charset="0"/>
              </a:rPr>
              <a:t>;</a:t>
            </a:r>
            <a:r>
              <a:rPr lang="en-US" altLang="zh-TW" sz="2500" dirty="0">
                <a:latin typeface="Cambria" pitchFamily="18" charset="0"/>
              </a:rPr>
              <a:t> i</a:t>
            </a:r>
            <a:r>
              <a:rPr lang="en-US" altLang="zh-TW" sz="2500" dirty="0" smtClean="0">
                <a:latin typeface="Cambria" pitchFamily="18" charset="0"/>
              </a:rPr>
              <a:t>++)</a:t>
            </a:r>
            <a:endParaRPr lang="zh-TW" altLang="en-US" sz="2500" dirty="0">
              <a:latin typeface="Cambria" pitchFamily="18" charset="0"/>
            </a:endParaRPr>
          </a:p>
          <a:p>
            <a:pPr marL="0" indent="0">
              <a:buNone/>
            </a:pPr>
            <a:r>
              <a:rPr lang="zh-TW" altLang="en-US" sz="2500" dirty="0">
                <a:latin typeface="Cambria" pitchFamily="18" charset="0"/>
              </a:rPr>
              <a:t>        </a:t>
            </a:r>
            <a:r>
              <a:rPr lang="en-US" altLang="zh-TW" sz="2500" dirty="0">
                <a:latin typeface="Cambria" pitchFamily="18" charset="0"/>
              </a:rPr>
              <a:t>prime[</a:t>
            </a:r>
            <a:r>
              <a:rPr lang="en-US" altLang="zh-TW" sz="2500" dirty="0" err="1">
                <a:latin typeface="Cambria" pitchFamily="18" charset="0"/>
              </a:rPr>
              <a:t>i</a:t>
            </a:r>
            <a:r>
              <a:rPr lang="en-US" altLang="zh-TW" sz="2500" dirty="0">
                <a:latin typeface="Cambria" pitchFamily="18" charset="0"/>
              </a:rPr>
              <a:t>] = true;</a:t>
            </a:r>
          </a:p>
          <a:p>
            <a:pPr marL="0" indent="0">
              <a:buNone/>
            </a:pPr>
            <a:r>
              <a:rPr lang="en-US" altLang="zh-TW" sz="2500" dirty="0">
                <a:latin typeface="Cambria" pitchFamily="18" charset="0"/>
              </a:rPr>
              <a:t> </a:t>
            </a:r>
          </a:p>
          <a:p>
            <a:pPr marL="0" indent="0">
              <a:buNone/>
            </a:pPr>
            <a:r>
              <a:rPr lang="en-US" altLang="zh-TW" sz="2500" dirty="0">
                <a:latin typeface="Cambria" pitchFamily="18" charset="0"/>
              </a:rPr>
              <a:t>    prime[0] = </a:t>
            </a:r>
            <a:r>
              <a:rPr lang="en-US" altLang="zh-TW" sz="2500" dirty="0" smtClean="0">
                <a:latin typeface="Cambria" pitchFamily="18" charset="0"/>
              </a:rPr>
              <a:t>false;</a:t>
            </a:r>
            <a:r>
              <a:rPr lang="zh-TW" altLang="en-US" sz="2500" dirty="0" smtClean="0">
                <a:latin typeface="Cambria" pitchFamily="18" charset="0"/>
              </a:rPr>
              <a:t> </a:t>
            </a:r>
            <a:r>
              <a:rPr lang="en-US" altLang="zh-TW" sz="2500" dirty="0" smtClean="0">
                <a:latin typeface="Cambria" pitchFamily="18" charset="0"/>
              </a:rPr>
              <a:t>prime[1</a:t>
            </a:r>
            <a:r>
              <a:rPr lang="en-US" altLang="zh-TW" sz="2500" dirty="0">
                <a:latin typeface="Cambria" pitchFamily="18" charset="0"/>
              </a:rPr>
              <a:t>] = false;</a:t>
            </a:r>
          </a:p>
          <a:p>
            <a:pPr marL="0" indent="0">
              <a:buNone/>
            </a:pPr>
            <a:r>
              <a:rPr lang="en-US" altLang="zh-TW" sz="2500" dirty="0">
                <a:latin typeface="Cambria" pitchFamily="18" charset="0"/>
              </a:rPr>
              <a:t> </a:t>
            </a:r>
            <a:endParaRPr lang="zh-TW" altLang="en-US" sz="2500" dirty="0">
              <a:latin typeface="Cambria" pitchFamily="18" charset="0"/>
            </a:endParaRPr>
          </a:p>
          <a:p>
            <a:pPr marL="0" indent="0">
              <a:buNone/>
            </a:pPr>
            <a:r>
              <a:rPr lang="zh-TW" altLang="en-US" sz="2500" dirty="0">
                <a:latin typeface="Cambria" pitchFamily="18" charset="0"/>
              </a:rPr>
              <a:t>    </a:t>
            </a:r>
            <a:r>
              <a:rPr lang="en-US" altLang="zh-TW" sz="2500" dirty="0">
                <a:latin typeface="Cambria" pitchFamily="18" charset="0"/>
              </a:rPr>
              <a:t>for (</a:t>
            </a:r>
            <a:r>
              <a:rPr lang="en-US" altLang="zh-TW" sz="2500" dirty="0" err="1">
                <a:latin typeface="Cambria" pitchFamily="18" charset="0"/>
              </a:rPr>
              <a:t>int</a:t>
            </a:r>
            <a:r>
              <a:rPr lang="en-US" altLang="zh-TW" sz="2500" dirty="0">
                <a:latin typeface="Cambria" pitchFamily="18" charset="0"/>
              </a:rPr>
              <a:t> </a:t>
            </a:r>
            <a:r>
              <a:rPr lang="en-US" altLang="zh-TW" sz="2500" dirty="0" err="1" smtClean="0">
                <a:latin typeface="Cambria" pitchFamily="18" charset="0"/>
              </a:rPr>
              <a:t>i</a:t>
            </a:r>
            <a:r>
              <a:rPr lang="en-US" altLang="zh-TW" sz="2500" dirty="0" smtClean="0">
                <a:latin typeface="Cambria" pitchFamily="18" charset="0"/>
              </a:rPr>
              <a:t>=</a:t>
            </a:r>
            <a:r>
              <a:rPr lang="en-US" altLang="zh-TW" u="sng" dirty="0" smtClean="0">
                <a:solidFill>
                  <a:srgbClr val="FF0000"/>
                </a:solidFill>
                <a:latin typeface="Cambria" pitchFamily="18" charset="0"/>
              </a:rPr>
              <a:t>2</a:t>
            </a:r>
            <a:r>
              <a:rPr lang="en-US" altLang="zh-TW" sz="2500" dirty="0" smtClean="0">
                <a:latin typeface="Cambria" pitchFamily="18" charset="0"/>
              </a:rPr>
              <a:t>;</a:t>
            </a:r>
            <a:r>
              <a:rPr lang="en-US" altLang="zh-TW" sz="2500" dirty="0">
                <a:latin typeface="Cambria" pitchFamily="18" charset="0"/>
              </a:rPr>
              <a:t> </a:t>
            </a:r>
            <a:r>
              <a:rPr lang="en-US" altLang="zh-TW" sz="2500" dirty="0" err="1" smtClean="0">
                <a:latin typeface="Cambria" pitchFamily="18" charset="0"/>
              </a:rPr>
              <a:t>i</a:t>
            </a:r>
            <a:r>
              <a:rPr lang="en-US" altLang="zh-TW" sz="2500" dirty="0" smtClean="0">
                <a:latin typeface="Cambria" pitchFamily="18" charset="0"/>
              </a:rPr>
              <a:t>&lt;2</a:t>
            </a:r>
            <a:r>
              <a:rPr lang="en-US" altLang="zh-TW" sz="2500" baseline="30000" dirty="0" smtClean="0">
                <a:latin typeface="Cambria" pitchFamily="18" charset="0"/>
              </a:rPr>
              <a:t>15</a:t>
            </a:r>
            <a:r>
              <a:rPr lang="en-US" altLang="zh-TW" sz="2500" dirty="0" smtClean="0">
                <a:latin typeface="Cambria" pitchFamily="18" charset="0"/>
              </a:rPr>
              <a:t>;</a:t>
            </a:r>
            <a:r>
              <a:rPr lang="en-US" altLang="zh-TW" sz="2500" dirty="0">
                <a:latin typeface="Cambria" pitchFamily="18" charset="0"/>
              </a:rPr>
              <a:t> </a:t>
            </a:r>
            <a:r>
              <a:rPr lang="en-US" altLang="zh-TW" sz="2500" dirty="0" err="1">
                <a:latin typeface="Cambria" pitchFamily="18" charset="0"/>
              </a:rPr>
              <a:t>i</a:t>
            </a:r>
            <a:r>
              <a:rPr lang="en-US" altLang="zh-TW" sz="2500" dirty="0">
                <a:latin typeface="Cambria" pitchFamily="18" charset="0"/>
              </a:rPr>
              <a:t>++)</a:t>
            </a:r>
          </a:p>
          <a:p>
            <a:pPr marL="0" indent="0">
              <a:buNone/>
            </a:pPr>
            <a:r>
              <a:rPr lang="en-US" altLang="zh-TW" sz="2500" dirty="0">
                <a:latin typeface="Cambria" pitchFamily="18" charset="0"/>
              </a:rPr>
              <a:t>        if (prime[</a:t>
            </a:r>
            <a:r>
              <a:rPr lang="en-US" altLang="zh-TW" sz="2500" dirty="0" err="1">
                <a:latin typeface="Cambria" pitchFamily="18" charset="0"/>
              </a:rPr>
              <a:t>i</a:t>
            </a:r>
            <a:r>
              <a:rPr lang="en-US" altLang="zh-TW" sz="2500" dirty="0" smtClean="0">
                <a:latin typeface="Cambria" pitchFamily="18" charset="0"/>
              </a:rPr>
              <a:t>])</a:t>
            </a:r>
            <a:endParaRPr lang="zh-TW" altLang="en-US" sz="2500" dirty="0">
              <a:latin typeface="Cambria" pitchFamily="18" charset="0"/>
            </a:endParaRPr>
          </a:p>
          <a:p>
            <a:pPr marL="0" indent="0">
              <a:buNone/>
            </a:pPr>
            <a:r>
              <a:rPr lang="zh-TW" altLang="en-US" sz="2500" dirty="0">
                <a:latin typeface="Cambria" pitchFamily="18" charset="0"/>
              </a:rPr>
              <a:t>            </a:t>
            </a:r>
            <a:r>
              <a:rPr lang="en-US" altLang="zh-TW" sz="2500" dirty="0">
                <a:latin typeface="Cambria" pitchFamily="18" charset="0"/>
              </a:rPr>
              <a:t>for (</a:t>
            </a:r>
            <a:r>
              <a:rPr lang="en-US" altLang="zh-TW" sz="2500" dirty="0" err="1">
                <a:latin typeface="Cambria" pitchFamily="18" charset="0"/>
              </a:rPr>
              <a:t>int</a:t>
            </a:r>
            <a:r>
              <a:rPr lang="en-US" altLang="zh-TW" sz="2500" dirty="0">
                <a:latin typeface="Cambria" pitchFamily="18" charset="0"/>
              </a:rPr>
              <a:t> j=</a:t>
            </a:r>
            <a:r>
              <a:rPr lang="en-US" altLang="zh-TW" u="sng" dirty="0" err="1">
                <a:solidFill>
                  <a:srgbClr val="FF0000"/>
                </a:solidFill>
                <a:latin typeface="Cambria" pitchFamily="18" charset="0"/>
              </a:rPr>
              <a:t>i+i</a:t>
            </a:r>
            <a:r>
              <a:rPr lang="en-US" altLang="zh-TW" sz="2500" dirty="0">
                <a:latin typeface="Cambria" pitchFamily="18" charset="0"/>
              </a:rPr>
              <a:t>; </a:t>
            </a:r>
            <a:r>
              <a:rPr lang="en-US" altLang="zh-TW" sz="2500" dirty="0" smtClean="0">
                <a:latin typeface="Cambria" pitchFamily="18" charset="0"/>
              </a:rPr>
              <a:t>j&lt;2</a:t>
            </a:r>
            <a:r>
              <a:rPr lang="en-US" altLang="zh-TW" sz="2500" baseline="30000" dirty="0" smtClean="0">
                <a:latin typeface="Cambria" pitchFamily="18" charset="0"/>
              </a:rPr>
              <a:t>15</a:t>
            </a:r>
            <a:r>
              <a:rPr lang="en-US" altLang="zh-TW" sz="2500" dirty="0" smtClean="0">
                <a:latin typeface="Cambria" pitchFamily="18" charset="0"/>
              </a:rPr>
              <a:t>;</a:t>
            </a:r>
            <a:r>
              <a:rPr lang="en-US" altLang="zh-TW" sz="2500" dirty="0">
                <a:latin typeface="Cambria" pitchFamily="18" charset="0"/>
              </a:rPr>
              <a:t> j+=</a:t>
            </a:r>
            <a:r>
              <a:rPr lang="en-US" altLang="zh-TW" sz="2500" dirty="0" err="1">
                <a:latin typeface="Cambria" pitchFamily="18" charset="0"/>
              </a:rPr>
              <a:t>i</a:t>
            </a:r>
            <a:r>
              <a:rPr lang="en-US" altLang="zh-TW" sz="2500" dirty="0">
                <a:latin typeface="Cambria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2500" dirty="0">
                <a:latin typeface="Cambria" pitchFamily="18" charset="0"/>
              </a:rPr>
              <a:t>                prime[j] = false;</a:t>
            </a:r>
          </a:p>
          <a:p>
            <a:pPr marL="0" indent="0">
              <a:buNone/>
            </a:pPr>
            <a:r>
              <a:rPr lang="en-US" altLang="zh-TW" sz="2500" dirty="0">
                <a:latin typeface="Cambria" pitchFamily="18" charset="0"/>
              </a:rPr>
              <a:t>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716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z="3600" dirty="0" smtClean="0"/>
              <a:t>Generate a Prime Number List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4536504"/>
          </a:xfrm>
        </p:spPr>
        <p:txBody>
          <a:bodyPr/>
          <a:lstStyle/>
          <a:p>
            <a:pPr lvl="1"/>
            <a:endParaRPr lang="zh-TW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454904"/>
              </p:ext>
            </p:extLst>
          </p:nvPr>
        </p:nvGraphicFramePr>
        <p:xfrm>
          <a:off x="1331640" y="227687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10 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158777"/>
              </p:ext>
            </p:extLst>
          </p:nvPr>
        </p:nvGraphicFramePr>
        <p:xfrm>
          <a:off x="1331640" y="298615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20 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22000"/>
              </p:ext>
            </p:extLst>
          </p:nvPr>
        </p:nvGraphicFramePr>
        <p:xfrm>
          <a:off x="1331640" y="370623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30 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8" name="直線接點 7"/>
          <p:cNvCxnSpPr/>
          <p:nvPr/>
        </p:nvCxnSpPr>
        <p:spPr bwMode="auto">
          <a:xfrm>
            <a:off x="1331640" y="5335944"/>
            <a:ext cx="194421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字方塊 9"/>
          <p:cNvSpPr txBox="1"/>
          <p:nvPr/>
        </p:nvSpPr>
        <p:spPr>
          <a:xfrm>
            <a:off x="3329562" y="5127575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r>
              <a:rPr lang="en-US" altLang="zh-TW" baseline="30000" dirty="0" smtClean="0"/>
              <a:t>15</a:t>
            </a:r>
            <a:r>
              <a:rPr lang="en-US" altLang="zh-TW" dirty="0" smtClean="0"/>
              <a:t>=65536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412638"/>
              </p:ext>
            </p:extLst>
          </p:nvPr>
        </p:nvGraphicFramePr>
        <p:xfrm>
          <a:off x="1331640" y="443711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40 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3801398" y="22048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004048" y="22048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403648" y="292494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555776" y="289532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025534" y="289532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228184" y="292494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353126" y="364502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779912" y="364502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300192" y="364502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403648" y="43651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801398" y="43651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025534" y="43651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橢圓 26"/>
          <p:cNvSpPr/>
          <p:nvPr/>
        </p:nvSpPr>
        <p:spPr bwMode="auto">
          <a:xfrm>
            <a:off x="1306379" y="2262064"/>
            <a:ext cx="385301" cy="37484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577262" y="22048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249670" y="22048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801398" y="292494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577262" y="364502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025534" y="361540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627784" y="43651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249670" y="43651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680" y="116632"/>
            <a:ext cx="5544616" cy="6669360"/>
          </a:xfr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sz="2500" dirty="0" err="1">
                <a:latin typeface="Cambria" pitchFamily="18" charset="0"/>
              </a:rPr>
              <a:t>bool</a:t>
            </a:r>
            <a:r>
              <a:rPr lang="en-US" altLang="zh-TW" sz="2500" dirty="0">
                <a:latin typeface="Cambria" pitchFamily="18" charset="0"/>
              </a:rPr>
              <a:t> </a:t>
            </a:r>
            <a:r>
              <a:rPr lang="en-US" altLang="zh-TW" sz="2500" dirty="0" smtClean="0">
                <a:latin typeface="Cambria" pitchFamily="18" charset="0"/>
              </a:rPr>
              <a:t>prime[2</a:t>
            </a:r>
            <a:r>
              <a:rPr lang="en-US" altLang="zh-TW" sz="2500" baseline="30000" dirty="0" smtClean="0">
                <a:latin typeface="Cambria" pitchFamily="18" charset="0"/>
              </a:rPr>
              <a:t>15</a:t>
            </a:r>
            <a:r>
              <a:rPr lang="en-US" altLang="zh-TW" sz="2500" dirty="0" smtClean="0">
                <a:latin typeface="Cambria" pitchFamily="18" charset="0"/>
              </a:rPr>
              <a:t>];</a:t>
            </a:r>
            <a:endParaRPr lang="en-US" altLang="zh-TW" sz="2500" dirty="0">
              <a:latin typeface="Cambria" pitchFamily="18" charset="0"/>
            </a:endParaRPr>
          </a:p>
          <a:p>
            <a:pPr marL="0" indent="0">
              <a:buNone/>
            </a:pPr>
            <a:r>
              <a:rPr lang="en-US" altLang="zh-TW" sz="2500" dirty="0">
                <a:latin typeface="Cambria" pitchFamily="18" charset="0"/>
              </a:rPr>
              <a:t> </a:t>
            </a:r>
          </a:p>
          <a:p>
            <a:pPr marL="0" indent="0">
              <a:buNone/>
            </a:pPr>
            <a:r>
              <a:rPr lang="en-US" altLang="zh-TW" sz="2500" dirty="0">
                <a:latin typeface="Cambria" pitchFamily="18" charset="0"/>
              </a:rPr>
              <a:t>void </a:t>
            </a:r>
            <a:r>
              <a:rPr lang="en-US" altLang="zh-TW" sz="2500" dirty="0" err="1" smtClean="0">
                <a:latin typeface="Cambria" pitchFamily="18" charset="0"/>
              </a:rPr>
              <a:t>sieve_eratosthenes</a:t>
            </a:r>
            <a:r>
              <a:rPr lang="en-US" altLang="zh-TW" sz="2500" dirty="0">
                <a:latin typeface="Cambria" pitchFamily="18" charset="0"/>
              </a:rPr>
              <a:t>()</a:t>
            </a:r>
          </a:p>
          <a:p>
            <a:pPr marL="0" indent="0">
              <a:buNone/>
            </a:pPr>
            <a:r>
              <a:rPr lang="en-US" altLang="zh-TW" sz="2500" dirty="0">
                <a:latin typeface="Cambria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TW" sz="2500" dirty="0">
                <a:latin typeface="Cambria" pitchFamily="18" charset="0"/>
              </a:rPr>
              <a:t>    for (</a:t>
            </a:r>
            <a:r>
              <a:rPr lang="en-US" altLang="zh-TW" sz="2500" dirty="0" err="1">
                <a:latin typeface="Cambria" pitchFamily="18" charset="0"/>
              </a:rPr>
              <a:t>int</a:t>
            </a:r>
            <a:r>
              <a:rPr lang="en-US" altLang="zh-TW" sz="2500" dirty="0">
                <a:latin typeface="Cambria" pitchFamily="18" charset="0"/>
              </a:rPr>
              <a:t> i=0; </a:t>
            </a:r>
            <a:r>
              <a:rPr lang="en-US" altLang="zh-TW" sz="2500" dirty="0" smtClean="0">
                <a:latin typeface="Cambria" pitchFamily="18" charset="0"/>
              </a:rPr>
              <a:t>i&lt;2</a:t>
            </a:r>
            <a:r>
              <a:rPr lang="en-US" altLang="zh-TW" sz="2500" baseline="30000" dirty="0" smtClean="0">
                <a:latin typeface="Cambria" pitchFamily="18" charset="0"/>
              </a:rPr>
              <a:t>15</a:t>
            </a:r>
            <a:r>
              <a:rPr lang="en-US" altLang="zh-TW" sz="2500" dirty="0" smtClean="0">
                <a:latin typeface="Cambria" pitchFamily="18" charset="0"/>
              </a:rPr>
              <a:t>;</a:t>
            </a:r>
            <a:r>
              <a:rPr lang="en-US" altLang="zh-TW" sz="2500" dirty="0">
                <a:latin typeface="Cambria" pitchFamily="18" charset="0"/>
              </a:rPr>
              <a:t> i</a:t>
            </a:r>
            <a:r>
              <a:rPr lang="en-US" altLang="zh-TW" sz="2500" dirty="0" smtClean="0">
                <a:latin typeface="Cambria" pitchFamily="18" charset="0"/>
              </a:rPr>
              <a:t>++)</a:t>
            </a:r>
            <a:endParaRPr lang="zh-TW" altLang="en-US" sz="2500" dirty="0">
              <a:latin typeface="Cambria" pitchFamily="18" charset="0"/>
            </a:endParaRPr>
          </a:p>
          <a:p>
            <a:pPr marL="0" indent="0">
              <a:buNone/>
            </a:pPr>
            <a:r>
              <a:rPr lang="zh-TW" altLang="en-US" sz="2500" dirty="0">
                <a:latin typeface="Cambria" pitchFamily="18" charset="0"/>
              </a:rPr>
              <a:t>        </a:t>
            </a:r>
            <a:r>
              <a:rPr lang="en-US" altLang="zh-TW" sz="2500" dirty="0">
                <a:latin typeface="Cambria" pitchFamily="18" charset="0"/>
              </a:rPr>
              <a:t>prime[</a:t>
            </a:r>
            <a:r>
              <a:rPr lang="en-US" altLang="zh-TW" sz="2500" dirty="0" err="1">
                <a:latin typeface="Cambria" pitchFamily="18" charset="0"/>
              </a:rPr>
              <a:t>i</a:t>
            </a:r>
            <a:r>
              <a:rPr lang="en-US" altLang="zh-TW" sz="2500" dirty="0">
                <a:latin typeface="Cambria" pitchFamily="18" charset="0"/>
              </a:rPr>
              <a:t>] = true;</a:t>
            </a:r>
          </a:p>
          <a:p>
            <a:pPr marL="0" indent="0">
              <a:buNone/>
            </a:pPr>
            <a:r>
              <a:rPr lang="en-US" altLang="zh-TW" sz="2500" dirty="0">
                <a:latin typeface="Cambria" pitchFamily="18" charset="0"/>
              </a:rPr>
              <a:t> </a:t>
            </a:r>
          </a:p>
          <a:p>
            <a:pPr marL="0" indent="0">
              <a:buNone/>
            </a:pPr>
            <a:r>
              <a:rPr lang="en-US" altLang="zh-TW" sz="2500" dirty="0">
                <a:latin typeface="Cambria" pitchFamily="18" charset="0"/>
              </a:rPr>
              <a:t>    prime[0] = </a:t>
            </a:r>
            <a:r>
              <a:rPr lang="en-US" altLang="zh-TW" sz="2500" dirty="0" smtClean="0">
                <a:latin typeface="Cambria" pitchFamily="18" charset="0"/>
              </a:rPr>
              <a:t>false;</a:t>
            </a:r>
            <a:r>
              <a:rPr lang="zh-TW" altLang="en-US" sz="2500" dirty="0" smtClean="0">
                <a:latin typeface="Cambria" pitchFamily="18" charset="0"/>
              </a:rPr>
              <a:t> </a:t>
            </a:r>
            <a:r>
              <a:rPr lang="en-US" altLang="zh-TW" sz="2500" dirty="0" smtClean="0">
                <a:latin typeface="Cambria" pitchFamily="18" charset="0"/>
              </a:rPr>
              <a:t>prime[1</a:t>
            </a:r>
            <a:r>
              <a:rPr lang="en-US" altLang="zh-TW" sz="2500" dirty="0">
                <a:latin typeface="Cambria" pitchFamily="18" charset="0"/>
              </a:rPr>
              <a:t>] = false;</a:t>
            </a:r>
          </a:p>
          <a:p>
            <a:pPr marL="0" indent="0">
              <a:buNone/>
            </a:pPr>
            <a:r>
              <a:rPr lang="en-US" altLang="zh-TW" sz="2500" dirty="0">
                <a:latin typeface="Cambria" pitchFamily="18" charset="0"/>
              </a:rPr>
              <a:t> </a:t>
            </a:r>
            <a:endParaRPr lang="zh-TW" altLang="en-US" sz="2500" dirty="0">
              <a:latin typeface="Cambria" pitchFamily="18" charset="0"/>
            </a:endParaRPr>
          </a:p>
          <a:p>
            <a:pPr marL="0" indent="0">
              <a:buNone/>
            </a:pPr>
            <a:r>
              <a:rPr lang="zh-TW" altLang="en-US" sz="2500" dirty="0">
                <a:latin typeface="Cambria" pitchFamily="18" charset="0"/>
              </a:rPr>
              <a:t>    </a:t>
            </a:r>
            <a:r>
              <a:rPr lang="en-US" altLang="zh-TW" sz="2500" dirty="0">
                <a:latin typeface="Cambria" pitchFamily="18" charset="0"/>
              </a:rPr>
              <a:t>for (</a:t>
            </a:r>
            <a:r>
              <a:rPr lang="en-US" altLang="zh-TW" sz="2500" dirty="0" err="1">
                <a:latin typeface="Cambria" pitchFamily="18" charset="0"/>
              </a:rPr>
              <a:t>int</a:t>
            </a:r>
            <a:r>
              <a:rPr lang="en-US" altLang="zh-TW" sz="2500" dirty="0">
                <a:latin typeface="Cambria" pitchFamily="18" charset="0"/>
              </a:rPr>
              <a:t> </a:t>
            </a:r>
            <a:r>
              <a:rPr lang="en-US" altLang="zh-TW" sz="2500" dirty="0" smtClean="0">
                <a:latin typeface="Cambria" pitchFamily="18" charset="0"/>
              </a:rPr>
              <a:t>i=</a:t>
            </a:r>
            <a:r>
              <a:rPr lang="en-US" altLang="zh-TW" u="sng" dirty="0" smtClean="0">
                <a:solidFill>
                  <a:srgbClr val="FF0000"/>
                </a:solidFill>
                <a:latin typeface="Cambria" pitchFamily="18" charset="0"/>
              </a:rPr>
              <a:t>2</a:t>
            </a:r>
            <a:r>
              <a:rPr lang="en-US" altLang="zh-TW" sz="2500" dirty="0" smtClean="0">
                <a:latin typeface="Cambria" pitchFamily="18" charset="0"/>
              </a:rPr>
              <a:t>;</a:t>
            </a:r>
            <a:r>
              <a:rPr lang="en-US" altLang="zh-TW" sz="2500" dirty="0">
                <a:latin typeface="Cambria" pitchFamily="18" charset="0"/>
              </a:rPr>
              <a:t> </a:t>
            </a:r>
            <a:r>
              <a:rPr lang="en-US" altLang="zh-TW" sz="2500" dirty="0" smtClean="0">
                <a:latin typeface="Cambria" pitchFamily="18" charset="0"/>
              </a:rPr>
              <a:t>i&lt;2</a:t>
            </a:r>
            <a:r>
              <a:rPr lang="en-US" altLang="zh-TW" sz="2500" baseline="30000" dirty="0" smtClean="0">
                <a:latin typeface="Cambria" pitchFamily="18" charset="0"/>
              </a:rPr>
              <a:t>15</a:t>
            </a:r>
            <a:r>
              <a:rPr lang="en-US" altLang="zh-TW" sz="2500" dirty="0" smtClean="0">
                <a:latin typeface="Cambria" pitchFamily="18" charset="0"/>
              </a:rPr>
              <a:t>;</a:t>
            </a:r>
            <a:r>
              <a:rPr lang="en-US" altLang="zh-TW" sz="2500" dirty="0">
                <a:latin typeface="Cambria" pitchFamily="18" charset="0"/>
              </a:rPr>
              <a:t> i++)</a:t>
            </a:r>
          </a:p>
          <a:p>
            <a:pPr marL="0" indent="0">
              <a:buNone/>
            </a:pPr>
            <a:r>
              <a:rPr lang="en-US" altLang="zh-TW" sz="2500" dirty="0">
                <a:latin typeface="Cambria" pitchFamily="18" charset="0"/>
              </a:rPr>
              <a:t>        if (prime[</a:t>
            </a:r>
            <a:r>
              <a:rPr lang="en-US" altLang="zh-TW" sz="2500" dirty="0" err="1">
                <a:latin typeface="Cambria" pitchFamily="18" charset="0"/>
              </a:rPr>
              <a:t>i</a:t>
            </a:r>
            <a:r>
              <a:rPr lang="en-US" altLang="zh-TW" sz="2500" dirty="0" smtClean="0">
                <a:latin typeface="Cambria" pitchFamily="18" charset="0"/>
              </a:rPr>
              <a:t>])</a:t>
            </a:r>
            <a:endParaRPr lang="zh-TW" altLang="en-US" sz="2500" dirty="0">
              <a:latin typeface="Cambria" pitchFamily="18" charset="0"/>
            </a:endParaRPr>
          </a:p>
          <a:p>
            <a:pPr marL="0" indent="0">
              <a:buNone/>
            </a:pPr>
            <a:r>
              <a:rPr lang="zh-TW" altLang="en-US" sz="2500" dirty="0">
                <a:latin typeface="Cambria" pitchFamily="18" charset="0"/>
              </a:rPr>
              <a:t>            </a:t>
            </a:r>
            <a:r>
              <a:rPr lang="en-US" altLang="zh-TW" sz="2500" dirty="0">
                <a:latin typeface="Cambria" pitchFamily="18" charset="0"/>
              </a:rPr>
              <a:t>for (</a:t>
            </a:r>
            <a:r>
              <a:rPr lang="en-US" altLang="zh-TW" sz="2500" dirty="0" err="1">
                <a:latin typeface="Cambria" pitchFamily="18" charset="0"/>
              </a:rPr>
              <a:t>int</a:t>
            </a:r>
            <a:r>
              <a:rPr lang="en-US" altLang="zh-TW" sz="2500" dirty="0">
                <a:latin typeface="Cambria" pitchFamily="18" charset="0"/>
              </a:rPr>
              <a:t> </a:t>
            </a:r>
            <a:r>
              <a:rPr lang="en-US" altLang="zh-TW" sz="2500" dirty="0" smtClean="0">
                <a:latin typeface="Cambria" pitchFamily="18" charset="0"/>
              </a:rPr>
              <a:t>j=</a:t>
            </a:r>
            <a:r>
              <a:rPr lang="en-US" altLang="zh-TW" u="sng" dirty="0" smtClean="0">
                <a:solidFill>
                  <a:srgbClr val="FF0000"/>
                </a:solidFill>
                <a:latin typeface="Cambria" pitchFamily="18" charset="0"/>
              </a:rPr>
              <a:t>i*i</a:t>
            </a:r>
            <a:r>
              <a:rPr lang="en-US" altLang="zh-TW" sz="2500" dirty="0">
                <a:latin typeface="Cambria" pitchFamily="18" charset="0"/>
              </a:rPr>
              <a:t>; </a:t>
            </a:r>
            <a:r>
              <a:rPr lang="en-US" altLang="zh-TW" sz="2500" dirty="0" smtClean="0">
                <a:latin typeface="Cambria" pitchFamily="18" charset="0"/>
              </a:rPr>
              <a:t>j&lt;2</a:t>
            </a:r>
            <a:r>
              <a:rPr lang="en-US" altLang="zh-TW" sz="2500" baseline="30000" dirty="0" smtClean="0">
                <a:latin typeface="Cambria" pitchFamily="18" charset="0"/>
              </a:rPr>
              <a:t>15</a:t>
            </a:r>
            <a:r>
              <a:rPr lang="en-US" altLang="zh-TW" sz="2500" dirty="0" smtClean="0">
                <a:latin typeface="Cambria" pitchFamily="18" charset="0"/>
              </a:rPr>
              <a:t>;</a:t>
            </a:r>
            <a:r>
              <a:rPr lang="en-US" altLang="zh-TW" sz="2500" dirty="0">
                <a:latin typeface="Cambria" pitchFamily="18" charset="0"/>
              </a:rPr>
              <a:t> j+=i)</a:t>
            </a:r>
          </a:p>
          <a:p>
            <a:pPr marL="0" indent="0">
              <a:buNone/>
            </a:pPr>
            <a:r>
              <a:rPr lang="en-US" altLang="zh-TW" sz="2500" dirty="0">
                <a:latin typeface="Cambria" pitchFamily="18" charset="0"/>
              </a:rPr>
              <a:t>                prime[j] = false;</a:t>
            </a:r>
          </a:p>
          <a:p>
            <a:pPr marL="0" indent="0">
              <a:buNone/>
            </a:pPr>
            <a:r>
              <a:rPr lang="en-US" altLang="zh-TW" sz="2500" dirty="0">
                <a:latin typeface="Cambria" pitchFamily="18" charset="0"/>
              </a:rPr>
              <a:t>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567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36793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Binary Search the Bound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115616" y="1228356"/>
            <a:ext cx="1909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/>
              <a:t>Given </a:t>
            </a:r>
            <a:r>
              <a:rPr lang="en-US" altLang="zh-TW" sz="4000" b="1" i="1" dirty="0" smtClean="0">
                <a:solidFill>
                  <a:srgbClr val="FF0000"/>
                </a:solidFill>
              </a:rPr>
              <a:t>n</a:t>
            </a:r>
            <a:endParaRPr lang="zh-TW" altLang="en-US" sz="4000" b="1" i="1" dirty="0">
              <a:solidFill>
                <a:srgbClr val="FF0000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 bwMode="auto">
          <a:xfrm>
            <a:off x="1475656" y="4581128"/>
            <a:ext cx="6696744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字方塊 6"/>
          <p:cNvSpPr txBox="1"/>
          <p:nvPr/>
        </p:nvSpPr>
        <p:spPr>
          <a:xfrm>
            <a:off x="1394546" y="40050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740592" y="3589565"/>
            <a:ext cx="901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&lt;2</a:t>
            </a:r>
            <a:r>
              <a:rPr lang="en-US" altLang="zh-TW" baseline="30000" dirty="0" smtClean="0"/>
              <a:t>15</a:t>
            </a:r>
            <a:endParaRPr lang="en-US" altLang="zh-TW" dirty="0" smtClean="0"/>
          </a:p>
          <a:p>
            <a:r>
              <a:rPr lang="en-US" altLang="zh-TW" dirty="0" smtClean="0"/>
              <a:t>prime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 bwMode="auto">
          <a:xfrm>
            <a:off x="5220072" y="3645024"/>
            <a:ext cx="0" cy="93610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字方塊 13"/>
          <p:cNvSpPr txBox="1"/>
          <p:nvPr/>
        </p:nvSpPr>
        <p:spPr>
          <a:xfrm>
            <a:off x="4933781" y="3132257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&lt;</a:t>
            </a:r>
            <a:r>
              <a:rPr lang="en-US" altLang="zh-TW" sz="3200" b="1" i="1" dirty="0" smtClean="0"/>
              <a:t>n</a:t>
            </a:r>
            <a:endParaRPr lang="zh-TW" altLang="en-US" sz="3200" b="1" i="1" dirty="0"/>
          </a:p>
        </p:txBody>
      </p:sp>
      <p:cxnSp>
        <p:nvCxnSpPr>
          <p:cNvPr id="16" name="直線接點 15"/>
          <p:cNvCxnSpPr/>
          <p:nvPr/>
        </p:nvCxnSpPr>
        <p:spPr bwMode="auto">
          <a:xfrm>
            <a:off x="1475656" y="4581128"/>
            <a:ext cx="3770503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字方塊 17"/>
          <p:cNvSpPr txBox="1"/>
          <p:nvPr/>
        </p:nvSpPr>
        <p:spPr>
          <a:xfrm>
            <a:off x="1394546" y="467044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L</a:t>
            </a:r>
            <a:endParaRPr lang="zh-TW" altLang="en-US" i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932040" y="469552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R</a:t>
            </a:r>
            <a:endParaRPr lang="zh-TW" altLang="en-US" i="1" dirty="0"/>
          </a:p>
        </p:txBody>
      </p:sp>
      <p:cxnSp>
        <p:nvCxnSpPr>
          <p:cNvPr id="21" name="直線單箭頭接點 20"/>
          <p:cNvCxnSpPr/>
          <p:nvPr/>
        </p:nvCxnSpPr>
        <p:spPr bwMode="auto">
          <a:xfrm flipV="1">
            <a:off x="1691680" y="4901276"/>
            <a:ext cx="94905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單箭頭接點 22"/>
          <p:cNvCxnSpPr>
            <a:stCxn id="19" idx="1"/>
          </p:cNvCxnSpPr>
          <p:nvPr/>
        </p:nvCxnSpPr>
        <p:spPr bwMode="auto">
          <a:xfrm flipH="1" flipV="1">
            <a:off x="3995936" y="4926359"/>
            <a:ext cx="93610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字方塊 24"/>
          <p:cNvSpPr txBox="1"/>
          <p:nvPr/>
        </p:nvSpPr>
        <p:spPr>
          <a:xfrm>
            <a:off x="843817" y="4335487"/>
            <a:ext cx="703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 [ ]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067659" y="5157192"/>
            <a:ext cx="249138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If (P[L]+P[R]==n)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count++;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145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36793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796714"/>
              </p:ext>
            </p:extLst>
          </p:nvPr>
        </p:nvGraphicFramePr>
        <p:xfrm>
          <a:off x="1259632" y="457032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115616" y="1484784"/>
            <a:ext cx="2137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/>
              <a:t>Given </a:t>
            </a:r>
            <a:r>
              <a:rPr lang="en-US" altLang="zh-TW" sz="4000" b="1" i="1" dirty="0" smtClean="0">
                <a:solidFill>
                  <a:srgbClr val="FF0000"/>
                </a:solidFill>
              </a:rPr>
              <a:t>30</a:t>
            </a:r>
            <a:endParaRPr lang="zh-TW" altLang="en-US" sz="4000" b="1" i="1" dirty="0">
              <a:solidFill>
                <a:srgbClr val="FF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500713"/>
              </p:ext>
            </p:extLst>
          </p:nvPr>
        </p:nvGraphicFramePr>
        <p:xfrm>
          <a:off x="1259632" y="419948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7524328" y="4581128"/>
            <a:ext cx="10801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單箭頭接點 15"/>
          <p:cNvCxnSpPr/>
          <p:nvPr/>
        </p:nvCxnSpPr>
        <p:spPr bwMode="auto">
          <a:xfrm>
            <a:off x="7002321" y="3293695"/>
            <a:ext cx="0" cy="93610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字方塊 17"/>
          <p:cNvSpPr txBox="1"/>
          <p:nvPr/>
        </p:nvSpPr>
        <p:spPr>
          <a:xfrm>
            <a:off x="6588224" y="2708920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&lt;</a:t>
            </a:r>
            <a:r>
              <a:rPr lang="en-US" altLang="zh-TW" sz="3200" b="1" i="1" dirty="0" smtClean="0"/>
              <a:t>30</a:t>
            </a:r>
            <a:endParaRPr lang="zh-TW" altLang="en-US" sz="3200" b="1" i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259632" y="503048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L</a:t>
            </a:r>
            <a:endParaRPr lang="zh-TW" altLang="en-US" i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804248" y="5040758"/>
            <a:ext cx="12650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R</a:t>
            </a:r>
          </a:p>
          <a:p>
            <a:r>
              <a:rPr lang="en-US" altLang="zh-TW" i="1" dirty="0" smtClean="0"/>
              <a:t>30-29=1</a:t>
            </a:r>
            <a:endParaRPr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382779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橢圓 34"/>
          <p:cNvSpPr/>
          <p:nvPr/>
        </p:nvSpPr>
        <p:spPr bwMode="auto">
          <a:xfrm>
            <a:off x="3059832" y="4581128"/>
            <a:ext cx="432048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6156176" y="4581128"/>
            <a:ext cx="432048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36793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552810"/>
              </p:ext>
            </p:extLst>
          </p:nvPr>
        </p:nvGraphicFramePr>
        <p:xfrm>
          <a:off x="1259632" y="457032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115616" y="1484784"/>
            <a:ext cx="2137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/>
              <a:t>Given </a:t>
            </a:r>
            <a:r>
              <a:rPr lang="en-US" altLang="zh-TW" sz="4000" b="1" i="1" dirty="0" smtClean="0">
                <a:solidFill>
                  <a:srgbClr val="FF0000"/>
                </a:solidFill>
              </a:rPr>
              <a:t>30</a:t>
            </a:r>
            <a:endParaRPr lang="zh-TW" altLang="en-US" sz="4000" b="1" i="1" dirty="0">
              <a:solidFill>
                <a:srgbClr val="FF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959429"/>
              </p:ext>
            </p:extLst>
          </p:nvPr>
        </p:nvGraphicFramePr>
        <p:xfrm>
          <a:off x="1259632" y="419948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7524328" y="4581128"/>
            <a:ext cx="10801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單箭頭接點 15"/>
          <p:cNvCxnSpPr/>
          <p:nvPr/>
        </p:nvCxnSpPr>
        <p:spPr bwMode="auto">
          <a:xfrm>
            <a:off x="7002321" y="3293695"/>
            <a:ext cx="0" cy="93610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字方塊 17"/>
          <p:cNvSpPr txBox="1"/>
          <p:nvPr/>
        </p:nvSpPr>
        <p:spPr>
          <a:xfrm>
            <a:off x="6588224" y="2708920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&lt;</a:t>
            </a:r>
            <a:r>
              <a:rPr lang="en-US" altLang="zh-TW" sz="3200" b="1" i="1" dirty="0" smtClean="0"/>
              <a:t>30</a:t>
            </a:r>
            <a:endParaRPr lang="zh-TW" altLang="en-US" sz="3200" b="1" i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059832" y="503048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L</a:t>
            </a:r>
            <a:endParaRPr lang="zh-TW" altLang="en-US" i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156176" y="5013176"/>
            <a:ext cx="12650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R</a:t>
            </a:r>
          </a:p>
          <a:p>
            <a:r>
              <a:rPr lang="en-US" altLang="zh-TW" i="1" dirty="0" smtClean="0"/>
              <a:t>30-23=7</a:t>
            </a:r>
            <a:endParaRPr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209963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4536504"/>
          </a:xfrm>
        </p:spPr>
        <p:txBody>
          <a:bodyPr/>
          <a:lstStyle/>
          <a:p>
            <a:r>
              <a:rPr lang="en-US" altLang="zh-TW" sz="2800" dirty="0" smtClean="0"/>
              <a:t>For </a:t>
            </a:r>
            <a:r>
              <a:rPr lang="en-US" altLang="zh-TW" sz="2800" dirty="0"/>
              <a:t>any even number </a:t>
            </a:r>
            <a:r>
              <a:rPr lang="en-US" altLang="zh-TW" sz="2800" i="1" dirty="0">
                <a:solidFill>
                  <a:srgbClr val="FF0000"/>
                </a:solidFill>
              </a:rPr>
              <a:t>n</a:t>
            </a:r>
            <a:r>
              <a:rPr lang="en-US" altLang="zh-TW" sz="2800" dirty="0"/>
              <a:t> greater than or equal to 4, there exists at least one pair of prime numbers </a:t>
            </a:r>
            <a:r>
              <a:rPr lang="en-US" altLang="zh-TW" sz="2800" i="1" dirty="0"/>
              <a:t>p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 and </a:t>
            </a:r>
            <a:r>
              <a:rPr lang="en-US" altLang="zh-TW" sz="2800" i="1" dirty="0"/>
              <a:t>p</a:t>
            </a:r>
            <a:r>
              <a:rPr lang="en-US" altLang="zh-TW" sz="2800" baseline="-25000" dirty="0"/>
              <a:t>2</a:t>
            </a:r>
            <a:r>
              <a:rPr lang="en-US" altLang="zh-TW" sz="2800" dirty="0"/>
              <a:t> such that </a:t>
            </a:r>
            <a:r>
              <a:rPr lang="en-US" altLang="zh-TW" sz="2800" i="1" dirty="0"/>
              <a:t>n</a:t>
            </a:r>
            <a:r>
              <a:rPr lang="en-US" altLang="zh-TW" sz="2800" dirty="0"/>
              <a:t> = </a:t>
            </a:r>
            <a:r>
              <a:rPr lang="en-US" altLang="zh-TW" sz="2800" i="1" dirty="0"/>
              <a:t>p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 + </a:t>
            </a:r>
            <a:r>
              <a:rPr lang="en-US" altLang="zh-TW" sz="2800" i="1" dirty="0"/>
              <a:t>p</a:t>
            </a:r>
            <a:r>
              <a:rPr lang="en-US" altLang="zh-TW" sz="2800" baseline="-25000" dirty="0"/>
              <a:t>2</a:t>
            </a:r>
            <a:r>
              <a:rPr lang="en-US" altLang="zh-TW" sz="2800" dirty="0"/>
              <a:t>. </a:t>
            </a:r>
          </a:p>
          <a:p>
            <a:pPr algn="just"/>
            <a:r>
              <a:rPr lang="en-US" altLang="zh-TW" sz="2800" dirty="0" smtClean="0"/>
              <a:t>This </a:t>
            </a:r>
            <a:r>
              <a:rPr lang="en-US" altLang="zh-TW" sz="2800" dirty="0"/>
              <a:t>conjecture has not been proved nor refused yet. No one is sure whether this conjecture actually holds. However, one can find such a pair of prime numbers, if any, for a given even number. 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6754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橢圓 13"/>
          <p:cNvSpPr/>
          <p:nvPr/>
        </p:nvSpPr>
        <p:spPr bwMode="auto">
          <a:xfrm>
            <a:off x="3707904" y="4581128"/>
            <a:ext cx="432048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5580112" y="4581128"/>
            <a:ext cx="432048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3059832" y="4581128"/>
            <a:ext cx="432048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6156176" y="4581128"/>
            <a:ext cx="432048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36793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780983"/>
              </p:ext>
            </p:extLst>
          </p:nvPr>
        </p:nvGraphicFramePr>
        <p:xfrm>
          <a:off x="1259632" y="457032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115616" y="1484784"/>
            <a:ext cx="2137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/>
              <a:t>Given </a:t>
            </a:r>
            <a:r>
              <a:rPr lang="en-US" altLang="zh-TW" sz="4000" b="1" i="1" dirty="0" smtClean="0">
                <a:solidFill>
                  <a:srgbClr val="FF0000"/>
                </a:solidFill>
              </a:rPr>
              <a:t>30</a:t>
            </a:r>
            <a:endParaRPr lang="zh-TW" altLang="en-US" sz="4000" b="1" i="1" dirty="0">
              <a:solidFill>
                <a:srgbClr val="FF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764211"/>
              </p:ext>
            </p:extLst>
          </p:nvPr>
        </p:nvGraphicFramePr>
        <p:xfrm>
          <a:off x="1259632" y="419948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7524328" y="4581128"/>
            <a:ext cx="10801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單箭頭接點 15"/>
          <p:cNvCxnSpPr/>
          <p:nvPr/>
        </p:nvCxnSpPr>
        <p:spPr bwMode="auto">
          <a:xfrm>
            <a:off x="7002321" y="3293695"/>
            <a:ext cx="0" cy="93610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字方塊 17"/>
          <p:cNvSpPr txBox="1"/>
          <p:nvPr/>
        </p:nvSpPr>
        <p:spPr>
          <a:xfrm>
            <a:off x="6588224" y="2708920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&lt;</a:t>
            </a:r>
            <a:r>
              <a:rPr lang="en-US" altLang="zh-TW" sz="3200" b="1" i="1" dirty="0" smtClean="0"/>
              <a:t>30</a:t>
            </a:r>
            <a:endParaRPr lang="zh-TW" altLang="en-US" sz="3200" b="1" i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707904" y="503048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L</a:t>
            </a:r>
            <a:endParaRPr lang="zh-TW" altLang="en-US" i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580112" y="5013176"/>
            <a:ext cx="13961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R</a:t>
            </a:r>
          </a:p>
          <a:p>
            <a:r>
              <a:rPr lang="en-US" altLang="zh-TW" i="1" dirty="0" smtClean="0"/>
              <a:t>30-19=11</a:t>
            </a:r>
            <a:endParaRPr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130830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橢圓 16"/>
          <p:cNvSpPr/>
          <p:nvPr/>
        </p:nvSpPr>
        <p:spPr bwMode="auto">
          <a:xfrm>
            <a:off x="4355976" y="4581128"/>
            <a:ext cx="432048" cy="36004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4932040" y="4581128"/>
            <a:ext cx="432048" cy="36004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3707904" y="4581128"/>
            <a:ext cx="432048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5580112" y="4581128"/>
            <a:ext cx="432048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3059832" y="4581128"/>
            <a:ext cx="432048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6156176" y="4581128"/>
            <a:ext cx="432048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36793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3336"/>
              </p:ext>
            </p:extLst>
          </p:nvPr>
        </p:nvGraphicFramePr>
        <p:xfrm>
          <a:off x="1259632" y="457032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115616" y="1484784"/>
            <a:ext cx="2137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/>
              <a:t>Given </a:t>
            </a:r>
            <a:r>
              <a:rPr lang="en-US" altLang="zh-TW" sz="4000" b="1" i="1" dirty="0" smtClean="0">
                <a:solidFill>
                  <a:srgbClr val="FF0000"/>
                </a:solidFill>
              </a:rPr>
              <a:t>30</a:t>
            </a:r>
            <a:endParaRPr lang="zh-TW" altLang="en-US" sz="4000" b="1" i="1" dirty="0">
              <a:solidFill>
                <a:srgbClr val="FF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288559"/>
              </p:ext>
            </p:extLst>
          </p:nvPr>
        </p:nvGraphicFramePr>
        <p:xfrm>
          <a:off x="1259632" y="419948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7524328" y="4581128"/>
            <a:ext cx="10801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單箭頭接點 15"/>
          <p:cNvCxnSpPr/>
          <p:nvPr/>
        </p:nvCxnSpPr>
        <p:spPr bwMode="auto">
          <a:xfrm>
            <a:off x="7002321" y="3293695"/>
            <a:ext cx="0" cy="93610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字方塊 17"/>
          <p:cNvSpPr txBox="1"/>
          <p:nvPr/>
        </p:nvSpPr>
        <p:spPr>
          <a:xfrm>
            <a:off x="6588224" y="2708920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&lt;</a:t>
            </a:r>
            <a:r>
              <a:rPr lang="en-US" altLang="zh-TW" sz="3200" b="1" i="1" dirty="0" smtClean="0"/>
              <a:t>30</a:t>
            </a:r>
            <a:endParaRPr lang="zh-TW" altLang="en-US" sz="3200" b="1" i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355976" y="501317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L</a:t>
            </a:r>
            <a:endParaRPr lang="zh-TW" altLang="en-US" i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976049" y="5013175"/>
            <a:ext cx="1418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R</a:t>
            </a:r>
          </a:p>
          <a:p>
            <a:r>
              <a:rPr lang="en-US" altLang="zh-TW" i="1" dirty="0" smtClean="0"/>
              <a:t>30-17=13</a:t>
            </a:r>
            <a:endParaRPr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406038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橢圓 16"/>
          <p:cNvSpPr/>
          <p:nvPr/>
        </p:nvSpPr>
        <p:spPr bwMode="auto">
          <a:xfrm>
            <a:off x="4355976" y="4581128"/>
            <a:ext cx="432048" cy="36004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4932040" y="4581128"/>
            <a:ext cx="432048" cy="36004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3707904" y="4581128"/>
            <a:ext cx="432048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5580112" y="4581128"/>
            <a:ext cx="432048" cy="3600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3059832" y="4581128"/>
            <a:ext cx="432048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6156176" y="4581128"/>
            <a:ext cx="432048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36793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788369"/>
              </p:ext>
            </p:extLst>
          </p:nvPr>
        </p:nvGraphicFramePr>
        <p:xfrm>
          <a:off x="1259632" y="457032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115616" y="1484784"/>
            <a:ext cx="2137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/>
              <a:t>Given </a:t>
            </a:r>
            <a:r>
              <a:rPr lang="en-US" altLang="zh-TW" sz="4000" b="1" i="1" dirty="0" smtClean="0">
                <a:solidFill>
                  <a:srgbClr val="FF0000"/>
                </a:solidFill>
              </a:rPr>
              <a:t>30</a:t>
            </a:r>
            <a:endParaRPr lang="zh-TW" altLang="en-US" sz="4000" b="1" i="1" dirty="0">
              <a:solidFill>
                <a:srgbClr val="FF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386676"/>
              </p:ext>
            </p:extLst>
          </p:nvPr>
        </p:nvGraphicFramePr>
        <p:xfrm>
          <a:off x="1259632" y="419948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00CC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7524328" y="4581128"/>
            <a:ext cx="10801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單箭頭接點 15"/>
          <p:cNvCxnSpPr/>
          <p:nvPr/>
        </p:nvCxnSpPr>
        <p:spPr bwMode="auto">
          <a:xfrm>
            <a:off x="7002321" y="3293695"/>
            <a:ext cx="0" cy="93610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字方塊 17"/>
          <p:cNvSpPr txBox="1"/>
          <p:nvPr/>
        </p:nvSpPr>
        <p:spPr>
          <a:xfrm>
            <a:off x="6588224" y="2708920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&lt;</a:t>
            </a:r>
            <a:r>
              <a:rPr lang="en-US" altLang="zh-TW" sz="3200" b="1" i="1" dirty="0" smtClean="0"/>
              <a:t>30</a:t>
            </a:r>
            <a:endParaRPr lang="zh-TW" altLang="en-US" sz="3200" b="1" i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932040" y="501317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L</a:t>
            </a:r>
            <a:endParaRPr lang="zh-TW" altLang="en-US" i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427984" y="498355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19850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Time Complexity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1640" y="1052736"/>
            <a:ext cx="7315200" cy="5123656"/>
          </a:xfrm>
        </p:spPr>
        <p:txBody>
          <a:bodyPr/>
          <a:lstStyle/>
          <a:p>
            <a:r>
              <a:rPr lang="en-US" altLang="zh-TW" dirty="0" smtClean="0"/>
              <a:t>Prime Number List:</a:t>
            </a:r>
          </a:p>
          <a:p>
            <a:pPr lvl="1"/>
            <a:r>
              <a:rPr lang="en-US" altLang="zh-TW" dirty="0" smtClean="0"/>
              <a:t>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Search for the bound </a:t>
            </a:r>
          </a:p>
          <a:p>
            <a:pPr lvl="1"/>
            <a:r>
              <a:rPr lang="en-US" altLang="zh-TW" dirty="0" smtClean="0"/>
              <a:t>O(log n)</a:t>
            </a:r>
          </a:p>
          <a:p>
            <a:r>
              <a:rPr lang="en-US" altLang="zh-TW" dirty="0" smtClean="0"/>
              <a:t>Find the answer </a:t>
            </a:r>
          </a:p>
          <a:p>
            <a:pPr lvl="1"/>
            <a:r>
              <a:rPr lang="en-US" altLang="zh-TW" dirty="0" smtClean="0"/>
              <a:t>O(n)</a:t>
            </a:r>
          </a:p>
          <a:p>
            <a:endParaRPr lang="en-US" altLang="zh-TW" dirty="0"/>
          </a:p>
          <a:p>
            <a:r>
              <a:rPr lang="en-US" altLang="zh-TW" dirty="0" smtClean="0"/>
              <a:t>Total: 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)+{O(log n)+O(n)}×</a:t>
            </a:r>
            <a:r>
              <a:rPr lang="en-US" altLang="zh-TW" u="sng" dirty="0" smtClean="0">
                <a:solidFill>
                  <a:srgbClr val="FF0000"/>
                </a:solidFill>
              </a:rPr>
              <a:t>O(n)</a:t>
            </a:r>
          </a:p>
          <a:p>
            <a:pPr lvl="1"/>
            <a:r>
              <a:rPr lang="en-US" altLang="zh-TW" dirty="0" smtClean="0"/>
              <a:t>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164288" y="4581128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n cases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79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40466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C++ Library: </a:t>
            </a:r>
            <a:r>
              <a:rPr lang="en-US" altLang="zh-TW" dirty="0" smtClean="0">
                <a:solidFill>
                  <a:srgbClr val="FF0000"/>
                </a:solidFill>
              </a:rPr>
              <a:t>vector&lt;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 smtClean="0">
                <a:solidFill>
                  <a:srgbClr val="FF0000"/>
                </a:solidFill>
              </a:rPr>
              <a:t>&gt;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1640" y="1124744"/>
            <a:ext cx="7315200" cy="5544616"/>
          </a:xfrm>
          <a:solidFill>
            <a:srgbClr val="00FFFF"/>
          </a:solidFill>
          <a:ln>
            <a:solidFill>
              <a:schemeClr val="bg2"/>
            </a:solidFill>
          </a:ln>
        </p:spPr>
        <p:txBody>
          <a:bodyPr/>
          <a:lstStyle/>
          <a:p>
            <a:r>
              <a:rPr lang="en-US" altLang="zh-TW" sz="1000" dirty="0"/>
              <a:t>vector </a:t>
            </a:r>
            <a:r>
              <a:rPr lang="zh-TW" altLang="en-US" sz="1000" dirty="0"/>
              <a:t>型別是以</a:t>
            </a:r>
            <a:r>
              <a:rPr lang="zh-TW" altLang="en-US" sz="1000" dirty="0">
                <a:hlinkClick r:id="rId2"/>
              </a:rPr>
              <a:t>容器（</a:t>
            </a:r>
            <a:r>
              <a:rPr lang="en-US" altLang="zh-TW" sz="1000" dirty="0">
                <a:hlinkClick r:id="rId2"/>
              </a:rPr>
              <a:t>Container</a:t>
            </a:r>
            <a:r>
              <a:rPr lang="zh-TW" altLang="en-US" sz="1000" dirty="0">
                <a:hlinkClick r:id="rId2"/>
              </a:rPr>
              <a:t>）</a:t>
            </a:r>
            <a:r>
              <a:rPr lang="en-US" altLang="zh-TW" sz="1000" dirty="0"/>
              <a:t> </a:t>
            </a:r>
            <a:r>
              <a:rPr lang="zh-TW" altLang="en-US" sz="1000" dirty="0"/>
              <a:t>模式為基準設計的，也就是說，基本上它有 </a:t>
            </a:r>
            <a:r>
              <a:rPr lang="en-US" altLang="zh-TW" sz="1000" dirty="0"/>
              <a:t>begin()</a:t>
            </a:r>
            <a:r>
              <a:rPr lang="zh-TW" altLang="en-US" sz="1000" dirty="0"/>
              <a:t>，</a:t>
            </a:r>
            <a:r>
              <a:rPr lang="en-US" altLang="zh-TW" sz="1000" dirty="0"/>
              <a:t>end()</a:t>
            </a:r>
            <a:r>
              <a:rPr lang="zh-TW" altLang="en-US" sz="1000" dirty="0"/>
              <a:t>，</a:t>
            </a:r>
            <a:r>
              <a:rPr lang="en-US" altLang="zh-TW" sz="1000" dirty="0"/>
              <a:t>size()</a:t>
            </a:r>
            <a:r>
              <a:rPr lang="zh-TW" altLang="en-US" sz="1000" dirty="0"/>
              <a:t>，</a:t>
            </a:r>
            <a:r>
              <a:rPr lang="en-US" altLang="zh-TW" sz="1000" dirty="0" err="1"/>
              <a:t>max_size</a:t>
            </a:r>
            <a:r>
              <a:rPr lang="en-US" altLang="zh-TW" sz="1000" dirty="0"/>
              <a:t>()</a:t>
            </a:r>
            <a:r>
              <a:rPr lang="zh-TW" altLang="en-US" sz="1000" dirty="0"/>
              <a:t>，</a:t>
            </a:r>
            <a:r>
              <a:rPr lang="en-US" altLang="zh-TW" sz="1000" dirty="0"/>
              <a:t>empty() </a:t>
            </a:r>
            <a:r>
              <a:rPr lang="zh-TW" altLang="en-US" sz="1000" dirty="0"/>
              <a:t>以及 </a:t>
            </a:r>
            <a:r>
              <a:rPr lang="en-US" altLang="zh-TW" sz="1000" dirty="0"/>
              <a:t>swap() </a:t>
            </a:r>
            <a:r>
              <a:rPr lang="zh-TW" altLang="en-US" sz="1000" dirty="0"/>
              <a:t>這幾個方法</a:t>
            </a:r>
            <a:r>
              <a:rPr lang="zh-TW" altLang="en-US" sz="1000" dirty="0" smtClean="0"/>
              <a:t>。</a:t>
            </a:r>
            <a:endParaRPr lang="en-US" altLang="zh-TW" sz="1000" dirty="0"/>
          </a:p>
          <a:p>
            <a:endParaRPr lang="en-US" altLang="zh-TW" sz="1000" dirty="0"/>
          </a:p>
          <a:p>
            <a:r>
              <a:rPr lang="zh-TW" altLang="en-US" sz="1000" dirty="0" smtClean="0"/>
              <a:t>存取</a:t>
            </a:r>
            <a:r>
              <a:rPr lang="zh-TW" altLang="en-US" sz="1000" dirty="0"/>
              <a:t>元素的方法 </a:t>
            </a:r>
          </a:p>
          <a:p>
            <a:pPr lvl="1">
              <a:buFont typeface="Wingdings" panose="05000000000000000000" pitchFamily="2" charset="2"/>
              <a:buAutoNum type="circleNumWdWhitePlain"/>
            </a:pPr>
            <a:r>
              <a:rPr lang="en-US" altLang="zh-TW" sz="1000" dirty="0" err="1"/>
              <a:t>vec</a:t>
            </a:r>
            <a:r>
              <a:rPr lang="en-US" altLang="zh-TW" sz="1000" dirty="0"/>
              <a:t>[</a:t>
            </a:r>
            <a:r>
              <a:rPr lang="en-US" altLang="zh-TW" sz="1000" dirty="0" err="1"/>
              <a:t>i</a:t>
            </a:r>
            <a:r>
              <a:rPr lang="en-US" altLang="zh-TW" sz="1000" dirty="0"/>
              <a:t>] - </a:t>
            </a:r>
            <a:r>
              <a:rPr lang="zh-TW" altLang="en-US" sz="1000" dirty="0"/>
              <a:t>存取索引值為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 </a:t>
            </a:r>
            <a:r>
              <a:rPr lang="zh-TW" altLang="en-US" sz="1000" dirty="0"/>
              <a:t>的元素參照。 </a:t>
            </a:r>
            <a:r>
              <a:rPr lang="en-US" altLang="zh-TW" sz="1000" dirty="0"/>
              <a:t>(</a:t>
            </a:r>
            <a:r>
              <a:rPr lang="zh-TW" altLang="en-US" sz="1000" dirty="0"/>
              <a:t>索引值從零起算，故第一個元素是</a:t>
            </a:r>
            <a:r>
              <a:rPr lang="en-US" altLang="zh-TW" sz="1000" dirty="0" err="1"/>
              <a:t>vec</a:t>
            </a:r>
            <a:r>
              <a:rPr lang="en-US" altLang="zh-TW" sz="1000" dirty="0"/>
              <a:t>[0]</a:t>
            </a:r>
            <a:r>
              <a:rPr lang="zh-TW" altLang="en-US" sz="1000" dirty="0"/>
              <a:t>。</a:t>
            </a:r>
            <a:r>
              <a:rPr lang="en-US" altLang="zh-TW" sz="1000" dirty="0"/>
              <a:t>)</a:t>
            </a:r>
          </a:p>
          <a:p>
            <a:pPr lvl="1">
              <a:buFont typeface="Wingdings" panose="05000000000000000000" pitchFamily="2" charset="2"/>
              <a:buAutoNum type="circleNumWdWhitePlain"/>
            </a:pPr>
            <a:r>
              <a:rPr lang="en-US" altLang="zh-TW" sz="1000" dirty="0"/>
              <a:t>vec.at(</a:t>
            </a:r>
            <a:r>
              <a:rPr lang="en-US" altLang="zh-TW" sz="1000" dirty="0" err="1"/>
              <a:t>i</a:t>
            </a:r>
            <a:r>
              <a:rPr lang="en-US" altLang="zh-TW" sz="1000" dirty="0"/>
              <a:t>) - </a:t>
            </a:r>
            <a:r>
              <a:rPr lang="zh-TW" altLang="en-US" sz="1000" dirty="0"/>
              <a:t>存取索引值為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 </a:t>
            </a:r>
            <a:r>
              <a:rPr lang="zh-TW" altLang="en-US" sz="1000" dirty="0"/>
              <a:t>的元素的參照，以 </a:t>
            </a:r>
            <a:r>
              <a:rPr lang="en-US" altLang="zh-TW" sz="1000" dirty="0"/>
              <a:t>at() </a:t>
            </a:r>
            <a:r>
              <a:rPr lang="zh-TW" altLang="en-US" sz="1000" dirty="0"/>
              <a:t>存取會做陣列邊界檢查，如果存取越界將會拋出一個例外，這是與</a:t>
            </a:r>
            <a:r>
              <a:rPr lang="en-US" altLang="zh-TW" sz="1000" dirty="0"/>
              <a:t>operator[]</a:t>
            </a:r>
            <a:r>
              <a:rPr lang="zh-TW" altLang="en-US" sz="1000" dirty="0"/>
              <a:t>的唯一差異。</a:t>
            </a:r>
          </a:p>
          <a:p>
            <a:pPr lvl="1">
              <a:buFont typeface="Wingdings" panose="05000000000000000000" pitchFamily="2" charset="2"/>
              <a:buAutoNum type="circleNumWdWhitePlain"/>
            </a:pPr>
            <a:r>
              <a:rPr lang="en-US" altLang="zh-TW" sz="1000" dirty="0" err="1"/>
              <a:t>vec.front</a:t>
            </a:r>
            <a:r>
              <a:rPr lang="en-US" altLang="zh-TW" sz="1000" dirty="0"/>
              <a:t>() - </a:t>
            </a:r>
            <a:r>
              <a:rPr lang="zh-TW" altLang="en-US" sz="1000" dirty="0"/>
              <a:t>回傳 </a:t>
            </a:r>
            <a:r>
              <a:rPr lang="en-US" altLang="zh-TW" sz="1000" dirty="0"/>
              <a:t>vector </a:t>
            </a:r>
            <a:r>
              <a:rPr lang="zh-TW" altLang="en-US" sz="1000" dirty="0"/>
              <a:t>第一個元素的參照。</a:t>
            </a:r>
          </a:p>
          <a:p>
            <a:pPr lvl="1">
              <a:buFont typeface="Wingdings" panose="05000000000000000000" pitchFamily="2" charset="2"/>
              <a:buAutoNum type="circleNumWdWhitePlain"/>
            </a:pPr>
            <a:r>
              <a:rPr lang="en-US" altLang="zh-TW" sz="1000" dirty="0" err="1"/>
              <a:t>vec.back</a:t>
            </a:r>
            <a:r>
              <a:rPr lang="en-US" altLang="zh-TW" sz="1000" dirty="0"/>
              <a:t>() - </a:t>
            </a:r>
            <a:r>
              <a:rPr lang="zh-TW" altLang="en-US" sz="1000" dirty="0"/>
              <a:t>回傳 </a:t>
            </a:r>
            <a:r>
              <a:rPr lang="en-US" altLang="zh-TW" sz="1000" dirty="0"/>
              <a:t>vector </a:t>
            </a:r>
            <a:r>
              <a:rPr lang="zh-TW" altLang="en-US" sz="1000" dirty="0"/>
              <a:t>最尾元素的參照。</a:t>
            </a:r>
          </a:p>
          <a:p>
            <a:r>
              <a:rPr lang="zh-TW" altLang="en-US" sz="1000" dirty="0"/>
              <a:t>新增或移除元素的方法 </a:t>
            </a:r>
          </a:p>
          <a:p>
            <a:pPr lvl="1">
              <a:buFont typeface="Wingdings" panose="05000000000000000000" pitchFamily="2" charset="2"/>
              <a:buAutoNum type="circleNumWdWhitePlain"/>
            </a:pPr>
            <a:r>
              <a:rPr lang="en-US" altLang="zh-TW" sz="1000" dirty="0" err="1">
                <a:solidFill>
                  <a:srgbClr val="FF0000"/>
                </a:solidFill>
              </a:rPr>
              <a:t>vec.push_back</a:t>
            </a:r>
            <a:r>
              <a:rPr lang="en-US" altLang="zh-TW" sz="1000" dirty="0">
                <a:solidFill>
                  <a:srgbClr val="FF0000"/>
                </a:solidFill>
              </a:rPr>
              <a:t>() - </a:t>
            </a:r>
            <a:r>
              <a:rPr lang="zh-TW" altLang="en-US" sz="1000" dirty="0">
                <a:solidFill>
                  <a:srgbClr val="FF0000"/>
                </a:solidFill>
              </a:rPr>
              <a:t>新增元素至 </a:t>
            </a:r>
            <a:r>
              <a:rPr lang="en-US" altLang="zh-TW" sz="1000" dirty="0">
                <a:solidFill>
                  <a:srgbClr val="FF0000"/>
                </a:solidFill>
              </a:rPr>
              <a:t>vector </a:t>
            </a:r>
            <a:r>
              <a:rPr lang="zh-TW" altLang="en-US" sz="1000" dirty="0">
                <a:solidFill>
                  <a:srgbClr val="FF0000"/>
                </a:solidFill>
              </a:rPr>
              <a:t>的尾端，必要時會進行記憶體配置。</a:t>
            </a:r>
          </a:p>
          <a:p>
            <a:pPr lvl="1">
              <a:buFont typeface="Wingdings" panose="05000000000000000000" pitchFamily="2" charset="2"/>
              <a:buAutoNum type="circleNumWdWhitePlain"/>
            </a:pPr>
            <a:r>
              <a:rPr lang="en-US" altLang="zh-TW" sz="1000" dirty="0" err="1"/>
              <a:t>vec.pop_back</a:t>
            </a:r>
            <a:r>
              <a:rPr lang="en-US" altLang="zh-TW" sz="1000" dirty="0"/>
              <a:t>() - </a:t>
            </a:r>
            <a:r>
              <a:rPr lang="zh-TW" altLang="en-US" sz="1000" dirty="0"/>
              <a:t>刪除 </a:t>
            </a:r>
            <a:r>
              <a:rPr lang="en-US" altLang="zh-TW" sz="1000" dirty="0"/>
              <a:t>vector </a:t>
            </a:r>
            <a:r>
              <a:rPr lang="zh-TW" altLang="en-US" sz="1000" dirty="0"/>
              <a:t>最尾端的元素。</a:t>
            </a:r>
          </a:p>
          <a:p>
            <a:pPr lvl="1">
              <a:buFont typeface="Wingdings" panose="05000000000000000000" pitchFamily="2" charset="2"/>
              <a:buAutoNum type="circleNumWdWhitePlain"/>
            </a:pPr>
            <a:r>
              <a:rPr lang="en-US" altLang="zh-TW" sz="1000" dirty="0" err="1"/>
              <a:t>vec.insert</a:t>
            </a:r>
            <a:r>
              <a:rPr lang="en-US" altLang="zh-TW" sz="1000" dirty="0"/>
              <a:t>() - </a:t>
            </a:r>
            <a:r>
              <a:rPr lang="zh-TW" altLang="en-US" sz="1000" dirty="0"/>
              <a:t>插入一個或多個元素至 </a:t>
            </a:r>
            <a:r>
              <a:rPr lang="en-US" altLang="zh-TW" sz="1000" dirty="0"/>
              <a:t>vector </a:t>
            </a:r>
            <a:r>
              <a:rPr lang="zh-TW" altLang="en-US" sz="1000" dirty="0"/>
              <a:t>內的任意位置。</a:t>
            </a:r>
          </a:p>
          <a:p>
            <a:pPr lvl="1">
              <a:buFont typeface="Wingdings" panose="05000000000000000000" pitchFamily="2" charset="2"/>
              <a:buAutoNum type="circleNumWdWhitePlain"/>
            </a:pPr>
            <a:r>
              <a:rPr lang="en-US" altLang="zh-TW" sz="1000" dirty="0" err="1"/>
              <a:t>vec.erase</a:t>
            </a:r>
            <a:r>
              <a:rPr lang="en-US" altLang="zh-TW" sz="1000" dirty="0"/>
              <a:t>() - </a:t>
            </a:r>
            <a:r>
              <a:rPr lang="zh-TW" altLang="en-US" sz="1000" dirty="0"/>
              <a:t>刪除 </a:t>
            </a:r>
            <a:r>
              <a:rPr lang="en-US" altLang="zh-TW" sz="1000" dirty="0"/>
              <a:t>vector </a:t>
            </a:r>
            <a:r>
              <a:rPr lang="zh-TW" altLang="en-US" sz="1000" dirty="0"/>
              <a:t>中一個或多個元素。</a:t>
            </a:r>
          </a:p>
          <a:p>
            <a:pPr lvl="1">
              <a:buFont typeface="Wingdings" panose="05000000000000000000" pitchFamily="2" charset="2"/>
              <a:buAutoNum type="circleNumWdWhitePlain"/>
            </a:pPr>
            <a:r>
              <a:rPr lang="en-US" altLang="zh-TW" sz="1000" dirty="0" err="1"/>
              <a:t>vec.clear</a:t>
            </a:r>
            <a:r>
              <a:rPr lang="en-US" altLang="zh-TW" sz="1000" dirty="0"/>
              <a:t>() - </a:t>
            </a:r>
            <a:r>
              <a:rPr lang="zh-TW" altLang="en-US" sz="1000" dirty="0"/>
              <a:t>清空所有元素。</a:t>
            </a:r>
          </a:p>
          <a:p>
            <a:r>
              <a:rPr lang="zh-TW" altLang="en-US" sz="1000" dirty="0"/>
              <a:t>取得長度</a:t>
            </a:r>
            <a:r>
              <a:rPr lang="en-US" altLang="zh-TW" sz="1000" dirty="0"/>
              <a:t>/</a:t>
            </a:r>
            <a:r>
              <a:rPr lang="zh-TW" altLang="en-US" sz="1000" dirty="0"/>
              <a:t>容量 </a:t>
            </a:r>
          </a:p>
          <a:p>
            <a:pPr lvl="1">
              <a:buFont typeface="Wingdings" panose="05000000000000000000" pitchFamily="2" charset="2"/>
              <a:buAutoNum type="circleNumWdWhitePlain"/>
            </a:pPr>
            <a:r>
              <a:rPr lang="en-US" altLang="zh-TW" sz="1000" dirty="0" err="1"/>
              <a:t>vec.size</a:t>
            </a:r>
            <a:r>
              <a:rPr lang="en-US" altLang="zh-TW" sz="1000" dirty="0"/>
              <a:t>() - </a:t>
            </a:r>
            <a:r>
              <a:rPr lang="zh-TW" altLang="en-US" sz="1000" dirty="0"/>
              <a:t>取得 </a:t>
            </a:r>
            <a:r>
              <a:rPr lang="en-US" altLang="zh-TW" sz="1000" dirty="0"/>
              <a:t>vector </a:t>
            </a:r>
            <a:r>
              <a:rPr lang="zh-TW" altLang="en-US" sz="1000" dirty="0"/>
              <a:t>目前持有的元素個數。</a:t>
            </a:r>
          </a:p>
          <a:p>
            <a:pPr lvl="1">
              <a:buFont typeface="Wingdings" panose="05000000000000000000" pitchFamily="2" charset="2"/>
              <a:buAutoNum type="circleNumWdWhitePlain"/>
            </a:pPr>
            <a:r>
              <a:rPr lang="en-US" altLang="zh-TW" sz="1000" dirty="0" err="1"/>
              <a:t>vec.empty</a:t>
            </a:r>
            <a:r>
              <a:rPr lang="en-US" altLang="zh-TW" sz="1000" dirty="0"/>
              <a:t>() - </a:t>
            </a:r>
            <a:r>
              <a:rPr lang="zh-TW" altLang="en-US" sz="1000" dirty="0"/>
              <a:t>如果 </a:t>
            </a:r>
            <a:r>
              <a:rPr lang="en-US" altLang="zh-TW" sz="1000" dirty="0"/>
              <a:t>vector </a:t>
            </a:r>
            <a:r>
              <a:rPr lang="zh-TW" altLang="en-US" sz="1000" dirty="0"/>
              <a:t>內部為空，則傳回 </a:t>
            </a:r>
            <a:r>
              <a:rPr lang="en-US" altLang="zh-TW" sz="1000" dirty="0"/>
              <a:t>true </a:t>
            </a:r>
            <a:r>
              <a:rPr lang="zh-TW" altLang="en-US" sz="1000" dirty="0"/>
              <a:t>值。</a:t>
            </a:r>
          </a:p>
          <a:p>
            <a:pPr lvl="1">
              <a:buFont typeface="Wingdings" panose="05000000000000000000" pitchFamily="2" charset="2"/>
              <a:buAutoNum type="circleNumWdWhitePlain"/>
            </a:pPr>
            <a:r>
              <a:rPr lang="en-US" altLang="zh-TW" sz="1000" dirty="0" err="1"/>
              <a:t>vec.capacity</a:t>
            </a:r>
            <a:r>
              <a:rPr lang="en-US" altLang="zh-TW" sz="1000" dirty="0"/>
              <a:t>() - </a:t>
            </a:r>
            <a:r>
              <a:rPr lang="zh-TW" altLang="en-US" sz="1000" dirty="0"/>
              <a:t>取得 </a:t>
            </a:r>
            <a:r>
              <a:rPr lang="en-US" altLang="zh-TW" sz="1000" dirty="0"/>
              <a:t>vector </a:t>
            </a:r>
            <a:r>
              <a:rPr lang="zh-TW" altLang="en-US" sz="1000" dirty="0"/>
              <a:t>目前可容納的最大元素個數。這個方法與記憶體的配置有關，它通常只會增加，不會因為元素被刪減而隨之減少。</a:t>
            </a:r>
          </a:p>
          <a:p>
            <a:r>
              <a:rPr lang="zh-TW" altLang="en-US" sz="1000" dirty="0"/>
              <a:t>重新配置／重設長度 </a:t>
            </a:r>
          </a:p>
          <a:p>
            <a:pPr lvl="1">
              <a:buFont typeface="Wingdings" panose="05000000000000000000" pitchFamily="2" charset="2"/>
              <a:buAutoNum type="circleNumWdWhitePlain"/>
            </a:pPr>
            <a:r>
              <a:rPr lang="en-US" altLang="zh-TW" sz="1000" dirty="0" err="1"/>
              <a:t>vec.reserve</a:t>
            </a:r>
            <a:r>
              <a:rPr lang="en-US" altLang="zh-TW" sz="1000" dirty="0"/>
              <a:t>() - </a:t>
            </a:r>
            <a:r>
              <a:rPr lang="zh-TW" altLang="en-US" sz="1000" dirty="0"/>
              <a:t>如有必要，可改變 </a:t>
            </a:r>
            <a:r>
              <a:rPr lang="en-US" altLang="zh-TW" sz="1000" dirty="0"/>
              <a:t>vector </a:t>
            </a:r>
            <a:r>
              <a:rPr lang="zh-TW" altLang="en-US" sz="1000" dirty="0"/>
              <a:t>的容量大小（配置更多的記憶體）。在眾多的 </a:t>
            </a:r>
            <a:r>
              <a:rPr lang="en-US" altLang="zh-TW" sz="1000" dirty="0"/>
              <a:t>STL </a:t>
            </a:r>
            <a:r>
              <a:rPr lang="zh-TW" altLang="en-US" sz="1000" dirty="0"/>
              <a:t>實做，容量只能增加，不可以減少。</a:t>
            </a:r>
          </a:p>
          <a:p>
            <a:pPr lvl="1">
              <a:buFont typeface="Wingdings" panose="05000000000000000000" pitchFamily="2" charset="2"/>
              <a:buAutoNum type="circleNumWdWhitePlain"/>
            </a:pPr>
            <a:r>
              <a:rPr lang="en-US" altLang="zh-TW" sz="1000" dirty="0" err="1"/>
              <a:t>vec.resize</a:t>
            </a:r>
            <a:r>
              <a:rPr lang="en-US" altLang="zh-TW" sz="1000" dirty="0"/>
              <a:t>() - </a:t>
            </a:r>
            <a:r>
              <a:rPr lang="zh-TW" altLang="en-US" sz="1000" dirty="0"/>
              <a:t>改變 </a:t>
            </a:r>
            <a:r>
              <a:rPr lang="en-US" altLang="zh-TW" sz="1000" dirty="0"/>
              <a:t>vector </a:t>
            </a:r>
            <a:r>
              <a:rPr lang="zh-TW" altLang="en-US" sz="1000" dirty="0"/>
              <a:t>目前持有的元素個數。</a:t>
            </a:r>
          </a:p>
          <a:p>
            <a:r>
              <a:rPr lang="en-US" altLang="zh-TW" sz="1000" dirty="0" smtClean="0"/>
              <a:t>(</a:t>
            </a:r>
            <a:r>
              <a:rPr lang="en-US" altLang="zh-TW" sz="1000" dirty="0"/>
              <a:t>Iterator) </a:t>
            </a:r>
          </a:p>
          <a:p>
            <a:pPr lvl="1">
              <a:buFont typeface="Wingdings" panose="05000000000000000000" pitchFamily="2" charset="2"/>
              <a:buAutoNum type="circleNumWdWhitePlain"/>
            </a:pPr>
            <a:r>
              <a:rPr lang="en-US" altLang="zh-TW" sz="1000" dirty="0" err="1"/>
              <a:t>vec.begin</a:t>
            </a:r>
            <a:r>
              <a:rPr lang="en-US" altLang="zh-TW" sz="1000" dirty="0"/>
              <a:t>() - </a:t>
            </a:r>
            <a:r>
              <a:rPr lang="zh-TW" altLang="en-US" sz="1000" dirty="0"/>
              <a:t>回傳一個</a:t>
            </a:r>
            <a:r>
              <a:rPr lang="en-US" altLang="zh-TW" sz="1000" dirty="0"/>
              <a:t>Iterator</a:t>
            </a:r>
            <a:r>
              <a:rPr lang="zh-TW" altLang="en-US" sz="1000" dirty="0"/>
              <a:t>，它指向 </a:t>
            </a:r>
            <a:r>
              <a:rPr lang="en-US" altLang="zh-TW" sz="1000" dirty="0"/>
              <a:t>vector </a:t>
            </a:r>
            <a:r>
              <a:rPr lang="zh-TW" altLang="en-US" sz="1000" dirty="0"/>
              <a:t>第一個元素。</a:t>
            </a:r>
          </a:p>
          <a:p>
            <a:pPr lvl="1">
              <a:buFont typeface="Wingdings" panose="05000000000000000000" pitchFamily="2" charset="2"/>
              <a:buAutoNum type="circleNumWdWhitePlain"/>
            </a:pPr>
            <a:r>
              <a:rPr lang="en-US" altLang="zh-TW" sz="1000" dirty="0" err="1"/>
              <a:t>vec.end</a:t>
            </a:r>
            <a:r>
              <a:rPr lang="en-US" altLang="zh-TW" sz="1000" dirty="0"/>
              <a:t>() - </a:t>
            </a:r>
            <a:r>
              <a:rPr lang="zh-TW" altLang="en-US" sz="1000" dirty="0"/>
              <a:t>回傳一個</a:t>
            </a:r>
            <a:r>
              <a:rPr lang="en-US" altLang="zh-TW" sz="1000" dirty="0"/>
              <a:t>Iterator</a:t>
            </a:r>
            <a:r>
              <a:rPr lang="zh-TW" altLang="en-US" sz="1000" dirty="0"/>
              <a:t>，它指向 </a:t>
            </a:r>
            <a:r>
              <a:rPr lang="en-US" altLang="zh-TW" sz="1000" dirty="0"/>
              <a:t>vector </a:t>
            </a:r>
            <a:r>
              <a:rPr lang="zh-TW" altLang="en-US" sz="1000" dirty="0"/>
              <a:t>最尾端元素的下一個位置（請注意：它不是最末元素）。</a:t>
            </a:r>
          </a:p>
          <a:p>
            <a:pPr lvl="1">
              <a:buFont typeface="Wingdings" panose="05000000000000000000" pitchFamily="2" charset="2"/>
              <a:buAutoNum type="circleNumWdWhitePlain"/>
            </a:pPr>
            <a:r>
              <a:rPr lang="en-US" altLang="zh-TW" sz="1000" dirty="0" err="1"/>
              <a:t>vec.rbegin</a:t>
            </a:r>
            <a:r>
              <a:rPr lang="en-US" altLang="zh-TW" sz="1000" dirty="0"/>
              <a:t>() - </a:t>
            </a:r>
            <a:r>
              <a:rPr lang="zh-TW" altLang="en-US" sz="1000" dirty="0"/>
              <a:t>回傳一個反向</a:t>
            </a:r>
            <a:r>
              <a:rPr lang="en-US" altLang="zh-TW" sz="1000" dirty="0"/>
              <a:t>Iterator</a:t>
            </a:r>
            <a:r>
              <a:rPr lang="zh-TW" altLang="en-US" sz="1000" dirty="0"/>
              <a:t>，它指向 </a:t>
            </a:r>
            <a:r>
              <a:rPr lang="en-US" altLang="zh-TW" sz="1000" dirty="0"/>
              <a:t>vector </a:t>
            </a:r>
            <a:r>
              <a:rPr lang="zh-TW" altLang="en-US" sz="1000" dirty="0"/>
              <a:t>最尾端元素的。</a:t>
            </a:r>
          </a:p>
          <a:p>
            <a:pPr lvl="1">
              <a:buFont typeface="Wingdings" panose="05000000000000000000" pitchFamily="2" charset="2"/>
              <a:buAutoNum type="circleNumWdWhitePlain"/>
            </a:pPr>
            <a:r>
              <a:rPr lang="en-US" altLang="zh-TW" sz="1000" dirty="0" err="1"/>
              <a:t>vec.rend</a:t>
            </a:r>
            <a:r>
              <a:rPr lang="en-US" altLang="zh-TW" sz="1000" dirty="0"/>
              <a:t>() - </a:t>
            </a:r>
            <a:r>
              <a:rPr lang="zh-TW" altLang="en-US" sz="1000" dirty="0"/>
              <a:t>回傳一個</a:t>
            </a:r>
            <a:r>
              <a:rPr lang="en-US" altLang="zh-TW" sz="1000" dirty="0"/>
              <a:t>Iterator</a:t>
            </a:r>
            <a:r>
              <a:rPr lang="zh-TW" altLang="en-US" sz="1000" dirty="0"/>
              <a:t>，它指向 </a:t>
            </a:r>
            <a:r>
              <a:rPr lang="en-US" altLang="zh-TW" sz="1000" dirty="0"/>
              <a:t>vector </a:t>
            </a:r>
            <a:r>
              <a:rPr lang="zh-TW" altLang="en-US" sz="1000" dirty="0"/>
              <a:t>的第一個元素。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345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Java Class: </a:t>
            </a:r>
            <a:r>
              <a:rPr lang="en-US" altLang="zh-TW" dirty="0" err="1" smtClean="0">
                <a:solidFill>
                  <a:srgbClr val="FF0000"/>
                </a:solidFill>
              </a:rPr>
              <a:t>BigInteger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268760"/>
            <a:ext cx="8208912" cy="4680520"/>
          </a:xfrm>
          <a:solidFill>
            <a:srgbClr val="00FFFF"/>
          </a:solidFill>
          <a:ln>
            <a:solidFill>
              <a:schemeClr val="bg2"/>
            </a:solidFill>
          </a:ln>
        </p:spPr>
        <p:txBody>
          <a:bodyPr/>
          <a:lstStyle/>
          <a:p>
            <a:r>
              <a:rPr lang="zh-TW" altLang="en-US" sz="1000" dirty="0"/>
              <a:t>函數解析字串 </a:t>
            </a:r>
            <a:r>
              <a:rPr lang="en-US" altLang="zh-TW" sz="1000" dirty="0"/>
              <a:t>"</a:t>
            </a:r>
            <a:r>
              <a:rPr lang="en-US" altLang="zh-TW" sz="1000" dirty="0" smtClean="0">
                <a:solidFill>
                  <a:srgbClr val="FF0000"/>
                </a:solidFill>
              </a:rPr>
              <a:t>16,263,054,952,801,281,548</a:t>
            </a:r>
            <a:r>
              <a:rPr lang="en-US" altLang="zh-TW" sz="1000" dirty="0" smtClean="0"/>
              <a:t>"</a:t>
            </a:r>
          </a:p>
          <a:p>
            <a:pPr marL="457200" lvl="1" indent="0">
              <a:buNone/>
            </a:pPr>
            <a:r>
              <a:rPr lang="zh-TW" altLang="en-US" sz="1000" dirty="0" smtClean="0"/>
              <a:t>而</a:t>
            </a:r>
            <a:r>
              <a:rPr lang="zh-TW" altLang="en-US" sz="1000" dirty="0"/>
              <a:t>這個數字已經遠遠超過 </a:t>
            </a:r>
            <a:r>
              <a:rPr lang="en-US" altLang="zh-TW" sz="1000" dirty="0">
                <a:solidFill>
                  <a:srgbClr val="FF0000"/>
                </a:solidFill>
              </a:rPr>
              <a:t>Long </a:t>
            </a:r>
            <a:r>
              <a:rPr lang="zh-TW" altLang="en-US" sz="1000" dirty="0"/>
              <a:t>的最大值 </a:t>
            </a:r>
            <a:r>
              <a:rPr lang="en-US" altLang="zh-TW" sz="1000" dirty="0"/>
              <a:t>"9,223,372,036,854,775,807</a:t>
            </a:r>
            <a:r>
              <a:rPr lang="en-US" altLang="zh-TW" sz="1000" dirty="0" smtClean="0"/>
              <a:t>"</a:t>
            </a:r>
          </a:p>
          <a:p>
            <a:endParaRPr lang="en-US" altLang="zh-TW" sz="1000" dirty="0"/>
          </a:p>
          <a:p>
            <a:r>
              <a:rPr lang="zh-TW" altLang="en-US" sz="1000" dirty="0" smtClean="0"/>
              <a:t>傳遞</a:t>
            </a:r>
            <a:r>
              <a:rPr lang="en-US" altLang="zh-TW" sz="1000" dirty="0" smtClean="0"/>
              <a:t>Value</a:t>
            </a:r>
            <a:r>
              <a:rPr lang="zh-TW" altLang="en-US" sz="1000" dirty="0" smtClean="0"/>
              <a:t>到大整數中，使用 </a:t>
            </a:r>
            <a:r>
              <a:rPr lang="en-US" altLang="zh-TW" sz="1000" dirty="0" smtClean="0"/>
              <a:t>String</a:t>
            </a:r>
          </a:p>
          <a:p>
            <a:pPr lvl="1">
              <a:buFont typeface="Wingdings" panose="05000000000000000000" pitchFamily="2" charset="2"/>
              <a:buAutoNum type="circleNumWdWhitePlain"/>
            </a:pPr>
            <a:r>
              <a:rPr lang="en-US" altLang="zh-TW" sz="1000" dirty="0" err="1" smtClean="0"/>
              <a:t>BigInteger</a:t>
            </a:r>
            <a:r>
              <a:rPr lang="en-US" altLang="zh-TW" sz="1000" dirty="0" smtClean="0"/>
              <a:t>(String </a:t>
            </a:r>
            <a:r>
              <a:rPr lang="en-US" altLang="zh-TW" sz="1000" dirty="0" err="1"/>
              <a:t>val</a:t>
            </a:r>
            <a:r>
              <a:rPr lang="en-US" altLang="zh-TW" sz="1000" dirty="0"/>
              <a:t>) : Translates the decimal String representation of a </a:t>
            </a:r>
            <a:r>
              <a:rPr lang="en-US" altLang="zh-TW" sz="1000" dirty="0" err="1"/>
              <a:t>BigInteger</a:t>
            </a:r>
            <a:r>
              <a:rPr lang="en-US" altLang="zh-TW" sz="1000" dirty="0"/>
              <a:t> into a </a:t>
            </a:r>
            <a:r>
              <a:rPr lang="en-US" altLang="zh-TW" sz="1000" dirty="0" err="1" smtClean="0"/>
              <a:t>BigInteger</a:t>
            </a:r>
            <a:r>
              <a:rPr lang="en-US" altLang="zh-TW" sz="1000" dirty="0" smtClean="0"/>
              <a:t>.</a:t>
            </a:r>
            <a:endParaRPr lang="en-US" altLang="zh-TW" sz="1000" dirty="0"/>
          </a:p>
          <a:p>
            <a:pPr lvl="1">
              <a:buFont typeface="Wingdings" panose="05000000000000000000" pitchFamily="2" charset="2"/>
              <a:buAutoNum type="circleNumWdWhitePlain"/>
            </a:pPr>
            <a:r>
              <a:rPr lang="en-US" altLang="zh-TW" sz="1000" dirty="0" err="1" smtClean="0"/>
              <a:t>BigInteger</a:t>
            </a:r>
            <a:r>
              <a:rPr lang="en-US" altLang="zh-TW" sz="1000" dirty="0" smtClean="0"/>
              <a:t>(String </a:t>
            </a:r>
            <a:r>
              <a:rPr lang="en-US" altLang="zh-TW" sz="1000" dirty="0" err="1"/>
              <a:t>val</a:t>
            </a:r>
            <a:r>
              <a:rPr lang="en-US" altLang="zh-TW" sz="1000" dirty="0"/>
              <a:t>, </a:t>
            </a:r>
            <a:r>
              <a:rPr lang="en-US" altLang="zh-TW" sz="1000" dirty="0" err="1"/>
              <a:t>int</a:t>
            </a:r>
            <a:r>
              <a:rPr lang="en-US" altLang="zh-TW" sz="1000" dirty="0"/>
              <a:t> radix) : Translates the String representation of a </a:t>
            </a:r>
            <a:r>
              <a:rPr lang="en-US" altLang="zh-TW" sz="1000" dirty="0" err="1"/>
              <a:t>BigInteger</a:t>
            </a:r>
            <a:r>
              <a:rPr lang="en-US" altLang="zh-TW" sz="1000" dirty="0"/>
              <a:t> in the specified radix into a </a:t>
            </a:r>
            <a:r>
              <a:rPr lang="en-US" altLang="zh-TW" sz="1000" dirty="0" err="1"/>
              <a:t>BigInteger</a:t>
            </a:r>
            <a:r>
              <a:rPr lang="en-US" altLang="zh-TW" sz="1000" dirty="0" smtClean="0"/>
              <a:t>.</a:t>
            </a:r>
          </a:p>
          <a:p>
            <a:pPr marL="0" indent="0">
              <a:buNone/>
            </a:pPr>
            <a:endParaRPr lang="en-US" altLang="zh-TW" sz="1000" dirty="0"/>
          </a:p>
          <a:p>
            <a:r>
              <a:rPr lang="zh-TW" altLang="en-US" sz="1000" dirty="0"/>
              <a:t>傳遞</a:t>
            </a:r>
            <a:r>
              <a:rPr lang="en-US" altLang="zh-TW" sz="1000" dirty="0"/>
              <a:t>Value</a:t>
            </a:r>
            <a:r>
              <a:rPr lang="zh-TW" altLang="en-US" sz="1000" dirty="0"/>
              <a:t>到大整數中，使用 </a:t>
            </a:r>
            <a:r>
              <a:rPr lang="en-US" altLang="zh-TW" sz="1000" dirty="0" smtClean="0"/>
              <a:t>String</a:t>
            </a:r>
          </a:p>
          <a:p>
            <a:pPr marL="457200" lvl="1" indent="0">
              <a:buNone/>
            </a:pPr>
            <a:r>
              <a:rPr lang="en-US" altLang="zh-TW" sz="1000" dirty="0"/>
              <a:t>String </a:t>
            </a:r>
            <a:r>
              <a:rPr lang="en-US" altLang="zh-TW" sz="1000" dirty="0" err="1"/>
              <a:t>bigIntStr</a:t>
            </a:r>
            <a:r>
              <a:rPr lang="en-US" altLang="zh-TW" sz="1000" dirty="0"/>
              <a:t> = "16263054952801281548";  </a:t>
            </a:r>
          </a:p>
          <a:p>
            <a:pPr marL="457200" lvl="1" indent="0">
              <a:buNone/>
            </a:pPr>
            <a:r>
              <a:rPr lang="en-US" altLang="zh-TW" sz="1000" dirty="0" err="1"/>
              <a:t>BigInteger</a:t>
            </a:r>
            <a:r>
              <a:rPr lang="en-US" altLang="zh-TW" sz="1000" dirty="0"/>
              <a:t> a = new </a:t>
            </a:r>
            <a:r>
              <a:rPr lang="en-US" altLang="zh-TW" sz="1000" dirty="0" err="1"/>
              <a:t>BigInteger</a:t>
            </a:r>
            <a:r>
              <a:rPr lang="en-US" altLang="zh-TW" sz="1000" dirty="0"/>
              <a:t>(</a:t>
            </a:r>
            <a:r>
              <a:rPr lang="en-US" altLang="zh-TW" sz="1000" dirty="0" err="1"/>
              <a:t>bigIntStr</a:t>
            </a:r>
            <a:r>
              <a:rPr lang="en-US" altLang="zh-TW" sz="1000" dirty="0"/>
              <a:t>);  </a:t>
            </a:r>
          </a:p>
          <a:p>
            <a:pPr marL="457200" lvl="1" indent="0">
              <a:buNone/>
            </a:pPr>
            <a:r>
              <a:rPr lang="en-US" altLang="zh-TW" sz="1000" dirty="0" err="1"/>
              <a:t>System.out.printf</a:t>
            </a:r>
            <a:r>
              <a:rPr lang="en-US" altLang="zh-TW" sz="1000" dirty="0"/>
              <a:t>("%s &gt; %d\n", a, </a:t>
            </a:r>
            <a:r>
              <a:rPr lang="en-US" altLang="zh-TW" sz="1000" dirty="0" err="1"/>
              <a:t>Long.MAX_VALUE</a:t>
            </a:r>
            <a:r>
              <a:rPr lang="en-US" altLang="zh-TW" sz="1000" dirty="0"/>
              <a:t>);  </a:t>
            </a:r>
          </a:p>
          <a:p>
            <a:pPr marL="457200" lvl="1" indent="0">
              <a:buNone/>
            </a:pPr>
            <a:r>
              <a:rPr lang="en-US" altLang="zh-TW" sz="1000" dirty="0" err="1"/>
              <a:t>System.out.printf</a:t>
            </a:r>
            <a:r>
              <a:rPr lang="en-US" altLang="zh-TW" sz="1000" dirty="0"/>
              <a:t>("'%s' binary = %s\n", a, </a:t>
            </a:r>
            <a:r>
              <a:rPr lang="en-US" altLang="zh-TW" sz="1000" dirty="0" err="1"/>
              <a:t>a.toString</a:t>
            </a:r>
            <a:r>
              <a:rPr lang="en-US" altLang="zh-TW" sz="1000" dirty="0"/>
              <a:t>(2));  </a:t>
            </a:r>
            <a:endParaRPr lang="en-US" altLang="zh-TW" sz="1000" dirty="0" smtClean="0"/>
          </a:p>
          <a:p>
            <a:pPr marL="457200" lvl="1" indent="0">
              <a:buNone/>
            </a:pPr>
            <a:endParaRPr lang="en-US" altLang="zh-TW" sz="1000" dirty="0"/>
          </a:p>
          <a:p>
            <a:r>
              <a:rPr lang="zh-TW" altLang="en-US" sz="1000" dirty="0"/>
              <a:t>接著如果你要對 </a:t>
            </a:r>
            <a:r>
              <a:rPr lang="en-US" altLang="zh-TW" sz="1000" dirty="0"/>
              <a:t>"</a:t>
            </a:r>
            <a:r>
              <a:rPr lang="zh-TW" altLang="en-US" sz="1000" dirty="0"/>
              <a:t>大</a:t>
            </a:r>
            <a:r>
              <a:rPr lang="en-US" altLang="zh-TW" sz="1000" dirty="0"/>
              <a:t>" </a:t>
            </a:r>
            <a:r>
              <a:rPr lang="zh-TW" altLang="en-US" sz="1000" dirty="0"/>
              <a:t>數字進行加減乘除</a:t>
            </a:r>
            <a:r>
              <a:rPr lang="en-US" altLang="zh-TW" sz="1000" dirty="0"/>
              <a:t>, </a:t>
            </a:r>
            <a:r>
              <a:rPr lang="zh-TW" altLang="en-US" sz="1000" dirty="0"/>
              <a:t>不能使用直覺的 </a:t>
            </a:r>
            <a:r>
              <a:rPr lang="en-US" altLang="zh-TW" sz="1000" dirty="0"/>
              <a:t>"+-*/", </a:t>
            </a:r>
            <a:r>
              <a:rPr lang="zh-TW" altLang="en-US" sz="1000" dirty="0"/>
              <a:t>而必須透過 </a:t>
            </a:r>
            <a:r>
              <a:rPr lang="en-US" altLang="zh-TW" sz="1000" dirty="0" err="1"/>
              <a:t>BigInteger</a:t>
            </a:r>
            <a:r>
              <a:rPr lang="zh-TW" altLang="en-US" sz="1000" dirty="0"/>
              <a:t> 類別上面的方法</a:t>
            </a:r>
            <a:r>
              <a:rPr lang="en-US" altLang="zh-TW" sz="1000" dirty="0"/>
              <a:t>:</a:t>
            </a:r>
            <a:endParaRPr lang="en-US" altLang="zh-TW" sz="1000" dirty="0" smtClean="0"/>
          </a:p>
          <a:p>
            <a:pPr marL="457200" lvl="1" indent="0">
              <a:buNone/>
            </a:pPr>
            <a:r>
              <a:rPr lang="en-US" altLang="zh-TW" sz="1000" dirty="0" err="1" smtClean="0"/>
              <a:t>BigInteger</a:t>
            </a:r>
            <a:r>
              <a:rPr lang="en-US" altLang="zh-TW" sz="1000" dirty="0" smtClean="0"/>
              <a:t> </a:t>
            </a:r>
            <a:r>
              <a:rPr lang="en-US" altLang="zh-TW" sz="1000" dirty="0" err="1"/>
              <a:t>btwo</a:t>
            </a:r>
            <a:r>
              <a:rPr lang="en-US" altLang="zh-TW" sz="1000" dirty="0"/>
              <a:t> = new </a:t>
            </a:r>
            <a:r>
              <a:rPr lang="en-US" altLang="zh-TW" sz="1000" dirty="0" err="1"/>
              <a:t>BigInteger</a:t>
            </a:r>
            <a:r>
              <a:rPr lang="en-US" altLang="zh-TW" sz="1000" dirty="0"/>
              <a:t>("2");  </a:t>
            </a:r>
          </a:p>
          <a:p>
            <a:pPr marL="457200" lvl="1" indent="0">
              <a:buNone/>
            </a:pPr>
            <a:r>
              <a:rPr lang="en-US" altLang="zh-TW" sz="1000" dirty="0" err="1"/>
              <a:t>System.out.printf</a:t>
            </a:r>
            <a:r>
              <a:rPr lang="en-US" altLang="zh-TW" sz="1000" dirty="0"/>
              <a:t>("%s+1=%s\n", a, </a:t>
            </a:r>
            <a:r>
              <a:rPr lang="en-US" altLang="zh-TW" sz="1000" dirty="0" err="1"/>
              <a:t>a.add</a:t>
            </a:r>
            <a:r>
              <a:rPr lang="en-US" altLang="zh-TW" sz="1000" dirty="0"/>
              <a:t>(BigInteger.ONE));  </a:t>
            </a:r>
          </a:p>
          <a:p>
            <a:pPr marL="457200" lvl="1" indent="0">
              <a:buNone/>
            </a:pPr>
            <a:r>
              <a:rPr lang="en-US" altLang="zh-TW" sz="1000" dirty="0" err="1"/>
              <a:t>System.out.printf</a:t>
            </a:r>
            <a:r>
              <a:rPr lang="en-US" altLang="zh-TW" sz="1000" dirty="0"/>
              <a:t>("%s-1=%s\n", a, </a:t>
            </a:r>
            <a:r>
              <a:rPr lang="en-US" altLang="zh-TW" sz="1000" dirty="0" err="1"/>
              <a:t>a.subtract</a:t>
            </a:r>
            <a:r>
              <a:rPr lang="en-US" altLang="zh-TW" sz="1000" dirty="0"/>
              <a:t>(BigInteger.ONE));  </a:t>
            </a:r>
          </a:p>
          <a:p>
            <a:pPr marL="457200" lvl="1" indent="0">
              <a:buNone/>
            </a:pPr>
            <a:r>
              <a:rPr lang="en-US" altLang="zh-TW" sz="1000" dirty="0" err="1"/>
              <a:t>System.out.printf</a:t>
            </a:r>
            <a:r>
              <a:rPr lang="en-US" altLang="zh-TW" sz="1000" dirty="0"/>
              <a:t>("%s*2=%s\n", a, </a:t>
            </a:r>
            <a:r>
              <a:rPr lang="en-US" altLang="zh-TW" sz="1000" dirty="0" err="1"/>
              <a:t>a.multiply</a:t>
            </a:r>
            <a:r>
              <a:rPr lang="en-US" altLang="zh-TW" sz="1000" dirty="0"/>
              <a:t>(</a:t>
            </a:r>
            <a:r>
              <a:rPr lang="en-US" altLang="zh-TW" sz="1000" dirty="0" err="1"/>
              <a:t>btwo</a:t>
            </a:r>
            <a:r>
              <a:rPr lang="en-US" altLang="zh-TW" sz="1000" dirty="0"/>
              <a:t>));  </a:t>
            </a:r>
          </a:p>
          <a:p>
            <a:pPr marL="457200" lvl="1" indent="0">
              <a:buNone/>
            </a:pPr>
            <a:r>
              <a:rPr lang="en-US" altLang="zh-TW" sz="1000" dirty="0" err="1"/>
              <a:t>System.out.printf</a:t>
            </a:r>
            <a:r>
              <a:rPr lang="en-US" altLang="zh-TW" sz="1000" dirty="0"/>
              <a:t>("%s/2=%s\n", a, </a:t>
            </a:r>
            <a:r>
              <a:rPr lang="en-US" altLang="zh-TW" sz="1000" dirty="0" err="1"/>
              <a:t>a.divide</a:t>
            </a:r>
            <a:r>
              <a:rPr lang="en-US" altLang="zh-TW" sz="1000" dirty="0"/>
              <a:t>(</a:t>
            </a:r>
            <a:r>
              <a:rPr lang="en-US" altLang="zh-TW" sz="1000" dirty="0" err="1"/>
              <a:t>btwo</a:t>
            </a:r>
            <a:r>
              <a:rPr lang="en-US" altLang="zh-TW" sz="1000" dirty="0"/>
              <a:t>));  </a:t>
            </a:r>
          </a:p>
          <a:p>
            <a:pPr marL="457200" lvl="1" indent="0">
              <a:buNone/>
            </a:pPr>
            <a:endParaRPr lang="en-US" altLang="zh-TW" sz="1000" dirty="0"/>
          </a:p>
          <a:p>
            <a:r>
              <a:rPr lang="zh-TW" altLang="en-US" sz="1000" dirty="0"/>
              <a:t>而</a:t>
            </a:r>
            <a:r>
              <a:rPr lang="zh-TW" altLang="en-US" sz="1000" dirty="0" smtClean="0"/>
              <a:t>常用的</a:t>
            </a:r>
            <a:r>
              <a:rPr lang="zh-TW" altLang="en-US" sz="1000" dirty="0"/>
              <a:t> </a:t>
            </a:r>
            <a:r>
              <a:rPr lang="en-US" altLang="zh-TW" sz="1000" dirty="0" smtClean="0"/>
              <a:t>pow</a:t>
            </a:r>
            <a:r>
              <a:rPr lang="en-US" altLang="zh-TW" sz="1000" dirty="0"/>
              <a:t>() </a:t>
            </a:r>
            <a:r>
              <a:rPr lang="zh-TW" altLang="en-US" sz="1000" dirty="0"/>
              <a:t>函數也可以使用 </a:t>
            </a:r>
            <a:r>
              <a:rPr lang="en-US" altLang="zh-TW" sz="1000" dirty="0" err="1"/>
              <a:t>BigInteger</a:t>
            </a:r>
            <a:r>
              <a:rPr lang="en-US" altLang="zh-TW" sz="1000" dirty="0"/>
              <a:t> </a:t>
            </a:r>
            <a:r>
              <a:rPr lang="zh-TW" altLang="en-US" sz="1000" dirty="0"/>
              <a:t>完成</a:t>
            </a:r>
            <a:r>
              <a:rPr lang="en-US" altLang="zh-TW" sz="1000" dirty="0"/>
              <a:t>: </a:t>
            </a:r>
            <a:endParaRPr lang="en-US" altLang="zh-TW" sz="1000" dirty="0" smtClean="0"/>
          </a:p>
          <a:p>
            <a:pPr marL="457200" lvl="1" indent="0">
              <a:buNone/>
            </a:pPr>
            <a:r>
              <a:rPr lang="en-US" altLang="zh-TW" sz="1000" dirty="0" err="1"/>
              <a:t>System.out.printf</a:t>
            </a:r>
            <a:r>
              <a:rPr lang="en-US" altLang="zh-TW" sz="1000" dirty="0"/>
              <a:t>("2^100=%s\n", </a:t>
            </a:r>
            <a:r>
              <a:rPr lang="en-US" altLang="zh-TW" sz="1000" dirty="0" err="1"/>
              <a:t>btwo.pow</a:t>
            </a:r>
            <a:r>
              <a:rPr lang="en-US" altLang="zh-TW" sz="1000" dirty="0"/>
              <a:t>(100));  </a:t>
            </a:r>
            <a:endParaRPr lang="zh-TW" altLang="en-US" sz="1000" dirty="0"/>
          </a:p>
        </p:txBody>
      </p:sp>
      <p:sp>
        <p:nvSpPr>
          <p:cNvPr id="4" name="圓角矩形 3"/>
          <p:cNvSpPr/>
          <p:nvPr/>
        </p:nvSpPr>
        <p:spPr bwMode="auto">
          <a:xfrm>
            <a:off x="1115616" y="2780928"/>
            <a:ext cx="3312368" cy="792088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圓角矩形 4"/>
          <p:cNvSpPr/>
          <p:nvPr/>
        </p:nvSpPr>
        <p:spPr bwMode="auto">
          <a:xfrm>
            <a:off x="1115616" y="3861048"/>
            <a:ext cx="3744416" cy="1008112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76055" y="4011161"/>
            <a:ext cx="295786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b="1" dirty="0"/>
              <a:t>16263054952801281548+1=16263054952801281549</a:t>
            </a:r>
            <a:br>
              <a:rPr lang="en-US" altLang="zh-TW" sz="1000" b="1" dirty="0"/>
            </a:br>
            <a:r>
              <a:rPr lang="en-US" altLang="zh-TW" sz="1000" b="1" dirty="0"/>
              <a:t>16263054952801281548-1=16263054952801281547</a:t>
            </a:r>
            <a:br>
              <a:rPr lang="en-US" altLang="zh-TW" sz="1000" b="1" dirty="0"/>
            </a:br>
            <a:r>
              <a:rPr lang="en-US" altLang="zh-TW" sz="1000" b="1" dirty="0"/>
              <a:t>16263054952801281548*2=32526109905602563096</a:t>
            </a:r>
            <a:br>
              <a:rPr lang="en-US" altLang="zh-TW" sz="1000" b="1" dirty="0"/>
            </a:br>
            <a:r>
              <a:rPr lang="en-US" altLang="zh-TW" sz="1000" b="1" dirty="0"/>
              <a:t>16263054952801281548/2=8131527476400640774</a:t>
            </a:r>
            <a:endParaRPr lang="zh-TW" altLang="en-US" sz="1000" b="1" dirty="0"/>
          </a:p>
        </p:txBody>
      </p:sp>
      <p:sp>
        <p:nvSpPr>
          <p:cNvPr id="7" name="圓角矩形 6"/>
          <p:cNvSpPr/>
          <p:nvPr/>
        </p:nvSpPr>
        <p:spPr bwMode="auto">
          <a:xfrm>
            <a:off x="1115616" y="5157192"/>
            <a:ext cx="3744416" cy="216024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105751" y="5126995"/>
            <a:ext cx="25619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b="1" dirty="0"/>
              <a:t>2^100=1267650600228229401496703205376</a:t>
            </a:r>
            <a:endParaRPr lang="zh-TW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16190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4536504"/>
          </a:xfrm>
        </p:spPr>
        <p:txBody>
          <a:bodyPr/>
          <a:lstStyle/>
          <a:p>
            <a:pPr algn="just"/>
            <a:r>
              <a:rPr lang="en-US" altLang="zh-TW" sz="2800" dirty="0" smtClean="0"/>
              <a:t>The </a:t>
            </a:r>
            <a:r>
              <a:rPr lang="en-US" altLang="zh-TW" sz="2800" dirty="0"/>
              <a:t>problem here is to write a program that reports the </a:t>
            </a:r>
            <a:r>
              <a:rPr lang="en-US" altLang="zh-TW" sz="2800" u="sng" dirty="0">
                <a:solidFill>
                  <a:srgbClr val="FF0000"/>
                </a:solidFill>
              </a:rPr>
              <a:t>number of all the pairs </a:t>
            </a:r>
            <a:r>
              <a:rPr lang="en-US" altLang="zh-TW" sz="2800" dirty="0"/>
              <a:t>of prime numbers satisfying the condition in the conjecture for </a:t>
            </a:r>
            <a:r>
              <a:rPr lang="en-US" altLang="zh-TW" sz="2800" u="sng" dirty="0">
                <a:solidFill>
                  <a:srgbClr val="FF0000"/>
                </a:solidFill>
              </a:rPr>
              <a:t>a given even number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A </a:t>
            </a:r>
            <a:r>
              <a:rPr lang="en-US" altLang="zh-TW" sz="2800" dirty="0"/>
              <a:t>sequence of even numbers is given as input. Corresponding to each number, the program should output the number of pairs mentioned above. </a:t>
            </a:r>
            <a:endParaRPr lang="en-US" altLang="zh-TW" sz="2800" dirty="0" smtClean="0"/>
          </a:p>
          <a:p>
            <a:pPr algn="just"/>
            <a:r>
              <a:rPr lang="en-US" altLang="zh-TW" sz="2800" dirty="0" smtClean="0"/>
              <a:t>Notice </a:t>
            </a:r>
            <a:r>
              <a:rPr lang="en-US" altLang="zh-TW" sz="2800" dirty="0"/>
              <a:t>that we are interested in the number of </a:t>
            </a:r>
            <a:r>
              <a:rPr lang="en-US" altLang="zh-TW" sz="2800" u="sng" dirty="0">
                <a:solidFill>
                  <a:srgbClr val="FF0000"/>
                </a:solidFill>
              </a:rPr>
              <a:t>essentially different pairs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and therefore you </a:t>
            </a:r>
            <a:r>
              <a:rPr lang="en-US" altLang="zh-TW" sz="2800" u="sng" dirty="0"/>
              <a:t>should not </a:t>
            </a:r>
            <a:r>
              <a:rPr lang="en-US" altLang="zh-TW" sz="2800" dirty="0"/>
              <a:t>count (</a:t>
            </a:r>
            <a:r>
              <a:rPr lang="en-US" altLang="zh-TW" sz="2800" i="1" dirty="0"/>
              <a:t>p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, </a:t>
            </a:r>
            <a:r>
              <a:rPr lang="en-US" altLang="zh-TW" sz="2800" i="1" dirty="0"/>
              <a:t>p</a:t>
            </a:r>
            <a:r>
              <a:rPr lang="en-US" altLang="zh-TW" sz="2800" baseline="-25000" dirty="0"/>
              <a:t>2</a:t>
            </a:r>
            <a:r>
              <a:rPr lang="en-US" altLang="zh-TW" sz="2800" dirty="0"/>
              <a:t>) and (</a:t>
            </a:r>
            <a:r>
              <a:rPr lang="en-US" altLang="zh-TW" sz="2800" i="1" dirty="0"/>
              <a:t>p</a:t>
            </a:r>
            <a:r>
              <a:rPr lang="en-US" altLang="zh-TW" sz="2800" baseline="-25000" dirty="0"/>
              <a:t>2</a:t>
            </a:r>
            <a:r>
              <a:rPr lang="en-US" altLang="zh-TW" sz="2800" dirty="0"/>
              <a:t>, </a:t>
            </a:r>
            <a:r>
              <a:rPr lang="en-US" altLang="zh-TW" sz="2800" i="1" dirty="0"/>
              <a:t>p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) separately as two different pairs. </a:t>
            </a:r>
          </a:p>
          <a:p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7980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I/O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4536504"/>
          </a:xfrm>
        </p:spPr>
        <p:txBody>
          <a:bodyPr/>
          <a:lstStyle/>
          <a:p>
            <a:r>
              <a:rPr lang="en-US" altLang="zh-TW" sz="2800" dirty="0"/>
              <a:t>Input  </a:t>
            </a:r>
            <a:endParaRPr lang="en-US" altLang="zh-TW" sz="2800" dirty="0" smtClean="0"/>
          </a:p>
          <a:p>
            <a:pPr lvl="1" algn="just"/>
            <a:r>
              <a:rPr lang="en-US" altLang="zh-TW" sz="2400" dirty="0" smtClean="0"/>
              <a:t>An </a:t>
            </a:r>
            <a:r>
              <a:rPr lang="en-US" altLang="zh-TW" sz="2400" dirty="0"/>
              <a:t>integer is given in each input line. You may assume that each integer is even, and is </a:t>
            </a:r>
            <a:r>
              <a:rPr lang="en-US" altLang="zh-TW" sz="2400" u="sng" dirty="0">
                <a:solidFill>
                  <a:srgbClr val="FF0000"/>
                </a:solidFill>
              </a:rPr>
              <a:t>greater than or equal to 4</a:t>
            </a:r>
            <a:r>
              <a:rPr lang="en-US" altLang="zh-TW" sz="2400" dirty="0"/>
              <a:t> and </a:t>
            </a:r>
            <a:r>
              <a:rPr lang="en-US" altLang="zh-TW" sz="2400" u="sng" dirty="0">
                <a:solidFill>
                  <a:srgbClr val="FF0000"/>
                </a:solidFill>
              </a:rPr>
              <a:t>less than 2</a:t>
            </a:r>
            <a:r>
              <a:rPr lang="en-US" altLang="zh-TW" sz="2400" u="sng" baseline="30000" dirty="0">
                <a:solidFill>
                  <a:srgbClr val="FF0000"/>
                </a:solidFill>
              </a:rPr>
              <a:t>15</a:t>
            </a:r>
            <a:r>
              <a:rPr lang="en-US" altLang="zh-TW" sz="2400" dirty="0"/>
              <a:t>. The end of the input is indicated </a:t>
            </a:r>
            <a:r>
              <a:rPr lang="en-US" altLang="zh-TW" sz="2400" u="sng" dirty="0">
                <a:solidFill>
                  <a:srgbClr val="FF0000"/>
                </a:solidFill>
              </a:rPr>
              <a:t>by a number 0</a:t>
            </a:r>
            <a:r>
              <a:rPr lang="en-US" altLang="zh-TW" sz="2400" dirty="0" smtClean="0"/>
              <a:t>.</a:t>
            </a:r>
          </a:p>
          <a:p>
            <a:r>
              <a:rPr lang="en-US" altLang="zh-TW" sz="2800" dirty="0"/>
              <a:t>Output </a:t>
            </a:r>
            <a:endParaRPr lang="en-US" altLang="zh-TW" sz="2800" dirty="0" smtClean="0"/>
          </a:p>
          <a:p>
            <a:pPr lvl="1" algn="just"/>
            <a:r>
              <a:rPr lang="en-US" altLang="zh-TW" sz="2400" dirty="0" smtClean="0"/>
              <a:t>Each </a:t>
            </a:r>
            <a:r>
              <a:rPr lang="en-US" altLang="zh-TW" sz="2400" dirty="0"/>
              <a:t>output line should </a:t>
            </a:r>
            <a:r>
              <a:rPr lang="en-US" altLang="zh-TW" sz="2400" u="sng" dirty="0">
                <a:solidFill>
                  <a:srgbClr val="FF0000"/>
                </a:solidFill>
              </a:rPr>
              <a:t>contain an integer number</a:t>
            </a:r>
            <a:r>
              <a:rPr lang="en-US" altLang="zh-TW" sz="2400" dirty="0"/>
              <a:t>. No other characters should appear in the output. </a:t>
            </a:r>
            <a:endParaRPr lang="zh-TW" altLang="zh-TW" sz="2400" dirty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2329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4536504"/>
          </a:xfrm>
        </p:spPr>
        <p:txBody>
          <a:bodyPr/>
          <a:lstStyle/>
          <a:p>
            <a:r>
              <a:rPr lang="en-US" altLang="zh-TW" sz="2800" dirty="0"/>
              <a:t>Input  </a:t>
            </a:r>
            <a:endParaRPr lang="en-US" altLang="zh-TW" sz="2800" dirty="0" smtClean="0"/>
          </a:p>
          <a:p>
            <a:pPr marL="457200" lvl="1" indent="0" algn="just">
              <a:buNone/>
            </a:pPr>
            <a:r>
              <a:rPr lang="en-US" altLang="zh-TW" sz="2400" dirty="0"/>
              <a:t>6 </a:t>
            </a:r>
            <a:endParaRPr lang="en-US" altLang="zh-TW" sz="2400" dirty="0" smtClean="0"/>
          </a:p>
          <a:p>
            <a:pPr marL="457200" lvl="1" indent="0" algn="just">
              <a:buNone/>
            </a:pPr>
            <a:r>
              <a:rPr lang="en-US" altLang="zh-TW" sz="2400" dirty="0" smtClean="0"/>
              <a:t>10 </a:t>
            </a:r>
          </a:p>
          <a:p>
            <a:pPr marL="457200" lvl="1" indent="0" algn="just">
              <a:buNone/>
            </a:pPr>
            <a:r>
              <a:rPr lang="en-US" altLang="zh-TW" sz="2400" dirty="0" smtClean="0"/>
              <a:t>12 </a:t>
            </a:r>
          </a:p>
          <a:p>
            <a:pPr marL="457200" lvl="1" indent="0" algn="just">
              <a:buNone/>
            </a:pPr>
            <a:r>
              <a:rPr lang="en-US" altLang="zh-TW" sz="2400" dirty="0" smtClean="0"/>
              <a:t>0</a:t>
            </a:r>
          </a:p>
          <a:p>
            <a:pPr algn="just"/>
            <a:r>
              <a:rPr lang="en-US" altLang="zh-TW" sz="3200" dirty="0" smtClean="0"/>
              <a:t>Output</a:t>
            </a:r>
            <a:r>
              <a:rPr lang="en-US" altLang="zh-TW" sz="3200" dirty="0"/>
              <a:t> </a:t>
            </a:r>
            <a:endParaRPr lang="en-US" altLang="zh-TW" dirty="0"/>
          </a:p>
          <a:p>
            <a:pPr marL="457200" lvl="1" indent="0" algn="just">
              <a:buNone/>
            </a:pPr>
            <a:r>
              <a:rPr lang="en-US" altLang="zh-TW" sz="2400" dirty="0" smtClean="0"/>
              <a:t>1 </a:t>
            </a:r>
          </a:p>
          <a:p>
            <a:pPr marL="457200" lvl="1" indent="0" algn="just">
              <a:buNone/>
            </a:pPr>
            <a:r>
              <a:rPr lang="en-US" altLang="zh-TW" sz="2400" dirty="0" smtClean="0"/>
              <a:t>2 </a:t>
            </a:r>
          </a:p>
          <a:p>
            <a:pPr marL="457200" lvl="1" indent="0" algn="just">
              <a:buNone/>
            </a:pPr>
            <a:r>
              <a:rPr lang="en-US" altLang="zh-TW" sz="2400" dirty="0" smtClean="0"/>
              <a:t>1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2195736" y="4221088"/>
            <a:ext cx="3495676" cy="201622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6=3+3 (1case)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 smtClean="0"/>
              <a:t>10=3+7, 10=5+5 (2 cases)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 smtClean="0"/>
              <a:t>12=5+7 (1 cases)</a:t>
            </a: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686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240" y="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Brute Force</a:t>
            </a:r>
            <a:br>
              <a:rPr lang="en-US" altLang="zh-TW" dirty="0" smtClean="0"/>
            </a:br>
            <a:r>
              <a:rPr lang="en-US" altLang="zh-TW" dirty="0" smtClean="0"/>
              <a:t>Time Complexity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052736"/>
            <a:ext cx="7315200" cy="4595136"/>
          </a:xfrm>
        </p:spPr>
        <p:txBody>
          <a:bodyPr/>
          <a:lstStyle/>
          <a:p>
            <a:r>
              <a:rPr lang="en-US" altLang="zh-TW" dirty="0" smtClean="0"/>
              <a:t>Given a even number </a:t>
            </a:r>
            <a:r>
              <a:rPr lang="en-US" altLang="zh-TW" i="1" dirty="0" smtClean="0">
                <a:solidFill>
                  <a:srgbClr val="FF0000"/>
                </a:solidFill>
              </a:rPr>
              <a:t>n</a:t>
            </a:r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 smtClean="0"/>
          </a:p>
        </p:txBody>
      </p:sp>
      <p:sp>
        <p:nvSpPr>
          <p:cNvPr id="4" name="圓角矩形 3"/>
          <p:cNvSpPr/>
          <p:nvPr/>
        </p:nvSpPr>
        <p:spPr bwMode="auto">
          <a:xfrm>
            <a:off x="971600" y="1700808"/>
            <a:ext cx="7560840" cy="496855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>
                <a:solidFill>
                  <a:srgbClr val="0000CC"/>
                </a:solidFill>
                <a:latin typeface="Cambria" pitchFamily="18" charset="0"/>
              </a:rPr>
              <a:t>m</a:t>
            </a:r>
            <a:r>
              <a:rPr lang="en-US" altLang="zh-TW" b="1" dirty="0" smtClean="0">
                <a:solidFill>
                  <a:srgbClr val="0000CC"/>
                </a:solidFill>
                <a:latin typeface="Cambria" pitchFamily="18" charset="0"/>
              </a:rPr>
              <a:t>ain ( 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 smtClean="0">
                <a:latin typeface="Cambria" pitchFamily="18" charset="0"/>
              </a:rPr>
              <a:t>{    f</a:t>
            </a:r>
            <a:r>
              <a:rPr kumimoji="0" lang="en-US" altLang="zh-TW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</a:rPr>
              <a:t>or (</a:t>
            </a:r>
            <a:r>
              <a:rPr kumimoji="0" lang="en-US" altLang="zh-TW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</a:rPr>
              <a:t>i</a:t>
            </a:r>
            <a:r>
              <a:rPr kumimoji="0" lang="en-US" altLang="zh-TW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</a:rPr>
              <a:t>=</a:t>
            </a:r>
            <a:r>
              <a:rPr lang="en-US" altLang="zh-TW" b="1" dirty="0">
                <a:solidFill>
                  <a:srgbClr val="FF0000"/>
                </a:solidFill>
                <a:latin typeface="Cambria" pitchFamily="18" charset="0"/>
              </a:rPr>
              <a:t>2</a:t>
            </a:r>
            <a:r>
              <a:rPr kumimoji="0" lang="en-US" altLang="zh-TW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</a:rPr>
              <a:t>; </a:t>
            </a:r>
            <a:r>
              <a:rPr kumimoji="0" lang="en-US" altLang="zh-TW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</a:rPr>
              <a:t>i</a:t>
            </a:r>
            <a:r>
              <a:rPr lang="en-US" altLang="zh-TW" b="1" dirty="0">
                <a:latin typeface="Cambria" pitchFamily="18" charset="0"/>
              </a:rPr>
              <a:t>&lt;</a:t>
            </a:r>
            <a:r>
              <a:rPr lang="en-US" altLang="zh-TW" b="1" dirty="0" smtClean="0">
                <a:latin typeface="Cambria" pitchFamily="18" charset="0"/>
              </a:rPr>
              <a:t>=</a:t>
            </a:r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</a:rPr>
              <a:t>n/2</a:t>
            </a:r>
            <a:r>
              <a:rPr lang="en-US" altLang="zh-TW" b="1" dirty="0" smtClean="0">
                <a:latin typeface="Cambria" pitchFamily="18" charset="0"/>
              </a:rPr>
              <a:t> </a:t>
            </a:r>
            <a:r>
              <a:rPr kumimoji="0" lang="en-US" altLang="zh-TW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</a:rPr>
              <a:t>;</a:t>
            </a:r>
            <a:r>
              <a:rPr lang="en-US" altLang="zh-TW" b="1" dirty="0" err="1" smtClean="0">
                <a:latin typeface="Cambria" pitchFamily="18" charset="0"/>
              </a:rPr>
              <a:t>i</a:t>
            </a:r>
            <a:r>
              <a:rPr lang="en-US" altLang="zh-TW" b="1" dirty="0" smtClean="0">
                <a:latin typeface="Cambria" pitchFamily="18" charset="0"/>
              </a:rPr>
              <a:t>++</a:t>
            </a:r>
            <a:r>
              <a:rPr kumimoji="0" lang="en-US" altLang="zh-TW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</a:rPr>
              <a:t>)</a:t>
            </a:r>
          </a:p>
          <a:p>
            <a:pPr lvl="1"/>
            <a:r>
              <a:rPr kumimoji="0" lang="en-US" altLang="zh-TW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</a:rPr>
              <a:t>{    </a:t>
            </a:r>
          </a:p>
          <a:p>
            <a:pPr lvl="1"/>
            <a:r>
              <a:rPr lang="en-US" altLang="zh-TW" b="1" dirty="0">
                <a:latin typeface="Cambria" pitchFamily="18" charset="0"/>
              </a:rPr>
              <a:t> </a:t>
            </a:r>
            <a:r>
              <a:rPr lang="en-US" altLang="zh-TW" b="1" dirty="0" smtClean="0">
                <a:latin typeface="Cambria" pitchFamily="18" charset="0"/>
              </a:rPr>
              <a:t>     ret=</a:t>
            </a:r>
            <a:r>
              <a:rPr lang="en-US" altLang="zh-TW" b="1" dirty="0" err="1" smtClean="0">
                <a:latin typeface="Cambria" pitchFamily="18" charset="0"/>
              </a:rPr>
              <a:t>check_prime</a:t>
            </a:r>
            <a:r>
              <a:rPr lang="en-US" altLang="zh-TW" b="1" dirty="0" smtClean="0">
                <a:latin typeface="Cambria" pitchFamily="18" charset="0"/>
              </a:rPr>
              <a:t>(</a:t>
            </a:r>
            <a:r>
              <a:rPr lang="en-US" altLang="zh-TW" b="1" dirty="0" err="1" smtClean="0">
                <a:latin typeface="Cambria" pitchFamily="18" charset="0"/>
              </a:rPr>
              <a:t>i</a:t>
            </a:r>
            <a:r>
              <a:rPr lang="en-US" altLang="zh-TW" b="1" dirty="0" smtClean="0">
                <a:latin typeface="Cambria" pitchFamily="18" charset="0"/>
              </a:rPr>
              <a:t>)+</a:t>
            </a:r>
            <a:r>
              <a:rPr lang="en-US" altLang="zh-TW" b="1" dirty="0" err="1" smtClean="0">
                <a:latin typeface="Cambria" pitchFamily="18" charset="0"/>
              </a:rPr>
              <a:t>check_prime</a:t>
            </a:r>
            <a:r>
              <a:rPr lang="en-US" altLang="zh-TW" b="1" dirty="0" smtClean="0">
                <a:latin typeface="Cambria" pitchFamily="18" charset="0"/>
              </a:rPr>
              <a:t>(n-</a:t>
            </a:r>
            <a:r>
              <a:rPr lang="en-US" altLang="zh-TW" b="1" dirty="0" err="1" smtClean="0">
                <a:latin typeface="Cambria" pitchFamily="18" charset="0"/>
              </a:rPr>
              <a:t>i</a:t>
            </a:r>
            <a:r>
              <a:rPr lang="en-US" altLang="zh-TW" b="1" dirty="0" smtClean="0">
                <a:latin typeface="Cambria" pitchFamily="18" charset="0"/>
              </a:rPr>
              <a:t>)</a:t>
            </a:r>
            <a:endParaRPr lang="en-US" altLang="zh-TW" b="1" dirty="0">
              <a:latin typeface="Cambria" pitchFamily="18" charset="0"/>
            </a:endParaRPr>
          </a:p>
          <a:p>
            <a:pPr lvl="1"/>
            <a:r>
              <a:rPr lang="en-US" altLang="zh-TW" b="1" dirty="0" smtClean="0">
                <a:latin typeface="Cambria" pitchFamily="18" charset="0"/>
              </a:rPr>
              <a:t>      if (ret==2) count++;</a:t>
            </a:r>
          </a:p>
          <a:p>
            <a:pPr lvl="1"/>
            <a:r>
              <a:rPr kumimoji="0" lang="en-US" altLang="zh-TW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</a:rPr>
              <a:t>}}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b="1" dirty="0">
              <a:latin typeface="Cambria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 err="1">
                <a:solidFill>
                  <a:srgbClr val="0000CC"/>
                </a:solidFill>
                <a:latin typeface="Cambria" pitchFamily="18" charset="0"/>
              </a:rPr>
              <a:t>b</a:t>
            </a:r>
            <a:r>
              <a:rPr lang="en-US" altLang="zh-TW" b="1" dirty="0" err="1" smtClean="0">
                <a:solidFill>
                  <a:srgbClr val="0000CC"/>
                </a:solidFill>
                <a:latin typeface="Cambria" pitchFamily="18" charset="0"/>
              </a:rPr>
              <a:t>oolean</a:t>
            </a:r>
            <a:r>
              <a:rPr lang="en-US" altLang="zh-TW" b="1" dirty="0" smtClean="0">
                <a:solidFill>
                  <a:srgbClr val="0000CC"/>
                </a:solidFill>
                <a:latin typeface="Cambria" pitchFamily="18" charset="0"/>
              </a:rPr>
              <a:t> </a:t>
            </a:r>
            <a:r>
              <a:rPr lang="en-US" altLang="zh-TW" b="1" dirty="0" err="1" smtClean="0">
                <a:solidFill>
                  <a:srgbClr val="0000CC"/>
                </a:solidFill>
                <a:latin typeface="Cambria" pitchFamily="18" charset="0"/>
              </a:rPr>
              <a:t>c</a:t>
            </a:r>
            <a:r>
              <a:rPr kumimoji="0" lang="en-US" altLang="zh-TW" sz="2400" b="1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Cambria" pitchFamily="18" charset="0"/>
              </a:rPr>
              <a:t>heck_prime</a:t>
            </a:r>
            <a:r>
              <a:rPr kumimoji="0" lang="en-US" altLang="zh-TW" sz="2400" b="1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ambria" pitchFamily="18" charset="0"/>
              </a:rPr>
              <a:t>(k)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 smtClean="0">
                <a:latin typeface="Cambria" pitchFamily="18" charset="0"/>
              </a:rPr>
              <a:t>{     for (</a:t>
            </a:r>
            <a:r>
              <a:rPr lang="en-US" altLang="zh-TW" b="1" dirty="0" smtClean="0">
                <a:latin typeface="Cambria" pitchFamily="18" charset="0"/>
              </a:rPr>
              <a:t>i=2; i&lt;k ;i</a:t>
            </a:r>
            <a:r>
              <a:rPr lang="en-US" altLang="zh-TW" b="1" dirty="0" smtClean="0">
                <a:latin typeface="Cambria" pitchFamily="18" charset="0"/>
              </a:rPr>
              <a:t>++)</a:t>
            </a:r>
            <a:endParaRPr kumimoji="0" lang="en-US" altLang="zh-TW" sz="24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>
                <a:latin typeface="Cambria" pitchFamily="18" charset="0"/>
              </a:rPr>
              <a:t> </a:t>
            </a:r>
            <a:r>
              <a:rPr lang="en-US" altLang="zh-TW" b="1" dirty="0" smtClean="0">
                <a:latin typeface="Cambria" pitchFamily="18" charset="0"/>
              </a:rPr>
              <a:t>            check whether (k mod </a:t>
            </a:r>
            <a:r>
              <a:rPr lang="en-US" altLang="zh-TW" b="1" dirty="0" err="1" smtClean="0">
                <a:latin typeface="Cambria" pitchFamily="18" charset="0"/>
              </a:rPr>
              <a:t>i</a:t>
            </a:r>
            <a:r>
              <a:rPr lang="en-US" altLang="zh-TW" b="1" dirty="0" smtClean="0">
                <a:latin typeface="Cambria" pitchFamily="18" charset="0"/>
              </a:rPr>
              <a:t> == 0) return true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>
                <a:latin typeface="Cambria" pitchFamily="18" charset="0"/>
              </a:rPr>
              <a:t> </a:t>
            </a:r>
            <a:r>
              <a:rPr lang="en-US" altLang="zh-TW" b="1" dirty="0" smtClean="0">
                <a:latin typeface="Cambria" pitchFamily="18" charset="0"/>
              </a:rPr>
              <a:t>            else return false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</a:rPr>
              <a:t> </a:t>
            </a:r>
            <a:r>
              <a:rPr kumimoji="0" lang="en-US" altLang="zh-TW" sz="2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</a:rPr>
              <a:t>}      </a:t>
            </a:r>
            <a:endParaRPr kumimoji="0" lang="zh-TW" altLang="en-US" sz="24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20404" y="2204864"/>
            <a:ext cx="1003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rgbClr val="FF0000"/>
                </a:solidFill>
              </a:rPr>
              <a:t>O(n)</a:t>
            </a:r>
            <a:endParaRPr lang="zh-TW" altLang="en-US" sz="3200" b="1" i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020404" y="4426915"/>
            <a:ext cx="1003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rgbClr val="FF0000"/>
                </a:solidFill>
              </a:rPr>
              <a:t>O(n)</a:t>
            </a:r>
            <a:endParaRPr lang="zh-TW" altLang="en-US" sz="3200" b="1" i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427041" y="548680"/>
            <a:ext cx="1117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rgbClr val="FF0000"/>
                </a:solidFill>
              </a:rPr>
              <a:t>O(n</a:t>
            </a:r>
            <a:r>
              <a:rPr lang="en-US" altLang="zh-TW" sz="3200" b="1" i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sz="3200" b="1" i="1" dirty="0" smtClean="0">
                <a:solidFill>
                  <a:srgbClr val="FF0000"/>
                </a:solidFill>
              </a:rPr>
              <a:t>)</a:t>
            </a:r>
            <a:endParaRPr lang="zh-TW" altLang="en-US" sz="3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2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240" y="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Brute Force</a:t>
            </a:r>
            <a:br>
              <a:rPr lang="en-US" altLang="zh-TW" dirty="0" smtClean="0"/>
            </a:br>
            <a:r>
              <a:rPr lang="en-US" altLang="zh-TW" dirty="0" smtClean="0"/>
              <a:t>Time Complexity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052736"/>
            <a:ext cx="7315200" cy="4595136"/>
          </a:xfrm>
        </p:spPr>
        <p:txBody>
          <a:bodyPr/>
          <a:lstStyle/>
          <a:p>
            <a:r>
              <a:rPr lang="en-US" altLang="zh-TW" dirty="0" smtClean="0"/>
              <a:t>Given a even number </a:t>
            </a:r>
            <a:r>
              <a:rPr lang="en-US" altLang="zh-TW" i="1" dirty="0" smtClean="0">
                <a:solidFill>
                  <a:srgbClr val="FF0000"/>
                </a:solidFill>
              </a:rPr>
              <a:t>n</a:t>
            </a:r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 smtClean="0"/>
          </a:p>
        </p:txBody>
      </p:sp>
      <p:sp>
        <p:nvSpPr>
          <p:cNvPr id="4" name="圓角矩形 3"/>
          <p:cNvSpPr/>
          <p:nvPr/>
        </p:nvSpPr>
        <p:spPr bwMode="auto">
          <a:xfrm>
            <a:off x="971600" y="1700808"/>
            <a:ext cx="7560840" cy="496855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>
                <a:solidFill>
                  <a:srgbClr val="0000CC"/>
                </a:solidFill>
                <a:latin typeface="Cambria" pitchFamily="18" charset="0"/>
              </a:rPr>
              <a:t>m</a:t>
            </a:r>
            <a:r>
              <a:rPr lang="en-US" altLang="zh-TW" b="1" dirty="0" smtClean="0">
                <a:solidFill>
                  <a:srgbClr val="0000CC"/>
                </a:solidFill>
                <a:latin typeface="Cambria" pitchFamily="18" charset="0"/>
              </a:rPr>
              <a:t>ain ( 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 smtClean="0">
                <a:latin typeface="Cambria" pitchFamily="18" charset="0"/>
              </a:rPr>
              <a:t>{    f</a:t>
            </a:r>
            <a:r>
              <a:rPr kumimoji="0" lang="en-US" altLang="zh-TW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</a:rPr>
              <a:t>or (</a:t>
            </a:r>
            <a:r>
              <a:rPr kumimoji="0" lang="en-US" altLang="zh-TW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</a:rPr>
              <a:t>i</a:t>
            </a:r>
            <a:r>
              <a:rPr kumimoji="0" lang="en-US" altLang="zh-TW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</a:rPr>
              <a:t>=</a:t>
            </a:r>
            <a:r>
              <a:rPr lang="en-US" altLang="zh-TW" b="1" dirty="0">
                <a:solidFill>
                  <a:srgbClr val="FF0000"/>
                </a:solidFill>
                <a:latin typeface="Cambria" pitchFamily="18" charset="0"/>
              </a:rPr>
              <a:t>2</a:t>
            </a:r>
            <a:r>
              <a:rPr kumimoji="0" lang="en-US" altLang="zh-TW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</a:rPr>
              <a:t>; </a:t>
            </a:r>
            <a:r>
              <a:rPr kumimoji="0" lang="en-US" altLang="zh-TW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</a:rPr>
              <a:t>i</a:t>
            </a:r>
            <a:r>
              <a:rPr lang="en-US" altLang="zh-TW" b="1" dirty="0">
                <a:latin typeface="Cambria" pitchFamily="18" charset="0"/>
              </a:rPr>
              <a:t>&lt;</a:t>
            </a:r>
            <a:r>
              <a:rPr lang="en-US" altLang="zh-TW" b="1" dirty="0" smtClean="0">
                <a:latin typeface="Cambria" pitchFamily="18" charset="0"/>
              </a:rPr>
              <a:t>=</a:t>
            </a:r>
            <a:r>
              <a:rPr lang="en-US" altLang="zh-TW" b="1" dirty="0" smtClean="0">
                <a:solidFill>
                  <a:srgbClr val="FF0000"/>
                </a:solidFill>
                <a:latin typeface="Cambria" pitchFamily="18" charset="0"/>
              </a:rPr>
              <a:t>n/2</a:t>
            </a:r>
            <a:r>
              <a:rPr lang="en-US" altLang="zh-TW" b="1" dirty="0" smtClean="0">
                <a:latin typeface="Cambria" pitchFamily="18" charset="0"/>
              </a:rPr>
              <a:t> </a:t>
            </a:r>
            <a:r>
              <a:rPr kumimoji="0" lang="en-US" altLang="zh-TW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</a:rPr>
              <a:t>;</a:t>
            </a:r>
            <a:r>
              <a:rPr lang="en-US" altLang="zh-TW" b="1" dirty="0" err="1" smtClean="0">
                <a:latin typeface="Cambria" pitchFamily="18" charset="0"/>
              </a:rPr>
              <a:t>i</a:t>
            </a:r>
            <a:r>
              <a:rPr lang="en-US" altLang="zh-TW" b="1" dirty="0" smtClean="0">
                <a:latin typeface="Cambria" pitchFamily="18" charset="0"/>
              </a:rPr>
              <a:t>++</a:t>
            </a:r>
            <a:r>
              <a:rPr kumimoji="0" lang="en-US" altLang="zh-TW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</a:rPr>
              <a:t>)</a:t>
            </a:r>
          </a:p>
          <a:p>
            <a:pPr lvl="1"/>
            <a:r>
              <a:rPr kumimoji="0" lang="en-US" altLang="zh-TW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</a:rPr>
              <a:t>{    </a:t>
            </a:r>
          </a:p>
          <a:p>
            <a:pPr lvl="1"/>
            <a:r>
              <a:rPr lang="en-US" altLang="zh-TW" b="1" dirty="0">
                <a:latin typeface="Cambria" pitchFamily="18" charset="0"/>
              </a:rPr>
              <a:t> </a:t>
            </a:r>
            <a:r>
              <a:rPr lang="en-US" altLang="zh-TW" b="1" dirty="0" smtClean="0">
                <a:latin typeface="Cambria" pitchFamily="18" charset="0"/>
              </a:rPr>
              <a:t>     ret=</a:t>
            </a:r>
            <a:r>
              <a:rPr lang="en-US" altLang="zh-TW" b="1" dirty="0" err="1" smtClean="0">
                <a:latin typeface="Cambria" pitchFamily="18" charset="0"/>
              </a:rPr>
              <a:t>check_prime</a:t>
            </a:r>
            <a:r>
              <a:rPr lang="en-US" altLang="zh-TW" b="1" dirty="0" smtClean="0">
                <a:latin typeface="Cambria" pitchFamily="18" charset="0"/>
              </a:rPr>
              <a:t>(</a:t>
            </a:r>
            <a:r>
              <a:rPr lang="en-US" altLang="zh-TW" b="1" dirty="0" err="1" smtClean="0">
                <a:latin typeface="Cambria" pitchFamily="18" charset="0"/>
              </a:rPr>
              <a:t>i</a:t>
            </a:r>
            <a:r>
              <a:rPr lang="en-US" altLang="zh-TW" b="1" dirty="0" smtClean="0">
                <a:latin typeface="Cambria" pitchFamily="18" charset="0"/>
              </a:rPr>
              <a:t>)+</a:t>
            </a:r>
            <a:r>
              <a:rPr lang="en-US" altLang="zh-TW" b="1" dirty="0" err="1" smtClean="0">
                <a:latin typeface="Cambria" pitchFamily="18" charset="0"/>
              </a:rPr>
              <a:t>check_prime</a:t>
            </a:r>
            <a:r>
              <a:rPr lang="en-US" altLang="zh-TW" b="1" dirty="0" smtClean="0">
                <a:latin typeface="Cambria" pitchFamily="18" charset="0"/>
              </a:rPr>
              <a:t>(n-</a:t>
            </a:r>
            <a:r>
              <a:rPr lang="en-US" altLang="zh-TW" b="1" dirty="0" err="1" smtClean="0">
                <a:latin typeface="Cambria" pitchFamily="18" charset="0"/>
              </a:rPr>
              <a:t>i</a:t>
            </a:r>
            <a:r>
              <a:rPr lang="en-US" altLang="zh-TW" b="1" dirty="0" smtClean="0">
                <a:latin typeface="Cambria" pitchFamily="18" charset="0"/>
              </a:rPr>
              <a:t>)</a:t>
            </a:r>
            <a:endParaRPr lang="en-US" altLang="zh-TW" b="1" dirty="0">
              <a:latin typeface="Cambria" pitchFamily="18" charset="0"/>
            </a:endParaRPr>
          </a:p>
          <a:p>
            <a:pPr lvl="1"/>
            <a:r>
              <a:rPr lang="en-US" altLang="zh-TW" b="1" dirty="0" smtClean="0">
                <a:latin typeface="Cambria" pitchFamily="18" charset="0"/>
              </a:rPr>
              <a:t>      if (ret==2) count++;</a:t>
            </a:r>
          </a:p>
          <a:p>
            <a:pPr lvl="1"/>
            <a:r>
              <a:rPr kumimoji="0" lang="en-US" altLang="zh-TW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</a:rPr>
              <a:t>}}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b="1" dirty="0">
              <a:latin typeface="Cambria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 err="1">
                <a:solidFill>
                  <a:srgbClr val="0000CC"/>
                </a:solidFill>
                <a:latin typeface="Cambria" pitchFamily="18" charset="0"/>
              </a:rPr>
              <a:t>b</a:t>
            </a:r>
            <a:r>
              <a:rPr lang="en-US" altLang="zh-TW" b="1" dirty="0" err="1" smtClean="0">
                <a:solidFill>
                  <a:srgbClr val="0000CC"/>
                </a:solidFill>
                <a:latin typeface="Cambria" pitchFamily="18" charset="0"/>
              </a:rPr>
              <a:t>oolean</a:t>
            </a:r>
            <a:r>
              <a:rPr lang="en-US" altLang="zh-TW" b="1" dirty="0" smtClean="0">
                <a:solidFill>
                  <a:srgbClr val="0000CC"/>
                </a:solidFill>
                <a:latin typeface="Cambria" pitchFamily="18" charset="0"/>
              </a:rPr>
              <a:t> </a:t>
            </a:r>
            <a:r>
              <a:rPr lang="en-US" altLang="zh-TW" b="1" dirty="0" err="1" smtClean="0">
                <a:solidFill>
                  <a:srgbClr val="0000CC"/>
                </a:solidFill>
                <a:latin typeface="Cambria" pitchFamily="18" charset="0"/>
              </a:rPr>
              <a:t>c</a:t>
            </a:r>
            <a:r>
              <a:rPr kumimoji="0" lang="en-US" altLang="zh-TW" sz="2400" b="1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Cambria" pitchFamily="18" charset="0"/>
              </a:rPr>
              <a:t>heck_prime</a:t>
            </a:r>
            <a:r>
              <a:rPr kumimoji="0" lang="en-US" altLang="zh-TW" sz="2400" b="1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ambria" pitchFamily="18" charset="0"/>
              </a:rPr>
              <a:t>(k)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 smtClean="0">
                <a:latin typeface="Cambria" pitchFamily="18" charset="0"/>
              </a:rPr>
              <a:t>{     for (i=2</a:t>
            </a:r>
            <a:r>
              <a:rPr lang="en-US" altLang="zh-TW" b="1" dirty="0" smtClean="0">
                <a:latin typeface="Cambria" pitchFamily="18" charset="0"/>
              </a:rPr>
              <a:t>; i&lt;</a:t>
            </a:r>
            <a:r>
              <a:rPr lang="en-US" altLang="zh-TW" b="1" u="sng" dirty="0" err="1" smtClean="0">
                <a:solidFill>
                  <a:srgbClr val="FF0000"/>
                </a:solidFill>
                <a:latin typeface="Cambria" pitchFamily="18" charset="0"/>
              </a:rPr>
              <a:t>sqrt</a:t>
            </a:r>
            <a:r>
              <a:rPr lang="en-US" altLang="zh-TW" b="1" u="sng" dirty="0" smtClean="0">
                <a:solidFill>
                  <a:srgbClr val="FF0000"/>
                </a:solidFill>
                <a:latin typeface="Cambria" pitchFamily="18" charset="0"/>
              </a:rPr>
              <a:t>(k) </a:t>
            </a:r>
            <a:r>
              <a:rPr lang="en-US" altLang="zh-TW" b="1" dirty="0" smtClean="0">
                <a:latin typeface="Cambria" pitchFamily="18" charset="0"/>
              </a:rPr>
              <a:t>;</a:t>
            </a:r>
            <a:r>
              <a:rPr lang="en-US" altLang="zh-TW" b="1" dirty="0" smtClean="0">
                <a:latin typeface="Cambria" pitchFamily="18" charset="0"/>
              </a:rPr>
              <a:t>i++)</a:t>
            </a:r>
            <a:endParaRPr kumimoji="0" lang="en-US" altLang="zh-TW" sz="24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>
                <a:latin typeface="Cambria" pitchFamily="18" charset="0"/>
              </a:rPr>
              <a:t> </a:t>
            </a:r>
            <a:r>
              <a:rPr lang="en-US" altLang="zh-TW" b="1" dirty="0" smtClean="0">
                <a:latin typeface="Cambria" pitchFamily="18" charset="0"/>
              </a:rPr>
              <a:t>            check whether (k mod </a:t>
            </a:r>
            <a:r>
              <a:rPr lang="en-US" altLang="zh-TW" b="1" dirty="0" err="1" smtClean="0">
                <a:latin typeface="Cambria" pitchFamily="18" charset="0"/>
              </a:rPr>
              <a:t>i</a:t>
            </a:r>
            <a:r>
              <a:rPr lang="en-US" altLang="zh-TW" b="1" dirty="0" smtClean="0">
                <a:latin typeface="Cambria" pitchFamily="18" charset="0"/>
              </a:rPr>
              <a:t> == 0) return true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>
                <a:latin typeface="Cambria" pitchFamily="18" charset="0"/>
              </a:rPr>
              <a:t> </a:t>
            </a:r>
            <a:r>
              <a:rPr lang="en-US" altLang="zh-TW" b="1" dirty="0" smtClean="0">
                <a:latin typeface="Cambria" pitchFamily="18" charset="0"/>
              </a:rPr>
              <a:t>            else return false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</a:rPr>
              <a:t> </a:t>
            </a:r>
            <a:r>
              <a:rPr kumimoji="0" lang="en-US" altLang="zh-TW" sz="2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</a:rPr>
              <a:t>}      </a:t>
            </a:r>
            <a:endParaRPr kumimoji="0" lang="zh-TW" altLang="en-US" sz="24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20404" y="2204864"/>
            <a:ext cx="1003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rgbClr val="FF0000"/>
                </a:solidFill>
              </a:rPr>
              <a:t>O(n)</a:t>
            </a:r>
            <a:endParaRPr lang="zh-TW" altLang="en-US" sz="3200" b="1" i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020404" y="4426915"/>
            <a:ext cx="1505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rgbClr val="FF0000"/>
                </a:solidFill>
              </a:rPr>
              <a:t>O(</a:t>
            </a:r>
            <a:r>
              <a:rPr lang="en-US" altLang="zh-TW" sz="3200" b="1" i="1" dirty="0" err="1" smtClean="0">
                <a:solidFill>
                  <a:srgbClr val="FF0000"/>
                </a:solidFill>
              </a:rPr>
              <a:t>logn</a:t>
            </a:r>
            <a:r>
              <a:rPr lang="en-US" altLang="zh-TW" sz="3200" b="1" i="1" dirty="0" smtClean="0">
                <a:solidFill>
                  <a:srgbClr val="FF0000"/>
                </a:solidFill>
              </a:rPr>
              <a:t>)</a:t>
            </a:r>
            <a:endParaRPr lang="zh-TW" altLang="en-US" sz="3200" b="1" i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157621" y="620688"/>
            <a:ext cx="1733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rgbClr val="FF0000"/>
                </a:solidFill>
              </a:rPr>
              <a:t>O(</a:t>
            </a:r>
            <a:r>
              <a:rPr lang="en-US" altLang="zh-TW" sz="3200" b="1" i="1" dirty="0" err="1" smtClean="0">
                <a:solidFill>
                  <a:srgbClr val="FF0000"/>
                </a:solidFill>
              </a:rPr>
              <a:t>nlogn</a:t>
            </a:r>
            <a:r>
              <a:rPr lang="en-US" altLang="zh-TW" sz="3200" b="1" i="1" dirty="0" smtClean="0">
                <a:solidFill>
                  <a:srgbClr val="FF0000"/>
                </a:solidFill>
              </a:rPr>
              <a:t>)</a:t>
            </a:r>
            <a:endParaRPr lang="zh-TW" altLang="en-US" sz="3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9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Time Complexity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1640" y="1052736"/>
            <a:ext cx="7315200" cy="5123656"/>
          </a:xfrm>
        </p:spPr>
        <p:txBody>
          <a:bodyPr/>
          <a:lstStyle/>
          <a:p>
            <a:r>
              <a:rPr lang="en-US" altLang="zh-TW" dirty="0" smtClean="0"/>
              <a:t>n cases</a:t>
            </a:r>
            <a:endParaRPr lang="en-US" altLang="zh-TW" dirty="0"/>
          </a:p>
          <a:p>
            <a:pPr lvl="1"/>
            <a:r>
              <a:rPr lang="en-US" altLang="zh-TW" dirty="0" smtClean="0"/>
              <a:t>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)×</a:t>
            </a:r>
            <a:r>
              <a:rPr lang="en-US" altLang="zh-TW" u="sng" dirty="0" smtClean="0">
                <a:solidFill>
                  <a:srgbClr val="FF0000"/>
                </a:solidFill>
              </a:rPr>
              <a:t>O(n)</a:t>
            </a:r>
          </a:p>
          <a:p>
            <a:pPr lvl="1"/>
            <a:r>
              <a:rPr lang="en-US" altLang="zh-TW" dirty="0" err="1" smtClean="0"/>
              <a:t>Total:O</a:t>
            </a:r>
            <a:r>
              <a:rPr lang="en-US" altLang="zh-TW" dirty="0" smtClean="0"/>
              <a:t>(n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n</a:t>
            </a:r>
            <a:r>
              <a:rPr lang="en-US" altLang="zh-TW" dirty="0" smtClean="0"/>
              <a:t> cases</a:t>
            </a:r>
          </a:p>
          <a:p>
            <a:pPr lvl="1"/>
            <a:r>
              <a:rPr lang="en-US" altLang="zh-TW" dirty="0" smtClean="0"/>
              <a:t>O(</a:t>
            </a:r>
            <a:r>
              <a:rPr lang="en-US" altLang="zh-TW" dirty="0" err="1" smtClean="0"/>
              <a:t>nlogn</a:t>
            </a:r>
            <a:r>
              <a:rPr lang="en-US" altLang="zh-TW" dirty="0" smtClean="0"/>
              <a:t>)×</a:t>
            </a:r>
            <a:r>
              <a:rPr lang="en-US" altLang="zh-TW" u="sng" dirty="0">
                <a:solidFill>
                  <a:srgbClr val="FF0000"/>
                </a:solidFill>
              </a:rPr>
              <a:t>O(n</a:t>
            </a:r>
            <a:r>
              <a:rPr lang="en-US" altLang="zh-TW" u="sng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TW" dirty="0" err="1" smtClean="0"/>
              <a:t>Total:O</a:t>
            </a:r>
            <a:r>
              <a:rPr lang="en-US" altLang="zh-TW" dirty="0" smtClean="0"/>
              <a:t>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logn)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3548290" y="1340768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n cases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995936" y="3501008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n cases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3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z="3600" dirty="0"/>
              <a:t>Prime Generation: </a:t>
            </a:r>
            <a:br>
              <a:rPr lang="en-US" altLang="zh-TW" sz="3600" dirty="0"/>
            </a:br>
            <a:r>
              <a:rPr lang="en-US" altLang="zh-TW" sz="3600" dirty="0"/>
              <a:t>Sieve of </a:t>
            </a:r>
            <a:r>
              <a:rPr lang="en-US" altLang="zh-TW" sz="3600" dirty="0" smtClean="0"/>
              <a:t>Eratosthenes(1/4)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1268760"/>
            <a:ext cx="7776864" cy="4536504"/>
          </a:xfrm>
        </p:spPr>
        <p:txBody>
          <a:bodyPr/>
          <a:lstStyle/>
          <a:p>
            <a:pPr lvl="1"/>
            <a:endParaRPr lang="zh-TW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184233"/>
              </p:ext>
            </p:extLst>
          </p:nvPr>
        </p:nvGraphicFramePr>
        <p:xfrm>
          <a:off x="1331640" y="227687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10 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535253"/>
              </p:ext>
            </p:extLst>
          </p:nvPr>
        </p:nvGraphicFramePr>
        <p:xfrm>
          <a:off x="1331640" y="298615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20 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274392"/>
              </p:ext>
            </p:extLst>
          </p:nvPr>
        </p:nvGraphicFramePr>
        <p:xfrm>
          <a:off x="1331640" y="370623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30 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8" name="直線接點 7"/>
          <p:cNvCxnSpPr/>
          <p:nvPr/>
        </p:nvCxnSpPr>
        <p:spPr bwMode="auto">
          <a:xfrm>
            <a:off x="1331640" y="5335944"/>
            <a:ext cx="194421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字方塊 9"/>
          <p:cNvSpPr txBox="1"/>
          <p:nvPr/>
        </p:nvSpPr>
        <p:spPr>
          <a:xfrm>
            <a:off x="3329562" y="5127575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r>
              <a:rPr lang="en-US" altLang="zh-TW" baseline="30000" dirty="0" smtClean="0"/>
              <a:t>15</a:t>
            </a:r>
            <a:r>
              <a:rPr lang="en-US" altLang="zh-TW" dirty="0" smtClean="0"/>
              <a:t>=65536</a:t>
            </a:r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036355"/>
              </p:ext>
            </p:extLst>
          </p:nvPr>
        </p:nvGraphicFramePr>
        <p:xfrm>
          <a:off x="1331640" y="443711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32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34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35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36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37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38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39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40 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2"/>
                          </a:solidFill>
                        </a:rPr>
                        <a:t>41</a:t>
                      </a:r>
                      <a:endParaRPr lang="zh-TW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3801398" y="22048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601598" y="22048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403648" y="292494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225334" y="289532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025534" y="289532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876256" y="292494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627784" y="364502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427984" y="364502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300192" y="364502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965194" y="43651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801398" y="43651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601598" y="43651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橢圓 26"/>
          <p:cNvSpPr/>
          <p:nvPr/>
        </p:nvSpPr>
        <p:spPr bwMode="auto">
          <a:xfrm>
            <a:off x="1306379" y="2262064"/>
            <a:ext cx="385301" cy="37484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橢圓 27"/>
          <p:cNvSpPr/>
          <p:nvPr/>
        </p:nvSpPr>
        <p:spPr bwMode="auto">
          <a:xfrm>
            <a:off x="1907704" y="2262064"/>
            <a:ext cx="385301" cy="37484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286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1878</TotalTime>
  <Words>1433</Words>
  <Application>Microsoft Office PowerPoint</Application>
  <PresentationFormat>如螢幕大小 (4:3)</PresentationFormat>
  <Paragraphs>686</Paragraphs>
  <Slides>25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古典-1</vt:lpstr>
      <vt:lpstr>Problem 1</vt:lpstr>
      <vt:lpstr>Problem Descriptions (1/2)</vt:lpstr>
      <vt:lpstr>Problem Descriptions (2/2)</vt:lpstr>
      <vt:lpstr>I/O</vt:lpstr>
      <vt:lpstr>Example</vt:lpstr>
      <vt:lpstr>Brute Force Time Complexity</vt:lpstr>
      <vt:lpstr>Brute Force Time Complexity</vt:lpstr>
      <vt:lpstr>Time Complexity</vt:lpstr>
      <vt:lpstr>Prime Generation:  Sieve of Eratosthenes(1/4)</vt:lpstr>
      <vt:lpstr>Prime Generation:  Sieve of Eratosthenes(2/4)</vt:lpstr>
      <vt:lpstr>Prime Generation:  Sieve of Eratosthenes(3/4)</vt:lpstr>
      <vt:lpstr>Prime Generation:  Sieve of Eratosthenes(4/4)</vt:lpstr>
      <vt:lpstr>Prime Generation:  Sieve of Eratosthenes</vt:lpstr>
      <vt:lpstr>PowerPoint 簡報</vt:lpstr>
      <vt:lpstr>Generate a Prime Number List</vt:lpstr>
      <vt:lpstr>PowerPoint 簡報</vt:lpstr>
      <vt:lpstr>Binary Search the Bound</vt:lpstr>
      <vt:lpstr>Example</vt:lpstr>
      <vt:lpstr>Example</vt:lpstr>
      <vt:lpstr>Example</vt:lpstr>
      <vt:lpstr>Example</vt:lpstr>
      <vt:lpstr>Example</vt:lpstr>
      <vt:lpstr>Time Complexity</vt:lpstr>
      <vt:lpstr>C++ Library: vector&lt;T&gt;</vt:lpstr>
      <vt:lpstr>Java Class: BigInteger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Viola</cp:lastModifiedBy>
  <cp:revision>911</cp:revision>
  <dcterms:created xsi:type="dcterms:W3CDTF">2007-09-17T04:06:35Z</dcterms:created>
  <dcterms:modified xsi:type="dcterms:W3CDTF">2018-09-13T06:16:56Z</dcterms:modified>
</cp:coreProperties>
</file>