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256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FF99FF"/>
    <a:srgbClr val="F8F8F8"/>
    <a:srgbClr val="FF00FF"/>
    <a:srgbClr val="0033CC"/>
    <a:srgbClr val="00CCFF"/>
    <a:srgbClr val="00FFFF"/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32" autoAdjust="0"/>
    <p:restoredTop sz="87840" autoAdjust="0"/>
  </p:normalViewPr>
  <p:slideViewPr>
    <p:cSldViewPr>
      <p:cViewPr>
        <p:scale>
          <a:sx n="66" d="100"/>
          <a:sy n="66" d="100"/>
        </p:scale>
        <p:origin x="-1320" y="-1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/>
              <a:t>Uva</a:t>
            </a:r>
            <a:r>
              <a:rPr lang="en-US" altLang="zh-TW" dirty="0" smtClean="0"/>
              <a:t> 11542</a:t>
            </a:r>
            <a:endParaRPr lang="en-US" altLang="zh-TW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573016"/>
            <a:ext cx="7488832" cy="1360488"/>
          </a:xfrm>
        </p:spPr>
        <p:txBody>
          <a:bodyPr/>
          <a:lstStyle/>
          <a:p>
            <a:r>
              <a:rPr lang="en-US" altLang="zh-TW" dirty="0" smtClean="0"/>
              <a:t>Square</a:t>
            </a:r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2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2189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1763688" y="3603793"/>
            <a:ext cx="3384376" cy="30243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195736" y="4149080"/>
            <a:ext cx="1080120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453411" y="548680"/>
                <a:ext cx="189539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0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0 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0 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0    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0 0 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0    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411" y="548680"/>
                <a:ext cx="1895391" cy="10689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6660232" y="229508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i=0</a:t>
            </a:r>
            <a:endParaRPr lang="zh-TW" altLang="en-US" b="1" i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998492" y="548680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j=0</a:t>
            </a:r>
            <a:endParaRPr lang="zh-TW" alt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467079" y="2072021"/>
                <a:ext cx="189539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0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0 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0    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0 0 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0    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079" y="2072021"/>
                <a:ext cx="1895391" cy="106894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6926087" y="1752848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i=1</a:t>
            </a:r>
            <a:endParaRPr lang="zh-TW" altLang="en-US" b="1" i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012160" y="2072021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j=0</a:t>
            </a:r>
            <a:endParaRPr lang="zh-TW" alt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467079" y="3584189"/>
                <a:ext cx="189539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0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0 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0    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0 0 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0    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079" y="3584189"/>
                <a:ext cx="1895391" cy="106894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7142111" y="3265016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i=2</a:t>
            </a:r>
            <a:endParaRPr lang="zh-TW" altLang="en-US" b="1" i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012160" y="3584189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j=0</a:t>
            </a:r>
            <a:endParaRPr lang="zh-TW" alt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6467079" y="5044317"/>
                <a:ext cx="189539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0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0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0 0 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079" y="5044317"/>
                <a:ext cx="1895391" cy="106894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7358135" y="4664565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i=3</a:t>
            </a:r>
            <a:endParaRPr lang="zh-TW" altLang="en-US" b="1" i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012160" y="5044317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j=0</a:t>
            </a:r>
            <a:endParaRPr lang="zh-TW" altLang="en-US" b="1" i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5076056" y="5703639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maxp</a:t>
            </a:r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=2</a:t>
            </a:r>
            <a:endParaRPr lang="zh-TW" altLang="en-US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>
            <a:off x="6453411" y="5934471"/>
            <a:ext cx="206821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2034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94" y="923925"/>
            <a:ext cx="7162800" cy="5934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840" y="26992"/>
            <a:ext cx="5008160" cy="13285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1547664" y="2420888"/>
            <a:ext cx="2023442" cy="16561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154060" y="2221273"/>
                <a:ext cx="189539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0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0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0 0 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060" y="2221273"/>
                <a:ext cx="1895391" cy="106894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5629943" y="1841520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j=1</a:t>
            </a:r>
            <a:endParaRPr lang="zh-TW" altLang="en-US" b="1" i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4699141" y="2204864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i=0</a:t>
            </a:r>
            <a:endParaRPr lang="zh-TW" altLang="en-US" b="1" i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4373564" y="252491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889998" y="14551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6372200" y="260648"/>
            <a:ext cx="194421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/>
          <p:cNvCxnSpPr/>
          <p:nvPr/>
        </p:nvCxnSpPr>
        <p:spPr bwMode="auto">
          <a:xfrm>
            <a:off x="4699141" y="2303185"/>
            <a:ext cx="0" cy="9870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/>
          <p:nvPr/>
        </p:nvCxnSpPr>
        <p:spPr bwMode="auto">
          <a:xfrm flipH="1">
            <a:off x="5297384" y="1841520"/>
            <a:ext cx="15788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橢圓 18"/>
          <p:cNvSpPr/>
          <p:nvPr/>
        </p:nvSpPr>
        <p:spPr bwMode="auto">
          <a:xfrm>
            <a:off x="5617763" y="2283876"/>
            <a:ext cx="260055" cy="3036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140726" y="2204864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endParaRPr lang="zh-TW" altLang="en-US" dirty="0"/>
          </a:p>
        </p:txBody>
      </p:sp>
      <p:cxnSp>
        <p:nvCxnSpPr>
          <p:cNvPr id="22" name="直線單箭頭接點 21"/>
          <p:cNvCxnSpPr/>
          <p:nvPr/>
        </p:nvCxnSpPr>
        <p:spPr bwMode="auto">
          <a:xfrm>
            <a:off x="4427984" y="2435696"/>
            <a:ext cx="120195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 bwMode="auto">
          <a:xfrm>
            <a:off x="1907703" y="4509120"/>
            <a:ext cx="5141747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875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 sz="2800" dirty="0"/>
              <a:t>Given n integers you can generate </a:t>
            </a:r>
            <a:r>
              <a:rPr lang="en-US" altLang="zh-TW" sz="2800" dirty="0" smtClean="0"/>
              <a:t>2</a:t>
            </a:r>
            <a:r>
              <a:rPr lang="en-US" altLang="zh-TW" sz="2800" baseline="30000" dirty="0" smtClean="0"/>
              <a:t>n</a:t>
            </a:r>
            <a:r>
              <a:rPr lang="en-US" altLang="zh-TW" sz="2800" dirty="0" smtClean="0"/>
              <a:t>-1n on-empty </a:t>
            </a:r>
            <a:r>
              <a:rPr lang="en-US" altLang="zh-TW" sz="2800" dirty="0"/>
              <a:t>subsets from them. </a:t>
            </a:r>
            <a:endParaRPr lang="en-US" altLang="zh-TW" sz="2800" dirty="0" smtClean="0"/>
          </a:p>
          <a:p>
            <a:r>
              <a:rPr lang="en-US" altLang="zh-TW" sz="2800" dirty="0" smtClean="0"/>
              <a:t>Determine </a:t>
            </a:r>
            <a:r>
              <a:rPr lang="en-US" altLang="zh-TW" sz="2800" dirty="0"/>
              <a:t>for </a:t>
            </a:r>
            <a:r>
              <a:rPr lang="en-US" altLang="zh-TW" sz="2800" u="sng" dirty="0">
                <a:solidFill>
                  <a:srgbClr val="FF0000"/>
                </a:solidFill>
              </a:rPr>
              <a:t>how many of these subsets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the product of all the integers in that is a </a:t>
            </a:r>
            <a:r>
              <a:rPr lang="en-US" altLang="zh-TW" sz="2800" u="sng" dirty="0">
                <a:solidFill>
                  <a:srgbClr val="FF0000"/>
                </a:solidFill>
              </a:rPr>
              <a:t>perfect square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r>
              <a:rPr lang="en-US" altLang="zh-TW" sz="2800" dirty="0" smtClean="0"/>
              <a:t>For </a:t>
            </a:r>
            <a:r>
              <a:rPr lang="en-US" altLang="zh-TW" sz="2800" dirty="0"/>
              <a:t>example for the set {4,6,10,15} there are 3 such subsets. 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{</a:t>
            </a:r>
            <a:r>
              <a:rPr lang="en-US" altLang="zh-TW" sz="2400" dirty="0"/>
              <a:t>4</a:t>
            </a:r>
            <a:r>
              <a:rPr lang="en-US" altLang="zh-TW" sz="2400" dirty="0" smtClean="0"/>
              <a:t>}, {6,10,15</a:t>
            </a:r>
            <a:r>
              <a:rPr lang="en-US" altLang="zh-TW" sz="2400" dirty="0"/>
              <a:t>} and {4,6,10,15}. </a:t>
            </a:r>
            <a:endParaRPr lang="en-US" altLang="zh-TW" sz="2400" dirty="0" smtClean="0"/>
          </a:p>
          <a:p>
            <a:r>
              <a:rPr lang="en-US" altLang="zh-TW" sz="2800" dirty="0" smtClean="0"/>
              <a:t>A </a:t>
            </a:r>
            <a:r>
              <a:rPr lang="en-US" altLang="zh-TW" sz="2800" u="sng" dirty="0">
                <a:solidFill>
                  <a:srgbClr val="FF0000"/>
                </a:solidFill>
              </a:rPr>
              <a:t>perfect square</a:t>
            </a:r>
            <a:r>
              <a:rPr lang="en-US" altLang="zh-TW" sz="2800" dirty="0"/>
              <a:t> is an integer whose square root is an integer. For example 1, 4, 9, 16, . . . .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4519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052736"/>
            <a:ext cx="8496944" cy="5400600"/>
          </a:xfrm>
        </p:spPr>
        <p:txBody>
          <a:bodyPr/>
          <a:lstStyle/>
          <a:p>
            <a:r>
              <a:rPr lang="en-US" altLang="zh-TW" sz="2800" dirty="0"/>
              <a:t>Input contains </a:t>
            </a:r>
            <a:r>
              <a:rPr lang="en-US" altLang="zh-TW" sz="2800" u="sng" dirty="0">
                <a:solidFill>
                  <a:srgbClr val="FF0000"/>
                </a:solidFill>
              </a:rPr>
              <a:t>multiple test cases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r>
              <a:rPr lang="en-US" altLang="zh-TW" sz="2800" dirty="0" smtClean="0"/>
              <a:t>First </a:t>
            </a:r>
            <a:r>
              <a:rPr lang="en-US" altLang="zh-TW" sz="2800" dirty="0"/>
              <a:t>line of the input contains </a:t>
            </a:r>
            <a:r>
              <a:rPr lang="en-US" altLang="zh-TW" sz="2800" dirty="0">
                <a:solidFill>
                  <a:srgbClr val="FF0000"/>
                </a:solidFill>
              </a:rPr>
              <a:t>T</a:t>
            </a:r>
            <a:r>
              <a:rPr lang="en-US" altLang="zh-TW" sz="2800" dirty="0"/>
              <a:t> (1 ≤ T ≤ 30) the </a:t>
            </a:r>
            <a:r>
              <a:rPr lang="en-US" altLang="zh-TW" sz="2800" u="sng" dirty="0">
                <a:solidFill>
                  <a:srgbClr val="FF0000"/>
                </a:solidFill>
              </a:rPr>
              <a:t>number of test cases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r>
              <a:rPr lang="en-US" altLang="zh-TW" sz="2800" dirty="0" smtClean="0"/>
              <a:t>Each </a:t>
            </a:r>
            <a:r>
              <a:rPr lang="en-US" altLang="zh-TW" sz="2800" dirty="0"/>
              <a:t>test case consists of 2 lines. 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First </a:t>
            </a:r>
            <a:r>
              <a:rPr lang="en-US" altLang="zh-TW" sz="2400" dirty="0"/>
              <a:t>line contains </a:t>
            </a:r>
            <a:r>
              <a:rPr lang="en-US" altLang="zh-TW" sz="2400" u="sng" dirty="0">
                <a:solidFill>
                  <a:srgbClr val="FF0000"/>
                </a:solidFill>
              </a:rPr>
              <a:t>n</a:t>
            </a:r>
            <a:r>
              <a:rPr lang="en-US" altLang="zh-TW" sz="2400" dirty="0"/>
              <a:t> (1 ≤ n ≤ </a:t>
            </a:r>
            <a:r>
              <a:rPr lang="en-US" altLang="zh-TW" sz="2400" dirty="0" smtClean="0"/>
              <a:t>100)</a:t>
            </a:r>
          </a:p>
          <a:p>
            <a:pPr lvl="1"/>
            <a:r>
              <a:rPr lang="en-US" altLang="zh-TW" sz="2400" dirty="0"/>
              <a:t>S</a:t>
            </a:r>
            <a:r>
              <a:rPr lang="en-US" altLang="zh-TW" sz="2400" dirty="0" smtClean="0"/>
              <a:t>econd </a:t>
            </a:r>
            <a:r>
              <a:rPr lang="en-US" altLang="zh-TW" sz="2400" dirty="0"/>
              <a:t>line contains </a:t>
            </a:r>
            <a:r>
              <a:rPr lang="en-US" altLang="zh-TW" sz="2400" dirty="0">
                <a:solidFill>
                  <a:srgbClr val="FF0000"/>
                </a:solidFill>
              </a:rPr>
              <a:t>n space separated integers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All </a:t>
            </a:r>
            <a:r>
              <a:rPr lang="en-US" altLang="zh-TW" sz="2400" dirty="0"/>
              <a:t>these integers are between </a:t>
            </a:r>
            <a:r>
              <a:rPr lang="en-US" altLang="zh-TW" sz="2400" u="sng" dirty="0">
                <a:solidFill>
                  <a:srgbClr val="FF0000"/>
                </a:solidFill>
              </a:rPr>
              <a:t>1 and 1015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None </a:t>
            </a:r>
            <a:r>
              <a:rPr lang="en-US" altLang="zh-TW" sz="2400" dirty="0"/>
              <a:t>of these integers is divisible by </a:t>
            </a:r>
            <a:r>
              <a:rPr lang="en-US" altLang="zh-TW" sz="2400" u="sng" dirty="0">
                <a:solidFill>
                  <a:srgbClr val="FF0000"/>
                </a:solidFill>
              </a:rPr>
              <a:t>a prime greater than 500</a:t>
            </a:r>
            <a:r>
              <a:rPr lang="en-US" altLang="zh-TW" sz="2400" dirty="0"/>
              <a:t>.</a:t>
            </a:r>
            <a:endParaRPr lang="en-US" altLang="zh-TW" sz="20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 sz="2800" dirty="0"/>
              <a:t>For each test case output is </a:t>
            </a:r>
            <a:r>
              <a:rPr lang="en-US" altLang="zh-TW" sz="2800" u="sng" dirty="0">
                <a:solidFill>
                  <a:srgbClr val="FF0000"/>
                </a:solidFill>
              </a:rPr>
              <a:t>a single line</a:t>
            </a:r>
            <a:r>
              <a:rPr lang="en-US" altLang="zh-TW" sz="2800" dirty="0"/>
              <a:t> containing </a:t>
            </a:r>
            <a:r>
              <a:rPr lang="en-US" altLang="zh-TW" sz="2800" u="sng" dirty="0">
                <a:solidFill>
                  <a:srgbClr val="FF0000"/>
                </a:solidFill>
              </a:rPr>
              <a:t>one integer </a:t>
            </a:r>
            <a:r>
              <a:rPr lang="en-US" altLang="zh-TW" sz="2800" dirty="0"/>
              <a:t>denoting the number of non-empty subsets whose integer product is a perfect square. </a:t>
            </a:r>
            <a:endParaRPr lang="en-US" altLang="zh-TW" sz="2800" dirty="0" smtClean="0"/>
          </a:p>
          <a:p>
            <a:r>
              <a:rPr lang="en-US" altLang="zh-TW" sz="2800" dirty="0" smtClean="0"/>
              <a:t>The </a:t>
            </a:r>
            <a:r>
              <a:rPr lang="en-US" altLang="zh-TW" sz="2800" dirty="0"/>
              <a:t>input will be such that the result will always </a:t>
            </a:r>
            <a:r>
              <a:rPr lang="en-US" altLang="zh-TW" sz="2800" u="sng" dirty="0">
                <a:solidFill>
                  <a:srgbClr val="FF0000"/>
                </a:solidFill>
              </a:rPr>
              <a:t>fit</a:t>
            </a:r>
            <a:r>
              <a:rPr lang="en-US" altLang="zh-TW" sz="2800" dirty="0"/>
              <a:t> </a:t>
            </a:r>
            <a:r>
              <a:rPr lang="en-US" altLang="zh-TW" sz="2800" u="sng" dirty="0">
                <a:solidFill>
                  <a:srgbClr val="FF0000"/>
                </a:solidFill>
              </a:rPr>
              <a:t>into signed 64 bit integer</a:t>
            </a:r>
            <a:r>
              <a:rPr lang="en-US" altLang="zh-TW" sz="2800" dirty="0"/>
              <a:t>.</a:t>
            </a:r>
            <a:endParaRPr lang="en-US" altLang="zh-TW" sz="28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3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9896" y="81149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I/O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052736"/>
            <a:ext cx="4680520" cy="5688632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sz="2800" dirty="0"/>
              <a:t>4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3 </a:t>
            </a:r>
          </a:p>
          <a:p>
            <a:pPr marL="0" indent="0">
              <a:buNone/>
            </a:pPr>
            <a:r>
              <a:rPr lang="en-US" altLang="zh-TW" sz="2800" dirty="0" smtClean="0"/>
              <a:t>2 </a:t>
            </a:r>
            <a:r>
              <a:rPr lang="en-US" altLang="zh-TW" sz="2800" dirty="0"/>
              <a:t>3 5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3 </a:t>
            </a:r>
          </a:p>
          <a:p>
            <a:pPr marL="0" indent="0">
              <a:buNone/>
            </a:pPr>
            <a:r>
              <a:rPr lang="en-US" altLang="zh-TW" sz="2800" dirty="0" smtClean="0"/>
              <a:t>6 </a:t>
            </a:r>
            <a:r>
              <a:rPr lang="en-US" altLang="zh-TW" sz="2800" dirty="0"/>
              <a:t>10 15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4 </a:t>
            </a:r>
          </a:p>
          <a:p>
            <a:pPr marL="0" indent="0">
              <a:buNone/>
            </a:pPr>
            <a:r>
              <a:rPr lang="en-US" altLang="zh-TW" sz="2800" dirty="0" smtClean="0"/>
              <a:t>4 </a:t>
            </a:r>
            <a:r>
              <a:rPr lang="en-US" altLang="zh-TW" sz="2800" dirty="0"/>
              <a:t>6 10 15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3 </a:t>
            </a:r>
          </a:p>
          <a:p>
            <a:pPr marL="0" indent="0">
              <a:buNone/>
            </a:pPr>
            <a:r>
              <a:rPr lang="en-US" altLang="zh-TW" sz="2800" dirty="0" smtClean="0"/>
              <a:t>2 </a:t>
            </a:r>
            <a:r>
              <a:rPr lang="en-US" altLang="zh-TW" sz="2800" dirty="0"/>
              <a:t>2 2 </a:t>
            </a:r>
            <a:endParaRPr lang="en-US" altLang="zh-TW" sz="2800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5711924" y="1052736"/>
            <a:ext cx="1296144" cy="205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800" dirty="0" smtClean="0"/>
              <a:t>0</a:t>
            </a:r>
          </a:p>
          <a:p>
            <a:pPr marL="0" indent="0">
              <a:buNone/>
            </a:pPr>
            <a:r>
              <a:rPr lang="en-US" altLang="zh-TW" sz="2800" dirty="0" smtClean="0"/>
              <a:t>1</a:t>
            </a:r>
          </a:p>
          <a:p>
            <a:pPr marL="0" indent="0">
              <a:buNone/>
            </a:pPr>
            <a:r>
              <a:rPr lang="en-US" altLang="zh-TW" sz="2800" dirty="0" smtClean="0"/>
              <a:t>3</a:t>
            </a:r>
          </a:p>
          <a:p>
            <a:pPr marL="0" indent="0">
              <a:buNone/>
            </a:pPr>
            <a:r>
              <a:rPr lang="en-US" altLang="zh-TW" sz="2800" dirty="0"/>
              <a:t>3</a:t>
            </a:r>
            <a:endParaRPr lang="en-US" altLang="zh-TW" sz="2800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1259632" y="584448"/>
            <a:ext cx="2889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Number of test cases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39552" y="1628800"/>
            <a:ext cx="1800200" cy="92021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39552" y="2652805"/>
            <a:ext cx="1800200" cy="92021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39552" y="3660917"/>
            <a:ext cx="1800200" cy="92021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39552" y="4741037"/>
            <a:ext cx="1800200" cy="92021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" name="直線單箭頭接點 10"/>
          <p:cNvCxnSpPr>
            <a:stCxn id="7" idx="1"/>
          </p:cNvCxnSpPr>
          <p:nvPr/>
        </p:nvCxnSpPr>
        <p:spPr bwMode="auto">
          <a:xfrm flipH="1">
            <a:off x="827584" y="815281"/>
            <a:ext cx="432048" cy="45347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單箭頭接點 15"/>
          <p:cNvCxnSpPr/>
          <p:nvPr/>
        </p:nvCxnSpPr>
        <p:spPr bwMode="auto">
          <a:xfrm flipH="1">
            <a:off x="899592" y="1313929"/>
            <a:ext cx="1152128" cy="530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文字方塊 41"/>
          <p:cNvSpPr txBox="1"/>
          <p:nvPr/>
        </p:nvSpPr>
        <p:spPr>
          <a:xfrm>
            <a:off x="2051720" y="1083097"/>
            <a:ext cx="260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Number of </a:t>
            </a:r>
            <a:r>
              <a:rPr lang="en-US" altLang="zh-TW" b="1" dirty="0" smtClean="0">
                <a:solidFill>
                  <a:srgbClr val="FF0000"/>
                </a:solidFill>
              </a:rPr>
              <a:t>integer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406400" y="3106438"/>
            <a:ext cx="2090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{6x10x15=30</a:t>
            </a:r>
            <a:r>
              <a:rPr lang="en-US" altLang="zh-TW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b="1" dirty="0">
                <a:solidFill>
                  <a:srgbClr val="FF0000"/>
                </a:solidFill>
              </a:rPr>
              <a:t>}</a:t>
            </a:r>
            <a:endParaRPr lang="zh-TW" altLang="en-US" b="1" baseline="30000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411760" y="411946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{4=2</a:t>
            </a:r>
            <a:r>
              <a:rPr lang="en-US" altLang="zh-TW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b="1" dirty="0" smtClean="0">
                <a:solidFill>
                  <a:srgbClr val="FF0000"/>
                </a:solidFill>
              </a:rPr>
              <a:t>}, {6x10x15=30</a:t>
            </a:r>
            <a:r>
              <a:rPr lang="en-US" altLang="zh-TW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b="1" dirty="0" smtClean="0">
                <a:solidFill>
                  <a:srgbClr val="FF0000"/>
                </a:solidFill>
              </a:rPr>
              <a:t>},{4x6x10x15=60</a:t>
            </a:r>
            <a:r>
              <a:rPr lang="en-US" altLang="zh-TW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b="1" dirty="0" smtClean="0">
                <a:solidFill>
                  <a:srgbClr val="FF0000"/>
                </a:solidFill>
              </a:rPr>
              <a:t>}</a:t>
            </a:r>
            <a:endParaRPr lang="zh-TW" altLang="en-US" b="1" baseline="30000" dirty="0">
              <a:solidFill>
                <a:srgbClr val="FF0000"/>
              </a:solidFill>
            </a:endParaRPr>
          </a:p>
        </p:txBody>
      </p:sp>
      <p:cxnSp>
        <p:nvCxnSpPr>
          <p:cNvPr id="47" name="直線單箭頭接點 46"/>
          <p:cNvCxnSpPr>
            <a:stCxn id="44" idx="3"/>
          </p:cNvCxnSpPr>
          <p:nvPr/>
        </p:nvCxnSpPr>
        <p:spPr bwMode="auto">
          <a:xfrm flipV="1">
            <a:off x="4497037" y="1844824"/>
            <a:ext cx="1299099" cy="14924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單箭頭接點 47"/>
          <p:cNvCxnSpPr/>
          <p:nvPr/>
        </p:nvCxnSpPr>
        <p:spPr bwMode="auto">
          <a:xfrm flipV="1">
            <a:off x="4497037" y="2348880"/>
            <a:ext cx="1299099" cy="18722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文字方塊 50"/>
          <p:cNvSpPr txBox="1"/>
          <p:nvPr/>
        </p:nvSpPr>
        <p:spPr>
          <a:xfrm>
            <a:off x="2411760" y="5157192"/>
            <a:ext cx="3825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{2x2=2</a:t>
            </a:r>
            <a:r>
              <a:rPr lang="en-US" altLang="zh-TW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b="1" dirty="0" smtClean="0">
                <a:solidFill>
                  <a:srgbClr val="FF0000"/>
                </a:solidFill>
              </a:rPr>
              <a:t>}, {</a:t>
            </a:r>
            <a:r>
              <a:rPr lang="en-US" altLang="zh-TW" b="1" dirty="0">
                <a:solidFill>
                  <a:srgbClr val="FF0000"/>
                </a:solidFill>
              </a:rPr>
              <a:t>2x2=2</a:t>
            </a:r>
            <a:r>
              <a:rPr lang="en-US" altLang="zh-TW" b="1" baseline="30000" dirty="0">
                <a:solidFill>
                  <a:srgbClr val="FF0000"/>
                </a:solidFill>
              </a:rPr>
              <a:t>2</a:t>
            </a:r>
            <a:r>
              <a:rPr lang="en-US" altLang="zh-TW" b="1" dirty="0" smtClean="0">
                <a:solidFill>
                  <a:srgbClr val="FF0000"/>
                </a:solidFill>
              </a:rPr>
              <a:t>},{</a:t>
            </a:r>
            <a:r>
              <a:rPr lang="en-US" altLang="zh-TW" b="1" dirty="0">
                <a:solidFill>
                  <a:srgbClr val="FF0000"/>
                </a:solidFill>
              </a:rPr>
              <a:t>2x2=2</a:t>
            </a:r>
            <a:r>
              <a:rPr lang="en-US" altLang="zh-TW" b="1" baseline="30000" dirty="0">
                <a:solidFill>
                  <a:srgbClr val="FF0000"/>
                </a:solidFill>
              </a:rPr>
              <a:t>2</a:t>
            </a:r>
            <a:r>
              <a:rPr lang="en-US" altLang="zh-TW" b="1" dirty="0" smtClean="0">
                <a:solidFill>
                  <a:srgbClr val="FF0000"/>
                </a:solidFill>
              </a:rPr>
              <a:t>}</a:t>
            </a:r>
            <a:endParaRPr lang="zh-TW" altLang="en-US" b="1" baseline="30000" dirty="0">
              <a:solidFill>
                <a:srgbClr val="FF0000"/>
              </a:solidFill>
            </a:endParaRPr>
          </a:p>
        </p:txBody>
      </p:sp>
      <p:cxnSp>
        <p:nvCxnSpPr>
          <p:cNvPr id="52" name="直線單箭頭接點 51"/>
          <p:cNvCxnSpPr/>
          <p:nvPr/>
        </p:nvCxnSpPr>
        <p:spPr bwMode="auto">
          <a:xfrm flipV="1">
            <a:off x="4530079" y="2852936"/>
            <a:ext cx="1266057" cy="235654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8207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611560" y="5661248"/>
            <a:ext cx="7848872" cy="93610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47664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Analysis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268760"/>
                <a:ext cx="8064896" cy="50550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 smtClean="0"/>
                  <a:t>Given a set {4, 6, 10, 15}</a:t>
                </a:r>
              </a:p>
              <a:p>
                <a:pPr marL="0" indent="0">
                  <a:buNone/>
                </a:pPr>
                <a:r>
                  <a:rPr lang="en-US" altLang="zh-TW" sz="2800" dirty="0" smtClean="0">
                    <a:latin typeface="Times New Roman"/>
                    <a:cs typeface="Times New Roman"/>
                  </a:rPr>
                  <a:t>→Prime Factorization </a:t>
                </a:r>
              </a:p>
              <a:p>
                <a:pPr marL="0" indent="0">
                  <a:buNone/>
                </a:pPr>
                <a:r>
                  <a:rPr lang="en-US" altLang="zh-TW" sz="2800" dirty="0" smtClean="0">
                    <a:cs typeface="Times New Roman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zh-TW" sz="2800" b="1" i="1" smtClean="0">
                        <a:latin typeface="Cambria Math"/>
                        <a:cs typeface="Times New Roman"/>
                      </a:rPr>
                      <m:t>𝟒</m:t>
                    </m:r>
                    <m:r>
                      <a:rPr lang="en-US" altLang="zh-TW" sz="2800" b="1" i="1" smtClean="0">
                        <a:latin typeface="Cambria Math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en-US" altLang="zh-TW" sz="2800" b="1" i="1" smtClean="0">
                            <a:latin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TW" sz="2800" b="1" i="1" smtClean="0">
                            <a:latin typeface="Cambria Math"/>
                            <a:cs typeface="Times New Roman"/>
                          </a:rPr>
                          <m:t>𝟐</m:t>
                        </m:r>
                      </m:e>
                      <m:sup>
                        <m:r>
                          <a:rPr lang="en-US" altLang="zh-TW" sz="2800" b="1" i="1" smtClean="0">
                            <a:latin typeface="Cambria Math"/>
                            <a:cs typeface="Times New Roman"/>
                          </a:rPr>
                          <m:t>𝟑</m:t>
                        </m:r>
                      </m:sup>
                    </m:sSup>
                    <m:r>
                      <a:rPr lang="en-US" altLang="zh-TW" sz="2800" b="1" i="1" smtClean="0">
                        <a:latin typeface="Cambria Math"/>
                        <a:cs typeface="Times New Roman"/>
                      </a:rPr>
                      <m:t>, </m:t>
                    </m:r>
                    <m:r>
                      <a:rPr lang="en-US" altLang="zh-TW" sz="2800" b="1" i="1" smtClean="0">
                        <a:latin typeface="Cambria Math"/>
                        <a:cs typeface="Times New Roman"/>
                      </a:rPr>
                      <m:t>𝟔</m:t>
                    </m:r>
                    <m:r>
                      <a:rPr lang="en-US" altLang="zh-TW" sz="2800" b="1" i="1" smtClean="0">
                        <a:latin typeface="Cambria Math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en-US" altLang="zh-TW" sz="2800" b="1" i="1" smtClean="0">
                            <a:latin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TW" sz="2800" b="1" i="1" smtClean="0">
                            <a:latin typeface="Cambria Math"/>
                            <a:cs typeface="Times New Roman"/>
                          </a:rPr>
                          <m:t>𝟐</m:t>
                        </m:r>
                      </m:e>
                      <m:sup>
                        <m:r>
                          <a:rPr lang="en-US" altLang="zh-TW" sz="2800" b="1" i="1" smtClean="0">
                            <a:latin typeface="Cambria Math"/>
                            <a:cs typeface="Times New Roman"/>
                          </a:rPr>
                          <m:t>𝟏</m:t>
                        </m:r>
                      </m:sup>
                    </m:sSup>
                    <m:r>
                      <a:rPr lang="en-US" altLang="zh-TW" sz="2800" b="1" i="1" smtClean="0">
                        <a:latin typeface="Cambria Math"/>
                        <a:ea typeface="Cambria Math"/>
                        <a:cs typeface="Times New Roman"/>
                      </a:rPr>
                      <m:t>×</m:t>
                    </m:r>
                    <m:sSup>
                      <m:sSupPr>
                        <m:ctrlPr>
                          <a:rPr lang="en-US" altLang="zh-TW" sz="2800" b="1" i="1" smtClean="0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TW" sz="2800" b="1" i="1" smtClean="0">
                            <a:latin typeface="Cambria Math"/>
                            <a:ea typeface="Cambria Math"/>
                            <a:cs typeface="Times New Roman"/>
                          </a:rPr>
                          <m:t>𝟑</m:t>
                        </m:r>
                      </m:e>
                      <m:sup>
                        <m:r>
                          <a:rPr lang="en-US" altLang="zh-TW" sz="2800" b="1" i="1" smtClean="0">
                            <a:latin typeface="Cambria Math"/>
                            <a:ea typeface="Cambria Math"/>
                            <a:cs typeface="Times New Roman"/>
                          </a:rPr>
                          <m:t>𝟏</m:t>
                        </m:r>
                      </m:sup>
                    </m:sSup>
                    <m:r>
                      <a:rPr lang="en-US" altLang="zh-TW" sz="2800" b="1" i="1" smtClean="0">
                        <a:latin typeface="Cambria Math"/>
                        <a:ea typeface="Cambria Math"/>
                        <a:cs typeface="Times New Roman"/>
                      </a:rPr>
                      <m:t>, 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  <a:cs typeface="Times New Roman"/>
                      </a:rPr>
                      <m:t>𝟏𝟎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en-US" altLang="zh-TW" sz="2800" b="1" i="1" smtClean="0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TW" sz="2800" b="1" i="1" smtClean="0">
                            <a:latin typeface="Cambria Math"/>
                            <a:ea typeface="Cambria Math"/>
                            <a:cs typeface="Times New Roman"/>
                          </a:rPr>
                          <m:t>𝟐</m:t>
                        </m:r>
                      </m:e>
                      <m:sup>
                        <m:r>
                          <a:rPr lang="en-US" altLang="zh-TW" sz="2800" b="1" i="1" smtClean="0">
                            <a:latin typeface="Cambria Math"/>
                            <a:ea typeface="Cambria Math"/>
                            <a:cs typeface="Times New Roman"/>
                          </a:rPr>
                          <m:t>𝟏</m:t>
                        </m:r>
                      </m:sup>
                    </m:sSup>
                    <m:r>
                      <a:rPr lang="en-US" altLang="zh-TW" sz="2800" b="1" i="1" smtClean="0">
                        <a:latin typeface="Cambria Math"/>
                        <a:ea typeface="Cambria Math"/>
                        <a:cs typeface="Times New Roman"/>
                      </a:rPr>
                      <m:t>×</m:t>
                    </m:r>
                    <m:sSup>
                      <m:sSupPr>
                        <m:ctrlPr>
                          <a:rPr lang="en-US" altLang="zh-TW" sz="2800" b="1" i="1" smtClean="0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TW" sz="2800" b="1" i="1" smtClean="0">
                            <a:latin typeface="Cambria Math"/>
                            <a:ea typeface="Cambria Math"/>
                            <a:cs typeface="Times New Roman"/>
                          </a:rPr>
                          <m:t>𝟓</m:t>
                        </m:r>
                      </m:e>
                      <m:sup>
                        <m:r>
                          <a:rPr lang="en-US" altLang="zh-TW" sz="2800" b="1" i="1" smtClean="0">
                            <a:latin typeface="Cambria Math"/>
                            <a:ea typeface="Cambria Math"/>
                            <a:cs typeface="Times New Roman"/>
                          </a:rPr>
                          <m:t>𝟏</m:t>
                        </m:r>
                      </m:sup>
                    </m:sSup>
                    <m:r>
                      <a:rPr lang="en-US" altLang="zh-TW" sz="2800" b="1" i="1" smtClean="0">
                        <a:latin typeface="Cambria Math"/>
                        <a:ea typeface="Cambria Math"/>
                        <a:cs typeface="Times New Roman"/>
                      </a:rPr>
                      <m:t>, 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  <a:cs typeface="Times New Roman"/>
                      </a:rPr>
                      <m:t>𝟏𝟓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en-US" altLang="zh-TW" sz="2800" b="1" i="1" smtClean="0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TW" sz="2800" b="1" i="1" smtClean="0">
                            <a:latin typeface="Cambria Math"/>
                            <a:ea typeface="Cambria Math"/>
                            <a:cs typeface="Times New Roman"/>
                          </a:rPr>
                          <m:t>𝟑</m:t>
                        </m:r>
                      </m:e>
                      <m:sup>
                        <m:r>
                          <a:rPr lang="en-US" altLang="zh-TW" sz="2800" b="1" i="1" smtClean="0">
                            <a:latin typeface="Cambria Math"/>
                            <a:ea typeface="Cambria Math"/>
                            <a:cs typeface="Times New Roman"/>
                          </a:rPr>
                          <m:t>𝟏</m:t>
                        </m:r>
                      </m:sup>
                    </m:sSup>
                    <m:r>
                      <a:rPr lang="en-US" altLang="zh-TW" sz="2800" b="1" i="1" smtClean="0">
                        <a:latin typeface="Cambria Math"/>
                        <a:ea typeface="Cambria Math"/>
                        <a:cs typeface="Times New Roman"/>
                      </a:rPr>
                      <m:t>×</m:t>
                    </m:r>
                    <m:sSup>
                      <m:sSupPr>
                        <m:ctrlPr>
                          <a:rPr lang="en-US" altLang="zh-TW" sz="2800" b="1" i="1" smtClean="0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TW" sz="2800" b="1" i="1" smtClean="0">
                            <a:latin typeface="Cambria Math"/>
                            <a:ea typeface="Cambria Math"/>
                            <a:cs typeface="Times New Roman"/>
                          </a:rPr>
                          <m:t>𝟓</m:t>
                        </m:r>
                      </m:e>
                      <m:sup>
                        <m:r>
                          <a:rPr lang="en-US" altLang="zh-TW" sz="2800" b="1" i="1" smtClean="0">
                            <a:latin typeface="Cambria Math"/>
                            <a:ea typeface="Cambria Math"/>
                            <a:cs typeface="Times New Roman"/>
                          </a:rPr>
                          <m:t>𝟏</m:t>
                        </m:r>
                      </m:sup>
                    </m:sSup>
                  </m:oMath>
                </a14:m>
                <a:endParaRPr lang="en-US" altLang="zh-TW" sz="2800" b="1" dirty="0" smtClean="0">
                  <a:ea typeface="Cambria Math"/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en-US" altLang="zh-TW" sz="2800" dirty="0" smtClean="0">
                    <a:cs typeface="Times New Roman"/>
                  </a:rPr>
                  <a:t>Only 3 primes will be presented, 2, 3, 5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cs typeface="Times New Roman"/>
                  </a:rPr>
                  <a:t>→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  <a:cs typeface="Times New Roman"/>
                      </a:rPr>
                      <m:t>𝟒</m:t>
                    </m:r>
                    <m:r>
                      <a:rPr lang="en-US" altLang="zh-TW" sz="2400" i="1">
                        <a:latin typeface="Cambria Math"/>
                        <a:cs typeface="Times New Roman"/>
                      </a:rPr>
                      <m:t>=</m:t>
                    </m:r>
                    <m:d>
                      <m:dPr>
                        <m:ctrlPr>
                          <a:rPr lang="en-US" altLang="zh-TW" sz="2400" b="1" i="1" smtClean="0">
                            <a:latin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altLang="zh-TW" sz="2400" b="1" i="1" smtClean="0">
                            <a:latin typeface="Cambria Math"/>
                            <a:cs typeface="Times New Roman"/>
                          </a:rPr>
                          <m:t>𝟐</m:t>
                        </m:r>
                        <m:r>
                          <a:rPr lang="en-US" altLang="zh-TW" sz="2400" b="1" i="1" smtClean="0">
                            <a:latin typeface="Cambria Math"/>
                            <a:cs typeface="Times New Roman"/>
                          </a:rPr>
                          <m:t>, </m:t>
                        </m:r>
                        <m:r>
                          <a:rPr lang="en-US" altLang="zh-TW" sz="2400" b="1" i="1" smtClean="0">
                            <a:latin typeface="Cambria Math"/>
                            <a:cs typeface="Times New Roman"/>
                          </a:rPr>
                          <m:t>𝟎</m:t>
                        </m:r>
                        <m:r>
                          <a:rPr lang="en-US" altLang="zh-TW" sz="2400" b="1" i="1" smtClean="0">
                            <a:latin typeface="Cambria Math"/>
                            <a:cs typeface="Times New Roman"/>
                          </a:rPr>
                          <m:t>, </m:t>
                        </m:r>
                        <m:r>
                          <a:rPr lang="en-US" altLang="zh-TW" sz="2400" b="1" i="1" smtClean="0">
                            <a:latin typeface="Cambria Math"/>
                            <a:cs typeface="Times New Roman"/>
                          </a:rPr>
                          <m:t>𝟎</m:t>
                        </m:r>
                      </m:e>
                    </m:d>
                    <m:r>
                      <a:rPr lang="en-US" altLang="zh-TW" sz="2400" b="1" i="1" smtClean="0">
                        <a:latin typeface="Cambria Math"/>
                        <a:cs typeface="Times New Roman"/>
                      </a:rPr>
                      <m:t>, </m:t>
                    </m:r>
                    <m:r>
                      <a:rPr lang="en-US" altLang="zh-TW" sz="2400" i="1">
                        <a:latin typeface="Cambria Math"/>
                        <a:cs typeface="Times New Roman"/>
                      </a:rPr>
                      <m:t>𝟔</m:t>
                    </m:r>
                    <m:r>
                      <a:rPr lang="en-US" altLang="zh-TW" sz="2400" i="1">
                        <a:latin typeface="Cambria Math"/>
                        <a:cs typeface="Times New Roman"/>
                      </a:rPr>
                      <m:t>=</m:t>
                    </m:r>
                    <m:d>
                      <m:dPr>
                        <m:ctrlPr>
                          <a:rPr lang="en-US" altLang="zh-TW" sz="2400" b="1" i="1" smtClean="0">
                            <a:latin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altLang="zh-TW" sz="2400" b="1" i="1" smtClean="0">
                            <a:latin typeface="Cambria Math"/>
                            <a:cs typeface="Times New Roman"/>
                          </a:rPr>
                          <m:t>𝟏</m:t>
                        </m:r>
                        <m:r>
                          <a:rPr lang="en-US" altLang="zh-TW" sz="2400" b="1" i="1" smtClean="0">
                            <a:latin typeface="Cambria Math"/>
                            <a:cs typeface="Times New Roman"/>
                          </a:rPr>
                          <m:t>,</m:t>
                        </m:r>
                        <m:r>
                          <a:rPr lang="en-US" altLang="zh-TW" sz="2400" b="1" i="1" smtClean="0">
                            <a:latin typeface="Cambria Math"/>
                            <a:cs typeface="Times New Roman"/>
                          </a:rPr>
                          <m:t>𝟏</m:t>
                        </m:r>
                        <m:r>
                          <a:rPr lang="en-US" altLang="zh-TW" sz="2400" b="1" i="1" smtClean="0">
                            <a:latin typeface="Cambria Math"/>
                            <a:cs typeface="Times New Roman"/>
                          </a:rPr>
                          <m:t>,</m:t>
                        </m:r>
                        <m:r>
                          <a:rPr lang="en-US" altLang="zh-TW" sz="2400" b="1" i="1" smtClean="0">
                            <a:latin typeface="Cambria Math"/>
                            <a:cs typeface="Times New Roman"/>
                          </a:rPr>
                          <m:t>𝟎</m:t>
                        </m:r>
                      </m:e>
                    </m:d>
                    <m:r>
                      <a:rPr lang="en-US" altLang="zh-TW" sz="2400" i="1">
                        <a:latin typeface="Cambria Math"/>
                        <a:ea typeface="Cambria Math"/>
                        <a:cs typeface="Times New Roman"/>
                      </a:rPr>
                      <m:t>, </m:t>
                    </m:r>
                    <m:r>
                      <a:rPr lang="en-US" altLang="zh-TW" sz="2400" i="1">
                        <a:latin typeface="Cambria Math"/>
                        <a:ea typeface="Cambria Math"/>
                        <a:cs typeface="Times New Roman"/>
                      </a:rPr>
                      <m:t>𝟏𝟎</m:t>
                    </m:r>
                    <m:r>
                      <a:rPr lang="en-US" altLang="zh-TW" sz="2400" i="1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d>
                      <m:dPr>
                        <m:ctrlPr>
                          <a:rPr lang="en-US" altLang="zh-TW" sz="2400" b="1" i="1" smtClean="0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altLang="zh-TW" sz="2400" b="1" i="1" smtClean="0">
                            <a:latin typeface="Cambria Math"/>
                            <a:ea typeface="Cambria Math"/>
                            <a:cs typeface="Times New Roman"/>
                          </a:rPr>
                          <m:t>𝟏</m:t>
                        </m:r>
                        <m:r>
                          <a:rPr lang="en-US" altLang="zh-TW" sz="2400" b="1" i="1" smtClean="0">
                            <a:latin typeface="Cambria Math"/>
                            <a:ea typeface="Cambria Math"/>
                            <a:cs typeface="Times New Roman"/>
                          </a:rPr>
                          <m:t>, </m:t>
                        </m:r>
                        <m:r>
                          <a:rPr lang="en-US" altLang="zh-TW" sz="2400" b="1" i="1" smtClean="0">
                            <a:latin typeface="Cambria Math"/>
                            <a:ea typeface="Cambria Math"/>
                            <a:cs typeface="Times New Roman"/>
                          </a:rPr>
                          <m:t>𝟎</m:t>
                        </m:r>
                        <m:r>
                          <a:rPr lang="en-US" altLang="zh-TW" sz="2400" b="1" i="1" smtClean="0">
                            <a:latin typeface="Cambria Math"/>
                            <a:ea typeface="Cambria Math"/>
                            <a:cs typeface="Times New Roman"/>
                          </a:rPr>
                          <m:t>, </m:t>
                        </m:r>
                        <m:r>
                          <a:rPr lang="en-US" altLang="zh-TW" sz="2400" b="1" i="1" smtClean="0">
                            <a:latin typeface="Cambria Math"/>
                            <a:ea typeface="Cambria Math"/>
                            <a:cs typeface="Times New Roman"/>
                          </a:rPr>
                          <m:t>𝟏</m:t>
                        </m:r>
                      </m:e>
                    </m:d>
                    <m:r>
                      <a:rPr lang="en-US" altLang="zh-TW" sz="2400" b="1" i="1" smtClean="0">
                        <a:latin typeface="Cambria Math"/>
                        <a:ea typeface="Cambria Math"/>
                        <a:cs typeface="Times New Roman"/>
                      </a:rPr>
                      <m:t>, </m:t>
                    </m:r>
                    <m:r>
                      <a:rPr lang="en-US" altLang="zh-TW" sz="2400" i="1">
                        <a:latin typeface="Cambria Math"/>
                        <a:ea typeface="Cambria Math"/>
                        <a:cs typeface="Times New Roman"/>
                      </a:rPr>
                      <m:t>𝟏</m:t>
                    </m:r>
                    <m:r>
                      <a:rPr lang="en-US" altLang="zh-TW" sz="2400" b="1" i="1" smtClean="0">
                        <a:latin typeface="Cambria Math"/>
                        <a:ea typeface="Cambria Math"/>
                        <a:cs typeface="Times New Roman"/>
                      </a:rPr>
                      <m:t>𝟓</m:t>
                    </m:r>
                    <m:r>
                      <a:rPr lang="en-US" altLang="zh-TW" sz="2400" i="1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r>
                      <a:rPr lang="en-US" altLang="zh-TW" sz="2400" b="1" i="1" smtClean="0">
                        <a:latin typeface="Cambria Math"/>
                        <a:ea typeface="Cambria Math"/>
                        <a:cs typeface="Times New Roman"/>
                      </a:rPr>
                      <m:t>(</m:t>
                    </m:r>
                    <m:r>
                      <a:rPr lang="en-US" altLang="zh-TW" sz="2400" b="1" i="1" smtClean="0">
                        <a:latin typeface="Cambria Math"/>
                        <a:ea typeface="Cambria Math"/>
                        <a:cs typeface="Times New Roman"/>
                      </a:rPr>
                      <m:t>𝟎</m:t>
                    </m:r>
                    <m:r>
                      <a:rPr lang="en-US" altLang="zh-TW" sz="2400" b="1" i="1" smtClean="0">
                        <a:latin typeface="Cambria Math"/>
                        <a:ea typeface="Cambria Math"/>
                        <a:cs typeface="Times New Roman"/>
                      </a:rPr>
                      <m:t>,</m:t>
                    </m:r>
                    <m:r>
                      <a:rPr lang="en-US" altLang="zh-TW" sz="2400" b="1" i="1" smtClean="0">
                        <a:latin typeface="Cambria Math"/>
                        <a:ea typeface="Cambria Math"/>
                        <a:cs typeface="Times New Roman"/>
                      </a:rPr>
                      <m:t>𝟏</m:t>
                    </m:r>
                    <m:r>
                      <a:rPr lang="en-US" altLang="zh-TW" sz="2400" b="1" i="1" smtClean="0">
                        <a:latin typeface="Cambria Math"/>
                        <a:ea typeface="Cambria Math"/>
                        <a:cs typeface="Times New Roman"/>
                      </a:rPr>
                      <m:t>,</m:t>
                    </m:r>
                    <m:r>
                      <a:rPr lang="en-US" altLang="zh-TW" sz="2400" b="1" i="1" smtClean="0">
                        <a:latin typeface="Cambria Math"/>
                        <a:ea typeface="Cambria Math"/>
                        <a:cs typeface="Times New Roman"/>
                      </a:rPr>
                      <m:t>𝟏</m:t>
                    </m:r>
                    <m:r>
                      <a:rPr lang="en-US" altLang="zh-TW" sz="2400" b="1" i="1" smtClean="0">
                        <a:latin typeface="Cambria Math"/>
                        <a:ea typeface="Cambria Math"/>
                        <a:cs typeface="Times New Roman"/>
                      </a:rPr>
                      <m:t>)</m:t>
                    </m:r>
                  </m:oMath>
                </a14:m>
                <a:endParaRPr lang="en-US" altLang="zh-TW" sz="2800" dirty="0" smtClean="0"/>
              </a:p>
              <a:p>
                <a:pPr marL="0" indent="0">
                  <a:buNone/>
                </a:pPr>
                <a:endParaRPr lang="en-US" altLang="zh-TW" sz="2800" dirty="0" smtClean="0"/>
              </a:p>
              <a:p>
                <a:pPr marL="0" indent="0">
                  <a:buNone/>
                </a:pPr>
                <a:endParaRPr lang="en-US" altLang="zh-TW" sz="2800" dirty="0" smtClean="0"/>
              </a:p>
              <a:p>
                <a:pPr marL="0" indent="0">
                  <a:buNone/>
                </a:pPr>
                <a:endParaRPr lang="en-US" altLang="zh-TW" sz="2800" dirty="0" smtClean="0"/>
              </a:p>
              <a:p>
                <a:pPr marL="0" indent="0">
                  <a:buNone/>
                </a:pPr>
                <a:endParaRPr lang="en-US" altLang="zh-TW" sz="2800" dirty="0" smtClean="0"/>
              </a:p>
              <a:p>
                <a:pPr marL="0" indent="0">
                  <a:buNone/>
                </a:pPr>
                <a:r>
                  <a:rPr lang="en-US" altLang="zh-TW" sz="2800" dirty="0" smtClean="0">
                    <a:cs typeface="Times New Roman"/>
                  </a:rPr>
                  <a:t>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/>
                            <a:cs typeface="Times New Roman"/>
                          </a:rPr>
                          <m:t>𝟐</m:t>
                        </m:r>
                      </m:e>
                      <m:sup>
                        <m:r>
                          <a:rPr lang="en-US" altLang="zh-TW" b="1" i="1" smtClean="0">
                            <a:latin typeface="Cambria Math"/>
                            <a:cs typeface="Times New Roman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TW" b="1" i="1" smtClean="0">
                            <a:latin typeface="Cambria Math"/>
                            <a:cs typeface="Times New Roman"/>
                          </a:rPr>
                          <m:t>+</m:t>
                        </m:r>
                        <m:r>
                          <a:rPr lang="en-US" altLang="zh-TW" b="1" i="1" smtClean="0">
                            <a:latin typeface="Cambria Math"/>
                            <a:cs typeface="Times New Roman"/>
                          </a:rPr>
                          <m:t>𝟏</m:t>
                        </m:r>
                        <m:sSub>
                          <m:sSubPr>
                            <m:ctrlP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TW" b="1" i="1" smtClean="0">
                            <a:latin typeface="Cambria Math"/>
                            <a:cs typeface="Times New Roman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  <m:t>𝟏</m:t>
                            </m:r>
                            <m: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  <m:t>𝟑</m:t>
                            </m:r>
                          </m:sub>
                        </m:sSub>
                      </m:sup>
                    </m:sSup>
                    <m:r>
                      <a:rPr lang="en-US" altLang="zh-TW" i="1" smtClean="0">
                        <a:latin typeface="Cambria Math"/>
                        <a:ea typeface="Cambria Math"/>
                        <a:cs typeface="Times New Roman"/>
                      </a:rPr>
                      <m:t>×</m:t>
                    </m:r>
                    <m:sSup>
                      <m:sSupPr>
                        <m:ctrlPr>
                          <a:rPr lang="en-US" altLang="zh-TW" i="1" smtClean="0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  <a:cs typeface="Times New Roman"/>
                          </a:rPr>
                          <m:t>𝟑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  <a:cs typeface="Times New Roman"/>
                          </a:rPr>
                          <m:t>𝟏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  <a:cs typeface="Times New Roman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𝟏</m:t>
                            </m:r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  <m:t>𝟒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TW" i="1" smtClean="0">
                            <a:latin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/>
                            <a:ea typeface="Cambria Math"/>
                            <a:cs typeface="Times New Roman"/>
                          </a:rPr>
                          <m:t>×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  <a:cs typeface="Times New Roman"/>
                          </a:rPr>
                          <m:t>𝟓</m:t>
                        </m:r>
                      </m:e>
                      <m:sup>
                        <m:r>
                          <a:rPr lang="en-US" altLang="zh-TW" b="1" i="1" smtClean="0">
                            <a:latin typeface="Cambria Math"/>
                            <a:cs typeface="Times New Roman"/>
                          </a:rPr>
                          <m:t>𝟏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  <a:cs typeface="Times New Roman"/>
                          </a:rPr>
                          <m:t>+</m:t>
                        </m:r>
                        <m:r>
                          <a:rPr lang="en-US" altLang="zh-TW" i="1">
                            <a:latin typeface="Cambria Math"/>
                            <a:cs typeface="Times New Roman"/>
                          </a:rPr>
                          <m:t>𝟏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  <m:t>𝟒</m:t>
                            </m:r>
                          </m:sub>
                        </m:sSub>
                      </m:sup>
                    </m:sSup>
                    <m:r>
                      <a:rPr lang="en-US" altLang="zh-TW" b="1" i="1" smtClean="0">
                        <a:latin typeface="Cambria Math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/>
                            <a:sym typeface="Wingdings 2"/>
                          </a:rPr>
                          <m:t></m:t>
                        </m:r>
                      </m:e>
                      <m:sup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/>
                          </a:rPr>
                          <m:t>𝟐</m:t>
                        </m:r>
                      </m:sup>
                    </m:sSup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268760"/>
                <a:ext cx="8064896" cy="5055096"/>
              </a:xfrm>
              <a:blipFill rotWithShape="1">
                <a:blip r:embed="rId2"/>
                <a:stretch>
                  <a:fillRect l="-1890" t="-1689" b="-78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 bwMode="auto">
          <a:xfrm>
            <a:off x="1907704" y="3501008"/>
            <a:ext cx="216024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635896" y="3501008"/>
            <a:ext cx="216024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08104" y="3501008"/>
            <a:ext cx="216024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475656" y="5949280"/>
            <a:ext cx="1944216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139952" y="5949280"/>
            <a:ext cx="1296144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84168" y="5949280"/>
            <a:ext cx="1296144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657270" y="4005064"/>
            <a:ext cx="3879588" cy="15696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Select 4 or not : x</a:t>
            </a:r>
            <a:r>
              <a:rPr lang="en-US" altLang="zh-TW" baseline="-25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r>
              <a:rPr lang="zh-TW" altLang="en-US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altLang="zh-TW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(1 or 0)</a:t>
            </a:r>
          </a:p>
          <a:p>
            <a:r>
              <a:rPr lang="en-US" altLang="zh-TW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Select 6 or not : x</a:t>
            </a:r>
            <a:r>
              <a:rPr lang="en-US" altLang="zh-TW" baseline="-25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r>
              <a:rPr lang="zh-TW" altLang="en-US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altLang="zh-TW" dirty="0">
                <a:latin typeface="Segoe UI" pitchFamily="34" charset="0"/>
                <a:ea typeface="Segoe UI" pitchFamily="34" charset="0"/>
                <a:cs typeface="Segoe UI" pitchFamily="34" charset="0"/>
              </a:rPr>
              <a:t>(1 or </a:t>
            </a:r>
            <a:r>
              <a:rPr lang="en-US" altLang="zh-TW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0)</a:t>
            </a:r>
          </a:p>
          <a:p>
            <a:r>
              <a:rPr lang="en-US" altLang="zh-TW" dirty="0">
                <a:latin typeface="Segoe UI" pitchFamily="34" charset="0"/>
                <a:ea typeface="Segoe UI" pitchFamily="34" charset="0"/>
                <a:cs typeface="Segoe UI" pitchFamily="34" charset="0"/>
              </a:rPr>
              <a:t>Select </a:t>
            </a:r>
            <a:r>
              <a:rPr lang="en-US" altLang="zh-TW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10 </a:t>
            </a:r>
            <a:r>
              <a:rPr lang="en-US" altLang="zh-TW" dirty="0">
                <a:latin typeface="Segoe UI" pitchFamily="34" charset="0"/>
                <a:ea typeface="Segoe UI" pitchFamily="34" charset="0"/>
                <a:cs typeface="Segoe UI" pitchFamily="34" charset="0"/>
              </a:rPr>
              <a:t>or not : </a:t>
            </a:r>
            <a:r>
              <a:rPr lang="en-US" altLang="zh-TW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</a:t>
            </a:r>
            <a:r>
              <a:rPr lang="en-US" altLang="zh-TW" baseline="-25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  <a:r>
              <a:rPr lang="zh-TW" altLang="en-US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altLang="zh-TW" dirty="0">
                <a:latin typeface="Segoe UI" pitchFamily="34" charset="0"/>
                <a:ea typeface="Segoe UI" pitchFamily="34" charset="0"/>
                <a:cs typeface="Segoe UI" pitchFamily="34" charset="0"/>
              </a:rPr>
              <a:t>(1 or </a:t>
            </a:r>
            <a:r>
              <a:rPr lang="en-US" altLang="zh-TW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0)</a:t>
            </a:r>
            <a:endParaRPr lang="en-US" altLang="zh-TW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altLang="zh-TW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Select 15 or not : x</a:t>
            </a:r>
            <a:r>
              <a:rPr lang="en-US" altLang="zh-TW" baseline="-25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r>
              <a:rPr lang="zh-TW" altLang="en-US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altLang="zh-TW" dirty="0">
                <a:latin typeface="Segoe UI" pitchFamily="34" charset="0"/>
                <a:ea typeface="Segoe UI" pitchFamily="34" charset="0"/>
                <a:cs typeface="Segoe UI" pitchFamily="34" charset="0"/>
              </a:rPr>
              <a:t>(1 or </a:t>
            </a:r>
            <a:r>
              <a:rPr lang="en-US" altLang="zh-TW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0)</a:t>
            </a:r>
            <a:endParaRPr lang="en-US" altLang="zh-TW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 bwMode="auto">
          <a:xfrm>
            <a:off x="1228448" y="4797152"/>
            <a:ext cx="1465837" cy="36004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47664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Analysis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268760"/>
                <a:ext cx="8064896" cy="50550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dirty="0" smtClean="0">
                    <a:cs typeface="Times New Roman"/>
                  </a:rPr>
                  <a:t>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/>
                            <a:cs typeface="Times New Roman"/>
                          </a:rPr>
                          <m:t>𝟐</m:t>
                        </m:r>
                      </m:e>
                      <m:sup>
                        <m:r>
                          <a:rPr lang="en-US" altLang="zh-TW" b="1" i="1" smtClean="0">
                            <a:latin typeface="Cambria Math"/>
                            <a:cs typeface="Times New Roman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TW" b="1" i="1" smtClean="0">
                            <a:latin typeface="Cambria Math"/>
                            <a:cs typeface="Times New Roman"/>
                          </a:rPr>
                          <m:t>+</m:t>
                        </m:r>
                        <m:r>
                          <a:rPr lang="en-US" altLang="zh-TW" b="1" i="1" smtClean="0">
                            <a:latin typeface="Cambria Math"/>
                            <a:cs typeface="Times New Roman"/>
                          </a:rPr>
                          <m:t>𝟏</m:t>
                        </m:r>
                        <m:sSub>
                          <m:sSubPr>
                            <m:ctrlP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TW" b="1" i="1" smtClean="0">
                            <a:latin typeface="Cambria Math"/>
                            <a:cs typeface="Times New Roman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  <m:t>𝟏</m:t>
                            </m:r>
                            <m: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  <m:t>𝟑</m:t>
                            </m:r>
                          </m:sub>
                        </m:sSub>
                      </m:sup>
                    </m:sSup>
                    <m:r>
                      <a:rPr lang="en-US" altLang="zh-TW" i="1" smtClean="0">
                        <a:latin typeface="Cambria Math"/>
                        <a:ea typeface="Cambria Math"/>
                        <a:cs typeface="Times New Roman"/>
                      </a:rPr>
                      <m:t>×</m:t>
                    </m:r>
                    <m:sSup>
                      <m:sSupPr>
                        <m:ctrlPr>
                          <a:rPr lang="en-US" altLang="zh-TW" i="1" smtClean="0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  <a:cs typeface="Times New Roman"/>
                          </a:rPr>
                          <m:t>𝟑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  <a:cs typeface="Times New Roman"/>
                          </a:rPr>
                          <m:t>𝟏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  <a:cs typeface="Times New Roman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𝟏</m:t>
                            </m:r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  <m:t>𝟒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TW" i="1" smtClean="0">
                            <a:latin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/>
                            <a:ea typeface="Cambria Math"/>
                            <a:cs typeface="Times New Roman"/>
                          </a:rPr>
                          <m:t>×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  <a:cs typeface="Times New Roman"/>
                          </a:rPr>
                          <m:t>𝟓</m:t>
                        </m:r>
                      </m:e>
                      <m:sup>
                        <m:r>
                          <a:rPr lang="en-US" altLang="zh-TW" b="1" i="1" smtClean="0">
                            <a:latin typeface="Cambria Math"/>
                            <a:cs typeface="Times New Roman"/>
                          </a:rPr>
                          <m:t>𝟏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  <a:cs typeface="Times New Roman"/>
                          </a:rPr>
                          <m:t>+</m:t>
                        </m:r>
                        <m:r>
                          <a:rPr lang="en-US" altLang="zh-TW" i="1">
                            <a:latin typeface="Cambria Math"/>
                            <a:cs typeface="Times New Roman"/>
                          </a:rPr>
                          <m:t>𝟏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  <m:t>𝟒</m:t>
                            </m:r>
                          </m:sub>
                        </m:sSub>
                      </m:sup>
                    </m:sSup>
                    <m:r>
                      <a:rPr lang="en-US" altLang="zh-TW" b="1" i="1" smtClean="0">
                        <a:latin typeface="Cambria Math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/>
                            <a:sym typeface="Wingdings 2"/>
                          </a:rPr>
                          <m:t></m:t>
                        </m:r>
                      </m:e>
                      <m:sup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/>
                          </a:rPr>
                          <m:t>𝟐</m:t>
                        </m:r>
                      </m:sup>
                    </m:sSup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268760"/>
                <a:ext cx="8064896" cy="5055096"/>
              </a:xfrm>
              <a:blipFill rotWithShape="1">
                <a:blip r:embed="rId2"/>
                <a:stretch>
                  <a:fillRect l="-15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 bwMode="auto">
          <a:xfrm>
            <a:off x="1475656" y="1196752"/>
            <a:ext cx="1944216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139952" y="1196752"/>
            <a:ext cx="1296144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84168" y="1196752"/>
            <a:ext cx="1296144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115616" y="2204864"/>
                <a:ext cx="3157338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≡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0 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𝑚𝑜𝑑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 2)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≡0 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𝑚𝑜𝑑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 2)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≡0 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𝑚𝑜𝑑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 2)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204864"/>
                <a:ext cx="3157338" cy="127143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/>
          <p:cNvCxnSpPr/>
          <p:nvPr/>
        </p:nvCxnSpPr>
        <p:spPr bwMode="auto">
          <a:xfrm>
            <a:off x="1475656" y="1196752"/>
            <a:ext cx="504056" cy="4320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/>
          <p:nvPr/>
        </p:nvCxnSpPr>
        <p:spPr bwMode="auto">
          <a:xfrm flipV="1">
            <a:off x="1475656" y="1196752"/>
            <a:ext cx="432048" cy="4320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115616" y="3597722"/>
                <a:ext cx="1422762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^ 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^ 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^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597722"/>
                <a:ext cx="1422762" cy="12714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386708" y="3933056"/>
                <a:ext cx="27234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08" y="3933056"/>
                <a:ext cx="2723438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58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228448" y="5085184"/>
                <a:ext cx="189539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1 1 0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0 1 0 1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0 0 1 1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448" y="5085184"/>
                <a:ext cx="1895391" cy="106894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/>
          <p:cNvCxnSpPr/>
          <p:nvPr/>
        </p:nvCxnSpPr>
        <p:spPr bwMode="auto">
          <a:xfrm>
            <a:off x="2555776" y="5157192"/>
            <a:ext cx="0" cy="9969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單箭頭接點 22"/>
          <p:cNvCxnSpPr/>
          <p:nvPr/>
        </p:nvCxnSpPr>
        <p:spPr bwMode="auto">
          <a:xfrm flipV="1">
            <a:off x="2987824" y="5619657"/>
            <a:ext cx="58406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3419872" y="5121187"/>
                <a:ext cx="1962717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1 1 0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1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0 0 1 1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5121187"/>
                <a:ext cx="1962717" cy="106894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/>
          <p:cNvCxnSpPr/>
          <p:nvPr/>
        </p:nvCxnSpPr>
        <p:spPr bwMode="auto">
          <a:xfrm>
            <a:off x="4747200" y="5193195"/>
            <a:ext cx="0" cy="9969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手繪多邊形 25"/>
          <p:cNvSpPr/>
          <p:nvPr/>
        </p:nvSpPr>
        <p:spPr>
          <a:xfrm>
            <a:off x="1228448" y="5264176"/>
            <a:ext cx="260147" cy="391485"/>
          </a:xfrm>
          <a:custGeom>
            <a:avLst/>
            <a:gdLst>
              <a:gd name="connsiteX0" fmla="*/ 241097 w 260147"/>
              <a:gd name="connsiteY0" fmla="*/ 0 h 391485"/>
              <a:gd name="connsiteX1" fmla="*/ 2972 w 260147"/>
              <a:gd name="connsiteY1" fmla="*/ 133350 h 391485"/>
              <a:gd name="connsiteX2" fmla="*/ 117272 w 260147"/>
              <a:gd name="connsiteY2" fmla="*/ 371475 h 391485"/>
              <a:gd name="connsiteX3" fmla="*/ 260147 w 260147"/>
              <a:gd name="connsiteY3" fmla="*/ 361950 h 39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147" h="391485">
                <a:moveTo>
                  <a:pt x="241097" y="0"/>
                </a:moveTo>
                <a:cubicBezTo>
                  <a:pt x="132353" y="35719"/>
                  <a:pt x="23609" y="71438"/>
                  <a:pt x="2972" y="133350"/>
                </a:cubicBezTo>
                <a:cubicBezTo>
                  <a:pt x="-17665" y="195262"/>
                  <a:pt x="74410" y="333375"/>
                  <a:pt x="117272" y="371475"/>
                </a:cubicBezTo>
                <a:cubicBezTo>
                  <a:pt x="160134" y="409575"/>
                  <a:pt x="210140" y="385762"/>
                  <a:pt x="260147" y="361950"/>
                </a:cubicBezTo>
              </a:path>
            </a:pathLst>
          </a:cu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633619" y="5157192"/>
                <a:ext cx="1962717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1 1 0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1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0 0 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0    </m:t>
                                </m:r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619" y="5157192"/>
                <a:ext cx="1962717" cy="106894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接點 27"/>
          <p:cNvCxnSpPr/>
          <p:nvPr/>
        </p:nvCxnSpPr>
        <p:spPr bwMode="auto">
          <a:xfrm>
            <a:off x="6929763" y="5229200"/>
            <a:ext cx="0" cy="9969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單箭頭接點 28"/>
          <p:cNvCxnSpPr/>
          <p:nvPr/>
        </p:nvCxnSpPr>
        <p:spPr bwMode="auto">
          <a:xfrm flipV="1">
            <a:off x="5216071" y="5619657"/>
            <a:ext cx="58406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手繪多邊形 29"/>
          <p:cNvSpPr/>
          <p:nvPr/>
        </p:nvSpPr>
        <p:spPr>
          <a:xfrm>
            <a:off x="5670062" y="5691665"/>
            <a:ext cx="260147" cy="391485"/>
          </a:xfrm>
          <a:custGeom>
            <a:avLst/>
            <a:gdLst>
              <a:gd name="connsiteX0" fmla="*/ 241097 w 260147"/>
              <a:gd name="connsiteY0" fmla="*/ 0 h 391485"/>
              <a:gd name="connsiteX1" fmla="*/ 2972 w 260147"/>
              <a:gd name="connsiteY1" fmla="*/ 133350 h 391485"/>
              <a:gd name="connsiteX2" fmla="*/ 117272 w 260147"/>
              <a:gd name="connsiteY2" fmla="*/ 371475 h 391485"/>
              <a:gd name="connsiteX3" fmla="*/ 260147 w 260147"/>
              <a:gd name="connsiteY3" fmla="*/ 361950 h 39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147" h="391485">
                <a:moveTo>
                  <a:pt x="241097" y="0"/>
                </a:moveTo>
                <a:cubicBezTo>
                  <a:pt x="132353" y="35719"/>
                  <a:pt x="23609" y="71438"/>
                  <a:pt x="2972" y="133350"/>
                </a:cubicBezTo>
                <a:cubicBezTo>
                  <a:pt x="-17665" y="195262"/>
                  <a:pt x="74410" y="333375"/>
                  <a:pt x="117272" y="371475"/>
                </a:cubicBezTo>
                <a:cubicBezTo>
                  <a:pt x="160134" y="409575"/>
                  <a:pt x="210140" y="385762"/>
                  <a:pt x="260147" y="361950"/>
                </a:cubicBezTo>
              </a:path>
            </a:pathLst>
          </a:cu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7380312" y="5459918"/>
                <a:ext cx="12877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^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dirty="0" smtClean="0"/>
                  <a:t>=0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5459918"/>
                <a:ext cx="1287788" cy="461665"/>
              </a:xfrm>
              <a:prstGeom prst="rect">
                <a:avLst/>
              </a:prstGeom>
              <a:blipFill rotWithShape="1">
                <a:blip r:embed="rId9"/>
                <a:stretch>
                  <a:fillRect t="-10667" r="-6161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字方塊 33"/>
          <p:cNvSpPr txBox="1"/>
          <p:nvPr/>
        </p:nvSpPr>
        <p:spPr>
          <a:xfrm>
            <a:off x="2338676" y="3670394"/>
            <a:ext cx="5116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=1</a:t>
            </a:r>
          </a:p>
          <a:p>
            <a:r>
              <a:rPr lang="en-US" altLang="zh-TW" dirty="0" smtClean="0"/>
              <a:t>=1</a:t>
            </a:r>
          </a:p>
          <a:p>
            <a:r>
              <a:rPr lang="en-US" altLang="zh-TW" dirty="0" smtClean="0"/>
              <a:t>=1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7388668" y="5085184"/>
                <a:ext cx="12877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^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 smtClean="0"/>
                  <a:t>=0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668" y="5085184"/>
                <a:ext cx="1287788" cy="461665"/>
              </a:xfrm>
              <a:prstGeom prst="rect">
                <a:avLst/>
              </a:prstGeom>
              <a:blipFill rotWithShape="1">
                <a:blip r:embed="rId10"/>
                <a:stretch>
                  <a:fillRect t="-10526" r="-6635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橢圓 35"/>
          <p:cNvSpPr/>
          <p:nvPr/>
        </p:nvSpPr>
        <p:spPr bwMode="auto">
          <a:xfrm>
            <a:off x="7884368" y="5546849"/>
            <a:ext cx="432048" cy="37473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5382589" y="4509120"/>
                <a:ext cx="3348674" cy="46166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Free 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</a:rPr>
                      <m:t>𝑎𝑛𝑑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589" y="4509120"/>
                <a:ext cx="3348674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2722" t="-9091" b="-28571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1402372" y="4818638"/>
                <a:ext cx="43332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372" y="4818638"/>
                <a:ext cx="433324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1619672" y="4818638"/>
                <a:ext cx="43806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818638"/>
                <a:ext cx="438069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1835696" y="4797152"/>
                <a:ext cx="470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1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97152"/>
                <a:ext cx="47089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2084878" y="4797152"/>
                <a:ext cx="470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1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878" y="4797152"/>
                <a:ext cx="470898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字方塊 42"/>
          <p:cNvSpPr txBox="1"/>
          <p:nvPr/>
        </p:nvSpPr>
        <p:spPr>
          <a:xfrm>
            <a:off x="849070" y="5036983"/>
            <a:ext cx="338554" cy="1200329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5315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47664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Analysis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268760"/>
                <a:ext cx="8064896" cy="50550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dirty="0" smtClean="0">
                    <a:cs typeface="Times New Roman"/>
                  </a:rPr>
                  <a:t>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/>
                            <a:cs typeface="Times New Roman"/>
                          </a:rPr>
                          <m:t>𝟐</m:t>
                        </m:r>
                      </m:e>
                      <m:sup>
                        <m:r>
                          <a:rPr lang="en-US" altLang="zh-TW" b="1" i="1" smtClean="0">
                            <a:latin typeface="Cambria Math"/>
                            <a:cs typeface="Times New Roman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TW" b="1" i="1" smtClean="0">
                            <a:latin typeface="Cambria Math"/>
                            <a:cs typeface="Times New Roman"/>
                          </a:rPr>
                          <m:t>+</m:t>
                        </m:r>
                        <m:r>
                          <a:rPr lang="en-US" altLang="zh-TW" b="1" i="1" smtClean="0">
                            <a:latin typeface="Cambria Math"/>
                            <a:cs typeface="Times New Roman"/>
                          </a:rPr>
                          <m:t>𝟏</m:t>
                        </m:r>
                        <m:sSub>
                          <m:sSubPr>
                            <m:ctrlP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TW" b="1" i="1" smtClean="0">
                            <a:latin typeface="Cambria Math"/>
                            <a:cs typeface="Times New Roman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  <m:t>𝟏</m:t>
                            </m:r>
                            <m: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  <m:t>𝟑</m:t>
                            </m:r>
                          </m:sub>
                        </m:sSub>
                      </m:sup>
                    </m:sSup>
                    <m:r>
                      <a:rPr lang="en-US" altLang="zh-TW" i="1" smtClean="0">
                        <a:latin typeface="Cambria Math"/>
                        <a:ea typeface="Cambria Math"/>
                        <a:cs typeface="Times New Roman"/>
                      </a:rPr>
                      <m:t>×</m:t>
                    </m:r>
                    <m:sSup>
                      <m:sSupPr>
                        <m:ctrlPr>
                          <a:rPr lang="en-US" altLang="zh-TW" i="1" smtClean="0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  <a:cs typeface="Times New Roman"/>
                          </a:rPr>
                          <m:t>𝟑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  <a:cs typeface="Times New Roman"/>
                          </a:rPr>
                          <m:t>𝟏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  <a:cs typeface="Times New Roman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𝟏</m:t>
                            </m:r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  <m:t>𝟒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TW" i="1" smtClean="0">
                            <a:latin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/>
                            <a:ea typeface="Cambria Math"/>
                            <a:cs typeface="Times New Roman"/>
                          </a:rPr>
                          <m:t>×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  <a:cs typeface="Times New Roman"/>
                          </a:rPr>
                          <m:t>𝟓</m:t>
                        </m:r>
                      </m:e>
                      <m:sup>
                        <m:r>
                          <a:rPr lang="en-US" altLang="zh-TW" b="1" i="1" smtClean="0">
                            <a:latin typeface="Cambria Math"/>
                            <a:cs typeface="Times New Roman"/>
                          </a:rPr>
                          <m:t>𝟏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  <a:cs typeface="Times New Roman"/>
                          </a:rPr>
                          <m:t>+</m:t>
                        </m:r>
                        <m:r>
                          <a:rPr lang="en-US" altLang="zh-TW" i="1">
                            <a:latin typeface="Cambria Math"/>
                            <a:cs typeface="Times New Roman"/>
                          </a:rPr>
                          <m:t>𝟏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/>
                                <a:cs typeface="Times New Roman"/>
                              </a:rPr>
                              <m:t>𝟒</m:t>
                            </m:r>
                          </m:sub>
                        </m:sSub>
                      </m:sup>
                    </m:sSup>
                    <m:r>
                      <a:rPr lang="en-US" altLang="zh-TW" b="1" i="1" smtClean="0">
                        <a:latin typeface="Cambria Math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/>
                            <a:sym typeface="Wingdings 2"/>
                          </a:rPr>
                          <m:t></m:t>
                        </m:r>
                      </m:e>
                      <m:sup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/>
                          </a:rPr>
                          <m:t>𝟐</m:t>
                        </m:r>
                      </m:sup>
                    </m:sSup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268760"/>
                <a:ext cx="8064896" cy="5055096"/>
              </a:xfrm>
              <a:blipFill rotWithShape="1">
                <a:blip r:embed="rId2"/>
                <a:stretch>
                  <a:fillRect l="-15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 bwMode="auto">
          <a:xfrm>
            <a:off x="1475656" y="1196752"/>
            <a:ext cx="1944216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139952" y="1196752"/>
            <a:ext cx="1296144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84168" y="1196752"/>
            <a:ext cx="1296144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2" name="直線接點 11"/>
          <p:cNvCxnSpPr/>
          <p:nvPr/>
        </p:nvCxnSpPr>
        <p:spPr bwMode="auto">
          <a:xfrm>
            <a:off x="1475656" y="1196752"/>
            <a:ext cx="504056" cy="4320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/>
          <p:nvPr/>
        </p:nvCxnSpPr>
        <p:spPr bwMode="auto">
          <a:xfrm flipV="1">
            <a:off x="1475656" y="1196752"/>
            <a:ext cx="432048" cy="4320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33883" y="2636912"/>
                <a:ext cx="189539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1 1 0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0 1 0 1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0 0 1 1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83" y="2636912"/>
                <a:ext cx="1895391" cy="10689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/>
          <p:cNvCxnSpPr/>
          <p:nvPr/>
        </p:nvCxnSpPr>
        <p:spPr bwMode="auto">
          <a:xfrm>
            <a:off x="1961211" y="2708920"/>
            <a:ext cx="0" cy="9969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單箭頭接點 22"/>
          <p:cNvCxnSpPr/>
          <p:nvPr/>
        </p:nvCxnSpPr>
        <p:spPr bwMode="auto">
          <a:xfrm flipV="1">
            <a:off x="2393259" y="3171385"/>
            <a:ext cx="58406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825307" y="2672915"/>
                <a:ext cx="1962717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1 1 0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1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0 0 1 1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307" y="2672915"/>
                <a:ext cx="1962717" cy="106894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/>
          <p:cNvCxnSpPr/>
          <p:nvPr/>
        </p:nvCxnSpPr>
        <p:spPr bwMode="auto">
          <a:xfrm>
            <a:off x="4152635" y="2744923"/>
            <a:ext cx="0" cy="9969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手繪多邊形 25"/>
          <p:cNvSpPr/>
          <p:nvPr/>
        </p:nvSpPr>
        <p:spPr>
          <a:xfrm>
            <a:off x="633883" y="2815904"/>
            <a:ext cx="260147" cy="391485"/>
          </a:xfrm>
          <a:custGeom>
            <a:avLst/>
            <a:gdLst>
              <a:gd name="connsiteX0" fmla="*/ 241097 w 260147"/>
              <a:gd name="connsiteY0" fmla="*/ 0 h 391485"/>
              <a:gd name="connsiteX1" fmla="*/ 2972 w 260147"/>
              <a:gd name="connsiteY1" fmla="*/ 133350 h 391485"/>
              <a:gd name="connsiteX2" fmla="*/ 117272 w 260147"/>
              <a:gd name="connsiteY2" fmla="*/ 371475 h 391485"/>
              <a:gd name="connsiteX3" fmla="*/ 260147 w 260147"/>
              <a:gd name="connsiteY3" fmla="*/ 361950 h 39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147" h="391485">
                <a:moveTo>
                  <a:pt x="241097" y="0"/>
                </a:moveTo>
                <a:cubicBezTo>
                  <a:pt x="132353" y="35719"/>
                  <a:pt x="23609" y="71438"/>
                  <a:pt x="2972" y="133350"/>
                </a:cubicBezTo>
                <a:cubicBezTo>
                  <a:pt x="-17665" y="195262"/>
                  <a:pt x="74410" y="333375"/>
                  <a:pt x="117272" y="371475"/>
                </a:cubicBezTo>
                <a:cubicBezTo>
                  <a:pt x="160134" y="409575"/>
                  <a:pt x="210140" y="385762"/>
                  <a:pt x="260147" y="361950"/>
                </a:cubicBezTo>
              </a:path>
            </a:pathLst>
          </a:cu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039054" y="2708920"/>
                <a:ext cx="1962717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1 1 0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1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0 0 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0    </m:t>
                                </m:r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054" y="2708920"/>
                <a:ext cx="1962717" cy="106894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接點 27"/>
          <p:cNvCxnSpPr/>
          <p:nvPr/>
        </p:nvCxnSpPr>
        <p:spPr bwMode="auto">
          <a:xfrm>
            <a:off x="6335198" y="2780928"/>
            <a:ext cx="0" cy="9969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單箭頭接點 28"/>
          <p:cNvCxnSpPr/>
          <p:nvPr/>
        </p:nvCxnSpPr>
        <p:spPr bwMode="auto">
          <a:xfrm flipV="1">
            <a:off x="4621506" y="3171385"/>
            <a:ext cx="58406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手繪多邊形 29"/>
          <p:cNvSpPr/>
          <p:nvPr/>
        </p:nvSpPr>
        <p:spPr>
          <a:xfrm>
            <a:off x="5075497" y="3243393"/>
            <a:ext cx="260147" cy="391485"/>
          </a:xfrm>
          <a:custGeom>
            <a:avLst/>
            <a:gdLst>
              <a:gd name="connsiteX0" fmla="*/ 241097 w 260147"/>
              <a:gd name="connsiteY0" fmla="*/ 0 h 391485"/>
              <a:gd name="connsiteX1" fmla="*/ 2972 w 260147"/>
              <a:gd name="connsiteY1" fmla="*/ 133350 h 391485"/>
              <a:gd name="connsiteX2" fmla="*/ 117272 w 260147"/>
              <a:gd name="connsiteY2" fmla="*/ 371475 h 391485"/>
              <a:gd name="connsiteX3" fmla="*/ 260147 w 260147"/>
              <a:gd name="connsiteY3" fmla="*/ 361950 h 39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147" h="391485">
                <a:moveTo>
                  <a:pt x="241097" y="0"/>
                </a:moveTo>
                <a:cubicBezTo>
                  <a:pt x="132353" y="35719"/>
                  <a:pt x="23609" y="71438"/>
                  <a:pt x="2972" y="133350"/>
                </a:cubicBezTo>
                <a:cubicBezTo>
                  <a:pt x="-17665" y="195262"/>
                  <a:pt x="74410" y="333375"/>
                  <a:pt x="117272" y="371475"/>
                </a:cubicBezTo>
                <a:cubicBezTo>
                  <a:pt x="160134" y="409575"/>
                  <a:pt x="210140" y="385762"/>
                  <a:pt x="260147" y="361950"/>
                </a:cubicBezTo>
              </a:path>
            </a:pathLst>
          </a:cu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6785747" y="3011646"/>
                <a:ext cx="12877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^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dirty="0" smtClean="0"/>
                  <a:t>=0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747" y="3011646"/>
                <a:ext cx="1287788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526" r="-6635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6794103" y="2636912"/>
                <a:ext cx="12877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^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 smtClean="0"/>
                  <a:t>=0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103" y="2636912"/>
                <a:ext cx="1287788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10667" r="-6161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橢圓 35"/>
          <p:cNvSpPr/>
          <p:nvPr/>
        </p:nvSpPr>
        <p:spPr bwMode="auto">
          <a:xfrm>
            <a:off x="7289803" y="3098577"/>
            <a:ext cx="432048" cy="37473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2269018" y="4437112"/>
                <a:ext cx="4525085" cy="175432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Free 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</a:rPr>
                      <m:t>𝑎𝑛𝑑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altLang="zh-TW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latin typeface="Cambria Math"/>
                        </a:rPr>
                        <m:t>∴</m:t>
                      </m:r>
                      <m:r>
                        <a:rPr lang="en-US" altLang="zh-TW" sz="3600" b="0" i="1" smtClean="0">
                          <a:latin typeface="Cambria Math"/>
                        </a:rPr>
                        <m:t>2</m:t>
                      </m:r>
                      <m:r>
                        <a:rPr lang="en-US" altLang="zh-TW" sz="3600" b="0" i="1" smtClean="0">
                          <a:latin typeface="Cambria Math"/>
                          <a:ea typeface="Cambria Math"/>
                        </a:rPr>
                        <m:t>×2−1=</m:t>
                      </m:r>
                      <m:r>
                        <a:rPr lang="en-US" altLang="zh-TW" sz="36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</m:oMath>
                  </m:oMathPara>
                </a14:m>
                <a:endParaRPr lang="en-US" altLang="zh-TW" sz="3600" b="1" dirty="0" smtClean="0">
                  <a:solidFill>
                    <a:srgbClr val="FF0000"/>
                  </a:solidFill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altLang="zh-TW" b="1" dirty="0" smtClean="0"/>
                  <a:t> rank of a Matrix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/>
                        </a:rPr>
                        <m:t>≡</m:t>
                      </m:r>
                      <m:r>
                        <a:rPr lang="en-US" altLang="zh-TW" b="1" i="0" smtClean="0">
                          <a:latin typeface="Cambria Math"/>
                        </a:rPr>
                        <m:t>𝐧𝐮𝐦𝐛𝐞𝐫</m:t>
                      </m:r>
                      <m:r>
                        <a:rPr lang="en-US" altLang="zh-TW" b="1" i="0" smtClean="0">
                          <a:latin typeface="Cambria Math"/>
                        </a:rPr>
                        <m:t> </m:t>
                      </m:r>
                      <m:r>
                        <a:rPr lang="en-US" altLang="zh-TW" b="1" i="0" smtClean="0">
                          <a:latin typeface="Cambria Math"/>
                        </a:rPr>
                        <m:t>𝐨𝐟</m:t>
                      </m:r>
                      <m:r>
                        <a:rPr lang="en-US" altLang="zh-TW" b="1" i="0" smtClean="0">
                          <a:latin typeface="Cambria Math"/>
                        </a:rPr>
                        <m:t> </m:t>
                      </m:r>
                      <m:r>
                        <a:rPr lang="en-US" altLang="zh-TW" b="1" i="0" smtClean="0">
                          <a:latin typeface="Cambria Math"/>
                        </a:rPr>
                        <m:t>𝐧𝐨𝐧</m:t>
                      </m:r>
                      <m:r>
                        <a:rPr lang="en-US" altLang="zh-TW" b="1" i="0" smtClean="0">
                          <a:latin typeface="Cambria Math"/>
                        </a:rPr>
                        <m:t>−</m:t>
                      </m:r>
                      <m:r>
                        <a:rPr lang="en-US" altLang="zh-TW" b="1" i="0" smtClean="0">
                          <a:latin typeface="Cambria Math"/>
                        </a:rPr>
                        <m:t>𝐳𝐞𝐫𝐨</m:t>
                      </m:r>
                      <m:r>
                        <a:rPr lang="en-US" altLang="zh-TW" b="1" i="0" smtClean="0">
                          <a:latin typeface="Cambria Math"/>
                        </a:rPr>
                        <m:t> </m:t>
                      </m:r>
                      <m:r>
                        <a:rPr lang="en-US" altLang="zh-TW" b="1" i="0" smtClean="0">
                          <a:latin typeface="Cambria Math"/>
                        </a:rPr>
                        <m:t>𝐫𝐨𝐰</m:t>
                      </m:r>
                      <m:r>
                        <a:rPr lang="en-US" altLang="zh-TW" b="1" i="0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altLang="zh-TW" b="1" dirty="0" smtClean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018" y="4437112"/>
                <a:ext cx="4525085" cy="1754326"/>
              </a:xfrm>
              <a:prstGeom prst="rect">
                <a:avLst/>
              </a:prstGeom>
              <a:blipFill rotWithShape="1">
                <a:blip r:embed="rId8"/>
                <a:stretch>
                  <a:fillRect l="-1879" t="-2414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830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-2738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Program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755"/>
            <a:ext cx="5048250" cy="628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586755"/>
            <a:ext cx="4210050" cy="2552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線接點 3"/>
          <p:cNvCxnSpPr/>
          <p:nvPr/>
        </p:nvCxnSpPr>
        <p:spPr bwMode="auto">
          <a:xfrm>
            <a:off x="35496" y="2636912"/>
            <a:ext cx="2771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線接點 6"/>
          <p:cNvCxnSpPr/>
          <p:nvPr/>
        </p:nvCxnSpPr>
        <p:spPr bwMode="auto">
          <a:xfrm>
            <a:off x="1043608" y="4581128"/>
            <a:ext cx="2771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單箭頭接點 5"/>
          <p:cNvCxnSpPr/>
          <p:nvPr/>
        </p:nvCxnSpPr>
        <p:spPr bwMode="auto">
          <a:xfrm flipH="1">
            <a:off x="3203848" y="3861048"/>
            <a:ext cx="61156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字方塊 7"/>
          <p:cNvSpPr txBox="1"/>
          <p:nvPr/>
        </p:nvSpPr>
        <p:spPr>
          <a:xfrm>
            <a:off x="3084676" y="349917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避免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浮點數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誤差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2496807"/>
      </p:ext>
    </p:extLst>
  </p:cSld>
  <p:clrMapOvr>
    <a:masterClrMapping/>
  </p:clrMapOvr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8965</TotalTime>
  <Words>997</Words>
  <Application>Microsoft Office PowerPoint</Application>
  <PresentationFormat>如螢幕大小 (4:3)</PresentationFormat>
  <Paragraphs>108</Paragraphs>
  <Slides>11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古典-1</vt:lpstr>
      <vt:lpstr>Uva 11542</vt:lpstr>
      <vt:lpstr>Problem Descriptions</vt:lpstr>
      <vt:lpstr>Input</vt:lpstr>
      <vt:lpstr>Output</vt:lpstr>
      <vt:lpstr>Sample I/O</vt:lpstr>
      <vt:lpstr>Analysis</vt:lpstr>
      <vt:lpstr>Analysis</vt:lpstr>
      <vt:lpstr>Analysis</vt:lpstr>
      <vt:lpstr>Sample Program</vt:lpstr>
      <vt:lpstr>PowerPoint 簡報</vt:lpstr>
      <vt:lpstr>PowerPoint 簡報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2750</cp:revision>
  <dcterms:created xsi:type="dcterms:W3CDTF">2007-09-17T04:06:35Z</dcterms:created>
  <dcterms:modified xsi:type="dcterms:W3CDTF">2018-10-03T08:48:45Z</dcterms:modified>
</cp:coreProperties>
</file>