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1" r:id="rId10"/>
    <p:sldId id="380" r:id="rId11"/>
    <p:sldId id="382" r:id="rId12"/>
    <p:sldId id="383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99FF"/>
    <a:srgbClr val="F8F8F8"/>
    <a:srgbClr val="FF00FF"/>
    <a:srgbClr val="0033CC"/>
    <a:srgbClr val="00CCFF"/>
    <a:srgbClr val="00FFFF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2" autoAdjust="0"/>
    <p:restoredTop sz="87840" autoAdjust="0"/>
  </p:normalViewPr>
  <p:slideViewPr>
    <p:cSldViewPr>
      <p:cViewPr>
        <p:scale>
          <a:sx n="100" d="100"/>
          <a:sy n="100" d="100"/>
        </p:scale>
        <p:origin x="-189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Uva</a:t>
            </a:r>
            <a:r>
              <a:rPr lang="en-US" altLang="zh-TW" dirty="0" smtClean="0"/>
              <a:t> 11997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dirty="0" smtClean="0"/>
              <a:t>K Smallest Sum</a:t>
            </a:r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</a:t>
            </a:r>
            <a:r>
              <a:rPr lang="en-US" altLang="zh-TW" dirty="0">
                <a:latin typeface="Arial" charset="0"/>
              </a:rPr>
              <a:t>1</a:t>
            </a:r>
            <a:r>
              <a:rPr lang="en-US" altLang="zh-TW" dirty="0" smtClean="0">
                <a:latin typeface="Arial" charset="0"/>
              </a:rPr>
              <a:t>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5438775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3131840" y="4869160"/>
            <a:ext cx="2304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接點 6"/>
          <p:cNvCxnSpPr/>
          <p:nvPr/>
        </p:nvCxnSpPr>
        <p:spPr bwMode="auto">
          <a:xfrm>
            <a:off x="4228331" y="4437112"/>
            <a:ext cx="41567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554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03" y="548680"/>
            <a:ext cx="6829425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52982"/>
              </p:ext>
            </p:extLst>
          </p:nvPr>
        </p:nvGraphicFramePr>
        <p:xfrm>
          <a:off x="1242077" y="4318306"/>
          <a:ext cx="1593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00"/>
                <a:gridCol w="531000"/>
                <a:gridCol w="53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1241376" y="4678680"/>
            <a:ext cx="158417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5576" y="424918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576" y="463042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2341" y="38533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0     1     2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1163060" y="4262498"/>
            <a:ext cx="1753457" cy="82959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1341"/>
              </p:ext>
            </p:extLst>
          </p:nvPr>
        </p:nvGraphicFramePr>
        <p:xfrm>
          <a:off x="3674437" y="4293096"/>
          <a:ext cx="273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00"/>
                <a:gridCol w="912000"/>
                <a:gridCol w="9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(7, 0)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(10, 0)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85354"/>
              </p:ext>
            </p:extLst>
          </p:nvPr>
        </p:nvGraphicFramePr>
        <p:xfrm>
          <a:off x="7227472" y="4339326"/>
          <a:ext cx="1593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00"/>
                <a:gridCol w="531000"/>
                <a:gridCol w="53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 bwMode="auto">
          <a:xfrm>
            <a:off x="7226771" y="4328704"/>
            <a:ext cx="158417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40971" y="427020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sp>
        <p:nvSpPr>
          <p:cNvPr id="14" name="手繪多邊形 13"/>
          <p:cNvSpPr/>
          <p:nvPr/>
        </p:nvSpPr>
        <p:spPr>
          <a:xfrm>
            <a:off x="4172019" y="4607049"/>
            <a:ext cx="3200400" cy="540936"/>
          </a:xfrm>
          <a:custGeom>
            <a:avLst/>
            <a:gdLst>
              <a:gd name="connsiteX0" fmla="*/ 0 w 3200400"/>
              <a:gd name="connsiteY0" fmla="*/ 0 h 540936"/>
              <a:gd name="connsiteX1" fmla="*/ 1038225 w 3200400"/>
              <a:gd name="connsiteY1" fmla="*/ 533400 h 540936"/>
              <a:gd name="connsiteX2" fmla="*/ 2514600 w 3200400"/>
              <a:gd name="connsiteY2" fmla="*/ 295275 h 540936"/>
              <a:gd name="connsiteX3" fmla="*/ 3200400 w 3200400"/>
              <a:gd name="connsiteY3" fmla="*/ 38100 h 54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40936">
                <a:moveTo>
                  <a:pt x="0" y="0"/>
                </a:moveTo>
                <a:cubicBezTo>
                  <a:pt x="309562" y="242094"/>
                  <a:pt x="619125" y="484188"/>
                  <a:pt x="1038225" y="533400"/>
                </a:cubicBezTo>
                <a:cubicBezTo>
                  <a:pt x="1457325" y="582612"/>
                  <a:pt x="2154238" y="377825"/>
                  <a:pt x="2514600" y="295275"/>
                </a:cubicBezTo>
                <a:cubicBezTo>
                  <a:pt x="2874963" y="212725"/>
                  <a:pt x="3037681" y="125412"/>
                  <a:pt x="3200400" y="38100"/>
                </a:cubicBezTo>
              </a:path>
            </a:pathLst>
          </a:custGeom>
          <a:ln>
            <a:solidFill>
              <a:srgbClr val="0000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3453"/>
              </p:ext>
            </p:extLst>
          </p:nvPr>
        </p:nvGraphicFramePr>
        <p:xfrm>
          <a:off x="3647400" y="5290408"/>
          <a:ext cx="273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00"/>
                <a:gridCol w="912000"/>
                <a:gridCol w="9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(6, 1)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(7, 0)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(10, 0)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53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85750"/>
            <a:ext cx="5753100" cy="628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63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 dirty="0"/>
              <a:t>You’re </a:t>
            </a:r>
            <a:r>
              <a:rPr lang="en-US" altLang="zh-TW" sz="2800" u="sng" dirty="0">
                <a:solidFill>
                  <a:srgbClr val="FF0000"/>
                </a:solidFill>
              </a:rPr>
              <a:t>given </a:t>
            </a:r>
            <a:r>
              <a:rPr lang="en-US" altLang="zh-TW" sz="2800" i="1" u="sng" dirty="0">
                <a:solidFill>
                  <a:srgbClr val="FF0000"/>
                </a:solidFill>
              </a:rPr>
              <a:t>k </a:t>
            </a:r>
            <a:r>
              <a:rPr lang="en-US" altLang="zh-TW" sz="2800" u="sng" dirty="0">
                <a:solidFill>
                  <a:srgbClr val="FF0000"/>
                </a:solidFill>
              </a:rPr>
              <a:t>arrays</a:t>
            </a:r>
            <a:r>
              <a:rPr lang="en-US" altLang="zh-TW" sz="2800" dirty="0"/>
              <a:t>, each array </a:t>
            </a:r>
            <a:r>
              <a:rPr lang="en-US" altLang="zh-TW" sz="2800" u="sng" dirty="0">
                <a:solidFill>
                  <a:srgbClr val="FF0000"/>
                </a:solidFill>
              </a:rPr>
              <a:t>has k integers</a:t>
            </a:r>
            <a:r>
              <a:rPr lang="en-US" altLang="zh-TW" sz="2800" dirty="0"/>
              <a:t>. There are </a:t>
            </a:r>
            <a:r>
              <a:rPr lang="en-US" altLang="zh-TW" sz="2800" i="1" u="sng" dirty="0" err="1">
                <a:solidFill>
                  <a:srgbClr val="FF0000"/>
                </a:solidFill>
              </a:rPr>
              <a:t>k</a:t>
            </a:r>
            <a:r>
              <a:rPr lang="en-US" altLang="zh-TW" sz="2800" i="1" u="sng" baseline="30000" dirty="0" err="1">
                <a:solidFill>
                  <a:srgbClr val="FF0000"/>
                </a:solidFill>
              </a:rPr>
              <a:t>k</a:t>
            </a:r>
            <a:r>
              <a:rPr lang="en-US" altLang="zh-TW" sz="2800" i="1" u="sng" dirty="0">
                <a:solidFill>
                  <a:srgbClr val="FF0000"/>
                </a:solidFill>
              </a:rPr>
              <a:t> </a:t>
            </a:r>
            <a:r>
              <a:rPr lang="en-US" altLang="zh-TW" sz="2800" u="sng" dirty="0">
                <a:solidFill>
                  <a:srgbClr val="FF0000"/>
                </a:solidFill>
              </a:rPr>
              <a:t>ways</a:t>
            </a:r>
            <a:r>
              <a:rPr lang="en-US" altLang="zh-TW" sz="2800" dirty="0"/>
              <a:t> to pick exactly one element in </a:t>
            </a:r>
            <a:r>
              <a:rPr lang="en-US" altLang="zh-TW" sz="2800" dirty="0" smtClean="0"/>
              <a:t>each array </a:t>
            </a:r>
            <a:r>
              <a:rPr lang="en-US" altLang="zh-TW" sz="2800" dirty="0"/>
              <a:t>and calculate the sum of the </a:t>
            </a:r>
            <a:r>
              <a:rPr lang="en-US" altLang="zh-TW" sz="2800" dirty="0" smtClean="0"/>
              <a:t>integers.</a:t>
            </a:r>
          </a:p>
          <a:p>
            <a:r>
              <a:rPr lang="en-US" altLang="zh-TW" sz="2800" dirty="0" smtClean="0"/>
              <a:t>Your </a:t>
            </a:r>
            <a:r>
              <a:rPr lang="en-US" altLang="zh-TW" sz="2800" dirty="0"/>
              <a:t>task is to find the </a:t>
            </a:r>
            <a:r>
              <a:rPr lang="en-US" altLang="zh-TW" sz="2800" i="1" dirty="0"/>
              <a:t>k </a:t>
            </a:r>
            <a:r>
              <a:rPr lang="en-US" altLang="zh-TW" sz="2800" dirty="0"/>
              <a:t>smallest sums among them.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496944" cy="5400600"/>
          </a:xfrm>
        </p:spPr>
        <p:txBody>
          <a:bodyPr/>
          <a:lstStyle/>
          <a:p>
            <a:r>
              <a:rPr lang="en-US" altLang="zh-TW" sz="2800" dirty="0"/>
              <a:t>There will be several test cases. The first line of each case contains </a:t>
            </a:r>
            <a:r>
              <a:rPr lang="en-US" altLang="zh-TW" sz="2800" u="sng" dirty="0">
                <a:solidFill>
                  <a:srgbClr val="FF0000"/>
                </a:solidFill>
              </a:rPr>
              <a:t>an integer </a:t>
            </a:r>
            <a:r>
              <a:rPr lang="en-US" altLang="zh-TW" sz="2800" i="1" u="sng" dirty="0">
                <a:solidFill>
                  <a:srgbClr val="FF0000"/>
                </a:solidFill>
              </a:rPr>
              <a:t>k </a:t>
            </a:r>
            <a:r>
              <a:rPr lang="en-US" altLang="zh-TW" sz="2800" u="sng" dirty="0">
                <a:solidFill>
                  <a:srgbClr val="FF0000"/>
                </a:solidFill>
              </a:rPr>
              <a:t>(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2 ≤ </a:t>
            </a:r>
            <a:r>
              <a:rPr lang="en-US" altLang="zh-TW" sz="2800" i="1" u="sng" dirty="0" smtClean="0">
                <a:solidFill>
                  <a:srgbClr val="FF0000"/>
                </a:solidFill>
              </a:rPr>
              <a:t>k </a:t>
            </a:r>
            <a:r>
              <a:rPr lang="en-US" altLang="zh-TW" sz="2800" u="sng" dirty="0">
                <a:solidFill>
                  <a:srgbClr val="FF0000"/>
                </a:solidFill>
              </a:rPr>
              <a:t>≤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750</a:t>
            </a:r>
            <a:r>
              <a:rPr lang="en-US" altLang="zh-TW" sz="2800" u="sng" dirty="0">
                <a:solidFill>
                  <a:srgbClr val="FF0000"/>
                </a:solidFill>
              </a:rPr>
              <a:t>)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Each of the </a:t>
            </a:r>
            <a:r>
              <a:rPr lang="en-US" altLang="zh-TW" sz="2800" dirty="0"/>
              <a:t>following </a:t>
            </a:r>
            <a:r>
              <a:rPr lang="en-US" altLang="zh-TW" sz="2800" i="1" u="sng" dirty="0">
                <a:solidFill>
                  <a:srgbClr val="FF0000"/>
                </a:solidFill>
              </a:rPr>
              <a:t>k </a:t>
            </a:r>
            <a:r>
              <a:rPr lang="en-US" altLang="zh-TW" sz="2800" u="sng" dirty="0">
                <a:solidFill>
                  <a:srgbClr val="FF0000"/>
                </a:solidFill>
              </a:rPr>
              <a:t>lines contains </a:t>
            </a:r>
            <a:r>
              <a:rPr lang="en-US" altLang="zh-TW" sz="2800" i="1" u="sng" dirty="0">
                <a:solidFill>
                  <a:srgbClr val="FF0000"/>
                </a:solidFill>
              </a:rPr>
              <a:t>k </a:t>
            </a:r>
            <a:r>
              <a:rPr lang="en-US" altLang="zh-TW" sz="2800" u="sng" dirty="0">
                <a:solidFill>
                  <a:srgbClr val="FF0000"/>
                </a:solidFill>
              </a:rPr>
              <a:t>positive integers</a:t>
            </a:r>
            <a:r>
              <a:rPr lang="en-US" altLang="zh-TW" sz="2800" dirty="0"/>
              <a:t> in each array. </a:t>
            </a:r>
            <a:endParaRPr lang="en-US" altLang="zh-TW" sz="2800" dirty="0" smtClean="0"/>
          </a:p>
          <a:p>
            <a:r>
              <a:rPr lang="en-US" altLang="zh-TW" sz="2800" dirty="0" smtClean="0"/>
              <a:t>Each </a:t>
            </a:r>
            <a:r>
              <a:rPr lang="en-US" altLang="zh-TW" sz="2800" dirty="0"/>
              <a:t>of these integers does </a:t>
            </a:r>
            <a:r>
              <a:rPr lang="en-US" altLang="zh-TW" sz="2800" u="sng" dirty="0">
                <a:solidFill>
                  <a:srgbClr val="FF0000"/>
                </a:solidFill>
              </a:rPr>
              <a:t>not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exceed 1,000,000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input is terminated by end-of-file (EOF).</a:t>
            </a:r>
            <a:endParaRPr lang="en-US" altLang="zh-TW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 dirty="0"/>
              <a:t>For each test case, print the </a:t>
            </a:r>
            <a:r>
              <a:rPr lang="en-US" altLang="zh-TW" sz="2800" i="1" u="sng" dirty="0">
                <a:solidFill>
                  <a:srgbClr val="FF0000"/>
                </a:solidFill>
              </a:rPr>
              <a:t>k </a:t>
            </a:r>
            <a:r>
              <a:rPr lang="en-US" altLang="zh-TW" sz="2800" u="sng" dirty="0">
                <a:solidFill>
                  <a:srgbClr val="FF0000"/>
                </a:solidFill>
              </a:rPr>
              <a:t>smallest sums</a:t>
            </a:r>
            <a:r>
              <a:rPr lang="en-US" altLang="zh-TW" sz="2800" dirty="0"/>
              <a:t>, </a:t>
            </a:r>
            <a:r>
              <a:rPr lang="en-US" altLang="zh-TW" sz="2800" u="sng" dirty="0">
                <a:solidFill>
                  <a:srgbClr val="FF0000"/>
                </a:solidFill>
              </a:rPr>
              <a:t>in ascending order</a:t>
            </a:r>
            <a:r>
              <a:rPr lang="en-US" altLang="zh-TW" sz="2800" dirty="0"/>
              <a:t>.</a:t>
            </a:r>
            <a:endParaRPr lang="en-US" altLang="zh-TW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9896" y="81149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4680520" cy="5688632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800" b="0" dirty="0" smtClean="0"/>
              <a:t>3</a:t>
            </a:r>
          </a:p>
          <a:p>
            <a:pPr marL="0" indent="0">
              <a:buNone/>
            </a:pPr>
            <a:r>
              <a:rPr lang="en-US" altLang="zh-TW" sz="2800" b="0" dirty="0" smtClean="0"/>
              <a:t>1</a:t>
            </a:r>
            <a:r>
              <a:rPr lang="en-US" altLang="zh-TW" sz="2800" b="0" dirty="0"/>
              <a:t> </a:t>
            </a:r>
            <a:r>
              <a:rPr lang="en-US" altLang="zh-TW" sz="2800" b="0" dirty="0" smtClean="0"/>
              <a:t>8 </a:t>
            </a:r>
            <a:r>
              <a:rPr lang="en-US" altLang="zh-TW" sz="2800" b="0" dirty="0"/>
              <a:t>5</a:t>
            </a:r>
          </a:p>
          <a:p>
            <a:pPr marL="0" indent="0">
              <a:buNone/>
            </a:pPr>
            <a:r>
              <a:rPr lang="en-US" altLang="zh-TW" sz="2800" b="0" dirty="0"/>
              <a:t>9 2 5</a:t>
            </a:r>
          </a:p>
          <a:p>
            <a:pPr marL="0" indent="0">
              <a:buNone/>
            </a:pPr>
            <a:r>
              <a:rPr lang="en-US" altLang="zh-TW" sz="2800" b="0" dirty="0"/>
              <a:t>10 7 6</a:t>
            </a:r>
          </a:p>
          <a:p>
            <a:pPr marL="0" indent="0">
              <a:buNone/>
            </a:pPr>
            <a:r>
              <a:rPr lang="en-US" altLang="zh-TW" sz="2800" b="0" dirty="0" smtClean="0"/>
              <a:t>2</a:t>
            </a:r>
          </a:p>
          <a:p>
            <a:pPr marL="0" indent="0">
              <a:buNone/>
            </a:pPr>
            <a:r>
              <a:rPr lang="en-US" altLang="zh-TW" sz="2800" b="0" dirty="0" smtClean="0"/>
              <a:t>1 1</a:t>
            </a:r>
            <a:endParaRPr lang="en-US" altLang="zh-TW" sz="2800" b="0" dirty="0"/>
          </a:p>
          <a:p>
            <a:pPr marL="0" indent="0">
              <a:buNone/>
            </a:pPr>
            <a:r>
              <a:rPr lang="en-US" altLang="zh-TW" sz="2800" b="0" dirty="0"/>
              <a:t>1 2</a:t>
            </a:r>
            <a:endParaRPr lang="en-US" altLang="zh-TW" sz="2800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711924" y="1052736"/>
            <a:ext cx="1296144" cy="205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/>
              <a:t>9 10 12</a:t>
            </a:r>
          </a:p>
          <a:p>
            <a:pPr marL="0" indent="0">
              <a:buNone/>
            </a:pPr>
            <a:r>
              <a:rPr lang="en-US" altLang="zh-TW" sz="2800" dirty="0" smtClean="0"/>
              <a:t>2 2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259632" y="584448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k lines and k integers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9552" y="1046113"/>
            <a:ext cx="1800200" cy="19508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39552" y="3212977"/>
            <a:ext cx="1800200" cy="13681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>
            <a:stCxn id="7" idx="1"/>
          </p:cNvCxnSpPr>
          <p:nvPr/>
        </p:nvCxnSpPr>
        <p:spPr bwMode="auto">
          <a:xfrm flipH="1">
            <a:off x="827584" y="815281"/>
            <a:ext cx="432048" cy="4534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字方塊 41"/>
          <p:cNvSpPr txBox="1"/>
          <p:nvPr/>
        </p:nvSpPr>
        <p:spPr>
          <a:xfrm>
            <a:off x="2526095" y="12921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Integers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H="1">
            <a:off x="1439652" y="1522958"/>
            <a:ext cx="1086443" cy="3524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536154" y="1628800"/>
            <a:ext cx="1800200" cy="1356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39552" y="3717031"/>
            <a:ext cx="1800200" cy="8640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9552" y="4674741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EOF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Brute Force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7800" y="1340768"/>
            <a:ext cx="7315200" cy="4907632"/>
          </a:xfrm>
        </p:spPr>
        <p:txBody>
          <a:bodyPr/>
          <a:lstStyle/>
          <a:p>
            <a:r>
              <a:rPr lang="en-US" altLang="zh-TW" dirty="0" smtClean="0"/>
              <a:t>Time Complexity: O(</a:t>
            </a:r>
            <a:r>
              <a:rPr lang="en-US" altLang="zh-TW" dirty="0" err="1" smtClean="0"/>
              <a:t>k</a:t>
            </a:r>
            <a:r>
              <a:rPr lang="en-US" altLang="zh-TW" baseline="30000" dirty="0" err="1" smtClean="0"/>
              <a:t>k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Space Complexity: O(k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22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04664"/>
            <a:ext cx="7315200" cy="838200"/>
          </a:xfrm>
        </p:spPr>
        <p:txBody>
          <a:bodyPr/>
          <a:lstStyle/>
          <a:p>
            <a:r>
              <a:rPr lang="en-US" altLang="zh-TW" dirty="0" err="1" smtClean="0"/>
              <a:t>priority_queue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41161"/>
              </p:ext>
            </p:extLst>
          </p:nvPr>
        </p:nvGraphicFramePr>
        <p:xfrm>
          <a:off x="1385392" y="4109991"/>
          <a:ext cx="1593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00"/>
                <a:gridCol w="531000"/>
                <a:gridCol w="53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51485"/>
              </p:ext>
            </p:extLst>
          </p:nvPr>
        </p:nvGraphicFramePr>
        <p:xfrm>
          <a:off x="3302893" y="4077072"/>
          <a:ext cx="273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00"/>
                <a:gridCol w="912000"/>
                <a:gridCol w="9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(7, 0)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(10, 0)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1384691" y="4470365"/>
            <a:ext cx="158417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8891" y="404087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8891" y="44221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255528" y="347811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priority_queue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72937"/>
              </p:ext>
            </p:extLst>
          </p:nvPr>
        </p:nvGraphicFramePr>
        <p:xfrm>
          <a:off x="6855928" y="4123302"/>
          <a:ext cx="1593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00"/>
                <a:gridCol w="531000"/>
                <a:gridCol w="53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6855227" y="4112680"/>
            <a:ext cx="158417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69427" y="405418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37130"/>
              </p:ext>
            </p:extLst>
          </p:nvPr>
        </p:nvGraphicFramePr>
        <p:xfrm>
          <a:off x="1354932" y="1844824"/>
          <a:ext cx="1593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00"/>
                <a:gridCol w="531000"/>
                <a:gridCol w="53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線單箭頭接點 17"/>
          <p:cNvCxnSpPr>
            <a:endCxn id="21" idx="0"/>
          </p:cNvCxnSpPr>
          <p:nvPr/>
        </p:nvCxnSpPr>
        <p:spPr bwMode="auto">
          <a:xfrm>
            <a:off x="2183542" y="3140968"/>
            <a:ext cx="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1084661" y="302483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sorting</a:t>
            </a:r>
            <a:endParaRPr lang="zh-TW" altLang="en-US" dirty="0"/>
          </a:p>
        </p:txBody>
      </p:sp>
      <p:sp>
        <p:nvSpPr>
          <p:cNvPr id="20" name="手繪多邊形 19"/>
          <p:cNvSpPr/>
          <p:nvPr/>
        </p:nvSpPr>
        <p:spPr>
          <a:xfrm>
            <a:off x="3800475" y="4391025"/>
            <a:ext cx="3200400" cy="540936"/>
          </a:xfrm>
          <a:custGeom>
            <a:avLst/>
            <a:gdLst>
              <a:gd name="connsiteX0" fmla="*/ 0 w 3200400"/>
              <a:gd name="connsiteY0" fmla="*/ 0 h 540936"/>
              <a:gd name="connsiteX1" fmla="*/ 1038225 w 3200400"/>
              <a:gd name="connsiteY1" fmla="*/ 533400 h 540936"/>
              <a:gd name="connsiteX2" fmla="*/ 2514600 w 3200400"/>
              <a:gd name="connsiteY2" fmla="*/ 295275 h 540936"/>
              <a:gd name="connsiteX3" fmla="*/ 3200400 w 3200400"/>
              <a:gd name="connsiteY3" fmla="*/ 38100 h 54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40936">
                <a:moveTo>
                  <a:pt x="0" y="0"/>
                </a:moveTo>
                <a:cubicBezTo>
                  <a:pt x="309562" y="242094"/>
                  <a:pt x="619125" y="484188"/>
                  <a:pt x="1038225" y="533400"/>
                </a:cubicBezTo>
                <a:cubicBezTo>
                  <a:pt x="1457325" y="582612"/>
                  <a:pt x="2154238" y="377825"/>
                  <a:pt x="2514600" y="295275"/>
                </a:cubicBezTo>
                <a:cubicBezTo>
                  <a:pt x="2874963" y="212725"/>
                  <a:pt x="3037681" y="125412"/>
                  <a:pt x="3200400" y="38100"/>
                </a:cubicBezTo>
              </a:path>
            </a:pathLst>
          </a:custGeom>
          <a:ln>
            <a:solidFill>
              <a:srgbClr val="0000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47565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0     1     2</a:t>
            </a:r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6217"/>
              </p:ext>
            </p:extLst>
          </p:nvPr>
        </p:nvGraphicFramePr>
        <p:xfrm>
          <a:off x="3275856" y="5074384"/>
          <a:ext cx="273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00"/>
                <a:gridCol w="912000"/>
                <a:gridCol w="9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(6, 1)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(7, 0)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(10, 0)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手繪多邊形 34"/>
          <p:cNvSpPr/>
          <p:nvPr/>
        </p:nvSpPr>
        <p:spPr>
          <a:xfrm>
            <a:off x="3810000" y="4410075"/>
            <a:ext cx="3743325" cy="1581310"/>
          </a:xfrm>
          <a:custGeom>
            <a:avLst/>
            <a:gdLst>
              <a:gd name="connsiteX0" fmla="*/ 0 w 3743325"/>
              <a:gd name="connsiteY0" fmla="*/ 990600 h 1581310"/>
              <a:gd name="connsiteX1" fmla="*/ 1228725 w 3743325"/>
              <a:gd name="connsiteY1" fmla="*/ 1581150 h 1581310"/>
              <a:gd name="connsiteX2" fmla="*/ 2638425 w 3743325"/>
              <a:gd name="connsiteY2" fmla="*/ 1038225 h 1581310"/>
              <a:gd name="connsiteX3" fmla="*/ 3743325 w 3743325"/>
              <a:gd name="connsiteY3" fmla="*/ 0 h 158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3325" h="1581310">
                <a:moveTo>
                  <a:pt x="0" y="990600"/>
                </a:moveTo>
                <a:cubicBezTo>
                  <a:pt x="394494" y="1281906"/>
                  <a:pt x="788988" y="1573213"/>
                  <a:pt x="1228725" y="1581150"/>
                </a:cubicBezTo>
                <a:cubicBezTo>
                  <a:pt x="1668463" y="1589088"/>
                  <a:pt x="2219325" y="1301750"/>
                  <a:pt x="2638425" y="1038225"/>
                </a:cubicBezTo>
                <a:cubicBezTo>
                  <a:pt x="3057525" y="774700"/>
                  <a:pt x="3400425" y="387350"/>
                  <a:pt x="3743325" y="0"/>
                </a:cubicBezTo>
              </a:path>
            </a:pathLst>
          </a:custGeom>
          <a:ln>
            <a:solidFill>
              <a:srgbClr val="0000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125960"/>
              </p:ext>
            </p:extLst>
          </p:nvPr>
        </p:nvGraphicFramePr>
        <p:xfrm>
          <a:off x="3275856" y="6154504"/>
          <a:ext cx="273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00"/>
                <a:gridCol w="912000"/>
                <a:gridCol w="9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(10, 2)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(7, 0)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(10, 0)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手繪多邊形 36"/>
          <p:cNvSpPr/>
          <p:nvPr/>
        </p:nvSpPr>
        <p:spPr>
          <a:xfrm>
            <a:off x="4644008" y="4400550"/>
            <a:ext cx="3642742" cy="2337769"/>
          </a:xfrm>
          <a:custGeom>
            <a:avLst/>
            <a:gdLst>
              <a:gd name="connsiteX0" fmla="*/ 0 w 4410075"/>
              <a:gd name="connsiteY0" fmla="*/ 2076450 h 2337769"/>
              <a:gd name="connsiteX1" fmla="*/ 1790700 w 4410075"/>
              <a:gd name="connsiteY1" fmla="*/ 2276475 h 2337769"/>
              <a:gd name="connsiteX2" fmla="*/ 3743325 w 4410075"/>
              <a:gd name="connsiteY2" fmla="*/ 1123950 h 2337769"/>
              <a:gd name="connsiteX3" fmla="*/ 4410075 w 4410075"/>
              <a:gd name="connsiteY3" fmla="*/ 0 h 233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75" h="2337769">
                <a:moveTo>
                  <a:pt x="0" y="2076450"/>
                </a:moveTo>
                <a:cubicBezTo>
                  <a:pt x="583406" y="2255837"/>
                  <a:pt x="1166813" y="2435225"/>
                  <a:pt x="1790700" y="2276475"/>
                </a:cubicBezTo>
                <a:cubicBezTo>
                  <a:pt x="2414587" y="2117725"/>
                  <a:pt x="3306763" y="1503362"/>
                  <a:pt x="3743325" y="1123950"/>
                </a:cubicBezTo>
                <a:cubicBezTo>
                  <a:pt x="4179887" y="744538"/>
                  <a:pt x="4294981" y="372269"/>
                  <a:pt x="4410075" y="0"/>
                </a:cubicBezTo>
              </a:path>
            </a:pathLst>
          </a:custGeom>
          <a:ln>
            <a:solidFill>
              <a:srgbClr val="0000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306375" y="4054183"/>
            <a:ext cx="1753457" cy="82959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手繪多邊形 38"/>
          <p:cNvSpPr/>
          <p:nvPr/>
        </p:nvSpPr>
        <p:spPr>
          <a:xfrm>
            <a:off x="2867025" y="3016255"/>
            <a:ext cx="4417822" cy="1108070"/>
          </a:xfrm>
          <a:custGeom>
            <a:avLst/>
            <a:gdLst>
              <a:gd name="connsiteX0" fmla="*/ 0 w 4417822"/>
              <a:gd name="connsiteY0" fmla="*/ 1031870 h 1108070"/>
              <a:gd name="connsiteX1" fmla="*/ 1019175 w 4417822"/>
              <a:gd name="connsiteY1" fmla="*/ 31745 h 1108070"/>
              <a:gd name="connsiteX2" fmla="*/ 3886200 w 4417822"/>
              <a:gd name="connsiteY2" fmla="*/ 327020 h 1108070"/>
              <a:gd name="connsiteX3" fmla="*/ 4410075 w 4417822"/>
              <a:gd name="connsiteY3" fmla="*/ 1108070 h 110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7822" h="1108070">
                <a:moveTo>
                  <a:pt x="0" y="1031870"/>
                </a:moveTo>
                <a:cubicBezTo>
                  <a:pt x="185737" y="590545"/>
                  <a:pt x="371475" y="149220"/>
                  <a:pt x="1019175" y="31745"/>
                </a:cubicBezTo>
                <a:cubicBezTo>
                  <a:pt x="1666875" y="-85730"/>
                  <a:pt x="3321050" y="147633"/>
                  <a:pt x="3886200" y="327020"/>
                </a:cubicBezTo>
                <a:cubicBezTo>
                  <a:pt x="4451350" y="506407"/>
                  <a:pt x="4430712" y="807238"/>
                  <a:pt x="4410075" y="110807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452211" y="2598489"/>
            <a:ext cx="94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merge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4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04664"/>
            <a:ext cx="7315200" cy="838200"/>
          </a:xfrm>
        </p:spPr>
        <p:txBody>
          <a:bodyPr/>
          <a:lstStyle/>
          <a:p>
            <a:r>
              <a:rPr lang="en-US" altLang="zh-TW" dirty="0" err="1" smtClean="0"/>
              <a:t>priority_queue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55029"/>
              </p:ext>
            </p:extLst>
          </p:nvPr>
        </p:nvGraphicFramePr>
        <p:xfrm>
          <a:off x="1385392" y="4109991"/>
          <a:ext cx="1593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00"/>
                <a:gridCol w="531000"/>
                <a:gridCol w="53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5825"/>
              </p:ext>
            </p:extLst>
          </p:nvPr>
        </p:nvGraphicFramePr>
        <p:xfrm>
          <a:off x="3302893" y="4077072"/>
          <a:ext cx="273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00"/>
                <a:gridCol w="912000"/>
                <a:gridCol w="9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(9, 0)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(12, 0)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13, </a:t>
                      </a: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1384691" y="4869160"/>
            <a:ext cx="158417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8891" y="404087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8891" y="479715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255528" y="347811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priority_queue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5819"/>
              </p:ext>
            </p:extLst>
          </p:nvPr>
        </p:nvGraphicFramePr>
        <p:xfrm>
          <a:off x="6855928" y="4123302"/>
          <a:ext cx="1593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00"/>
                <a:gridCol w="531000"/>
                <a:gridCol w="53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6855227" y="4112680"/>
            <a:ext cx="158417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69427" y="405418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92272"/>
              </p:ext>
            </p:extLst>
          </p:nvPr>
        </p:nvGraphicFramePr>
        <p:xfrm>
          <a:off x="1354932" y="1844824"/>
          <a:ext cx="1593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00"/>
                <a:gridCol w="531000"/>
                <a:gridCol w="53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線單箭頭接點 17"/>
          <p:cNvCxnSpPr>
            <a:endCxn id="21" idx="0"/>
          </p:cNvCxnSpPr>
          <p:nvPr/>
        </p:nvCxnSpPr>
        <p:spPr bwMode="auto">
          <a:xfrm>
            <a:off x="2183542" y="3140968"/>
            <a:ext cx="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1084661" y="302483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sorting</a:t>
            </a:r>
            <a:endParaRPr lang="zh-TW" altLang="en-US" dirty="0"/>
          </a:p>
        </p:txBody>
      </p:sp>
      <p:sp>
        <p:nvSpPr>
          <p:cNvPr id="20" name="手繪多邊形 19"/>
          <p:cNvSpPr/>
          <p:nvPr/>
        </p:nvSpPr>
        <p:spPr>
          <a:xfrm>
            <a:off x="3800475" y="4391025"/>
            <a:ext cx="3200400" cy="540936"/>
          </a:xfrm>
          <a:custGeom>
            <a:avLst/>
            <a:gdLst>
              <a:gd name="connsiteX0" fmla="*/ 0 w 3200400"/>
              <a:gd name="connsiteY0" fmla="*/ 0 h 540936"/>
              <a:gd name="connsiteX1" fmla="*/ 1038225 w 3200400"/>
              <a:gd name="connsiteY1" fmla="*/ 533400 h 540936"/>
              <a:gd name="connsiteX2" fmla="*/ 2514600 w 3200400"/>
              <a:gd name="connsiteY2" fmla="*/ 295275 h 540936"/>
              <a:gd name="connsiteX3" fmla="*/ 3200400 w 3200400"/>
              <a:gd name="connsiteY3" fmla="*/ 38100 h 54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40936">
                <a:moveTo>
                  <a:pt x="0" y="0"/>
                </a:moveTo>
                <a:cubicBezTo>
                  <a:pt x="309562" y="242094"/>
                  <a:pt x="619125" y="484188"/>
                  <a:pt x="1038225" y="533400"/>
                </a:cubicBezTo>
                <a:cubicBezTo>
                  <a:pt x="1457325" y="582612"/>
                  <a:pt x="2154238" y="377825"/>
                  <a:pt x="2514600" y="295275"/>
                </a:cubicBezTo>
                <a:cubicBezTo>
                  <a:pt x="2874963" y="212725"/>
                  <a:pt x="3037681" y="125412"/>
                  <a:pt x="3200400" y="38100"/>
                </a:cubicBezTo>
              </a:path>
            </a:pathLst>
          </a:custGeom>
          <a:ln>
            <a:solidFill>
              <a:srgbClr val="0000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47565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0     1     2</a:t>
            </a:r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60117"/>
              </p:ext>
            </p:extLst>
          </p:nvPr>
        </p:nvGraphicFramePr>
        <p:xfrm>
          <a:off x="3275856" y="5074384"/>
          <a:ext cx="273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00"/>
                <a:gridCol w="912000"/>
                <a:gridCol w="9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(10, 1)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(12, 0)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13, </a:t>
                      </a: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手繪多邊形 34"/>
          <p:cNvSpPr/>
          <p:nvPr/>
        </p:nvSpPr>
        <p:spPr>
          <a:xfrm>
            <a:off x="3810000" y="4410075"/>
            <a:ext cx="3743325" cy="1581310"/>
          </a:xfrm>
          <a:custGeom>
            <a:avLst/>
            <a:gdLst>
              <a:gd name="connsiteX0" fmla="*/ 0 w 3743325"/>
              <a:gd name="connsiteY0" fmla="*/ 990600 h 1581310"/>
              <a:gd name="connsiteX1" fmla="*/ 1228725 w 3743325"/>
              <a:gd name="connsiteY1" fmla="*/ 1581150 h 1581310"/>
              <a:gd name="connsiteX2" fmla="*/ 2638425 w 3743325"/>
              <a:gd name="connsiteY2" fmla="*/ 1038225 h 1581310"/>
              <a:gd name="connsiteX3" fmla="*/ 3743325 w 3743325"/>
              <a:gd name="connsiteY3" fmla="*/ 0 h 158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3325" h="1581310">
                <a:moveTo>
                  <a:pt x="0" y="990600"/>
                </a:moveTo>
                <a:cubicBezTo>
                  <a:pt x="394494" y="1281906"/>
                  <a:pt x="788988" y="1573213"/>
                  <a:pt x="1228725" y="1581150"/>
                </a:cubicBezTo>
                <a:cubicBezTo>
                  <a:pt x="1668463" y="1589088"/>
                  <a:pt x="2219325" y="1301750"/>
                  <a:pt x="2638425" y="1038225"/>
                </a:cubicBezTo>
                <a:cubicBezTo>
                  <a:pt x="3057525" y="774700"/>
                  <a:pt x="3400425" y="387350"/>
                  <a:pt x="3743325" y="0"/>
                </a:cubicBezTo>
              </a:path>
            </a:pathLst>
          </a:custGeom>
          <a:ln>
            <a:solidFill>
              <a:srgbClr val="0000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84069"/>
              </p:ext>
            </p:extLst>
          </p:nvPr>
        </p:nvGraphicFramePr>
        <p:xfrm>
          <a:off x="3275856" y="6154504"/>
          <a:ext cx="273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00"/>
                <a:gridCol w="912000"/>
                <a:gridCol w="9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(13, 2)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(12, 0)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13, </a:t>
                      </a: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手繪多邊形 36"/>
          <p:cNvSpPr/>
          <p:nvPr/>
        </p:nvSpPr>
        <p:spPr>
          <a:xfrm>
            <a:off x="4644008" y="4400550"/>
            <a:ext cx="3642742" cy="2337769"/>
          </a:xfrm>
          <a:custGeom>
            <a:avLst/>
            <a:gdLst>
              <a:gd name="connsiteX0" fmla="*/ 0 w 4410075"/>
              <a:gd name="connsiteY0" fmla="*/ 2076450 h 2337769"/>
              <a:gd name="connsiteX1" fmla="*/ 1790700 w 4410075"/>
              <a:gd name="connsiteY1" fmla="*/ 2276475 h 2337769"/>
              <a:gd name="connsiteX2" fmla="*/ 3743325 w 4410075"/>
              <a:gd name="connsiteY2" fmla="*/ 1123950 h 2337769"/>
              <a:gd name="connsiteX3" fmla="*/ 4410075 w 4410075"/>
              <a:gd name="connsiteY3" fmla="*/ 0 h 233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75" h="2337769">
                <a:moveTo>
                  <a:pt x="0" y="2076450"/>
                </a:moveTo>
                <a:cubicBezTo>
                  <a:pt x="583406" y="2255837"/>
                  <a:pt x="1166813" y="2435225"/>
                  <a:pt x="1790700" y="2276475"/>
                </a:cubicBezTo>
                <a:cubicBezTo>
                  <a:pt x="2414587" y="2117725"/>
                  <a:pt x="3306763" y="1503362"/>
                  <a:pt x="3743325" y="1123950"/>
                </a:cubicBezTo>
                <a:cubicBezTo>
                  <a:pt x="4179887" y="744538"/>
                  <a:pt x="4294981" y="372269"/>
                  <a:pt x="4410075" y="0"/>
                </a:cubicBezTo>
              </a:path>
            </a:pathLst>
          </a:custGeom>
          <a:ln>
            <a:solidFill>
              <a:srgbClr val="0000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2867025" y="3016255"/>
            <a:ext cx="4417822" cy="1108070"/>
          </a:xfrm>
          <a:custGeom>
            <a:avLst/>
            <a:gdLst>
              <a:gd name="connsiteX0" fmla="*/ 0 w 4417822"/>
              <a:gd name="connsiteY0" fmla="*/ 1031870 h 1108070"/>
              <a:gd name="connsiteX1" fmla="*/ 1019175 w 4417822"/>
              <a:gd name="connsiteY1" fmla="*/ 31745 h 1108070"/>
              <a:gd name="connsiteX2" fmla="*/ 3886200 w 4417822"/>
              <a:gd name="connsiteY2" fmla="*/ 327020 h 1108070"/>
              <a:gd name="connsiteX3" fmla="*/ 4410075 w 4417822"/>
              <a:gd name="connsiteY3" fmla="*/ 1108070 h 110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7822" h="1108070">
                <a:moveTo>
                  <a:pt x="0" y="1031870"/>
                </a:moveTo>
                <a:cubicBezTo>
                  <a:pt x="185737" y="590545"/>
                  <a:pt x="371475" y="149220"/>
                  <a:pt x="1019175" y="31745"/>
                </a:cubicBezTo>
                <a:cubicBezTo>
                  <a:pt x="1666875" y="-85730"/>
                  <a:pt x="3321050" y="147633"/>
                  <a:pt x="3886200" y="327020"/>
                </a:cubicBezTo>
                <a:cubicBezTo>
                  <a:pt x="4451350" y="506407"/>
                  <a:pt x="4430712" y="807238"/>
                  <a:pt x="4410075" y="110807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306375" y="4054183"/>
            <a:ext cx="1753457" cy="12470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452211" y="2598489"/>
            <a:ext cx="94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merge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 Complexity: O(k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logk)</a:t>
            </a:r>
          </a:p>
          <a:p>
            <a:r>
              <a:rPr lang="en-US" altLang="zh-TW" dirty="0" smtClean="0"/>
              <a:t>Space Complexity: O(k)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339237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9135</TotalTime>
  <Words>378</Words>
  <Application>Microsoft Office PowerPoint</Application>
  <PresentationFormat>如螢幕大小 (4:3)</PresentationFormat>
  <Paragraphs>128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古典-1</vt:lpstr>
      <vt:lpstr>Uva 11997</vt:lpstr>
      <vt:lpstr>Problem Descriptions</vt:lpstr>
      <vt:lpstr>Input</vt:lpstr>
      <vt:lpstr>Output</vt:lpstr>
      <vt:lpstr>Sample I/O</vt:lpstr>
      <vt:lpstr>Brute Force</vt:lpstr>
      <vt:lpstr>priority_queue</vt:lpstr>
      <vt:lpstr>priority_queue</vt:lpstr>
      <vt:lpstr>Priority Queue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2782</cp:revision>
  <dcterms:created xsi:type="dcterms:W3CDTF">2007-09-17T04:06:35Z</dcterms:created>
  <dcterms:modified xsi:type="dcterms:W3CDTF">2018-10-17T14:31:10Z</dcterms:modified>
</cp:coreProperties>
</file>