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sldIdLst>
    <p:sldId id="256" r:id="rId2"/>
    <p:sldId id="384" r:id="rId3"/>
    <p:sldId id="373" r:id="rId4"/>
    <p:sldId id="374" r:id="rId5"/>
    <p:sldId id="385" r:id="rId6"/>
    <p:sldId id="375" r:id="rId7"/>
    <p:sldId id="376" r:id="rId8"/>
    <p:sldId id="386" r:id="rId9"/>
    <p:sldId id="405" r:id="rId10"/>
    <p:sldId id="395" r:id="rId11"/>
    <p:sldId id="396" r:id="rId12"/>
    <p:sldId id="397" r:id="rId13"/>
    <p:sldId id="398" r:id="rId14"/>
    <p:sldId id="399" r:id="rId15"/>
    <p:sldId id="400" r:id="rId16"/>
    <p:sldId id="401" r:id="rId17"/>
    <p:sldId id="402" r:id="rId18"/>
    <p:sldId id="403" r:id="rId19"/>
    <p:sldId id="404" r:id="rId20"/>
    <p:sldId id="389" r:id="rId21"/>
    <p:sldId id="390" r:id="rId22"/>
    <p:sldId id="391" r:id="rId23"/>
    <p:sldId id="392" r:id="rId24"/>
    <p:sldId id="394" r:id="rId25"/>
    <p:sldId id="393" r:id="rId26"/>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F8F8F8"/>
    <a:srgbClr val="00CCFF"/>
    <a:srgbClr val="FF99FF"/>
    <a:srgbClr val="FF00FF"/>
    <a:srgbClr val="0033CC"/>
    <a:srgbClr val="00FFFF"/>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32" autoAdjust="0"/>
    <p:restoredTop sz="87840" autoAdjust="0"/>
  </p:normalViewPr>
  <p:slideViewPr>
    <p:cSldViewPr>
      <p:cViewPr varScale="1">
        <p:scale>
          <a:sx n="112" d="100"/>
          <a:sy n="112" d="100"/>
        </p:scale>
        <p:origin x="-1536"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B9068F-60CD-4D92-9C9D-3C184FFEC4A9}" type="slidenum">
              <a:rPr lang="en-US" altLang="zh-TW"/>
              <a:pPr/>
              <a:t>18</a:t>
            </a:fld>
            <a:endParaRPr lang="en-US" altLang="zh-TW"/>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xfrm>
            <a:off x="914400" y="4343400"/>
            <a:ext cx="5029200" cy="4114800"/>
          </a:xfrm>
        </p:spPr>
        <p:txBody>
          <a:bodyPr/>
          <a:lstStyle/>
          <a:p>
            <a:endParaRPr lang="zh-TW"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21840-0B5D-4E3A-B640-9AA6CDEE46DE}" type="slidenum">
              <a:rPr lang="en-US" altLang="zh-TW"/>
              <a:pPr/>
              <a:t>19</a:t>
            </a:fld>
            <a:endParaRPr lang="en-US" altLang="zh-TW"/>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xfrm>
            <a:off x="914400" y="4343400"/>
            <a:ext cx="5029200" cy="4114800"/>
          </a:xfrm>
        </p:spPr>
        <p:txBody>
          <a:bodyPr/>
          <a:lstStyle/>
          <a:p>
            <a:endParaRPr lang="zh-TW"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055C4-72EE-4368-8748-4E9978B6AD63}" type="slidenum">
              <a:rPr lang="en-US" altLang="zh-TW"/>
              <a:pPr/>
              <a:t>10</a:t>
            </a:fld>
            <a:endParaRPr lang="en-US" altLang="zh-TW"/>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xfrm>
            <a:off x="914400" y="4343400"/>
            <a:ext cx="5029200" cy="4114800"/>
          </a:xfrm>
        </p:spPr>
        <p:txBody>
          <a:bodyPr/>
          <a:lstStyle/>
          <a:p>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9B7C10-4648-489C-9618-CDEF1FA7ECCC}" type="slidenum">
              <a:rPr lang="en-US" altLang="zh-TW"/>
              <a:pPr/>
              <a:t>11</a:t>
            </a:fld>
            <a:endParaRPr lang="en-US" altLang="zh-TW"/>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xfrm>
            <a:off x="914400" y="4343400"/>
            <a:ext cx="5029200" cy="4114800"/>
          </a:xfrm>
        </p:spPr>
        <p:txBody>
          <a:bodyPr/>
          <a:lstStyle/>
          <a:p>
            <a:endParaRPr lang="zh-TW"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1B70E-7962-45D0-B5F4-AB288A1E5A7A}" type="slidenum">
              <a:rPr lang="en-US" altLang="zh-TW"/>
              <a:pPr/>
              <a:t>12</a:t>
            </a:fld>
            <a:endParaRPr lang="en-US" altLang="zh-TW"/>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xfrm>
            <a:off x="914400" y="4343400"/>
            <a:ext cx="5029200" cy="4114800"/>
          </a:xfrm>
        </p:spPr>
        <p:txBody>
          <a:bodyPr/>
          <a:lstStyle/>
          <a:p>
            <a:endParaRPr lang="zh-TW"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43F26-B0F7-4E12-9EAE-94472AD2869D}" type="slidenum">
              <a:rPr lang="en-US" altLang="zh-TW"/>
              <a:pPr/>
              <a:t>13</a:t>
            </a:fld>
            <a:endParaRPr lang="en-US" altLang="zh-TW"/>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xfrm>
            <a:off x="914400" y="4343400"/>
            <a:ext cx="5029200" cy="4114800"/>
          </a:xfrm>
        </p:spPr>
        <p:txBody>
          <a:bodyPr/>
          <a:lstStyle/>
          <a:p>
            <a:endParaRPr lang="zh-TW"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615901-1C43-48D7-8936-9C6119BB6B5B}" type="slidenum">
              <a:rPr lang="en-US" altLang="zh-TW"/>
              <a:pPr/>
              <a:t>14</a:t>
            </a:fld>
            <a:endParaRPr lang="en-US" altLang="zh-TW"/>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a:xfrm>
            <a:off x="914400" y="4343400"/>
            <a:ext cx="5029200" cy="4114800"/>
          </a:xfrm>
        </p:spPr>
        <p:txBody>
          <a:bodyPr/>
          <a:lstStyle/>
          <a:p>
            <a:endParaRPr lang="zh-TW"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FFEE48-D74B-4045-8EFE-D49BE8EC88B8}" type="slidenum">
              <a:rPr lang="en-US" altLang="zh-TW"/>
              <a:pPr/>
              <a:t>15</a:t>
            </a:fld>
            <a:endParaRPr lang="en-US" altLang="zh-TW"/>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xfrm>
            <a:off x="914400" y="4343400"/>
            <a:ext cx="5029200" cy="4114800"/>
          </a:xfrm>
        </p:spPr>
        <p:txBody>
          <a:bodyPr/>
          <a:lstStyle/>
          <a:p>
            <a:endParaRPr lang="zh-TW"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1EE1CF-312D-4AA8-B356-94E527AF8CBD}" type="slidenum">
              <a:rPr lang="en-US" altLang="zh-TW"/>
              <a:pPr/>
              <a:t>16</a:t>
            </a:fld>
            <a:endParaRPr lang="en-US" altLang="zh-TW"/>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xfrm>
            <a:off x="914400" y="4343400"/>
            <a:ext cx="5029200" cy="4114800"/>
          </a:xfrm>
        </p:spPr>
        <p:txBody>
          <a:bodyPr/>
          <a:lstStyle/>
          <a:p>
            <a:endParaRPr lang="zh-TW"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53D305-8233-4B47-89A4-09EF061C9EFD}" type="slidenum">
              <a:rPr lang="en-US" altLang="zh-TW"/>
              <a:pPr/>
              <a:t>17</a:t>
            </a:fld>
            <a:endParaRPr lang="en-US" altLang="zh-TW"/>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xfrm>
            <a:off x="914400" y="4343400"/>
            <a:ext cx="5029200" cy="4114800"/>
          </a:xfrm>
        </p:spPr>
        <p:txBody>
          <a:bodyPr/>
          <a:lstStyle/>
          <a:p>
            <a:endParaRPr lang="zh-TW"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TW" dirty="0" err="1" smtClean="0"/>
              <a:t>Uva</a:t>
            </a:r>
            <a:r>
              <a:rPr lang="en-US" altLang="zh-TW" dirty="0" smtClean="0"/>
              <a:t> 11374</a:t>
            </a:r>
            <a:endParaRPr lang="en-US" altLang="zh-TW" dirty="0" smtClean="0">
              <a:latin typeface="Arial" charset="0"/>
            </a:endParaRPr>
          </a:p>
        </p:txBody>
      </p:sp>
      <p:sp>
        <p:nvSpPr>
          <p:cNvPr id="3075" name="Rectangle 3"/>
          <p:cNvSpPr>
            <a:spLocks noGrp="1" noChangeArrowheads="1"/>
          </p:cNvSpPr>
          <p:nvPr>
            <p:ph type="subTitle" idx="1"/>
          </p:nvPr>
        </p:nvSpPr>
        <p:spPr>
          <a:xfrm>
            <a:off x="971600" y="3573016"/>
            <a:ext cx="7488832" cy="1360488"/>
          </a:xfrm>
        </p:spPr>
        <p:txBody>
          <a:bodyPr/>
          <a:lstStyle/>
          <a:p>
            <a:r>
              <a:rPr lang="en-US" altLang="zh-TW" dirty="0" smtClean="0"/>
              <a:t>Airport Express</a:t>
            </a:r>
          </a:p>
          <a:p>
            <a:pPr eaLnBrk="1" hangingPunct="1"/>
            <a:r>
              <a:rPr lang="en-US" altLang="zh-TW" dirty="0" smtClean="0">
                <a:latin typeface="Arial" charset="0"/>
              </a:rPr>
              <a:t>Time: </a:t>
            </a:r>
            <a:r>
              <a:rPr lang="en-US" altLang="zh-TW" dirty="0">
                <a:latin typeface="Arial" charset="0"/>
              </a:rPr>
              <a:t>1</a:t>
            </a:r>
            <a:r>
              <a:rPr lang="en-US" altLang="zh-TW" dirty="0" smtClean="0">
                <a:latin typeface="Arial" charset="0"/>
              </a:rPr>
              <a:t> second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投影片編號版面配置區 5"/>
          <p:cNvSpPr>
            <a:spLocks noGrp="1"/>
          </p:cNvSpPr>
          <p:nvPr>
            <p:ph type="sldNum" sz="quarter" idx="12"/>
          </p:nvPr>
        </p:nvSpPr>
        <p:spPr/>
        <p:txBody>
          <a:bodyPr/>
          <a:lstStyle/>
          <a:p>
            <a:fld id="{4517B023-61DD-4753-97E3-CF809D7FC3D3}" type="slidenum">
              <a:rPr lang="en-US" altLang="zh-TW"/>
              <a:pPr/>
              <a:t>10</a:t>
            </a:fld>
            <a:endParaRPr lang="en-US" altLang="zh-TW"/>
          </a:p>
        </p:txBody>
      </p:sp>
      <p:sp>
        <p:nvSpPr>
          <p:cNvPr id="189442" name="Rectangle 2"/>
          <p:cNvSpPr>
            <a:spLocks noGrp="1" noChangeArrowheads="1"/>
          </p:cNvSpPr>
          <p:nvPr>
            <p:ph type="title"/>
          </p:nvPr>
        </p:nvSpPr>
        <p:spPr>
          <a:xfrm>
            <a:off x="1042988" y="404813"/>
            <a:ext cx="7315200" cy="838200"/>
          </a:xfrm>
        </p:spPr>
        <p:txBody>
          <a:bodyPr/>
          <a:lstStyle/>
          <a:p>
            <a:r>
              <a:rPr lang="en-US" altLang="zh-TW"/>
              <a:t>Dijkstra</a:t>
            </a:r>
            <a:r>
              <a:rPr lang="en-US" altLang="zh-TW">
                <a:latin typeface="Arial"/>
              </a:rPr>
              <a:t>’</a:t>
            </a:r>
            <a:r>
              <a:rPr lang="en-US" altLang="zh-TW"/>
              <a:t>s Algorithm</a:t>
            </a:r>
          </a:p>
        </p:txBody>
      </p:sp>
      <p:sp>
        <p:nvSpPr>
          <p:cNvPr id="189443" name="Rectangle 3"/>
          <p:cNvSpPr>
            <a:spLocks noGrp="1" noChangeArrowheads="1"/>
          </p:cNvSpPr>
          <p:nvPr>
            <p:ph type="body" idx="1"/>
          </p:nvPr>
        </p:nvSpPr>
        <p:spPr>
          <a:xfrm>
            <a:off x="179388" y="1196975"/>
            <a:ext cx="8856662" cy="5400675"/>
          </a:xfrm>
          <a:solidFill>
            <a:schemeClr val="bg1"/>
          </a:solidFill>
          <a:ln w="38100">
            <a:solidFill>
              <a:schemeClr val="tx1"/>
            </a:solidFill>
            <a:miter lim="800000"/>
            <a:headEnd/>
            <a:tailEnd/>
          </a:ln>
        </p:spPr>
        <p:txBody>
          <a:bodyPr/>
          <a:lstStyle/>
          <a:p>
            <a:pPr>
              <a:buFont typeface="Wingdings" pitchFamily="2" charset="2"/>
              <a:buNone/>
            </a:pPr>
            <a:r>
              <a:rPr lang="en-US" altLang="zh-TW" sz="2400">
                <a:latin typeface="Courier New" pitchFamily="49" charset="0"/>
              </a:rPr>
              <a:t>Dijkstra(G)</a:t>
            </a:r>
          </a:p>
          <a:p>
            <a:pPr>
              <a:buFont typeface="Wingdings" pitchFamily="2" charset="2"/>
              <a:buNone/>
            </a:pPr>
            <a:r>
              <a:rPr lang="en-US" altLang="zh-TW" sz="2400">
                <a:latin typeface="Courier New" pitchFamily="49" charset="0"/>
              </a:rPr>
              <a:t>   for each v </a:t>
            </a:r>
            <a:r>
              <a:rPr lang="en-US" altLang="zh-TW" sz="2400">
                <a:latin typeface="Courier New" pitchFamily="49" charset="0"/>
                <a:sym typeface="Symbol" pitchFamily="18" charset="2"/>
              </a:rPr>
              <a:t> V</a:t>
            </a:r>
          </a:p>
          <a:p>
            <a:pPr>
              <a:buFont typeface="Wingdings" pitchFamily="2" charset="2"/>
              <a:buNone/>
            </a:pPr>
            <a:r>
              <a:rPr lang="en-US" altLang="zh-TW" sz="2400">
                <a:latin typeface="Courier New" pitchFamily="49" charset="0"/>
                <a:sym typeface="Symbol" pitchFamily="18" charset="2"/>
              </a:rPr>
              <a:t>      d[v] = ;</a:t>
            </a:r>
          </a:p>
          <a:p>
            <a:pPr>
              <a:buFont typeface="Wingdings" pitchFamily="2" charset="2"/>
              <a:buNone/>
            </a:pPr>
            <a:r>
              <a:rPr lang="en-US" altLang="zh-TW" sz="2400">
                <a:latin typeface="Courier New" pitchFamily="49" charset="0"/>
                <a:sym typeface="Symbol" pitchFamily="18" charset="2"/>
              </a:rPr>
              <a:t>   d[s] = 0; S = ; Q = V;</a:t>
            </a:r>
          </a:p>
          <a:p>
            <a:pPr>
              <a:buFont typeface="Wingdings" pitchFamily="2" charset="2"/>
              <a:buNone/>
            </a:pPr>
            <a:r>
              <a:rPr lang="en-US" altLang="zh-TW" sz="2400">
                <a:latin typeface="Courier New" pitchFamily="49" charset="0"/>
                <a:sym typeface="Symbol" pitchFamily="18" charset="2"/>
              </a:rPr>
              <a:t>   while (Q  )</a:t>
            </a:r>
          </a:p>
          <a:p>
            <a:pPr>
              <a:buFont typeface="Wingdings" pitchFamily="2" charset="2"/>
              <a:buNone/>
            </a:pPr>
            <a:r>
              <a:rPr lang="en-US" altLang="zh-TW" sz="2400">
                <a:latin typeface="Courier New" pitchFamily="49" charset="0"/>
                <a:sym typeface="Symbol" pitchFamily="18" charset="2"/>
              </a:rPr>
              <a:t>      u = ExtractMin(Q);</a:t>
            </a:r>
          </a:p>
          <a:p>
            <a:pPr>
              <a:buFont typeface="Wingdings" pitchFamily="2" charset="2"/>
              <a:buNone/>
            </a:pPr>
            <a:r>
              <a:rPr lang="en-US" altLang="zh-TW" sz="2400">
                <a:latin typeface="Courier New" pitchFamily="49" charset="0"/>
                <a:sym typeface="Symbol" pitchFamily="18" charset="2"/>
              </a:rPr>
              <a:t>      S = S </a:t>
            </a:r>
            <a:r>
              <a:rPr lang="en-US" altLang="zh-TW" sz="2400">
                <a:latin typeface="Microsoft Sans Serif" pitchFamily="34" charset="0"/>
                <a:sym typeface="Math B" pitchFamily="2" charset="2"/>
              </a:rPr>
              <a:t>U</a:t>
            </a:r>
            <a:r>
              <a:rPr lang="en-US" altLang="zh-TW" sz="2400">
                <a:latin typeface="Courier New" pitchFamily="49" charset="0"/>
                <a:sym typeface="Math B" pitchFamily="2" charset="2"/>
              </a:rPr>
              <a:t> {u};</a:t>
            </a:r>
          </a:p>
          <a:p>
            <a:pPr>
              <a:buFont typeface="Wingdings" pitchFamily="2" charset="2"/>
              <a:buNone/>
            </a:pPr>
            <a:r>
              <a:rPr lang="en-US" altLang="zh-TW" sz="2400">
                <a:latin typeface="Courier New" pitchFamily="49" charset="0"/>
                <a:sym typeface="Symbol" pitchFamily="18" charset="2"/>
              </a:rPr>
              <a:t>      for each v  u-&gt;Adj[]</a:t>
            </a:r>
          </a:p>
          <a:p>
            <a:pPr>
              <a:buFont typeface="Wingdings" pitchFamily="2" charset="2"/>
              <a:buNone/>
            </a:pPr>
            <a:r>
              <a:rPr lang="en-US" altLang="zh-TW" sz="2400">
                <a:latin typeface="Courier New" pitchFamily="49" charset="0"/>
                <a:sym typeface="Symbol" pitchFamily="18" charset="2"/>
              </a:rPr>
              <a:t>         if (d[v] &gt; d[u]+w(u,v))</a:t>
            </a:r>
          </a:p>
          <a:p>
            <a:pPr>
              <a:buFont typeface="Wingdings" pitchFamily="2" charset="2"/>
              <a:buNone/>
            </a:pPr>
            <a:r>
              <a:rPr lang="en-US" altLang="zh-TW" sz="2400">
                <a:latin typeface="Courier New" pitchFamily="49" charset="0"/>
                <a:sym typeface="Symbol" pitchFamily="18" charset="2"/>
              </a:rPr>
              <a:t>            d[v] = d[u]+w(u,v);</a:t>
            </a:r>
          </a:p>
        </p:txBody>
      </p:sp>
      <p:sp>
        <p:nvSpPr>
          <p:cNvPr id="189450" name="Oval 10"/>
          <p:cNvSpPr>
            <a:spLocks noChangeArrowheads="1"/>
          </p:cNvSpPr>
          <p:nvPr/>
        </p:nvSpPr>
        <p:spPr bwMode="auto">
          <a:xfrm>
            <a:off x="6934200" y="15240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B</a:t>
            </a:r>
            <a:r>
              <a:rPr lang="en-US" altLang="zh-TW" sz="2000" b="1" i="1"/>
              <a:t>∞</a:t>
            </a:r>
          </a:p>
        </p:txBody>
      </p:sp>
      <p:sp>
        <p:nvSpPr>
          <p:cNvPr id="189451" name="Oval 11"/>
          <p:cNvSpPr>
            <a:spLocks noChangeArrowheads="1"/>
          </p:cNvSpPr>
          <p:nvPr/>
        </p:nvSpPr>
        <p:spPr bwMode="auto">
          <a:xfrm>
            <a:off x="6934200" y="29718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C</a:t>
            </a:r>
            <a:r>
              <a:rPr lang="en-US" altLang="zh-TW" b="1" i="1"/>
              <a:t>∞</a:t>
            </a:r>
          </a:p>
        </p:txBody>
      </p:sp>
      <p:sp>
        <p:nvSpPr>
          <p:cNvPr id="189452" name="Oval 12"/>
          <p:cNvSpPr>
            <a:spLocks noChangeArrowheads="1"/>
          </p:cNvSpPr>
          <p:nvPr/>
        </p:nvSpPr>
        <p:spPr bwMode="auto">
          <a:xfrm>
            <a:off x="8153400" y="22860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D</a:t>
            </a:r>
            <a:r>
              <a:rPr lang="en-US" altLang="zh-TW" b="1" i="1"/>
              <a:t>∞</a:t>
            </a:r>
          </a:p>
        </p:txBody>
      </p:sp>
      <p:sp>
        <p:nvSpPr>
          <p:cNvPr id="189453" name="Oval 13"/>
          <p:cNvSpPr>
            <a:spLocks noChangeArrowheads="1"/>
          </p:cNvSpPr>
          <p:nvPr/>
        </p:nvSpPr>
        <p:spPr bwMode="auto">
          <a:xfrm>
            <a:off x="57150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A</a:t>
            </a:r>
            <a:r>
              <a:rPr lang="en-US" altLang="zh-TW" b="1" i="1"/>
              <a:t>0</a:t>
            </a:r>
          </a:p>
        </p:txBody>
      </p:sp>
      <p:cxnSp>
        <p:nvCxnSpPr>
          <p:cNvPr id="189454" name="AutoShape 14"/>
          <p:cNvCxnSpPr>
            <a:cxnSpLocks noChangeShapeType="1"/>
            <a:stCxn id="189453" idx="7"/>
            <a:endCxn id="189450" idx="3"/>
          </p:cNvCxnSpPr>
          <p:nvPr/>
        </p:nvCxnSpPr>
        <p:spPr bwMode="auto">
          <a:xfrm flipV="1">
            <a:off x="6170613" y="1993900"/>
            <a:ext cx="841375" cy="3556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455" name="AutoShape 15"/>
          <p:cNvCxnSpPr>
            <a:cxnSpLocks noChangeShapeType="1"/>
            <a:stCxn id="189453" idx="5"/>
            <a:endCxn id="189451" idx="1"/>
          </p:cNvCxnSpPr>
          <p:nvPr/>
        </p:nvCxnSpPr>
        <p:spPr bwMode="auto">
          <a:xfrm>
            <a:off x="6170613" y="2755900"/>
            <a:ext cx="841375" cy="279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456" name="AutoShape 16"/>
          <p:cNvCxnSpPr>
            <a:cxnSpLocks noChangeShapeType="1"/>
            <a:stCxn id="189451" idx="7"/>
            <a:endCxn id="189452" idx="3"/>
          </p:cNvCxnSpPr>
          <p:nvPr/>
        </p:nvCxnSpPr>
        <p:spPr bwMode="auto">
          <a:xfrm flipV="1">
            <a:off x="7389813" y="2755900"/>
            <a:ext cx="841375" cy="279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457" name="AutoShape 17"/>
          <p:cNvCxnSpPr>
            <a:cxnSpLocks noChangeShapeType="1"/>
            <a:stCxn id="189452" idx="1"/>
            <a:endCxn id="189450" idx="5"/>
          </p:cNvCxnSpPr>
          <p:nvPr/>
        </p:nvCxnSpPr>
        <p:spPr bwMode="auto">
          <a:xfrm flipH="1" flipV="1">
            <a:off x="7389813" y="1993900"/>
            <a:ext cx="841375" cy="3556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458" name="AutoShape 18"/>
          <p:cNvCxnSpPr>
            <a:cxnSpLocks noChangeShapeType="1"/>
            <a:stCxn id="189451" idx="1"/>
            <a:endCxn id="189450" idx="3"/>
          </p:cNvCxnSpPr>
          <p:nvPr/>
        </p:nvCxnSpPr>
        <p:spPr bwMode="auto">
          <a:xfrm flipV="1">
            <a:off x="7011988" y="1993900"/>
            <a:ext cx="0" cy="1041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459" name="AutoShape 19"/>
          <p:cNvCxnSpPr>
            <a:cxnSpLocks noChangeShapeType="1"/>
            <a:stCxn id="189450" idx="5"/>
            <a:endCxn id="189451" idx="7"/>
          </p:cNvCxnSpPr>
          <p:nvPr/>
        </p:nvCxnSpPr>
        <p:spPr bwMode="auto">
          <a:xfrm>
            <a:off x="7389813" y="1993900"/>
            <a:ext cx="0" cy="1041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9460" name="Text Box 20"/>
          <p:cNvSpPr txBox="1">
            <a:spLocks noChangeArrowheads="1"/>
          </p:cNvSpPr>
          <p:nvPr/>
        </p:nvSpPr>
        <p:spPr bwMode="auto">
          <a:xfrm>
            <a:off x="6135688" y="185261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10</a:t>
            </a:r>
          </a:p>
        </p:txBody>
      </p:sp>
      <p:sp>
        <p:nvSpPr>
          <p:cNvPr id="189461" name="Text Box 21"/>
          <p:cNvSpPr txBox="1">
            <a:spLocks noChangeArrowheads="1"/>
          </p:cNvSpPr>
          <p:nvPr/>
        </p:nvSpPr>
        <p:spPr bwMode="auto">
          <a:xfrm>
            <a:off x="67119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4</a:t>
            </a:r>
          </a:p>
        </p:txBody>
      </p:sp>
      <p:sp>
        <p:nvSpPr>
          <p:cNvPr id="189462" name="Text Box 22"/>
          <p:cNvSpPr txBox="1">
            <a:spLocks noChangeArrowheads="1"/>
          </p:cNvSpPr>
          <p:nvPr/>
        </p:nvSpPr>
        <p:spPr bwMode="auto">
          <a:xfrm>
            <a:off x="73850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3</a:t>
            </a:r>
          </a:p>
        </p:txBody>
      </p:sp>
      <p:sp>
        <p:nvSpPr>
          <p:cNvPr id="189463" name="Text Box 23"/>
          <p:cNvSpPr txBox="1">
            <a:spLocks noChangeArrowheads="1"/>
          </p:cNvSpPr>
          <p:nvPr/>
        </p:nvSpPr>
        <p:spPr bwMode="auto">
          <a:xfrm>
            <a:off x="7842250" y="18288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2</a:t>
            </a:r>
          </a:p>
        </p:txBody>
      </p:sp>
      <p:sp>
        <p:nvSpPr>
          <p:cNvPr id="189464" name="Text Box 24"/>
          <p:cNvSpPr txBox="1">
            <a:spLocks noChangeArrowheads="1"/>
          </p:cNvSpPr>
          <p:nvPr/>
        </p:nvSpPr>
        <p:spPr bwMode="auto">
          <a:xfrm>
            <a:off x="77724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a:t>
            </a:r>
          </a:p>
        </p:txBody>
      </p:sp>
      <p:sp>
        <p:nvSpPr>
          <p:cNvPr id="189465" name="Text Box 25"/>
          <p:cNvSpPr txBox="1">
            <a:spLocks noChangeArrowheads="1"/>
          </p:cNvSpPr>
          <p:nvPr/>
        </p:nvSpPr>
        <p:spPr bwMode="auto">
          <a:xfrm>
            <a:off x="63246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5</a:t>
            </a:r>
          </a:p>
        </p:txBody>
      </p:sp>
      <p:sp>
        <p:nvSpPr>
          <p:cNvPr id="189466" name="Rectangle 26"/>
          <p:cNvSpPr>
            <a:spLocks noChangeArrowheads="1"/>
          </p:cNvSpPr>
          <p:nvPr/>
        </p:nvSpPr>
        <p:spPr bwMode="auto">
          <a:xfrm>
            <a:off x="684213" y="1700213"/>
            <a:ext cx="4464050" cy="129698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9469" name="Text Box 29"/>
          <p:cNvSpPr txBox="1">
            <a:spLocks noChangeArrowheads="1"/>
          </p:cNvSpPr>
          <p:nvPr/>
        </p:nvSpPr>
        <p:spPr bwMode="auto">
          <a:xfrm>
            <a:off x="5867400" y="3644900"/>
            <a:ext cx="2740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00"/>
                </a:solidFill>
                <a:latin typeface="Courier New" pitchFamily="49" charset="0"/>
                <a:sym typeface="Symbol" pitchFamily="18" charset="2"/>
              </a:rPr>
              <a:t>S = </a:t>
            </a:r>
          </a:p>
          <a:p>
            <a:r>
              <a:rPr lang="en-US" altLang="zh-TW" b="1">
                <a:solidFill>
                  <a:srgbClr val="000000"/>
                </a:solidFill>
                <a:latin typeface="Courier New" pitchFamily="49" charset="0"/>
                <a:sym typeface="Symbol" pitchFamily="18" charset="2"/>
              </a:rPr>
              <a:t>Q = A, B, C, D</a:t>
            </a:r>
          </a:p>
        </p:txBody>
      </p:sp>
      <p:sp>
        <p:nvSpPr>
          <p:cNvPr id="189476" name="Rectangle 36"/>
          <p:cNvSpPr>
            <a:spLocks noChangeArrowheads="1"/>
          </p:cNvSpPr>
          <p:nvPr/>
        </p:nvSpPr>
        <p:spPr bwMode="auto">
          <a:xfrm>
            <a:off x="5795963" y="3573463"/>
            <a:ext cx="2952750" cy="100806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144480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投影片編號版面配置區 5"/>
          <p:cNvSpPr>
            <a:spLocks noGrp="1"/>
          </p:cNvSpPr>
          <p:nvPr>
            <p:ph type="sldNum" sz="quarter" idx="12"/>
          </p:nvPr>
        </p:nvSpPr>
        <p:spPr/>
        <p:txBody>
          <a:bodyPr/>
          <a:lstStyle/>
          <a:p>
            <a:fld id="{55C62E62-65A5-49A0-B846-38F4A43303C5}" type="slidenum">
              <a:rPr lang="en-US" altLang="zh-TW"/>
              <a:pPr/>
              <a:t>11</a:t>
            </a:fld>
            <a:endParaRPr lang="en-US" altLang="zh-TW"/>
          </a:p>
        </p:txBody>
      </p:sp>
      <p:sp>
        <p:nvSpPr>
          <p:cNvPr id="191490" name="Rectangle 2"/>
          <p:cNvSpPr>
            <a:spLocks noGrp="1" noChangeArrowheads="1"/>
          </p:cNvSpPr>
          <p:nvPr>
            <p:ph type="title"/>
          </p:nvPr>
        </p:nvSpPr>
        <p:spPr>
          <a:xfrm>
            <a:off x="1042988" y="404813"/>
            <a:ext cx="7315200" cy="838200"/>
          </a:xfrm>
        </p:spPr>
        <p:txBody>
          <a:bodyPr/>
          <a:lstStyle/>
          <a:p>
            <a:r>
              <a:rPr lang="en-US" altLang="zh-TW"/>
              <a:t>Dijkstra</a:t>
            </a:r>
            <a:r>
              <a:rPr lang="en-US" altLang="zh-TW">
                <a:latin typeface="Arial"/>
              </a:rPr>
              <a:t>’</a:t>
            </a:r>
            <a:r>
              <a:rPr lang="en-US" altLang="zh-TW"/>
              <a:t>s Algorithm</a:t>
            </a:r>
          </a:p>
        </p:txBody>
      </p:sp>
      <p:sp>
        <p:nvSpPr>
          <p:cNvPr id="191491" name="Rectangle 3"/>
          <p:cNvSpPr>
            <a:spLocks noGrp="1" noChangeArrowheads="1"/>
          </p:cNvSpPr>
          <p:nvPr>
            <p:ph type="body" idx="1"/>
          </p:nvPr>
        </p:nvSpPr>
        <p:spPr>
          <a:xfrm>
            <a:off x="179388" y="1196975"/>
            <a:ext cx="8856662" cy="5400675"/>
          </a:xfrm>
          <a:solidFill>
            <a:schemeClr val="bg1"/>
          </a:solidFill>
          <a:ln w="38100">
            <a:solidFill>
              <a:schemeClr val="tx1"/>
            </a:solidFill>
            <a:miter lim="800000"/>
            <a:headEnd/>
            <a:tailEnd/>
          </a:ln>
        </p:spPr>
        <p:txBody>
          <a:bodyPr/>
          <a:lstStyle/>
          <a:p>
            <a:pPr>
              <a:buFont typeface="Wingdings" pitchFamily="2" charset="2"/>
              <a:buNone/>
            </a:pPr>
            <a:r>
              <a:rPr lang="en-US" altLang="zh-TW" sz="2400">
                <a:latin typeface="Courier New" pitchFamily="49" charset="0"/>
              </a:rPr>
              <a:t>Dijkstra(G)</a:t>
            </a:r>
          </a:p>
          <a:p>
            <a:pPr>
              <a:buFont typeface="Wingdings" pitchFamily="2" charset="2"/>
              <a:buNone/>
            </a:pPr>
            <a:r>
              <a:rPr lang="en-US" altLang="zh-TW" sz="2400">
                <a:latin typeface="Courier New" pitchFamily="49" charset="0"/>
              </a:rPr>
              <a:t>   for each v </a:t>
            </a:r>
            <a:r>
              <a:rPr lang="en-US" altLang="zh-TW" sz="2400">
                <a:latin typeface="Courier New" pitchFamily="49" charset="0"/>
                <a:sym typeface="Symbol" pitchFamily="18" charset="2"/>
              </a:rPr>
              <a:t> V</a:t>
            </a:r>
          </a:p>
          <a:p>
            <a:pPr>
              <a:buFont typeface="Wingdings" pitchFamily="2" charset="2"/>
              <a:buNone/>
            </a:pPr>
            <a:r>
              <a:rPr lang="en-US" altLang="zh-TW" sz="2400">
                <a:latin typeface="Courier New" pitchFamily="49" charset="0"/>
                <a:sym typeface="Symbol" pitchFamily="18" charset="2"/>
              </a:rPr>
              <a:t>      d[v] = ;</a:t>
            </a:r>
          </a:p>
          <a:p>
            <a:pPr>
              <a:buFont typeface="Wingdings" pitchFamily="2" charset="2"/>
              <a:buNone/>
            </a:pPr>
            <a:r>
              <a:rPr lang="en-US" altLang="zh-TW" sz="2400">
                <a:latin typeface="Courier New" pitchFamily="49" charset="0"/>
                <a:sym typeface="Symbol" pitchFamily="18" charset="2"/>
              </a:rPr>
              <a:t>   d[s] = 0; S = ; Q = V;</a:t>
            </a:r>
          </a:p>
          <a:p>
            <a:pPr>
              <a:buFont typeface="Wingdings" pitchFamily="2" charset="2"/>
              <a:buNone/>
            </a:pPr>
            <a:r>
              <a:rPr lang="en-US" altLang="zh-TW" sz="2400">
                <a:latin typeface="Courier New" pitchFamily="49" charset="0"/>
                <a:sym typeface="Symbol" pitchFamily="18" charset="2"/>
              </a:rPr>
              <a:t>   while (Q  )</a:t>
            </a:r>
          </a:p>
          <a:p>
            <a:pPr>
              <a:buFont typeface="Wingdings" pitchFamily="2" charset="2"/>
              <a:buNone/>
            </a:pPr>
            <a:r>
              <a:rPr lang="en-US" altLang="zh-TW" sz="2400">
                <a:latin typeface="Courier New" pitchFamily="49" charset="0"/>
                <a:sym typeface="Symbol" pitchFamily="18" charset="2"/>
              </a:rPr>
              <a:t>      u = ExtractMin(Q);</a:t>
            </a:r>
          </a:p>
          <a:p>
            <a:pPr>
              <a:buFont typeface="Wingdings" pitchFamily="2" charset="2"/>
              <a:buNone/>
            </a:pPr>
            <a:r>
              <a:rPr lang="en-US" altLang="zh-TW" sz="2400">
                <a:latin typeface="Courier New" pitchFamily="49" charset="0"/>
                <a:sym typeface="Symbol" pitchFamily="18" charset="2"/>
              </a:rPr>
              <a:t>      S = S </a:t>
            </a:r>
            <a:r>
              <a:rPr lang="en-US" altLang="zh-TW" sz="2400">
                <a:latin typeface="Microsoft Sans Serif" pitchFamily="34" charset="0"/>
                <a:sym typeface="Math B" pitchFamily="2" charset="2"/>
              </a:rPr>
              <a:t>U</a:t>
            </a:r>
            <a:r>
              <a:rPr lang="en-US" altLang="zh-TW" sz="2400">
                <a:latin typeface="Courier New" pitchFamily="49" charset="0"/>
                <a:sym typeface="Math B" pitchFamily="2" charset="2"/>
              </a:rPr>
              <a:t> {u};</a:t>
            </a:r>
          </a:p>
          <a:p>
            <a:pPr>
              <a:buFont typeface="Wingdings" pitchFamily="2" charset="2"/>
              <a:buNone/>
            </a:pPr>
            <a:r>
              <a:rPr lang="en-US" altLang="zh-TW" sz="2400">
                <a:latin typeface="Courier New" pitchFamily="49" charset="0"/>
                <a:sym typeface="Symbol" pitchFamily="18" charset="2"/>
              </a:rPr>
              <a:t>      for each v  u-&gt;Adj[]</a:t>
            </a:r>
          </a:p>
          <a:p>
            <a:pPr>
              <a:buFont typeface="Wingdings" pitchFamily="2" charset="2"/>
              <a:buNone/>
            </a:pPr>
            <a:r>
              <a:rPr lang="en-US" altLang="zh-TW" sz="2400">
                <a:latin typeface="Courier New" pitchFamily="49" charset="0"/>
                <a:sym typeface="Symbol" pitchFamily="18" charset="2"/>
              </a:rPr>
              <a:t>         if (d[v] &gt; d[u]+w(u,v))</a:t>
            </a:r>
          </a:p>
          <a:p>
            <a:pPr>
              <a:buFont typeface="Wingdings" pitchFamily="2" charset="2"/>
              <a:buNone/>
            </a:pPr>
            <a:r>
              <a:rPr lang="en-US" altLang="zh-TW" sz="2400">
                <a:latin typeface="Courier New" pitchFamily="49" charset="0"/>
                <a:sym typeface="Symbol" pitchFamily="18" charset="2"/>
              </a:rPr>
              <a:t>            d[v] = d[u]+w(u,v);</a:t>
            </a:r>
          </a:p>
        </p:txBody>
      </p:sp>
      <p:sp>
        <p:nvSpPr>
          <p:cNvPr id="191492" name="Oval 4"/>
          <p:cNvSpPr>
            <a:spLocks noChangeArrowheads="1"/>
          </p:cNvSpPr>
          <p:nvPr/>
        </p:nvSpPr>
        <p:spPr bwMode="auto">
          <a:xfrm>
            <a:off x="6934200" y="15240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B</a:t>
            </a:r>
            <a:r>
              <a:rPr lang="en-US" altLang="zh-TW" sz="2000" b="1" i="1"/>
              <a:t>∞</a:t>
            </a:r>
          </a:p>
        </p:txBody>
      </p:sp>
      <p:sp>
        <p:nvSpPr>
          <p:cNvPr id="191493" name="Oval 5"/>
          <p:cNvSpPr>
            <a:spLocks noChangeArrowheads="1"/>
          </p:cNvSpPr>
          <p:nvPr/>
        </p:nvSpPr>
        <p:spPr bwMode="auto">
          <a:xfrm>
            <a:off x="6934200" y="29718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C</a:t>
            </a:r>
            <a:r>
              <a:rPr lang="en-US" altLang="zh-TW" b="1" i="1"/>
              <a:t>∞</a:t>
            </a:r>
          </a:p>
        </p:txBody>
      </p:sp>
      <p:sp>
        <p:nvSpPr>
          <p:cNvPr id="191494" name="Oval 6"/>
          <p:cNvSpPr>
            <a:spLocks noChangeArrowheads="1"/>
          </p:cNvSpPr>
          <p:nvPr/>
        </p:nvSpPr>
        <p:spPr bwMode="auto">
          <a:xfrm>
            <a:off x="8153400" y="22860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D</a:t>
            </a:r>
            <a:r>
              <a:rPr lang="en-US" altLang="zh-TW" b="1" i="1"/>
              <a:t>∞</a:t>
            </a:r>
          </a:p>
        </p:txBody>
      </p:sp>
      <p:sp>
        <p:nvSpPr>
          <p:cNvPr id="191495" name="Oval 7"/>
          <p:cNvSpPr>
            <a:spLocks noChangeArrowheads="1"/>
          </p:cNvSpPr>
          <p:nvPr/>
        </p:nvSpPr>
        <p:spPr bwMode="auto">
          <a:xfrm>
            <a:off x="57150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A</a:t>
            </a:r>
            <a:r>
              <a:rPr lang="en-US" altLang="zh-TW" b="1" i="1"/>
              <a:t>0</a:t>
            </a:r>
          </a:p>
        </p:txBody>
      </p:sp>
      <p:cxnSp>
        <p:nvCxnSpPr>
          <p:cNvPr id="191496" name="AutoShape 8"/>
          <p:cNvCxnSpPr>
            <a:cxnSpLocks noChangeShapeType="1"/>
            <a:stCxn id="191495" idx="7"/>
            <a:endCxn id="191492" idx="3"/>
          </p:cNvCxnSpPr>
          <p:nvPr/>
        </p:nvCxnSpPr>
        <p:spPr bwMode="auto">
          <a:xfrm flipV="1">
            <a:off x="6170613" y="1993900"/>
            <a:ext cx="841375" cy="3556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497" name="AutoShape 9"/>
          <p:cNvCxnSpPr>
            <a:cxnSpLocks noChangeShapeType="1"/>
            <a:stCxn id="191495" idx="5"/>
            <a:endCxn id="191493" idx="1"/>
          </p:cNvCxnSpPr>
          <p:nvPr/>
        </p:nvCxnSpPr>
        <p:spPr bwMode="auto">
          <a:xfrm>
            <a:off x="6170613" y="2755900"/>
            <a:ext cx="841375" cy="279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498" name="AutoShape 10"/>
          <p:cNvCxnSpPr>
            <a:cxnSpLocks noChangeShapeType="1"/>
            <a:stCxn id="191493" idx="7"/>
            <a:endCxn id="191494" idx="3"/>
          </p:cNvCxnSpPr>
          <p:nvPr/>
        </p:nvCxnSpPr>
        <p:spPr bwMode="auto">
          <a:xfrm flipV="1">
            <a:off x="7389813" y="2755900"/>
            <a:ext cx="841375" cy="279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499" name="AutoShape 11"/>
          <p:cNvCxnSpPr>
            <a:cxnSpLocks noChangeShapeType="1"/>
            <a:stCxn id="191494" idx="1"/>
            <a:endCxn id="191492" idx="5"/>
          </p:cNvCxnSpPr>
          <p:nvPr/>
        </p:nvCxnSpPr>
        <p:spPr bwMode="auto">
          <a:xfrm flipH="1" flipV="1">
            <a:off x="7389813" y="1993900"/>
            <a:ext cx="841375" cy="3556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00" name="AutoShape 12"/>
          <p:cNvCxnSpPr>
            <a:cxnSpLocks noChangeShapeType="1"/>
            <a:stCxn id="191493" idx="1"/>
            <a:endCxn id="191492" idx="3"/>
          </p:cNvCxnSpPr>
          <p:nvPr/>
        </p:nvCxnSpPr>
        <p:spPr bwMode="auto">
          <a:xfrm flipV="1">
            <a:off x="7011988" y="1993900"/>
            <a:ext cx="0" cy="1041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01" name="AutoShape 13"/>
          <p:cNvCxnSpPr>
            <a:cxnSpLocks noChangeShapeType="1"/>
            <a:stCxn id="191492" idx="5"/>
            <a:endCxn id="191493" idx="7"/>
          </p:cNvCxnSpPr>
          <p:nvPr/>
        </p:nvCxnSpPr>
        <p:spPr bwMode="auto">
          <a:xfrm>
            <a:off x="7389813" y="1993900"/>
            <a:ext cx="0" cy="1041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1502" name="Text Box 14"/>
          <p:cNvSpPr txBox="1">
            <a:spLocks noChangeArrowheads="1"/>
          </p:cNvSpPr>
          <p:nvPr/>
        </p:nvSpPr>
        <p:spPr bwMode="auto">
          <a:xfrm>
            <a:off x="6135688" y="185261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10</a:t>
            </a:r>
          </a:p>
        </p:txBody>
      </p:sp>
      <p:sp>
        <p:nvSpPr>
          <p:cNvPr id="191503" name="Text Box 15"/>
          <p:cNvSpPr txBox="1">
            <a:spLocks noChangeArrowheads="1"/>
          </p:cNvSpPr>
          <p:nvPr/>
        </p:nvSpPr>
        <p:spPr bwMode="auto">
          <a:xfrm>
            <a:off x="67119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4</a:t>
            </a:r>
          </a:p>
        </p:txBody>
      </p:sp>
      <p:sp>
        <p:nvSpPr>
          <p:cNvPr id="191504" name="Text Box 16"/>
          <p:cNvSpPr txBox="1">
            <a:spLocks noChangeArrowheads="1"/>
          </p:cNvSpPr>
          <p:nvPr/>
        </p:nvSpPr>
        <p:spPr bwMode="auto">
          <a:xfrm>
            <a:off x="73850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3</a:t>
            </a:r>
          </a:p>
        </p:txBody>
      </p:sp>
      <p:sp>
        <p:nvSpPr>
          <p:cNvPr id="191505" name="Text Box 17"/>
          <p:cNvSpPr txBox="1">
            <a:spLocks noChangeArrowheads="1"/>
          </p:cNvSpPr>
          <p:nvPr/>
        </p:nvSpPr>
        <p:spPr bwMode="auto">
          <a:xfrm>
            <a:off x="7842250" y="18288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2</a:t>
            </a:r>
          </a:p>
        </p:txBody>
      </p:sp>
      <p:sp>
        <p:nvSpPr>
          <p:cNvPr id="191506" name="Text Box 18"/>
          <p:cNvSpPr txBox="1">
            <a:spLocks noChangeArrowheads="1"/>
          </p:cNvSpPr>
          <p:nvPr/>
        </p:nvSpPr>
        <p:spPr bwMode="auto">
          <a:xfrm>
            <a:off x="77724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a:t>
            </a:r>
          </a:p>
        </p:txBody>
      </p:sp>
      <p:sp>
        <p:nvSpPr>
          <p:cNvPr id="191507" name="Text Box 19"/>
          <p:cNvSpPr txBox="1">
            <a:spLocks noChangeArrowheads="1"/>
          </p:cNvSpPr>
          <p:nvPr/>
        </p:nvSpPr>
        <p:spPr bwMode="auto">
          <a:xfrm>
            <a:off x="63246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5</a:t>
            </a:r>
          </a:p>
        </p:txBody>
      </p:sp>
      <p:sp>
        <p:nvSpPr>
          <p:cNvPr id="191508" name="Rectangle 20"/>
          <p:cNvSpPr>
            <a:spLocks noChangeArrowheads="1"/>
          </p:cNvSpPr>
          <p:nvPr/>
        </p:nvSpPr>
        <p:spPr bwMode="auto">
          <a:xfrm>
            <a:off x="684213" y="2997200"/>
            <a:ext cx="4464050" cy="12969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1509" name="Text Box 21"/>
          <p:cNvSpPr txBox="1">
            <a:spLocks noChangeArrowheads="1"/>
          </p:cNvSpPr>
          <p:nvPr/>
        </p:nvSpPr>
        <p:spPr bwMode="auto">
          <a:xfrm>
            <a:off x="5867400" y="3657600"/>
            <a:ext cx="21923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00"/>
                </a:solidFill>
                <a:latin typeface="Courier New" pitchFamily="49" charset="0"/>
                <a:sym typeface="Symbol" pitchFamily="18" charset="2"/>
              </a:rPr>
              <a:t>S = A</a:t>
            </a:r>
          </a:p>
          <a:p>
            <a:r>
              <a:rPr lang="en-US" altLang="zh-TW" b="1">
                <a:solidFill>
                  <a:srgbClr val="000000"/>
                </a:solidFill>
                <a:latin typeface="Courier New" pitchFamily="49" charset="0"/>
                <a:sym typeface="Symbol" pitchFamily="18" charset="2"/>
              </a:rPr>
              <a:t>Q = B, C, D</a:t>
            </a:r>
          </a:p>
        </p:txBody>
      </p:sp>
      <p:sp>
        <p:nvSpPr>
          <p:cNvPr id="191510" name="Line 22"/>
          <p:cNvSpPr>
            <a:spLocks noChangeShapeType="1"/>
          </p:cNvSpPr>
          <p:nvPr/>
        </p:nvSpPr>
        <p:spPr bwMode="auto">
          <a:xfrm>
            <a:off x="5940425" y="4437063"/>
            <a:ext cx="2087563"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1511" name="Text Box 23"/>
          <p:cNvSpPr txBox="1">
            <a:spLocks noChangeArrowheads="1"/>
          </p:cNvSpPr>
          <p:nvPr/>
        </p:nvSpPr>
        <p:spPr bwMode="auto">
          <a:xfrm>
            <a:off x="5632450" y="193675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FF"/>
                </a:solidFill>
              </a:rPr>
              <a:t>u</a:t>
            </a:r>
          </a:p>
        </p:txBody>
      </p:sp>
      <p:sp>
        <p:nvSpPr>
          <p:cNvPr id="191512" name="Rectangle 24"/>
          <p:cNvSpPr>
            <a:spLocks noChangeArrowheads="1"/>
          </p:cNvSpPr>
          <p:nvPr/>
        </p:nvSpPr>
        <p:spPr bwMode="auto">
          <a:xfrm>
            <a:off x="5795963" y="3573463"/>
            <a:ext cx="2952750" cy="100806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827586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投影片編號版面配置區 5"/>
          <p:cNvSpPr>
            <a:spLocks noGrp="1"/>
          </p:cNvSpPr>
          <p:nvPr>
            <p:ph type="sldNum" sz="quarter" idx="12"/>
          </p:nvPr>
        </p:nvSpPr>
        <p:spPr/>
        <p:txBody>
          <a:bodyPr/>
          <a:lstStyle/>
          <a:p>
            <a:fld id="{F71A7E78-461C-4680-BA26-BA6C8633B71A}" type="slidenum">
              <a:rPr lang="en-US" altLang="zh-TW"/>
              <a:pPr/>
              <a:t>12</a:t>
            </a:fld>
            <a:endParaRPr lang="en-US" altLang="zh-TW"/>
          </a:p>
        </p:txBody>
      </p:sp>
      <p:sp>
        <p:nvSpPr>
          <p:cNvPr id="193538" name="Rectangle 2"/>
          <p:cNvSpPr>
            <a:spLocks noGrp="1" noChangeArrowheads="1"/>
          </p:cNvSpPr>
          <p:nvPr>
            <p:ph type="title"/>
          </p:nvPr>
        </p:nvSpPr>
        <p:spPr>
          <a:xfrm>
            <a:off x="1042988" y="404813"/>
            <a:ext cx="7315200" cy="838200"/>
          </a:xfrm>
        </p:spPr>
        <p:txBody>
          <a:bodyPr/>
          <a:lstStyle/>
          <a:p>
            <a:r>
              <a:rPr lang="en-US" altLang="zh-TW"/>
              <a:t>Dijkstra</a:t>
            </a:r>
            <a:r>
              <a:rPr lang="en-US" altLang="zh-TW">
                <a:latin typeface="Arial"/>
              </a:rPr>
              <a:t>’</a:t>
            </a:r>
            <a:r>
              <a:rPr lang="en-US" altLang="zh-TW"/>
              <a:t>s Algorithm</a:t>
            </a:r>
          </a:p>
        </p:txBody>
      </p:sp>
      <p:sp>
        <p:nvSpPr>
          <p:cNvPr id="193539" name="Rectangle 3"/>
          <p:cNvSpPr>
            <a:spLocks noGrp="1" noChangeArrowheads="1"/>
          </p:cNvSpPr>
          <p:nvPr>
            <p:ph type="body" idx="1"/>
          </p:nvPr>
        </p:nvSpPr>
        <p:spPr>
          <a:xfrm>
            <a:off x="179388" y="1196975"/>
            <a:ext cx="8856662" cy="5400675"/>
          </a:xfrm>
          <a:solidFill>
            <a:schemeClr val="bg1"/>
          </a:solidFill>
          <a:ln w="38100">
            <a:solidFill>
              <a:schemeClr val="tx1"/>
            </a:solidFill>
            <a:miter lim="800000"/>
            <a:headEnd/>
            <a:tailEnd/>
          </a:ln>
        </p:spPr>
        <p:txBody>
          <a:bodyPr/>
          <a:lstStyle/>
          <a:p>
            <a:pPr>
              <a:buFont typeface="Wingdings" pitchFamily="2" charset="2"/>
              <a:buNone/>
            </a:pPr>
            <a:r>
              <a:rPr lang="en-US" altLang="zh-TW" sz="2400">
                <a:latin typeface="Courier New" pitchFamily="49" charset="0"/>
              </a:rPr>
              <a:t>Dijkstra(G)</a:t>
            </a:r>
          </a:p>
          <a:p>
            <a:pPr>
              <a:buFont typeface="Wingdings" pitchFamily="2" charset="2"/>
              <a:buNone/>
            </a:pPr>
            <a:r>
              <a:rPr lang="en-US" altLang="zh-TW" sz="2400">
                <a:latin typeface="Courier New" pitchFamily="49" charset="0"/>
              </a:rPr>
              <a:t>   for each v </a:t>
            </a:r>
            <a:r>
              <a:rPr lang="en-US" altLang="zh-TW" sz="2400">
                <a:latin typeface="Courier New" pitchFamily="49" charset="0"/>
                <a:sym typeface="Symbol" pitchFamily="18" charset="2"/>
              </a:rPr>
              <a:t> V</a:t>
            </a:r>
          </a:p>
          <a:p>
            <a:pPr>
              <a:buFont typeface="Wingdings" pitchFamily="2" charset="2"/>
              <a:buNone/>
            </a:pPr>
            <a:r>
              <a:rPr lang="en-US" altLang="zh-TW" sz="2400">
                <a:latin typeface="Courier New" pitchFamily="49" charset="0"/>
                <a:sym typeface="Symbol" pitchFamily="18" charset="2"/>
              </a:rPr>
              <a:t>      d[v] = ;</a:t>
            </a:r>
          </a:p>
          <a:p>
            <a:pPr>
              <a:buFont typeface="Wingdings" pitchFamily="2" charset="2"/>
              <a:buNone/>
            </a:pPr>
            <a:r>
              <a:rPr lang="en-US" altLang="zh-TW" sz="2400">
                <a:latin typeface="Courier New" pitchFamily="49" charset="0"/>
                <a:sym typeface="Symbol" pitchFamily="18" charset="2"/>
              </a:rPr>
              <a:t>   d[s] = 0; S = ; Q = V;</a:t>
            </a:r>
          </a:p>
          <a:p>
            <a:pPr>
              <a:buFont typeface="Wingdings" pitchFamily="2" charset="2"/>
              <a:buNone/>
            </a:pPr>
            <a:r>
              <a:rPr lang="en-US" altLang="zh-TW" sz="2400">
                <a:latin typeface="Courier New" pitchFamily="49" charset="0"/>
                <a:sym typeface="Symbol" pitchFamily="18" charset="2"/>
              </a:rPr>
              <a:t>   while (Q  )</a:t>
            </a:r>
          </a:p>
          <a:p>
            <a:pPr>
              <a:buFont typeface="Wingdings" pitchFamily="2" charset="2"/>
              <a:buNone/>
            </a:pPr>
            <a:r>
              <a:rPr lang="en-US" altLang="zh-TW" sz="2400">
                <a:latin typeface="Courier New" pitchFamily="49" charset="0"/>
                <a:sym typeface="Symbol" pitchFamily="18" charset="2"/>
              </a:rPr>
              <a:t>      u = ExtractMin(Q);</a:t>
            </a:r>
          </a:p>
          <a:p>
            <a:pPr>
              <a:buFont typeface="Wingdings" pitchFamily="2" charset="2"/>
              <a:buNone/>
            </a:pPr>
            <a:r>
              <a:rPr lang="en-US" altLang="zh-TW" sz="2400">
                <a:latin typeface="Courier New" pitchFamily="49" charset="0"/>
                <a:sym typeface="Symbol" pitchFamily="18" charset="2"/>
              </a:rPr>
              <a:t>      S = S </a:t>
            </a:r>
            <a:r>
              <a:rPr lang="en-US" altLang="zh-TW" sz="2400">
                <a:latin typeface="Microsoft Sans Serif" pitchFamily="34" charset="0"/>
                <a:sym typeface="Math B" pitchFamily="2" charset="2"/>
              </a:rPr>
              <a:t>U</a:t>
            </a:r>
            <a:r>
              <a:rPr lang="en-US" altLang="zh-TW" sz="2400">
                <a:latin typeface="Courier New" pitchFamily="49" charset="0"/>
                <a:sym typeface="Math B" pitchFamily="2" charset="2"/>
              </a:rPr>
              <a:t> {u};</a:t>
            </a:r>
          </a:p>
          <a:p>
            <a:pPr>
              <a:buFont typeface="Wingdings" pitchFamily="2" charset="2"/>
              <a:buNone/>
            </a:pPr>
            <a:r>
              <a:rPr lang="en-US" altLang="zh-TW" sz="2400">
                <a:latin typeface="Courier New" pitchFamily="49" charset="0"/>
                <a:sym typeface="Symbol" pitchFamily="18" charset="2"/>
              </a:rPr>
              <a:t>      for each v  u-&gt;Adj[]</a:t>
            </a:r>
          </a:p>
          <a:p>
            <a:pPr>
              <a:buFont typeface="Wingdings" pitchFamily="2" charset="2"/>
              <a:buNone/>
            </a:pPr>
            <a:r>
              <a:rPr lang="en-US" altLang="zh-TW" sz="2400">
                <a:latin typeface="Courier New" pitchFamily="49" charset="0"/>
                <a:sym typeface="Symbol" pitchFamily="18" charset="2"/>
              </a:rPr>
              <a:t>         if (d[v] &gt; d[u]+w(u,v))</a:t>
            </a:r>
          </a:p>
          <a:p>
            <a:pPr>
              <a:buFont typeface="Wingdings" pitchFamily="2" charset="2"/>
              <a:buNone/>
            </a:pPr>
            <a:r>
              <a:rPr lang="en-US" altLang="zh-TW" sz="2400">
                <a:latin typeface="Courier New" pitchFamily="49" charset="0"/>
                <a:sym typeface="Symbol" pitchFamily="18" charset="2"/>
              </a:rPr>
              <a:t>               d[v]=d[u]+w(u,v);</a:t>
            </a:r>
          </a:p>
        </p:txBody>
      </p:sp>
      <p:sp>
        <p:nvSpPr>
          <p:cNvPr id="193540" name="Oval 4"/>
          <p:cNvSpPr>
            <a:spLocks noChangeArrowheads="1"/>
          </p:cNvSpPr>
          <p:nvPr/>
        </p:nvSpPr>
        <p:spPr bwMode="auto">
          <a:xfrm>
            <a:off x="6934200" y="15240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B</a:t>
            </a:r>
            <a:r>
              <a:rPr lang="en-US" altLang="zh-TW" sz="2000" b="1" i="1"/>
              <a:t>10</a:t>
            </a:r>
          </a:p>
        </p:txBody>
      </p:sp>
      <p:sp>
        <p:nvSpPr>
          <p:cNvPr id="193541" name="Oval 5"/>
          <p:cNvSpPr>
            <a:spLocks noChangeArrowheads="1"/>
          </p:cNvSpPr>
          <p:nvPr/>
        </p:nvSpPr>
        <p:spPr bwMode="auto">
          <a:xfrm>
            <a:off x="6934200" y="29718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C</a:t>
            </a:r>
            <a:r>
              <a:rPr lang="en-US" altLang="zh-TW" b="1" i="1"/>
              <a:t>5</a:t>
            </a:r>
          </a:p>
        </p:txBody>
      </p:sp>
      <p:sp>
        <p:nvSpPr>
          <p:cNvPr id="193542" name="Oval 6"/>
          <p:cNvSpPr>
            <a:spLocks noChangeArrowheads="1"/>
          </p:cNvSpPr>
          <p:nvPr/>
        </p:nvSpPr>
        <p:spPr bwMode="auto">
          <a:xfrm>
            <a:off x="8153400" y="22860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D</a:t>
            </a:r>
            <a:r>
              <a:rPr lang="en-US" altLang="zh-TW" b="1" i="1"/>
              <a:t>∞</a:t>
            </a:r>
          </a:p>
        </p:txBody>
      </p:sp>
      <p:sp>
        <p:nvSpPr>
          <p:cNvPr id="193543" name="Oval 7"/>
          <p:cNvSpPr>
            <a:spLocks noChangeArrowheads="1"/>
          </p:cNvSpPr>
          <p:nvPr/>
        </p:nvSpPr>
        <p:spPr bwMode="auto">
          <a:xfrm>
            <a:off x="57150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A</a:t>
            </a:r>
            <a:r>
              <a:rPr lang="en-US" altLang="zh-TW" b="1" i="1"/>
              <a:t>0</a:t>
            </a:r>
          </a:p>
        </p:txBody>
      </p:sp>
      <p:cxnSp>
        <p:nvCxnSpPr>
          <p:cNvPr id="193544" name="AutoShape 8"/>
          <p:cNvCxnSpPr>
            <a:cxnSpLocks noChangeShapeType="1"/>
            <a:stCxn id="193543" idx="7"/>
            <a:endCxn id="193540" idx="3"/>
          </p:cNvCxnSpPr>
          <p:nvPr/>
        </p:nvCxnSpPr>
        <p:spPr bwMode="auto">
          <a:xfrm flipV="1">
            <a:off x="6170613" y="1993900"/>
            <a:ext cx="841375" cy="3556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545" name="AutoShape 9"/>
          <p:cNvCxnSpPr>
            <a:cxnSpLocks noChangeShapeType="1"/>
            <a:stCxn id="193543" idx="5"/>
            <a:endCxn id="193541" idx="1"/>
          </p:cNvCxnSpPr>
          <p:nvPr/>
        </p:nvCxnSpPr>
        <p:spPr bwMode="auto">
          <a:xfrm>
            <a:off x="6170613" y="2755900"/>
            <a:ext cx="841375" cy="2794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546" name="AutoShape 10"/>
          <p:cNvCxnSpPr>
            <a:cxnSpLocks noChangeShapeType="1"/>
            <a:stCxn id="193541" idx="7"/>
            <a:endCxn id="193542" idx="3"/>
          </p:cNvCxnSpPr>
          <p:nvPr/>
        </p:nvCxnSpPr>
        <p:spPr bwMode="auto">
          <a:xfrm flipV="1">
            <a:off x="7389813" y="2755900"/>
            <a:ext cx="841375" cy="279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547" name="AutoShape 11"/>
          <p:cNvCxnSpPr>
            <a:cxnSpLocks noChangeShapeType="1"/>
            <a:stCxn id="193542" idx="1"/>
            <a:endCxn id="193540" idx="5"/>
          </p:cNvCxnSpPr>
          <p:nvPr/>
        </p:nvCxnSpPr>
        <p:spPr bwMode="auto">
          <a:xfrm flipH="1" flipV="1">
            <a:off x="7389813" y="1993900"/>
            <a:ext cx="841375" cy="3556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548" name="AutoShape 12"/>
          <p:cNvCxnSpPr>
            <a:cxnSpLocks noChangeShapeType="1"/>
            <a:stCxn id="193541" idx="1"/>
            <a:endCxn id="193540" idx="3"/>
          </p:cNvCxnSpPr>
          <p:nvPr/>
        </p:nvCxnSpPr>
        <p:spPr bwMode="auto">
          <a:xfrm flipV="1">
            <a:off x="7011988" y="1993900"/>
            <a:ext cx="0" cy="1041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549" name="AutoShape 13"/>
          <p:cNvCxnSpPr>
            <a:cxnSpLocks noChangeShapeType="1"/>
            <a:stCxn id="193540" idx="5"/>
            <a:endCxn id="193541" idx="7"/>
          </p:cNvCxnSpPr>
          <p:nvPr/>
        </p:nvCxnSpPr>
        <p:spPr bwMode="auto">
          <a:xfrm>
            <a:off x="7389813" y="1993900"/>
            <a:ext cx="0" cy="1041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3550" name="Text Box 14"/>
          <p:cNvSpPr txBox="1">
            <a:spLocks noChangeArrowheads="1"/>
          </p:cNvSpPr>
          <p:nvPr/>
        </p:nvSpPr>
        <p:spPr bwMode="auto">
          <a:xfrm>
            <a:off x="6135688" y="185261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10</a:t>
            </a:r>
          </a:p>
        </p:txBody>
      </p:sp>
      <p:sp>
        <p:nvSpPr>
          <p:cNvPr id="193551" name="Text Box 15"/>
          <p:cNvSpPr txBox="1">
            <a:spLocks noChangeArrowheads="1"/>
          </p:cNvSpPr>
          <p:nvPr/>
        </p:nvSpPr>
        <p:spPr bwMode="auto">
          <a:xfrm>
            <a:off x="67119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4</a:t>
            </a:r>
          </a:p>
        </p:txBody>
      </p:sp>
      <p:sp>
        <p:nvSpPr>
          <p:cNvPr id="193552" name="Text Box 16"/>
          <p:cNvSpPr txBox="1">
            <a:spLocks noChangeArrowheads="1"/>
          </p:cNvSpPr>
          <p:nvPr/>
        </p:nvSpPr>
        <p:spPr bwMode="auto">
          <a:xfrm>
            <a:off x="73850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3</a:t>
            </a:r>
          </a:p>
        </p:txBody>
      </p:sp>
      <p:sp>
        <p:nvSpPr>
          <p:cNvPr id="193553" name="Text Box 17"/>
          <p:cNvSpPr txBox="1">
            <a:spLocks noChangeArrowheads="1"/>
          </p:cNvSpPr>
          <p:nvPr/>
        </p:nvSpPr>
        <p:spPr bwMode="auto">
          <a:xfrm>
            <a:off x="7842250" y="18288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2</a:t>
            </a:r>
          </a:p>
        </p:txBody>
      </p:sp>
      <p:sp>
        <p:nvSpPr>
          <p:cNvPr id="193554" name="Text Box 18"/>
          <p:cNvSpPr txBox="1">
            <a:spLocks noChangeArrowheads="1"/>
          </p:cNvSpPr>
          <p:nvPr/>
        </p:nvSpPr>
        <p:spPr bwMode="auto">
          <a:xfrm>
            <a:off x="77724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a:t>
            </a:r>
          </a:p>
        </p:txBody>
      </p:sp>
      <p:sp>
        <p:nvSpPr>
          <p:cNvPr id="193555" name="Text Box 19"/>
          <p:cNvSpPr txBox="1">
            <a:spLocks noChangeArrowheads="1"/>
          </p:cNvSpPr>
          <p:nvPr/>
        </p:nvSpPr>
        <p:spPr bwMode="auto">
          <a:xfrm>
            <a:off x="63246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5</a:t>
            </a:r>
          </a:p>
        </p:txBody>
      </p:sp>
      <p:sp>
        <p:nvSpPr>
          <p:cNvPr id="193556" name="Rectangle 20"/>
          <p:cNvSpPr>
            <a:spLocks noChangeArrowheads="1"/>
          </p:cNvSpPr>
          <p:nvPr/>
        </p:nvSpPr>
        <p:spPr bwMode="auto">
          <a:xfrm>
            <a:off x="1331913" y="4365625"/>
            <a:ext cx="4895850" cy="12969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3557" name="Text Box 21"/>
          <p:cNvSpPr txBox="1">
            <a:spLocks noChangeArrowheads="1"/>
          </p:cNvSpPr>
          <p:nvPr/>
        </p:nvSpPr>
        <p:spPr bwMode="auto">
          <a:xfrm>
            <a:off x="6443663" y="3644900"/>
            <a:ext cx="21923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00"/>
                </a:solidFill>
                <a:latin typeface="Courier New" pitchFamily="49" charset="0"/>
                <a:sym typeface="Symbol" pitchFamily="18" charset="2"/>
              </a:rPr>
              <a:t>S = A</a:t>
            </a:r>
          </a:p>
          <a:p>
            <a:r>
              <a:rPr lang="en-US" altLang="zh-TW" b="1">
                <a:solidFill>
                  <a:srgbClr val="000000"/>
                </a:solidFill>
                <a:latin typeface="Courier New" pitchFamily="49" charset="0"/>
                <a:sym typeface="Symbol" pitchFamily="18" charset="2"/>
              </a:rPr>
              <a:t>Q = B, C, D</a:t>
            </a:r>
          </a:p>
        </p:txBody>
      </p:sp>
      <p:sp>
        <p:nvSpPr>
          <p:cNvPr id="193558" name="Line 22"/>
          <p:cNvSpPr>
            <a:spLocks noChangeShapeType="1"/>
          </p:cNvSpPr>
          <p:nvPr/>
        </p:nvSpPr>
        <p:spPr bwMode="auto">
          <a:xfrm>
            <a:off x="6443663" y="4437063"/>
            <a:ext cx="20875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3559" name="Text Box 23"/>
          <p:cNvSpPr txBox="1">
            <a:spLocks noChangeArrowheads="1"/>
          </p:cNvSpPr>
          <p:nvPr/>
        </p:nvSpPr>
        <p:spPr bwMode="auto">
          <a:xfrm>
            <a:off x="5632450" y="193675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FF"/>
                </a:solidFill>
              </a:rPr>
              <a:t>u</a:t>
            </a:r>
          </a:p>
        </p:txBody>
      </p:sp>
      <p:sp>
        <p:nvSpPr>
          <p:cNvPr id="193560" name="Text Box 24"/>
          <p:cNvSpPr txBox="1">
            <a:spLocks noChangeArrowheads="1"/>
          </p:cNvSpPr>
          <p:nvPr/>
        </p:nvSpPr>
        <p:spPr bwMode="auto">
          <a:xfrm>
            <a:off x="6659563" y="1341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FF"/>
                </a:solidFill>
              </a:rPr>
              <a:t>v</a:t>
            </a:r>
          </a:p>
        </p:txBody>
      </p:sp>
      <p:sp>
        <p:nvSpPr>
          <p:cNvPr id="193561" name="Text Box 25"/>
          <p:cNvSpPr txBox="1">
            <a:spLocks noChangeArrowheads="1"/>
          </p:cNvSpPr>
          <p:nvPr/>
        </p:nvSpPr>
        <p:spPr bwMode="auto">
          <a:xfrm>
            <a:off x="6659563" y="30686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FF"/>
                </a:solidFill>
              </a:rPr>
              <a:t>v</a:t>
            </a:r>
          </a:p>
        </p:txBody>
      </p:sp>
      <p:sp>
        <p:nvSpPr>
          <p:cNvPr id="193562" name="Rectangle 26"/>
          <p:cNvSpPr>
            <a:spLocks noChangeArrowheads="1"/>
          </p:cNvSpPr>
          <p:nvPr/>
        </p:nvSpPr>
        <p:spPr bwMode="auto">
          <a:xfrm>
            <a:off x="5795963" y="3573463"/>
            <a:ext cx="2952750" cy="100806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285793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投影片編號版面配置區 5"/>
          <p:cNvSpPr>
            <a:spLocks noGrp="1"/>
          </p:cNvSpPr>
          <p:nvPr>
            <p:ph type="sldNum" sz="quarter" idx="12"/>
          </p:nvPr>
        </p:nvSpPr>
        <p:spPr/>
        <p:txBody>
          <a:bodyPr/>
          <a:lstStyle/>
          <a:p>
            <a:fld id="{EB35D614-ECEC-48CD-A3BF-99530D5C0CCE}" type="slidenum">
              <a:rPr lang="en-US" altLang="zh-TW"/>
              <a:pPr/>
              <a:t>13</a:t>
            </a:fld>
            <a:endParaRPr lang="en-US" altLang="zh-TW"/>
          </a:p>
        </p:txBody>
      </p:sp>
      <p:sp>
        <p:nvSpPr>
          <p:cNvPr id="195586" name="Rectangle 2"/>
          <p:cNvSpPr>
            <a:spLocks noGrp="1" noChangeArrowheads="1"/>
          </p:cNvSpPr>
          <p:nvPr>
            <p:ph type="title"/>
          </p:nvPr>
        </p:nvSpPr>
        <p:spPr>
          <a:xfrm>
            <a:off x="1042988" y="404813"/>
            <a:ext cx="7315200" cy="838200"/>
          </a:xfrm>
        </p:spPr>
        <p:txBody>
          <a:bodyPr/>
          <a:lstStyle/>
          <a:p>
            <a:r>
              <a:rPr lang="en-US" altLang="zh-TW"/>
              <a:t>Dijkstra</a:t>
            </a:r>
            <a:r>
              <a:rPr lang="en-US" altLang="zh-TW">
                <a:latin typeface="Arial"/>
              </a:rPr>
              <a:t>’</a:t>
            </a:r>
            <a:r>
              <a:rPr lang="en-US" altLang="zh-TW"/>
              <a:t>s Algorithm</a:t>
            </a:r>
          </a:p>
        </p:txBody>
      </p:sp>
      <p:sp>
        <p:nvSpPr>
          <p:cNvPr id="195587" name="Rectangle 3"/>
          <p:cNvSpPr>
            <a:spLocks noGrp="1" noChangeArrowheads="1"/>
          </p:cNvSpPr>
          <p:nvPr>
            <p:ph type="body" idx="1"/>
          </p:nvPr>
        </p:nvSpPr>
        <p:spPr>
          <a:xfrm>
            <a:off x="179388" y="1196975"/>
            <a:ext cx="8856662" cy="5400675"/>
          </a:xfrm>
          <a:solidFill>
            <a:schemeClr val="bg1"/>
          </a:solidFill>
          <a:ln w="38100">
            <a:solidFill>
              <a:schemeClr val="tx1"/>
            </a:solidFill>
            <a:miter lim="800000"/>
            <a:headEnd/>
            <a:tailEnd/>
          </a:ln>
        </p:spPr>
        <p:txBody>
          <a:bodyPr/>
          <a:lstStyle/>
          <a:p>
            <a:pPr>
              <a:buFont typeface="Wingdings" pitchFamily="2" charset="2"/>
              <a:buNone/>
            </a:pPr>
            <a:r>
              <a:rPr lang="en-US" altLang="zh-TW" sz="2400">
                <a:latin typeface="Courier New" pitchFamily="49" charset="0"/>
              </a:rPr>
              <a:t>Dijkstra(G)</a:t>
            </a:r>
          </a:p>
          <a:p>
            <a:pPr>
              <a:buFont typeface="Wingdings" pitchFamily="2" charset="2"/>
              <a:buNone/>
            </a:pPr>
            <a:r>
              <a:rPr lang="en-US" altLang="zh-TW" sz="2400">
                <a:latin typeface="Courier New" pitchFamily="49" charset="0"/>
              </a:rPr>
              <a:t>   for each v </a:t>
            </a:r>
            <a:r>
              <a:rPr lang="en-US" altLang="zh-TW" sz="2400">
                <a:latin typeface="Courier New" pitchFamily="49" charset="0"/>
                <a:sym typeface="Symbol" pitchFamily="18" charset="2"/>
              </a:rPr>
              <a:t> V</a:t>
            </a:r>
          </a:p>
          <a:p>
            <a:pPr>
              <a:buFont typeface="Wingdings" pitchFamily="2" charset="2"/>
              <a:buNone/>
            </a:pPr>
            <a:r>
              <a:rPr lang="en-US" altLang="zh-TW" sz="2400">
                <a:latin typeface="Courier New" pitchFamily="49" charset="0"/>
                <a:sym typeface="Symbol" pitchFamily="18" charset="2"/>
              </a:rPr>
              <a:t>      d[v] = ;</a:t>
            </a:r>
          </a:p>
          <a:p>
            <a:pPr>
              <a:buFont typeface="Wingdings" pitchFamily="2" charset="2"/>
              <a:buNone/>
            </a:pPr>
            <a:r>
              <a:rPr lang="en-US" altLang="zh-TW" sz="2400">
                <a:latin typeface="Courier New" pitchFamily="49" charset="0"/>
                <a:sym typeface="Symbol" pitchFamily="18" charset="2"/>
              </a:rPr>
              <a:t>   d[s] = 0; S = ; Q = V;</a:t>
            </a:r>
          </a:p>
          <a:p>
            <a:pPr>
              <a:buFont typeface="Wingdings" pitchFamily="2" charset="2"/>
              <a:buNone/>
            </a:pPr>
            <a:r>
              <a:rPr lang="en-US" altLang="zh-TW" sz="2400">
                <a:latin typeface="Courier New" pitchFamily="49" charset="0"/>
                <a:sym typeface="Symbol" pitchFamily="18" charset="2"/>
              </a:rPr>
              <a:t>   while (Q  )</a:t>
            </a:r>
          </a:p>
          <a:p>
            <a:pPr>
              <a:buFont typeface="Wingdings" pitchFamily="2" charset="2"/>
              <a:buNone/>
            </a:pPr>
            <a:r>
              <a:rPr lang="en-US" altLang="zh-TW" sz="2400">
                <a:latin typeface="Courier New" pitchFamily="49" charset="0"/>
                <a:sym typeface="Symbol" pitchFamily="18" charset="2"/>
              </a:rPr>
              <a:t>      u = ExtractMin(Q);</a:t>
            </a:r>
          </a:p>
          <a:p>
            <a:pPr>
              <a:buFont typeface="Wingdings" pitchFamily="2" charset="2"/>
              <a:buNone/>
            </a:pPr>
            <a:r>
              <a:rPr lang="en-US" altLang="zh-TW" sz="2400">
                <a:latin typeface="Courier New" pitchFamily="49" charset="0"/>
                <a:sym typeface="Symbol" pitchFamily="18" charset="2"/>
              </a:rPr>
              <a:t>      S = S </a:t>
            </a:r>
            <a:r>
              <a:rPr lang="en-US" altLang="zh-TW" sz="2400">
                <a:latin typeface="Microsoft Sans Serif" pitchFamily="34" charset="0"/>
                <a:sym typeface="Math B" pitchFamily="2" charset="2"/>
              </a:rPr>
              <a:t>U</a:t>
            </a:r>
            <a:r>
              <a:rPr lang="en-US" altLang="zh-TW" sz="2400">
                <a:latin typeface="Courier New" pitchFamily="49" charset="0"/>
                <a:sym typeface="Math B" pitchFamily="2" charset="2"/>
              </a:rPr>
              <a:t> {u};</a:t>
            </a:r>
          </a:p>
          <a:p>
            <a:pPr>
              <a:buFont typeface="Wingdings" pitchFamily="2" charset="2"/>
              <a:buNone/>
            </a:pPr>
            <a:r>
              <a:rPr lang="en-US" altLang="zh-TW" sz="2400">
                <a:latin typeface="Courier New" pitchFamily="49" charset="0"/>
                <a:sym typeface="Symbol" pitchFamily="18" charset="2"/>
              </a:rPr>
              <a:t>      for each v  u-&gt;Adj[]</a:t>
            </a:r>
          </a:p>
          <a:p>
            <a:pPr>
              <a:buFont typeface="Wingdings" pitchFamily="2" charset="2"/>
              <a:buNone/>
            </a:pPr>
            <a:r>
              <a:rPr lang="en-US" altLang="zh-TW" sz="2400">
                <a:latin typeface="Courier New" pitchFamily="49" charset="0"/>
                <a:sym typeface="Symbol" pitchFamily="18" charset="2"/>
              </a:rPr>
              <a:t>         if (d[v] &gt; d[u]+w(u,v))</a:t>
            </a:r>
          </a:p>
          <a:p>
            <a:pPr>
              <a:buFont typeface="Wingdings" pitchFamily="2" charset="2"/>
              <a:buNone/>
            </a:pPr>
            <a:r>
              <a:rPr lang="en-US" altLang="zh-TW" sz="2400">
                <a:latin typeface="Courier New" pitchFamily="49" charset="0"/>
                <a:sym typeface="Symbol" pitchFamily="18" charset="2"/>
              </a:rPr>
              <a:t>               d[v]=d[u]+w(u,v);</a:t>
            </a:r>
          </a:p>
        </p:txBody>
      </p:sp>
      <p:sp>
        <p:nvSpPr>
          <p:cNvPr id="195588" name="Oval 4"/>
          <p:cNvSpPr>
            <a:spLocks noChangeArrowheads="1"/>
          </p:cNvSpPr>
          <p:nvPr/>
        </p:nvSpPr>
        <p:spPr bwMode="auto">
          <a:xfrm>
            <a:off x="6934200" y="15240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B</a:t>
            </a:r>
            <a:r>
              <a:rPr lang="en-US" altLang="zh-TW" sz="2000" b="1" i="1"/>
              <a:t>10</a:t>
            </a:r>
          </a:p>
        </p:txBody>
      </p:sp>
      <p:sp>
        <p:nvSpPr>
          <p:cNvPr id="195589" name="Oval 5"/>
          <p:cNvSpPr>
            <a:spLocks noChangeArrowheads="1"/>
          </p:cNvSpPr>
          <p:nvPr/>
        </p:nvSpPr>
        <p:spPr bwMode="auto">
          <a:xfrm>
            <a:off x="6934200" y="29718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C</a:t>
            </a:r>
            <a:r>
              <a:rPr lang="en-US" altLang="zh-TW" b="1" i="1"/>
              <a:t>5</a:t>
            </a:r>
          </a:p>
        </p:txBody>
      </p:sp>
      <p:sp>
        <p:nvSpPr>
          <p:cNvPr id="195590" name="Oval 6"/>
          <p:cNvSpPr>
            <a:spLocks noChangeArrowheads="1"/>
          </p:cNvSpPr>
          <p:nvPr/>
        </p:nvSpPr>
        <p:spPr bwMode="auto">
          <a:xfrm>
            <a:off x="8153400" y="22860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D</a:t>
            </a:r>
            <a:r>
              <a:rPr lang="en-US" altLang="zh-TW" b="1" i="1"/>
              <a:t>∞</a:t>
            </a:r>
          </a:p>
        </p:txBody>
      </p:sp>
      <p:sp>
        <p:nvSpPr>
          <p:cNvPr id="195591" name="Oval 7"/>
          <p:cNvSpPr>
            <a:spLocks noChangeArrowheads="1"/>
          </p:cNvSpPr>
          <p:nvPr/>
        </p:nvSpPr>
        <p:spPr bwMode="auto">
          <a:xfrm>
            <a:off x="57150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A</a:t>
            </a:r>
            <a:r>
              <a:rPr lang="en-US" altLang="zh-TW" b="1" i="1"/>
              <a:t>0</a:t>
            </a:r>
          </a:p>
        </p:txBody>
      </p:sp>
      <p:cxnSp>
        <p:nvCxnSpPr>
          <p:cNvPr id="195592" name="AutoShape 8"/>
          <p:cNvCxnSpPr>
            <a:cxnSpLocks noChangeShapeType="1"/>
            <a:stCxn id="195591" idx="7"/>
            <a:endCxn id="195588" idx="3"/>
          </p:cNvCxnSpPr>
          <p:nvPr/>
        </p:nvCxnSpPr>
        <p:spPr bwMode="auto">
          <a:xfrm flipV="1">
            <a:off x="6170613" y="1993900"/>
            <a:ext cx="841375" cy="3556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593" name="AutoShape 9"/>
          <p:cNvCxnSpPr>
            <a:cxnSpLocks noChangeShapeType="1"/>
            <a:stCxn id="195591" idx="5"/>
            <a:endCxn id="195589" idx="1"/>
          </p:cNvCxnSpPr>
          <p:nvPr/>
        </p:nvCxnSpPr>
        <p:spPr bwMode="auto">
          <a:xfrm>
            <a:off x="6170613" y="2755900"/>
            <a:ext cx="841375" cy="2794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594" name="AutoShape 10"/>
          <p:cNvCxnSpPr>
            <a:cxnSpLocks noChangeShapeType="1"/>
            <a:stCxn id="195589" idx="7"/>
            <a:endCxn id="195590" idx="3"/>
          </p:cNvCxnSpPr>
          <p:nvPr/>
        </p:nvCxnSpPr>
        <p:spPr bwMode="auto">
          <a:xfrm flipV="1">
            <a:off x="7389813" y="2755900"/>
            <a:ext cx="841375" cy="279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595" name="AutoShape 11"/>
          <p:cNvCxnSpPr>
            <a:cxnSpLocks noChangeShapeType="1"/>
            <a:stCxn id="195590" idx="1"/>
            <a:endCxn id="195588" idx="5"/>
          </p:cNvCxnSpPr>
          <p:nvPr/>
        </p:nvCxnSpPr>
        <p:spPr bwMode="auto">
          <a:xfrm flipH="1" flipV="1">
            <a:off x="7389813" y="1993900"/>
            <a:ext cx="841375" cy="3556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596" name="AutoShape 12"/>
          <p:cNvCxnSpPr>
            <a:cxnSpLocks noChangeShapeType="1"/>
            <a:stCxn id="195589" idx="1"/>
            <a:endCxn id="195588" idx="3"/>
          </p:cNvCxnSpPr>
          <p:nvPr/>
        </p:nvCxnSpPr>
        <p:spPr bwMode="auto">
          <a:xfrm flipV="1">
            <a:off x="7011988" y="1993900"/>
            <a:ext cx="0" cy="1041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597" name="AutoShape 13"/>
          <p:cNvCxnSpPr>
            <a:cxnSpLocks noChangeShapeType="1"/>
            <a:stCxn id="195588" idx="5"/>
            <a:endCxn id="195589" idx="7"/>
          </p:cNvCxnSpPr>
          <p:nvPr/>
        </p:nvCxnSpPr>
        <p:spPr bwMode="auto">
          <a:xfrm>
            <a:off x="7389813" y="1993900"/>
            <a:ext cx="0" cy="1041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598" name="Text Box 14"/>
          <p:cNvSpPr txBox="1">
            <a:spLocks noChangeArrowheads="1"/>
          </p:cNvSpPr>
          <p:nvPr/>
        </p:nvSpPr>
        <p:spPr bwMode="auto">
          <a:xfrm>
            <a:off x="6135688" y="185261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10</a:t>
            </a:r>
          </a:p>
        </p:txBody>
      </p:sp>
      <p:sp>
        <p:nvSpPr>
          <p:cNvPr id="195599" name="Text Box 15"/>
          <p:cNvSpPr txBox="1">
            <a:spLocks noChangeArrowheads="1"/>
          </p:cNvSpPr>
          <p:nvPr/>
        </p:nvSpPr>
        <p:spPr bwMode="auto">
          <a:xfrm>
            <a:off x="67119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4</a:t>
            </a:r>
          </a:p>
        </p:txBody>
      </p:sp>
      <p:sp>
        <p:nvSpPr>
          <p:cNvPr id="195600" name="Text Box 16"/>
          <p:cNvSpPr txBox="1">
            <a:spLocks noChangeArrowheads="1"/>
          </p:cNvSpPr>
          <p:nvPr/>
        </p:nvSpPr>
        <p:spPr bwMode="auto">
          <a:xfrm>
            <a:off x="73850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3</a:t>
            </a:r>
          </a:p>
        </p:txBody>
      </p:sp>
      <p:sp>
        <p:nvSpPr>
          <p:cNvPr id="195601" name="Text Box 17"/>
          <p:cNvSpPr txBox="1">
            <a:spLocks noChangeArrowheads="1"/>
          </p:cNvSpPr>
          <p:nvPr/>
        </p:nvSpPr>
        <p:spPr bwMode="auto">
          <a:xfrm>
            <a:off x="7842250" y="18288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2</a:t>
            </a:r>
          </a:p>
        </p:txBody>
      </p:sp>
      <p:sp>
        <p:nvSpPr>
          <p:cNvPr id="195602" name="Text Box 18"/>
          <p:cNvSpPr txBox="1">
            <a:spLocks noChangeArrowheads="1"/>
          </p:cNvSpPr>
          <p:nvPr/>
        </p:nvSpPr>
        <p:spPr bwMode="auto">
          <a:xfrm>
            <a:off x="77724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a:t>
            </a:r>
          </a:p>
        </p:txBody>
      </p:sp>
      <p:sp>
        <p:nvSpPr>
          <p:cNvPr id="195603" name="Text Box 19"/>
          <p:cNvSpPr txBox="1">
            <a:spLocks noChangeArrowheads="1"/>
          </p:cNvSpPr>
          <p:nvPr/>
        </p:nvSpPr>
        <p:spPr bwMode="auto">
          <a:xfrm>
            <a:off x="63246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5</a:t>
            </a:r>
          </a:p>
        </p:txBody>
      </p:sp>
      <p:sp>
        <p:nvSpPr>
          <p:cNvPr id="195604" name="Rectangle 20"/>
          <p:cNvSpPr>
            <a:spLocks noChangeArrowheads="1"/>
          </p:cNvSpPr>
          <p:nvPr/>
        </p:nvSpPr>
        <p:spPr bwMode="auto">
          <a:xfrm>
            <a:off x="755650" y="3068638"/>
            <a:ext cx="4032250" cy="122396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5605" name="Text Box 21"/>
          <p:cNvSpPr txBox="1">
            <a:spLocks noChangeArrowheads="1"/>
          </p:cNvSpPr>
          <p:nvPr/>
        </p:nvSpPr>
        <p:spPr bwMode="auto">
          <a:xfrm>
            <a:off x="6443663" y="3644900"/>
            <a:ext cx="14620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00"/>
                </a:solidFill>
                <a:latin typeface="Courier New" pitchFamily="49" charset="0"/>
                <a:sym typeface="Symbol" pitchFamily="18" charset="2"/>
              </a:rPr>
              <a:t>S = A,C</a:t>
            </a:r>
          </a:p>
          <a:p>
            <a:r>
              <a:rPr lang="en-US" altLang="zh-TW" b="1">
                <a:solidFill>
                  <a:srgbClr val="000000"/>
                </a:solidFill>
                <a:latin typeface="Courier New" pitchFamily="49" charset="0"/>
                <a:sym typeface="Symbol" pitchFamily="18" charset="2"/>
              </a:rPr>
              <a:t>Q = B,D</a:t>
            </a:r>
          </a:p>
        </p:txBody>
      </p:sp>
      <p:sp>
        <p:nvSpPr>
          <p:cNvPr id="195606" name="Line 22"/>
          <p:cNvSpPr>
            <a:spLocks noChangeShapeType="1"/>
          </p:cNvSpPr>
          <p:nvPr/>
        </p:nvSpPr>
        <p:spPr bwMode="auto">
          <a:xfrm>
            <a:off x="6443663" y="4437063"/>
            <a:ext cx="20875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5607" name="Text Box 23"/>
          <p:cNvSpPr txBox="1">
            <a:spLocks noChangeArrowheads="1"/>
          </p:cNvSpPr>
          <p:nvPr/>
        </p:nvSpPr>
        <p:spPr bwMode="auto">
          <a:xfrm>
            <a:off x="6659563" y="31416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FF"/>
                </a:solidFill>
              </a:rPr>
              <a:t>u</a:t>
            </a:r>
          </a:p>
        </p:txBody>
      </p:sp>
      <p:sp>
        <p:nvSpPr>
          <p:cNvPr id="195608" name="Text Box 24"/>
          <p:cNvSpPr txBox="1">
            <a:spLocks noChangeArrowheads="1"/>
          </p:cNvSpPr>
          <p:nvPr/>
        </p:nvSpPr>
        <p:spPr bwMode="auto">
          <a:xfrm>
            <a:off x="6659563" y="1341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FF"/>
                </a:solidFill>
              </a:rPr>
              <a:t>v</a:t>
            </a:r>
          </a:p>
        </p:txBody>
      </p:sp>
      <p:sp>
        <p:nvSpPr>
          <p:cNvPr id="195609" name="Text Box 25"/>
          <p:cNvSpPr txBox="1">
            <a:spLocks noChangeArrowheads="1"/>
          </p:cNvSpPr>
          <p:nvPr/>
        </p:nvSpPr>
        <p:spPr bwMode="auto">
          <a:xfrm>
            <a:off x="8172450" y="2708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FF"/>
                </a:solidFill>
              </a:rPr>
              <a:t>v</a:t>
            </a:r>
          </a:p>
        </p:txBody>
      </p:sp>
      <p:sp>
        <p:nvSpPr>
          <p:cNvPr id="195610" name="Rectangle 26"/>
          <p:cNvSpPr>
            <a:spLocks noChangeArrowheads="1"/>
          </p:cNvSpPr>
          <p:nvPr/>
        </p:nvSpPr>
        <p:spPr bwMode="auto">
          <a:xfrm>
            <a:off x="5795963" y="3573463"/>
            <a:ext cx="2952750" cy="100806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910573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投影片編號版面配置區 5"/>
          <p:cNvSpPr>
            <a:spLocks noGrp="1"/>
          </p:cNvSpPr>
          <p:nvPr>
            <p:ph type="sldNum" sz="quarter" idx="12"/>
          </p:nvPr>
        </p:nvSpPr>
        <p:spPr/>
        <p:txBody>
          <a:bodyPr/>
          <a:lstStyle/>
          <a:p>
            <a:fld id="{97DDBECB-116A-4714-B0BA-529DD796BA31}" type="slidenum">
              <a:rPr lang="en-US" altLang="zh-TW"/>
              <a:pPr/>
              <a:t>14</a:t>
            </a:fld>
            <a:endParaRPr lang="en-US" altLang="zh-TW"/>
          </a:p>
        </p:txBody>
      </p:sp>
      <p:sp>
        <p:nvSpPr>
          <p:cNvPr id="197634" name="Rectangle 2"/>
          <p:cNvSpPr>
            <a:spLocks noGrp="1" noChangeArrowheads="1"/>
          </p:cNvSpPr>
          <p:nvPr>
            <p:ph type="title"/>
          </p:nvPr>
        </p:nvSpPr>
        <p:spPr>
          <a:xfrm>
            <a:off x="1042988" y="404813"/>
            <a:ext cx="7315200" cy="838200"/>
          </a:xfrm>
        </p:spPr>
        <p:txBody>
          <a:bodyPr/>
          <a:lstStyle/>
          <a:p>
            <a:r>
              <a:rPr lang="en-US" altLang="zh-TW"/>
              <a:t>Dijkstra</a:t>
            </a:r>
            <a:r>
              <a:rPr lang="en-US" altLang="zh-TW">
                <a:latin typeface="Arial"/>
              </a:rPr>
              <a:t>’</a:t>
            </a:r>
            <a:r>
              <a:rPr lang="en-US" altLang="zh-TW"/>
              <a:t>s Algorithm</a:t>
            </a:r>
          </a:p>
        </p:txBody>
      </p:sp>
      <p:sp>
        <p:nvSpPr>
          <p:cNvPr id="197635" name="Rectangle 3"/>
          <p:cNvSpPr>
            <a:spLocks noGrp="1" noChangeArrowheads="1"/>
          </p:cNvSpPr>
          <p:nvPr>
            <p:ph type="body" idx="1"/>
          </p:nvPr>
        </p:nvSpPr>
        <p:spPr>
          <a:xfrm>
            <a:off x="179388" y="1196975"/>
            <a:ext cx="8856662" cy="5400675"/>
          </a:xfrm>
          <a:solidFill>
            <a:schemeClr val="bg1"/>
          </a:solidFill>
          <a:ln w="38100">
            <a:solidFill>
              <a:schemeClr val="tx1"/>
            </a:solidFill>
            <a:miter lim="800000"/>
            <a:headEnd/>
            <a:tailEnd/>
          </a:ln>
        </p:spPr>
        <p:txBody>
          <a:bodyPr/>
          <a:lstStyle/>
          <a:p>
            <a:pPr>
              <a:buFont typeface="Wingdings" pitchFamily="2" charset="2"/>
              <a:buNone/>
            </a:pPr>
            <a:r>
              <a:rPr lang="en-US" altLang="zh-TW" sz="2400">
                <a:latin typeface="Courier New" pitchFamily="49" charset="0"/>
              </a:rPr>
              <a:t>Dijkstra(G)</a:t>
            </a:r>
          </a:p>
          <a:p>
            <a:pPr>
              <a:buFont typeface="Wingdings" pitchFamily="2" charset="2"/>
              <a:buNone/>
            </a:pPr>
            <a:r>
              <a:rPr lang="en-US" altLang="zh-TW" sz="2400">
                <a:latin typeface="Courier New" pitchFamily="49" charset="0"/>
              </a:rPr>
              <a:t>   for each v </a:t>
            </a:r>
            <a:r>
              <a:rPr lang="en-US" altLang="zh-TW" sz="2400">
                <a:latin typeface="Courier New" pitchFamily="49" charset="0"/>
                <a:sym typeface="Symbol" pitchFamily="18" charset="2"/>
              </a:rPr>
              <a:t> V</a:t>
            </a:r>
          </a:p>
          <a:p>
            <a:pPr>
              <a:buFont typeface="Wingdings" pitchFamily="2" charset="2"/>
              <a:buNone/>
            </a:pPr>
            <a:r>
              <a:rPr lang="en-US" altLang="zh-TW" sz="2400">
                <a:latin typeface="Courier New" pitchFamily="49" charset="0"/>
                <a:sym typeface="Symbol" pitchFamily="18" charset="2"/>
              </a:rPr>
              <a:t>      d[v] = ;</a:t>
            </a:r>
          </a:p>
          <a:p>
            <a:pPr>
              <a:buFont typeface="Wingdings" pitchFamily="2" charset="2"/>
              <a:buNone/>
            </a:pPr>
            <a:r>
              <a:rPr lang="en-US" altLang="zh-TW" sz="2400">
                <a:latin typeface="Courier New" pitchFamily="49" charset="0"/>
                <a:sym typeface="Symbol" pitchFamily="18" charset="2"/>
              </a:rPr>
              <a:t>   d[s] = 0; S = ; Q = V;</a:t>
            </a:r>
          </a:p>
          <a:p>
            <a:pPr>
              <a:buFont typeface="Wingdings" pitchFamily="2" charset="2"/>
              <a:buNone/>
            </a:pPr>
            <a:r>
              <a:rPr lang="en-US" altLang="zh-TW" sz="2400">
                <a:latin typeface="Courier New" pitchFamily="49" charset="0"/>
                <a:sym typeface="Symbol" pitchFamily="18" charset="2"/>
              </a:rPr>
              <a:t>   while (Q  )</a:t>
            </a:r>
          </a:p>
          <a:p>
            <a:pPr>
              <a:buFont typeface="Wingdings" pitchFamily="2" charset="2"/>
              <a:buNone/>
            </a:pPr>
            <a:r>
              <a:rPr lang="en-US" altLang="zh-TW" sz="2400">
                <a:latin typeface="Courier New" pitchFamily="49" charset="0"/>
                <a:sym typeface="Symbol" pitchFamily="18" charset="2"/>
              </a:rPr>
              <a:t>      u = ExtractMin(Q);</a:t>
            </a:r>
          </a:p>
          <a:p>
            <a:pPr>
              <a:buFont typeface="Wingdings" pitchFamily="2" charset="2"/>
              <a:buNone/>
            </a:pPr>
            <a:r>
              <a:rPr lang="en-US" altLang="zh-TW" sz="2400">
                <a:latin typeface="Courier New" pitchFamily="49" charset="0"/>
                <a:sym typeface="Symbol" pitchFamily="18" charset="2"/>
              </a:rPr>
              <a:t>      S = S </a:t>
            </a:r>
            <a:r>
              <a:rPr lang="en-US" altLang="zh-TW" sz="2400">
                <a:latin typeface="Microsoft Sans Serif" pitchFamily="34" charset="0"/>
                <a:sym typeface="Math B" pitchFamily="2" charset="2"/>
              </a:rPr>
              <a:t>U</a:t>
            </a:r>
            <a:r>
              <a:rPr lang="en-US" altLang="zh-TW" sz="2400">
                <a:latin typeface="Courier New" pitchFamily="49" charset="0"/>
                <a:sym typeface="Math B" pitchFamily="2" charset="2"/>
              </a:rPr>
              <a:t> {u};</a:t>
            </a:r>
          </a:p>
          <a:p>
            <a:pPr>
              <a:buFont typeface="Wingdings" pitchFamily="2" charset="2"/>
              <a:buNone/>
            </a:pPr>
            <a:r>
              <a:rPr lang="en-US" altLang="zh-TW" sz="2400">
                <a:latin typeface="Courier New" pitchFamily="49" charset="0"/>
                <a:sym typeface="Symbol" pitchFamily="18" charset="2"/>
              </a:rPr>
              <a:t>      for each v  u-&gt;Adj[]</a:t>
            </a:r>
          </a:p>
          <a:p>
            <a:pPr>
              <a:buFont typeface="Wingdings" pitchFamily="2" charset="2"/>
              <a:buNone/>
            </a:pPr>
            <a:r>
              <a:rPr lang="en-US" altLang="zh-TW" sz="2400">
                <a:latin typeface="Courier New" pitchFamily="49" charset="0"/>
                <a:sym typeface="Symbol" pitchFamily="18" charset="2"/>
              </a:rPr>
              <a:t>         if (d[v] &gt; d[u]+w(u,v))</a:t>
            </a:r>
          </a:p>
          <a:p>
            <a:pPr>
              <a:buFont typeface="Wingdings" pitchFamily="2" charset="2"/>
              <a:buNone/>
            </a:pPr>
            <a:r>
              <a:rPr lang="en-US" altLang="zh-TW" sz="2400">
                <a:latin typeface="Courier New" pitchFamily="49" charset="0"/>
                <a:sym typeface="Symbol" pitchFamily="18" charset="2"/>
              </a:rPr>
              <a:t>               d[v]=d[u]+w(u,v);</a:t>
            </a:r>
          </a:p>
        </p:txBody>
      </p:sp>
      <p:sp>
        <p:nvSpPr>
          <p:cNvPr id="197636" name="Oval 4"/>
          <p:cNvSpPr>
            <a:spLocks noChangeArrowheads="1"/>
          </p:cNvSpPr>
          <p:nvPr/>
        </p:nvSpPr>
        <p:spPr bwMode="auto">
          <a:xfrm>
            <a:off x="6934200" y="15240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B</a:t>
            </a:r>
            <a:r>
              <a:rPr lang="en-US" altLang="zh-TW" sz="2000" b="1" i="1"/>
              <a:t>9</a:t>
            </a:r>
          </a:p>
        </p:txBody>
      </p:sp>
      <p:sp>
        <p:nvSpPr>
          <p:cNvPr id="197637" name="Oval 5"/>
          <p:cNvSpPr>
            <a:spLocks noChangeArrowheads="1"/>
          </p:cNvSpPr>
          <p:nvPr/>
        </p:nvSpPr>
        <p:spPr bwMode="auto">
          <a:xfrm>
            <a:off x="6934200" y="29718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C</a:t>
            </a:r>
            <a:r>
              <a:rPr lang="en-US" altLang="zh-TW" b="1" i="1"/>
              <a:t>5</a:t>
            </a:r>
          </a:p>
        </p:txBody>
      </p:sp>
      <p:sp>
        <p:nvSpPr>
          <p:cNvPr id="197638" name="Oval 6"/>
          <p:cNvSpPr>
            <a:spLocks noChangeArrowheads="1"/>
          </p:cNvSpPr>
          <p:nvPr/>
        </p:nvSpPr>
        <p:spPr bwMode="auto">
          <a:xfrm>
            <a:off x="8153400" y="22860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D</a:t>
            </a:r>
            <a:r>
              <a:rPr lang="en-US" altLang="zh-TW" b="1" i="1"/>
              <a:t>6</a:t>
            </a:r>
          </a:p>
        </p:txBody>
      </p:sp>
      <p:sp>
        <p:nvSpPr>
          <p:cNvPr id="197639" name="Oval 7"/>
          <p:cNvSpPr>
            <a:spLocks noChangeArrowheads="1"/>
          </p:cNvSpPr>
          <p:nvPr/>
        </p:nvSpPr>
        <p:spPr bwMode="auto">
          <a:xfrm>
            <a:off x="57150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A</a:t>
            </a:r>
            <a:r>
              <a:rPr lang="en-US" altLang="zh-TW" b="1" i="1"/>
              <a:t>0</a:t>
            </a:r>
          </a:p>
        </p:txBody>
      </p:sp>
      <p:cxnSp>
        <p:nvCxnSpPr>
          <p:cNvPr id="197640" name="AutoShape 8"/>
          <p:cNvCxnSpPr>
            <a:cxnSpLocks noChangeShapeType="1"/>
            <a:stCxn id="197639" idx="7"/>
            <a:endCxn id="197636" idx="3"/>
          </p:cNvCxnSpPr>
          <p:nvPr/>
        </p:nvCxnSpPr>
        <p:spPr bwMode="auto">
          <a:xfrm flipV="1">
            <a:off x="6170613" y="1993900"/>
            <a:ext cx="841375" cy="3556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1" name="AutoShape 9"/>
          <p:cNvCxnSpPr>
            <a:cxnSpLocks noChangeShapeType="1"/>
            <a:stCxn id="197639" idx="5"/>
            <a:endCxn id="197637" idx="1"/>
          </p:cNvCxnSpPr>
          <p:nvPr/>
        </p:nvCxnSpPr>
        <p:spPr bwMode="auto">
          <a:xfrm>
            <a:off x="6170613" y="2755900"/>
            <a:ext cx="841375" cy="2794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2" name="AutoShape 10"/>
          <p:cNvCxnSpPr>
            <a:cxnSpLocks noChangeShapeType="1"/>
            <a:stCxn id="197637" idx="7"/>
            <a:endCxn id="197638" idx="3"/>
          </p:cNvCxnSpPr>
          <p:nvPr/>
        </p:nvCxnSpPr>
        <p:spPr bwMode="auto">
          <a:xfrm flipV="1">
            <a:off x="7389813" y="2755900"/>
            <a:ext cx="841375" cy="2794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3" name="AutoShape 11"/>
          <p:cNvCxnSpPr>
            <a:cxnSpLocks noChangeShapeType="1"/>
            <a:stCxn id="197638" idx="1"/>
            <a:endCxn id="197636" idx="5"/>
          </p:cNvCxnSpPr>
          <p:nvPr/>
        </p:nvCxnSpPr>
        <p:spPr bwMode="auto">
          <a:xfrm flipH="1" flipV="1">
            <a:off x="7389813" y="1993900"/>
            <a:ext cx="841375" cy="3556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4" name="AutoShape 12"/>
          <p:cNvCxnSpPr>
            <a:cxnSpLocks noChangeShapeType="1"/>
            <a:stCxn id="197637" idx="1"/>
            <a:endCxn id="197636" idx="3"/>
          </p:cNvCxnSpPr>
          <p:nvPr/>
        </p:nvCxnSpPr>
        <p:spPr bwMode="auto">
          <a:xfrm flipV="1">
            <a:off x="7011988" y="1993900"/>
            <a:ext cx="0" cy="10414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5" name="AutoShape 13"/>
          <p:cNvCxnSpPr>
            <a:cxnSpLocks noChangeShapeType="1"/>
            <a:stCxn id="197636" idx="5"/>
            <a:endCxn id="197637" idx="7"/>
          </p:cNvCxnSpPr>
          <p:nvPr/>
        </p:nvCxnSpPr>
        <p:spPr bwMode="auto">
          <a:xfrm>
            <a:off x="7389813" y="1993900"/>
            <a:ext cx="0" cy="1041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7646" name="Text Box 14"/>
          <p:cNvSpPr txBox="1">
            <a:spLocks noChangeArrowheads="1"/>
          </p:cNvSpPr>
          <p:nvPr/>
        </p:nvSpPr>
        <p:spPr bwMode="auto">
          <a:xfrm>
            <a:off x="6135688" y="185261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10</a:t>
            </a:r>
          </a:p>
        </p:txBody>
      </p:sp>
      <p:sp>
        <p:nvSpPr>
          <p:cNvPr id="197647" name="Text Box 15"/>
          <p:cNvSpPr txBox="1">
            <a:spLocks noChangeArrowheads="1"/>
          </p:cNvSpPr>
          <p:nvPr/>
        </p:nvSpPr>
        <p:spPr bwMode="auto">
          <a:xfrm>
            <a:off x="67119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4</a:t>
            </a:r>
          </a:p>
        </p:txBody>
      </p:sp>
      <p:sp>
        <p:nvSpPr>
          <p:cNvPr id="197648" name="Text Box 16"/>
          <p:cNvSpPr txBox="1">
            <a:spLocks noChangeArrowheads="1"/>
          </p:cNvSpPr>
          <p:nvPr/>
        </p:nvSpPr>
        <p:spPr bwMode="auto">
          <a:xfrm>
            <a:off x="73850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3</a:t>
            </a:r>
          </a:p>
        </p:txBody>
      </p:sp>
      <p:sp>
        <p:nvSpPr>
          <p:cNvPr id="197649" name="Text Box 17"/>
          <p:cNvSpPr txBox="1">
            <a:spLocks noChangeArrowheads="1"/>
          </p:cNvSpPr>
          <p:nvPr/>
        </p:nvSpPr>
        <p:spPr bwMode="auto">
          <a:xfrm>
            <a:off x="7842250" y="18288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2</a:t>
            </a:r>
          </a:p>
        </p:txBody>
      </p:sp>
      <p:sp>
        <p:nvSpPr>
          <p:cNvPr id="197650" name="Text Box 18"/>
          <p:cNvSpPr txBox="1">
            <a:spLocks noChangeArrowheads="1"/>
          </p:cNvSpPr>
          <p:nvPr/>
        </p:nvSpPr>
        <p:spPr bwMode="auto">
          <a:xfrm>
            <a:off x="77724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a:t>
            </a:r>
          </a:p>
        </p:txBody>
      </p:sp>
      <p:sp>
        <p:nvSpPr>
          <p:cNvPr id="197651" name="Text Box 19"/>
          <p:cNvSpPr txBox="1">
            <a:spLocks noChangeArrowheads="1"/>
          </p:cNvSpPr>
          <p:nvPr/>
        </p:nvSpPr>
        <p:spPr bwMode="auto">
          <a:xfrm>
            <a:off x="63246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5</a:t>
            </a:r>
          </a:p>
        </p:txBody>
      </p:sp>
      <p:sp>
        <p:nvSpPr>
          <p:cNvPr id="197652" name="Rectangle 20"/>
          <p:cNvSpPr>
            <a:spLocks noChangeArrowheads="1"/>
          </p:cNvSpPr>
          <p:nvPr/>
        </p:nvSpPr>
        <p:spPr bwMode="auto">
          <a:xfrm>
            <a:off x="1331913" y="4292600"/>
            <a:ext cx="4824412" cy="12969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7653" name="Text Box 21"/>
          <p:cNvSpPr txBox="1">
            <a:spLocks noChangeArrowheads="1"/>
          </p:cNvSpPr>
          <p:nvPr/>
        </p:nvSpPr>
        <p:spPr bwMode="auto">
          <a:xfrm>
            <a:off x="6443663" y="3644900"/>
            <a:ext cx="14620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00"/>
                </a:solidFill>
                <a:latin typeface="Courier New" pitchFamily="49" charset="0"/>
                <a:sym typeface="Symbol" pitchFamily="18" charset="2"/>
              </a:rPr>
              <a:t>S = A,C</a:t>
            </a:r>
          </a:p>
          <a:p>
            <a:r>
              <a:rPr lang="en-US" altLang="zh-TW" b="1">
                <a:solidFill>
                  <a:srgbClr val="000000"/>
                </a:solidFill>
                <a:latin typeface="Courier New" pitchFamily="49" charset="0"/>
                <a:sym typeface="Symbol" pitchFamily="18" charset="2"/>
              </a:rPr>
              <a:t>Q = B,D</a:t>
            </a:r>
          </a:p>
        </p:txBody>
      </p:sp>
      <p:sp>
        <p:nvSpPr>
          <p:cNvPr id="197654" name="Line 22"/>
          <p:cNvSpPr>
            <a:spLocks noChangeShapeType="1"/>
          </p:cNvSpPr>
          <p:nvPr/>
        </p:nvSpPr>
        <p:spPr bwMode="auto">
          <a:xfrm>
            <a:off x="6443663" y="4437063"/>
            <a:ext cx="20875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7655" name="Text Box 23"/>
          <p:cNvSpPr txBox="1">
            <a:spLocks noChangeArrowheads="1"/>
          </p:cNvSpPr>
          <p:nvPr/>
        </p:nvSpPr>
        <p:spPr bwMode="auto">
          <a:xfrm>
            <a:off x="6659563" y="31416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FF"/>
                </a:solidFill>
              </a:rPr>
              <a:t>u</a:t>
            </a:r>
          </a:p>
        </p:txBody>
      </p:sp>
      <p:sp>
        <p:nvSpPr>
          <p:cNvPr id="197656" name="Text Box 24"/>
          <p:cNvSpPr txBox="1">
            <a:spLocks noChangeArrowheads="1"/>
          </p:cNvSpPr>
          <p:nvPr/>
        </p:nvSpPr>
        <p:spPr bwMode="auto">
          <a:xfrm>
            <a:off x="6659563" y="1341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FF"/>
                </a:solidFill>
              </a:rPr>
              <a:t>v</a:t>
            </a:r>
          </a:p>
        </p:txBody>
      </p:sp>
      <p:sp>
        <p:nvSpPr>
          <p:cNvPr id="197657" name="Text Box 25"/>
          <p:cNvSpPr txBox="1">
            <a:spLocks noChangeArrowheads="1"/>
          </p:cNvSpPr>
          <p:nvPr/>
        </p:nvSpPr>
        <p:spPr bwMode="auto">
          <a:xfrm>
            <a:off x="8172450" y="2708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FF"/>
                </a:solidFill>
              </a:rPr>
              <a:t>v</a:t>
            </a:r>
          </a:p>
        </p:txBody>
      </p:sp>
      <p:sp>
        <p:nvSpPr>
          <p:cNvPr id="197658" name="Rectangle 26"/>
          <p:cNvSpPr>
            <a:spLocks noChangeArrowheads="1"/>
          </p:cNvSpPr>
          <p:nvPr/>
        </p:nvSpPr>
        <p:spPr bwMode="auto">
          <a:xfrm>
            <a:off x="5795963" y="3573463"/>
            <a:ext cx="2952750" cy="100806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010029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5"/>
          <p:cNvSpPr>
            <a:spLocks noGrp="1"/>
          </p:cNvSpPr>
          <p:nvPr>
            <p:ph type="sldNum" sz="quarter" idx="12"/>
          </p:nvPr>
        </p:nvSpPr>
        <p:spPr/>
        <p:txBody>
          <a:bodyPr/>
          <a:lstStyle/>
          <a:p>
            <a:fld id="{3ED4FFF2-B561-4C62-9140-3AB7D381AD2C}" type="slidenum">
              <a:rPr lang="en-US" altLang="zh-TW"/>
              <a:pPr/>
              <a:t>15</a:t>
            </a:fld>
            <a:endParaRPr lang="en-US" altLang="zh-TW"/>
          </a:p>
        </p:txBody>
      </p:sp>
      <p:sp>
        <p:nvSpPr>
          <p:cNvPr id="199682" name="Rectangle 2"/>
          <p:cNvSpPr>
            <a:spLocks noGrp="1" noChangeArrowheads="1"/>
          </p:cNvSpPr>
          <p:nvPr>
            <p:ph type="title"/>
          </p:nvPr>
        </p:nvSpPr>
        <p:spPr>
          <a:xfrm>
            <a:off x="1042988" y="404813"/>
            <a:ext cx="7315200" cy="838200"/>
          </a:xfrm>
        </p:spPr>
        <p:txBody>
          <a:bodyPr/>
          <a:lstStyle/>
          <a:p>
            <a:r>
              <a:rPr lang="en-US" altLang="zh-TW"/>
              <a:t>Dijkstra</a:t>
            </a:r>
            <a:r>
              <a:rPr lang="en-US" altLang="zh-TW">
                <a:latin typeface="Arial"/>
              </a:rPr>
              <a:t>’</a:t>
            </a:r>
            <a:r>
              <a:rPr lang="en-US" altLang="zh-TW"/>
              <a:t>s Algorithm</a:t>
            </a:r>
          </a:p>
        </p:txBody>
      </p:sp>
      <p:sp>
        <p:nvSpPr>
          <p:cNvPr id="199683" name="Rectangle 3"/>
          <p:cNvSpPr>
            <a:spLocks noGrp="1" noChangeArrowheads="1"/>
          </p:cNvSpPr>
          <p:nvPr>
            <p:ph type="body" idx="1"/>
          </p:nvPr>
        </p:nvSpPr>
        <p:spPr>
          <a:xfrm>
            <a:off x="179388" y="1196975"/>
            <a:ext cx="8856662" cy="5400675"/>
          </a:xfrm>
          <a:solidFill>
            <a:schemeClr val="bg1"/>
          </a:solidFill>
          <a:ln w="38100">
            <a:solidFill>
              <a:schemeClr val="tx1"/>
            </a:solidFill>
            <a:miter lim="800000"/>
            <a:headEnd/>
            <a:tailEnd/>
          </a:ln>
        </p:spPr>
        <p:txBody>
          <a:bodyPr/>
          <a:lstStyle/>
          <a:p>
            <a:pPr>
              <a:buFont typeface="Wingdings" pitchFamily="2" charset="2"/>
              <a:buNone/>
            </a:pPr>
            <a:r>
              <a:rPr lang="en-US" altLang="zh-TW" sz="2400">
                <a:latin typeface="Courier New" pitchFamily="49" charset="0"/>
              </a:rPr>
              <a:t>Dijkstra(G)</a:t>
            </a:r>
          </a:p>
          <a:p>
            <a:pPr>
              <a:buFont typeface="Wingdings" pitchFamily="2" charset="2"/>
              <a:buNone/>
            </a:pPr>
            <a:r>
              <a:rPr lang="en-US" altLang="zh-TW" sz="2400">
                <a:latin typeface="Courier New" pitchFamily="49" charset="0"/>
              </a:rPr>
              <a:t>   for each v </a:t>
            </a:r>
            <a:r>
              <a:rPr lang="en-US" altLang="zh-TW" sz="2400">
                <a:latin typeface="Courier New" pitchFamily="49" charset="0"/>
                <a:sym typeface="Symbol" pitchFamily="18" charset="2"/>
              </a:rPr>
              <a:t> V</a:t>
            </a:r>
          </a:p>
          <a:p>
            <a:pPr>
              <a:buFont typeface="Wingdings" pitchFamily="2" charset="2"/>
              <a:buNone/>
            </a:pPr>
            <a:r>
              <a:rPr lang="en-US" altLang="zh-TW" sz="2400">
                <a:latin typeface="Courier New" pitchFamily="49" charset="0"/>
                <a:sym typeface="Symbol" pitchFamily="18" charset="2"/>
              </a:rPr>
              <a:t>      d[v] = ;</a:t>
            </a:r>
          </a:p>
          <a:p>
            <a:pPr>
              <a:buFont typeface="Wingdings" pitchFamily="2" charset="2"/>
              <a:buNone/>
            </a:pPr>
            <a:r>
              <a:rPr lang="en-US" altLang="zh-TW" sz="2400">
                <a:latin typeface="Courier New" pitchFamily="49" charset="0"/>
                <a:sym typeface="Symbol" pitchFamily="18" charset="2"/>
              </a:rPr>
              <a:t>   d[s] = 0; S = ; Q = V;</a:t>
            </a:r>
          </a:p>
          <a:p>
            <a:pPr>
              <a:buFont typeface="Wingdings" pitchFamily="2" charset="2"/>
              <a:buNone/>
            </a:pPr>
            <a:r>
              <a:rPr lang="en-US" altLang="zh-TW" sz="2400">
                <a:latin typeface="Courier New" pitchFamily="49" charset="0"/>
                <a:sym typeface="Symbol" pitchFamily="18" charset="2"/>
              </a:rPr>
              <a:t>   while (Q  )</a:t>
            </a:r>
          </a:p>
          <a:p>
            <a:pPr>
              <a:buFont typeface="Wingdings" pitchFamily="2" charset="2"/>
              <a:buNone/>
            </a:pPr>
            <a:r>
              <a:rPr lang="en-US" altLang="zh-TW" sz="2400">
                <a:latin typeface="Courier New" pitchFamily="49" charset="0"/>
                <a:sym typeface="Symbol" pitchFamily="18" charset="2"/>
              </a:rPr>
              <a:t>      u = ExtractMin(Q);</a:t>
            </a:r>
          </a:p>
          <a:p>
            <a:pPr>
              <a:buFont typeface="Wingdings" pitchFamily="2" charset="2"/>
              <a:buNone/>
            </a:pPr>
            <a:r>
              <a:rPr lang="en-US" altLang="zh-TW" sz="2400">
                <a:latin typeface="Courier New" pitchFamily="49" charset="0"/>
                <a:sym typeface="Symbol" pitchFamily="18" charset="2"/>
              </a:rPr>
              <a:t>      S = S </a:t>
            </a:r>
            <a:r>
              <a:rPr lang="en-US" altLang="zh-TW" sz="2400">
                <a:latin typeface="Microsoft Sans Serif" pitchFamily="34" charset="0"/>
                <a:sym typeface="Math B" pitchFamily="2" charset="2"/>
              </a:rPr>
              <a:t>U</a:t>
            </a:r>
            <a:r>
              <a:rPr lang="en-US" altLang="zh-TW" sz="2400">
                <a:latin typeface="Courier New" pitchFamily="49" charset="0"/>
                <a:sym typeface="Math B" pitchFamily="2" charset="2"/>
              </a:rPr>
              <a:t> {u};</a:t>
            </a:r>
          </a:p>
          <a:p>
            <a:pPr>
              <a:buFont typeface="Wingdings" pitchFamily="2" charset="2"/>
              <a:buNone/>
            </a:pPr>
            <a:r>
              <a:rPr lang="en-US" altLang="zh-TW" sz="2400">
                <a:latin typeface="Courier New" pitchFamily="49" charset="0"/>
                <a:sym typeface="Symbol" pitchFamily="18" charset="2"/>
              </a:rPr>
              <a:t>      for each v  u-&gt;Adj[]</a:t>
            </a:r>
          </a:p>
          <a:p>
            <a:pPr>
              <a:buFont typeface="Wingdings" pitchFamily="2" charset="2"/>
              <a:buNone/>
            </a:pPr>
            <a:r>
              <a:rPr lang="en-US" altLang="zh-TW" sz="2400">
                <a:latin typeface="Courier New" pitchFamily="49" charset="0"/>
                <a:sym typeface="Symbol" pitchFamily="18" charset="2"/>
              </a:rPr>
              <a:t>         if (d[v] &gt; d[u]+w(u,v))</a:t>
            </a:r>
          </a:p>
          <a:p>
            <a:pPr>
              <a:buFont typeface="Wingdings" pitchFamily="2" charset="2"/>
              <a:buNone/>
            </a:pPr>
            <a:r>
              <a:rPr lang="en-US" altLang="zh-TW" sz="2400">
                <a:latin typeface="Courier New" pitchFamily="49" charset="0"/>
                <a:sym typeface="Symbol" pitchFamily="18" charset="2"/>
              </a:rPr>
              <a:t>               d[v]=d[u]+w(u,v);</a:t>
            </a:r>
          </a:p>
        </p:txBody>
      </p:sp>
      <p:sp>
        <p:nvSpPr>
          <p:cNvPr id="199684" name="Oval 4"/>
          <p:cNvSpPr>
            <a:spLocks noChangeArrowheads="1"/>
          </p:cNvSpPr>
          <p:nvPr/>
        </p:nvSpPr>
        <p:spPr bwMode="auto">
          <a:xfrm>
            <a:off x="6934200" y="15240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B</a:t>
            </a:r>
            <a:r>
              <a:rPr lang="en-US" altLang="zh-TW" sz="2000" b="1" i="1"/>
              <a:t>9</a:t>
            </a:r>
          </a:p>
        </p:txBody>
      </p:sp>
      <p:sp>
        <p:nvSpPr>
          <p:cNvPr id="199685" name="Oval 5"/>
          <p:cNvSpPr>
            <a:spLocks noChangeArrowheads="1"/>
          </p:cNvSpPr>
          <p:nvPr/>
        </p:nvSpPr>
        <p:spPr bwMode="auto">
          <a:xfrm>
            <a:off x="6934200" y="29718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C</a:t>
            </a:r>
            <a:r>
              <a:rPr lang="en-US" altLang="zh-TW" b="1" i="1"/>
              <a:t>5</a:t>
            </a:r>
          </a:p>
        </p:txBody>
      </p:sp>
      <p:sp>
        <p:nvSpPr>
          <p:cNvPr id="199686" name="Oval 6"/>
          <p:cNvSpPr>
            <a:spLocks noChangeArrowheads="1"/>
          </p:cNvSpPr>
          <p:nvPr/>
        </p:nvSpPr>
        <p:spPr bwMode="auto">
          <a:xfrm>
            <a:off x="81534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D</a:t>
            </a:r>
            <a:r>
              <a:rPr lang="en-US" altLang="zh-TW" b="1" i="1"/>
              <a:t>6</a:t>
            </a:r>
          </a:p>
        </p:txBody>
      </p:sp>
      <p:sp>
        <p:nvSpPr>
          <p:cNvPr id="199687" name="Oval 7"/>
          <p:cNvSpPr>
            <a:spLocks noChangeArrowheads="1"/>
          </p:cNvSpPr>
          <p:nvPr/>
        </p:nvSpPr>
        <p:spPr bwMode="auto">
          <a:xfrm>
            <a:off x="57150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A</a:t>
            </a:r>
            <a:r>
              <a:rPr lang="en-US" altLang="zh-TW" b="1" i="1"/>
              <a:t>0</a:t>
            </a:r>
          </a:p>
        </p:txBody>
      </p:sp>
      <p:cxnSp>
        <p:nvCxnSpPr>
          <p:cNvPr id="199688" name="AutoShape 8"/>
          <p:cNvCxnSpPr>
            <a:cxnSpLocks noChangeShapeType="1"/>
            <a:stCxn id="199687" idx="7"/>
            <a:endCxn id="199684" idx="3"/>
          </p:cNvCxnSpPr>
          <p:nvPr/>
        </p:nvCxnSpPr>
        <p:spPr bwMode="auto">
          <a:xfrm flipV="1">
            <a:off x="6170613" y="1993900"/>
            <a:ext cx="841375" cy="3556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689" name="AutoShape 9"/>
          <p:cNvCxnSpPr>
            <a:cxnSpLocks noChangeShapeType="1"/>
            <a:stCxn id="199687" idx="5"/>
            <a:endCxn id="199685" idx="1"/>
          </p:cNvCxnSpPr>
          <p:nvPr/>
        </p:nvCxnSpPr>
        <p:spPr bwMode="auto">
          <a:xfrm>
            <a:off x="6170613" y="2755900"/>
            <a:ext cx="841375" cy="2794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690" name="AutoShape 10"/>
          <p:cNvCxnSpPr>
            <a:cxnSpLocks noChangeShapeType="1"/>
            <a:stCxn id="199685" idx="7"/>
            <a:endCxn id="199686" idx="3"/>
          </p:cNvCxnSpPr>
          <p:nvPr/>
        </p:nvCxnSpPr>
        <p:spPr bwMode="auto">
          <a:xfrm flipV="1">
            <a:off x="7389813" y="2755900"/>
            <a:ext cx="841375" cy="2794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691" name="AutoShape 11"/>
          <p:cNvCxnSpPr>
            <a:cxnSpLocks noChangeShapeType="1"/>
            <a:stCxn id="199686" idx="1"/>
            <a:endCxn id="199684" idx="5"/>
          </p:cNvCxnSpPr>
          <p:nvPr/>
        </p:nvCxnSpPr>
        <p:spPr bwMode="auto">
          <a:xfrm flipH="1" flipV="1">
            <a:off x="7389813" y="1993900"/>
            <a:ext cx="841375" cy="3556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692" name="AutoShape 12"/>
          <p:cNvCxnSpPr>
            <a:cxnSpLocks noChangeShapeType="1"/>
            <a:stCxn id="199685" idx="1"/>
            <a:endCxn id="199684" idx="3"/>
          </p:cNvCxnSpPr>
          <p:nvPr/>
        </p:nvCxnSpPr>
        <p:spPr bwMode="auto">
          <a:xfrm flipV="1">
            <a:off x="7011988" y="1993900"/>
            <a:ext cx="0" cy="10414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693" name="AutoShape 13"/>
          <p:cNvCxnSpPr>
            <a:cxnSpLocks noChangeShapeType="1"/>
            <a:stCxn id="199684" idx="5"/>
            <a:endCxn id="199685" idx="7"/>
          </p:cNvCxnSpPr>
          <p:nvPr/>
        </p:nvCxnSpPr>
        <p:spPr bwMode="auto">
          <a:xfrm>
            <a:off x="7389813" y="1993900"/>
            <a:ext cx="0" cy="1041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9694" name="Text Box 14"/>
          <p:cNvSpPr txBox="1">
            <a:spLocks noChangeArrowheads="1"/>
          </p:cNvSpPr>
          <p:nvPr/>
        </p:nvSpPr>
        <p:spPr bwMode="auto">
          <a:xfrm>
            <a:off x="6135688" y="185261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10</a:t>
            </a:r>
          </a:p>
        </p:txBody>
      </p:sp>
      <p:sp>
        <p:nvSpPr>
          <p:cNvPr id="199695" name="Text Box 15"/>
          <p:cNvSpPr txBox="1">
            <a:spLocks noChangeArrowheads="1"/>
          </p:cNvSpPr>
          <p:nvPr/>
        </p:nvSpPr>
        <p:spPr bwMode="auto">
          <a:xfrm>
            <a:off x="67119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4</a:t>
            </a:r>
          </a:p>
        </p:txBody>
      </p:sp>
      <p:sp>
        <p:nvSpPr>
          <p:cNvPr id="199696" name="Text Box 16"/>
          <p:cNvSpPr txBox="1">
            <a:spLocks noChangeArrowheads="1"/>
          </p:cNvSpPr>
          <p:nvPr/>
        </p:nvSpPr>
        <p:spPr bwMode="auto">
          <a:xfrm>
            <a:off x="73850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3</a:t>
            </a:r>
          </a:p>
        </p:txBody>
      </p:sp>
      <p:sp>
        <p:nvSpPr>
          <p:cNvPr id="199697" name="Text Box 17"/>
          <p:cNvSpPr txBox="1">
            <a:spLocks noChangeArrowheads="1"/>
          </p:cNvSpPr>
          <p:nvPr/>
        </p:nvSpPr>
        <p:spPr bwMode="auto">
          <a:xfrm>
            <a:off x="7842250" y="18288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2</a:t>
            </a:r>
          </a:p>
        </p:txBody>
      </p:sp>
      <p:sp>
        <p:nvSpPr>
          <p:cNvPr id="199698" name="Text Box 18"/>
          <p:cNvSpPr txBox="1">
            <a:spLocks noChangeArrowheads="1"/>
          </p:cNvSpPr>
          <p:nvPr/>
        </p:nvSpPr>
        <p:spPr bwMode="auto">
          <a:xfrm>
            <a:off x="77724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a:t>
            </a:r>
          </a:p>
        </p:txBody>
      </p:sp>
      <p:sp>
        <p:nvSpPr>
          <p:cNvPr id="199699" name="Text Box 19"/>
          <p:cNvSpPr txBox="1">
            <a:spLocks noChangeArrowheads="1"/>
          </p:cNvSpPr>
          <p:nvPr/>
        </p:nvSpPr>
        <p:spPr bwMode="auto">
          <a:xfrm>
            <a:off x="63246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5</a:t>
            </a:r>
          </a:p>
        </p:txBody>
      </p:sp>
      <p:sp>
        <p:nvSpPr>
          <p:cNvPr id="199700" name="Rectangle 20"/>
          <p:cNvSpPr>
            <a:spLocks noChangeArrowheads="1"/>
          </p:cNvSpPr>
          <p:nvPr/>
        </p:nvSpPr>
        <p:spPr bwMode="auto">
          <a:xfrm>
            <a:off x="755650" y="2997200"/>
            <a:ext cx="3960813" cy="12969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9701" name="Text Box 21"/>
          <p:cNvSpPr txBox="1">
            <a:spLocks noChangeArrowheads="1"/>
          </p:cNvSpPr>
          <p:nvPr/>
        </p:nvSpPr>
        <p:spPr bwMode="auto">
          <a:xfrm>
            <a:off x="6443663" y="3644900"/>
            <a:ext cx="18272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00"/>
                </a:solidFill>
                <a:latin typeface="Courier New" pitchFamily="49" charset="0"/>
                <a:sym typeface="Symbol" pitchFamily="18" charset="2"/>
              </a:rPr>
              <a:t>S = A,C,D</a:t>
            </a:r>
          </a:p>
          <a:p>
            <a:r>
              <a:rPr lang="en-US" altLang="zh-TW" b="1">
                <a:solidFill>
                  <a:srgbClr val="000000"/>
                </a:solidFill>
                <a:latin typeface="Courier New" pitchFamily="49" charset="0"/>
                <a:sym typeface="Symbol" pitchFamily="18" charset="2"/>
              </a:rPr>
              <a:t>Q = B</a:t>
            </a:r>
          </a:p>
        </p:txBody>
      </p:sp>
      <p:sp>
        <p:nvSpPr>
          <p:cNvPr id="199702" name="Line 22"/>
          <p:cNvSpPr>
            <a:spLocks noChangeShapeType="1"/>
          </p:cNvSpPr>
          <p:nvPr/>
        </p:nvSpPr>
        <p:spPr bwMode="auto">
          <a:xfrm>
            <a:off x="6443663" y="4437063"/>
            <a:ext cx="20875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99703" name="Text Box 23"/>
          <p:cNvSpPr txBox="1">
            <a:spLocks noChangeArrowheads="1"/>
          </p:cNvSpPr>
          <p:nvPr/>
        </p:nvSpPr>
        <p:spPr bwMode="auto">
          <a:xfrm>
            <a:off x="8316913" y="270827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solidFill>
                  <a:srgbClr val="0000FF"/>
                </a:solidFill>
              </a:rPr>
              <a:t>u</a:t>
            </a:r>
          </a:p>
        </p:txBody>
      </p:sp>
      <p:sp>
        <p:nvSpPr>
          <p:cNvPr id="199705" name="Text Box 25"/>
          <p:cNvSpPr txBox="1">
            <a:spLocks noChangeArrowheads="1"/>
          </p:cNvSpPr>
          <p:nvPr/>
        </p:nvSpPr>
        <p:spPr bwMode="auto">
          <a:xfrm>
            <a:off x="7308850" y="12684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FF"/>
                </a:solidFill>
              </a:rPr>
              <a:t>v</a:t>
            </a:r>
          </a:p>
        </p:txBody>
      </p:sp>
      <p:sp>
        <p:nvSpPr>
          <p:cNvPr id="199706" name="Rectangle 26"/>
          <p:cNvSpPr>
            <a:spLocks noChangeArrowheads="1"/>
          </p:cNvSpPr>
          <p:nvPr/>
        </p:nvSpPr>
        <p:spPr bwMode="auto">
          <a:xfrm>
            <a:off x="5795963" y="3573463"/>
            <a:ext cx="2952750" cy="100806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472125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5"/>
          <p:cNvSpPr>
            <a:spLocks noGrp="1"/>
          </p:cNvSpPr>
          <p:nvPr>
            <p:ph type="sldNum" sz="quarter" idx="12"/>
          </p:nvPr>
        </p:nvSpPr>
        <p:spPr/>
        <p:txBody>
          <a:bodyPr/>
          <a:lstStyle/>
          <a:p>
            <a:fld id="{F985B3CC-8447-405D-80E8-176FE73F2E8F}" type="slidenum">
              <a:rPr lang="en-US" altLang="zh-TW"/>
              <a:pPr/>
              <a:t>16</a:t>
            </a:fld>
            <a:endParaRPr lang="en-US" altLang="zh-TW"/>
          </a:p>
        </p:txBody>
      </p:sp>
      <p:sp>
        <p:nvSpPr>
          <p:cNvPr id="203778" name="Rectangle 2"/>
          <p:cNvSpPr>
            <a:spLocks noGrp="1" noChangeArrowheads="1"/>
          </p:cNvSpPr>
          <p:nvPr>
            <p:ph type="title"/>
          </p:nvPr>
        </p:nvSpPr>
        <p:spPr>
          <a:xfrm>
            <a:off x="1042988" y="404813"/>
            <a:ext cx="7315200" cy="838200"/>
          </a:xfrm>
        </p:spPr>
        <p:txBody>
          <a:bodyPr/>
          <a:lstStyle/>
          <a:p>
            <a:r>
              <a:rPr lang="en-US" altLang="zh-TW"/>
              <a:t>Dijkstra</a:t>
            </a:r>
            <a:r>
              <a:rPr lang="en-US" altLang="zh-TW">
                <a:latin typeface="Arial"/>
              </a:rPr>
              <a:t>’</a:t>
            </a:r>
            <a:r>
              <a:rPr lang="en-US" altLang="zh-TW"/>
              <a:t>s Algorithm</a:t>
            </a:r>
          </a:p>
        </p:txBody>
      </p:sp>
      <p:sp>
        <p:nvSpPr>
          <p:cNvPr id="203779" name="Rectangle 3"/>
          <p:cNvSpPr>
            <a:spLocks noGrp="1" noChangeArrowheads="1"/>
          </p:cNvSpPr>
          <p:nvPr>
            <p:ph type="body" idx="1"/>
          </p:nvPr>
        </p:nvSpPr>
        <p:spPr>
          <a:xfrm>
            <a:off x="179388" y="1196975"/>
            <a:ext cx="8856662" cy="5400675"/>
          </a:xfrm>
          <a:solidFill>
            <a:schemeClr val="bg1"/>
          </a:solidFill>
          <a:ln w="38100">
            <a:solidFill>
              <a:schemeClr val="tx1"/>
            </a:solidFill>
            <a:miter lim="800000"/>
            <a:headEnd/>
            <a:tailEnd/>
          </a:ln>
        </p:spPr>
        <p:txBody>
          <a:bodyPr/>
          <a:lstStyle/>
          <a:p>
            <a:pPr>
              <a:buFont typeface="Wingdings" pitchFamily="2" charset="2"/>
              <a:buNone/>
            </a:pPr>
            <a:r>
              <a:rPr lang="en-US" altLang="zh-TW" sz="2400">
                <a:latin typeface="Courier New" pitchFamily="49" charset="0"/>
              </a:rPr>
              <a:t>Dijkstra(G)</a:t>
            </a:r>
          </a:p>
          <a:p>
            <a:pPr>
              <a:buFont typeface="Wingdings" pitchFamily="2" charset="2"/>
              <a:buNone/>
            </a:pPr>
            <a:r>
              <a:rPr lang="en-US" altLang="zh-TW" sz="2400">
                <a:latin typeface="Courier New" pitchFamily="49" charset="0"/>
              </a:rPr>
              <a:t>   for each v </a:t>
            </a:r>
            <a:r>
              <a:rPr lang="en-US" altLang="zh-TW" sz="2400">
                <a:latin typeface="Courier New" pitchFamily="49" charset="0"/>
                <a:sym typeface="Symbol" pitchFamily="18" charset="2"/>
              </a:rPr>
              <a:t> V</a:t>
            </a:r>
          </a:p>
          <a:p>
            <a:pPr>
              <a:buFont typeface="Wingdings" pitchFamily="2" charset="2"/>
              <a:buNone/>
            </a:pPr>
            <a:r>
              <a:rPr lang="en-US" altLang="zh-TW" sz="2400">
                <a:latin typeface="Courier New" pitchFamily="49" charset="0"/>
                <a:sym typeface="Symbol" pitchFamily="18" charset="2"/>
              </a:rPr>
              <a:t>      d[v] = ;</a:t>
            </a:r>
          </a:p>
          <a:p>
            <a:pPr>
              <a:buFont typeface="Wingdings" pitchFamily="2" charset="2"/>
              <a:buNone/>
            </a:pPr>
            <a:r>
              <a:rPr lang="en-US" altLang="zh-TW" sz="2400">
                <a:latin typeface="Courier New" pitchFamily="49" charset="0"/>
                <a:sym typeface="Symbol" pitchFamily="18" charset="2"/>
              </a:rPr>
              <a:t>   d[s] = 0; S = ; Q = V;</a:t>
            </a:r>
          </a:p>
          <a:p>
            <a:pPr>
              <a:buFont typeface="Wingdings" pitchFamily="2" charset="2"/>
              <a:buNone/>
            </a:pPr>
            <a:r>
              <a:rPr lang="en-US" altLang="zh-TW" sz="2400">
                <a:latin typeface="Courier New" pitchFamily="49" charset="0"/>
                <a:sym typeface="Symbol" pitchFamily="18" charset="2"/>
              </a:rPr>
              <a:t>   while (Q  )</a:t>
            </a:r>
          </a:p>
          <a:p>
            <a:pPr>
              <a:buFont typeface="Wingdings" pitchFamily="2" charset="2"/>
              <a:buNone/>
            </a:pPr>
            <a:r>
              <a:rPr lang="en-US" altLang="zh-TW" sz="2400">
                <a:latin typeface="Courier New" pitchFamily="49" charset="0"/>
                <a:sym typeface="Symbol" pitchFamily="18" charset="2"/>
              </a:rPr>
              <a:t>      u = ExtractMin(Q);</a:t>
            </a:r>
          </a:p>
          <a:p>
            <a:pPr>
              <a:buFont typeface="Wingdings" pitchFamily="2" charset="2"/>
              <a:buNone/>
            </a:pPr>
            <a:r>
              <a:rPr lang="en-US" altLang="zh-TW" sz="2400">
                <a:latin typeface="Courier New" pitchFamily="49" charset="0"/>
                <a:sym typeface="Symbol" pitchFamily="18" charset="2"/>
              </a:rPr>
              <a:t>      S = S </a:t>
            </a:r>
            <a:r>
              <a:rPr lang="en-US" altLang="zh-TW" sz="2400">
                <a:latin typeface="Microsoft Sans Serif" pitchFamily="34" charset="0"/>
                <a:sym typeface="Math B" pitchFamily="2" charset="2"/>
              </a:rPr>
              <a:t>U</a:t>
            </a:r>
            <a:r>
              <a:rPr lang="en-US" altLang="zh-TW" sz="2400">
                <a:latin typeface="Courier New" pitchFamily="49" charset="0"/>
                <a:sym typeface="Math B" pitchFamily="2" charset="2"/>
              </a:rPr>
              <a:t> {u};</a:t>
            </a:r>
          </a:p>
          <a:p>
            <a:pPr>
              <a:buFont typeface="Wingdings" pitchFamily="2" charset="2"/>
              <a:buNone/>
            </a:pPr>
            <a:r>
              <a:rPr lang="en-US" altLang="zh-TW" sz="2400">
                <a:latin typeface="Courier New" pitchFamily="49" charset="0"/>
                <a:sym typeface="Symbol" pitchFamily="18" charset="2"/>
              </a:rPr>
              <a:t>      for each v  u-&gt;Adj[]</a:t>
            </a:r>
          </a:p>
          <a:p>
            <a:pPr>
              <a:buFont typeface="Wingdings" pitchFamily="2" charset="2"/>
              <a:buNone/>
            </a:pPr>
            <a:r>
              <a:rPr lang="en-US" altLang="zh-TW" sz="2400">
                <a:latin typeface="Courier New" pitchFamily="49" charset="0"/>
                <a:sym typeface="Symbol" pitchFamily="18" charset="2"/>
              </a:rPr>
              <a:t>         if (d[v] &gt; d[u]+w(u,v))</a:t>
            </a:r>
          </a:p>
          <a:p>
            <a:pPr>
              <a:buFont typeface="Wingdings" pitchFamily="2" charset="2"/>
              <a:buNone/>
            </a:pPr>
            <a:r>
              <a:rPr lang="en-US" altLang="zh-TW" sz="2400">
                <a:latin typeface="Courier New" pitchFamily="49" charset="0"/>
                <a:sym typeface="Symbol" pitchFamily="18" charset="2"/>
              </a:rPr>
              <a:t>               d[v]=d[u]+w(u,v);</a:t>
            </a:r>
          </a:p>
        </p:txBody>
      </p:sp>
      <p:sp>
        <p:nvSpPr>
          <p:cNvPr id="203780" name="Oval 4"/>
          <p:cNvSpPr>
            <a:spLocks noChangeArrowheads="1"/>
          </p:cNvSpPr>
          <p:nvPr/>
        </p:nvSpPr>
        <p:spPr bwMode="auto">
          <a:xfrm>
            <a:off x="6934200" y="1524000"/>
            <a:ext cx="533400" cy="533400"/>
          </a:xfrm>
          <a:prstGeom prst="ellipse">
            <a:avLst/>
          </a:prstGeom>
          <a:solidFill>
            <a:srgbClr val="FF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B</a:t>
            </a:r>
            <a:r>
              <a:rPr lang="en-US" altLang="zh-TW" sz="2000" b="1" i="1"/>
              <a:t>8</a:t>
            </a:r>
          </a:p>
        </p:txBody>
      </p:sp>
      <p:sp>
        <p:nvSpPr>
          <p:cNvPr id="203781" name="Oval 5"/>
          <p:cNvSpPr>
            <a:spLocks noChangeArrowheads="1"/>
          </p:cNvSpPr>
          <p:nvPr/>
        </p:nvSpPr>
        <p:spPr bwMode="auto">
          <a:xfrm>
            <a:off x="6934200" y="29718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C</a:t>
            </a:r>
            <a:r>
              <a:rPr lang="en-US" altLang="zh-TW" b="1" i="1"/>
              <a:t>5</a:t>
            </a:r>
          </a:p>
        </p:txBody>
      </p:sp>
      <p:sp>
        <p:nvSpPr>
          <p:cNvPr id="203782" name="Oval 6"/>
          <p:cNvSpPr>
            <a:spLocks noChangeArrowheads="1"/>
          </p:cNvSpPr>
          <p:nvPr/>
        </p:nvSpPr>
        <p:spPr bwMode="auto">
          <a:xfrm>
            <a:off x="81534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D</a:t>
            </a:r>
            <a:r>
              <a:rPr lang="en-US" altLang="zh-TW" b="1" i="1"/>
              <a:t>6</a:t>
            </a:r>
          </a:p>
        </p:txBody>
      </p:sp>
      <p:sp>
        <p:nvSpPr>
          <p:cNvPr id="203783" name="Oval 7"/>
          <p:cNvSpPr>
            <a:spLocks noChangeArrowheads="1"/>
          </p:cNvSpPr>
          <p:nvPr/>
        </p:nvSpPr>
        <p:spPr bwMode="auto">
          <a:xfrm>
            <a:off x="57150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A</a:t>
            </a:r>
            <a:r>
              <a:rPr lang="en-US" altLang="zh-TW" b="1" i="1"/>
              <a:t>0</a:t>
            </a:r>
          </a:p>
        </p:txBody>
      </p:sp>
      <p:cxnSp>
        <p:nvCxnSpPr>
          <p:cNvPr id="203784" name="AutoShape 8"/>
          <p:cNvCxnSpPr>
            <a:cxnSpLocks noChangeShapeType="1"/>
            <a:stCxn id="203783" idx="7"/>
            <a:endCxn id="203780" idx="3"/>
          </p:cNvCxnSpPr>
          <p:nvPr/>
        </p:nvCxnSpPr>
        <p:spPr bwMode="auto">
          <a:xfrm flipV="1">
            <a:off x="6170613" y="1993900"/>
            <a:ext cx="841375" cy="3556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85" name="AutoShape 9"/>
          <p:cNvCxnSpPr>
            <a:cxnSpLocks noChangeShapeType="1"/>
            <a:stCxn id="203783" idx="5"/>
            <a:endCxn id="203781" idx="1"/>
          </p:cNvCxnSpPr>
          <p:nvPr/>
        </p:nvCxnSpPr>
        <p:spPr bwMode="auto">
          <a:xfrm>
            <a:off x="6170613" y="2755900"/>
            <a:ext cx="841375" cy="2794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86" name="AutoShape 10"/>
          <p:cNvCxnSpPr>
            <a:cxnSpLocks noChangeShapeType="1"/>
            <a:stCxn id="203781" idx="7"/>
            <a:endCxn id="203782" idx="3"/>
          </p:cNvCxnSpPr>
          <p:nvPr/>
        </p:nvCxnSpPr>
        <p:spPr bwMode="auto">
          <a:xfrm flipV="1">
            <a:off x="7389813" y="2755900"/>
            <a:ext cx="841375" cy="2794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87" name="AutoShape 11"/>
          <p:cNvCxnSpPr>
            <a:cxnSpLocks noChangeShapeType="1"/>
            <a:stCxn id="203782" idx="1"/>
            <a:endCxn id="203780" idx="5"/>
          </p:cNvCxnSpPr>
          <p:nvPr/>
        </p:nvCxnSpPr>
        <p:spPr bwMode="auto">
          <a:xfrm flipH="1" flipV="1">
            <a:off x="7389813" y="1993900"/>
            <a:ext cx="841375" cy="3556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88" name="AutoShape 12"/>
          <p:cNvCxnSpPr>
            <a:cxnSpLocks noChangeShapeType="1"/>
            <a:stCxn id="203781" idx="1"/>
            <a:endCxn id="203780" idx="3"/>
          </p:cNvCxnSpPr>
          <p:nvPr/>
        </p:nvCxnSpPr>
        <p:spPr bwMode="auto">
          <a:xfrm flipV="1">
            <a:off x="7011988" y="1993900"/>
            <a:ext cx="0" cy="10414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89" name="AutoShape 13"/>
          <p:cNvCxnSpPr>
            <a:cxnSpLocks noChangeShapeType="1"/>
            <a:stCxn id="203780" idx="5"/>
            <a:endCxn id="203781" idx="7"/>
          </p:cNvCxnSpPr>
          <p:nvPr/>
        </p:nvCxnSpPr>
        <p:spPr bwMode="auto">
          <a:xfrm>
            <a:off x="7389813" y="1993900"/>
            <a:ext cx="0" cy="1041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790" name="Text Box 14"/>
          <p:cNvSpPr txBox="1">
            <a:spLocks noChangeArrowheads="1"/>
          </p:cNvSpPr>
          <p:nvPr/>
        </p:nvSpPr>
        <p:spPr bwMode="auto">
          <a:xfrm>
            <a:off x="6135688" y="185261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10</a:t>
            </a:r>
          </a:p>
        </p:txBody>
      </p:sp>
      <p:sp>
        <p:nvSpPr>
          <p:cNvPr id="203791" name="Text Box 15"/>
          <p:cNvSpPr txBox="1">
            <a:spLocks noChangeArrowheads="1"/>
          </p:cNvSpPr>
          <p:nvPr/>
        </p:nvSpPr>
        <p:spPr bwMode="auto">
          <a:xfrm>
            <a:off x="67119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4</a:t>
            </a:r>
          </a:p>
        </p:txBody>
      </p:sp>
      <p:sp>
        <p:nvSpPr>
          <p:cNvPr id="203792" name="Text Box 16"/>
          <p:cNvSpPr txBox="1">
            <a:spLocks noChangeArrowheads="1"/>
          </p:cNvSpPr>
          <p:nvPr/>
        </p:nvSpPr>
        <p:spPr bwMode="auto">
          <a:xfrm>
            <a:off x="73850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3</a:t>
            </a:r>
          </a:p>
        </p:txBody>
      </p:sp>
      <p:sp>
        <p:nvSpPr>
          <p:cNvPr id="203793" name="Text Box 17"/>
          <p:cNvSpPr txBox="1">
            <a:spLocks noChangeArrowheads="1"/>
          </p:cNvSpPr>
          <p:nvPr/>
        </p:nvSpPr>
        <p:spPr bwMode="auto">
          <a:xfrm>
            <a:off x="7842250" y="18288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2</a:t>
            </a:r>
          </a:p>
        </p:txBody>
      </p:sp>
      <p:sp>
        <p:nvSpPr>
          <p:cNvPr id="203794" name="Text Box 18"/>
          <p:cNvSpPr txBox="1">
            <a:spLocks noChangeArrowheads="1"/>
          </p:cNvSpPr>
          <p:nvPr/>
        </p:nvSpPr>
        <p:spPr bwMode="auto">
          <a:xfrm>
            <a:off x="77724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a:t>
            </a:r>
          </a:p>
        </p:txBody>
      </p:sp>
      <p:sp>
        <p:nvSpPr>
          <p:cNvPr id="203795" name="Text Box 19"/>
          <p:cNvSpPr txBox="1">
            <a:spLocks noChangeArrowheads="1"/>
          </p:cNvSpPr>
          <p:nvPr/>
        </p:nvSpPr>
        <p:spPr bwMode="auto">
          <a:xfrm>
            <a:off x="63246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5</a:t>
            </a:r>
          </a:p>
        </p:txBody>
      </p:sp>
      <p:sp>
        <p:nvSpPr>
          <p:cNvPr id="203796" name="Rectangle 20"/>
          <p:cNvSpPr>
            <a:spLocks noChangeArrowheads="1"/>
          </p:cNvSpPr>
          <p:nvPr/>
        </p:nvSpPr>
        <p:spPr bwMode="auto">
          <a:xfrm>
            <a:off x="1331913" y="4365625"/>
            <a:ext cx="4752975" cy="12969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3797" name="Text Box 21"/>
          <p:cNvSpPr txBox="1">
            <a:spLocks noChangeArrowheads="1"/>
          </p:cNvSpPr>
          <p:nvPr/>
        </p:nvSpPr>
        <p:spPr bwMode="auto">
          <a:xfrm>
            <a:off x="6443663" y="3644900"/>
            <a:ext cx="18272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00"/>
                </a:solidFill>
                <a:latin typeface="Courier New" pitchFamily="49" charset="0"/>
                <a:sym typeface="Symbol" pitchFamily="18" charset="2"/>
              </a:rPr>
              <a:t>S = A,C,D</a:t>
            </a:r>
          </a:p>
          <a:p>
            <a:r>
              <a:rPr lang="en-US" altLang="zh-TW" b="1">
                <a:solidFill>
                  <a:srgbClr val="000000"/>
                </a:solidFill>
                <a:latin typeface="Courier New" pitchFamily="49" charset="0"/>
                <a:sym typeface="Symbol" pitchFamily="18" charset="2"/>
              </a:rPr>
              <a:t>Q = B</a:t>
            </a:r>
          </a:p>
        </p:txBody>
      </p:sp>
      <p:sp>
        <p:nvSpPr>
          <p:cNvPr id="203798" name="Line 22"/>
          <p:cNvSpPr>
            <a:spLocks noChangeShapeType="1"/>
          </p:cNvSpPr>
          <p:nvPr/>
        </p:nvSpPr>
        <p:spPr bwMode="auto">
          <a:xfrm>
            <a:off x="6443663" y="4437063"/>
            <a:ext cx="20875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03799" name="Text Box 23"/>
          <p:cNvSpPr txBox="1">
            <a:spLocks noChangeArrowheads="1"/>
          </p:cNvSpPr>
          <p:nvPr/>
        </p:nvSpPr>
        <p:spPr bwMode="auto">
          <a:xfrm>
            <a:off x="8316913" y="270827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solidFill>
                  <a:srgbClr val="0000FF"/>
                </a:solidFill>
              </a:rPr>
              <a:t>u</a:t>
            </a:r>
          </a:p>
        </p:txBody>
      </p:sp>
      <p:sp>
        <p:nvSpPr>
          <p:cNvPr id="203800" name="Text Box 24"/>
          <p:cNvSpPr txBox="1">
            <a:spLocks noChangeArrowheads="1"/>
          </p:cNvSpPr>
          <p:nvPr/>
        </p:nvSpPr>
        <p:spPr bwMode="auto">
          <a:xfrm>
            <a:off x="7308850" y="12684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FF"/>
                </a:solidFill>
              </a:rPr>
              <a:t>v</a:t>
            </a:r>
          </a:p>
        </p:txBody>
      </p:sp>
      <p:sp>
        <p:nvSpPr>
          <p:cNvPr id="203801" name="Rectangle 25"/>
          <p:cNvSpPr>
            <a:spLocks noChangeArrowheads="1"/>
          </p:cNvSpPr>
          <p:nvPr/>
        </p:nvSpPr>
        <p:spPr bwMode="auto">
          <a:xfrm>
            <a:off x="5795963" y="3573463"/>
            <a:ext cx="2952750" cy="100806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4067333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5"/>
          <p:cNvSpPr>
            <a:spLocks noGrp="1"/>
          </p:cNvSpPr>
          <p:nvPr>
            <p:ph type="sldNum" sz="quarter" idx="12"/>
          </p:nvPr>
        </p:nvSpPr>
        <p:spPr/>
        <p:txBody>
          <a:bodyPr/>
          <a:lstStyle/>
          <a:p>
            <a:fld id="{4DC7C52C-F89F-4B66-9670-70D270B28295}" type="slidenum">
              <a:rPr lang="en-US" altLang="zh-TW"/>
              <a:pPr/>
              <a:t>17</a:t>
            </a:fld>
            <a:endParaRPr lang="en-US" altLang="zh-TW"/>
          </a:p>
        </p:txBody>
      </p:sp>
      <p:sp>
        <p:nvSpPr>
          <p:cNvPr id="201730" name="Rectangle 2"/>
          <p:cNvSpPr>
            <a:spLocks noGrp="1" noChangeArrowheads="1"/>
          </p:cNvSpPr>
          <p:nvPr>
            <p:ph type="title"/>
          </p:nvPr>
        </p:nvSpPr>
        <p:spPr>
          <a:xfrm>
            <a:off x="1042988" y="404813"/>
            <a:ext cx="7315200" cy="838200"/>
          </a:xfrm>
        </p:spPr>
        <p:txBody>
          <a:bodyPr/>
          <a:lstStyle/>
          <a:p>
            <a:r>
              <a:rPr lang="en-US" altLang="zh-TW"/>
              <a:t>Dijkstra</a:t>
            </a:r>
            <a:r>
              <a:rPr lang="en-US" altLang="zh-TW">
                <a:latin typeface="Arial"/>
              </a:rPr>
              <a:t>’</a:t>
            </a:r>
            <a:r>
              <a:rPr lang="en-US" altLang="zh-TW"/>
              <a:t>s Algorithm</a:t>
            </a:r>
          </a:p>
        </p:txBody>
      </p:sp>
      <p:sp>
        <p:nvSpPr>
          <p:cNvPr id="201731" name="Rectangle 3"/>
          <p:cNvSpPr>
            <a:spLocks noGrp="1" noChangeArrowheads="1"/>
          </p:cNvSpPr>
          <p:nvPr>
            <p:ph type="body" idx="1"/>
          </p:nvPr>
        </p:nvSpPr>
        <p:spPr>
          <a:xfrm>
            <a:off x="179388" y="1196975"/>
            <a:ext cx="8856662" cy="5400675"/>
          </a:xfrm>
          <a:solidFill>
            <a:schemeClr val="bg1"/>
          </a:solidFill>
          <a:ln w="38100">
            <a:solidFill>
              <a:schemeClr val="tx1"/>
            </a:solidFill>
            <a:miter lim="800000"/>
            <a:headEnd/>
            <a:tailEnd/>
          </a:ln>
        </p:spPr>
        <p:txBody>
          <a:bodyPr/>
          <a:lstStyle/>
          <a:p>
            <a:pPr>
              <a:buFont typeface="Wingdings" pitchFamily="2" charset="2"/>
              <a:buNone/>
            </a:pPr>
            <a:r>
              <a:rPr lang="en-US" altLang="zh-TW" sz="2400">
                <a:latin typeface="Courier New" pitchFamily="49" charset="0"/>
              </a:rPr>
              <a:t>Dijkstra(G)</a:t>
            </a:r>
          </a:p>
          <a:p>
            <a:pPr>
              <a:buFont typeface="Wingdings" pitchFamily="2" charset="2"/>
              <a:buNone/>
            </a:pPr>
            <a:r>
              <a:rPr lang="en-US" altLang="zh-TW" sz="2400">
                <a:latin typeface="Courier New" pitchFamily="49" charset="0"/>
              </a:rPr>
              <a:t>   for each v </a:t>
            </a:r>
            <a:r>
              <a:rPr lang="en-US" altLang="zh-TW" sz="2400">
                <a:latin typeface="Courier New" pitchFamily="49" charset="0"/>
                <a:sym typeface="Symbol" pitchFamily="18" charset="2"/>
              </a:rPr>
              <a:t> V</a:t>
            </a:r>
          </a:p>
          <a:p>
            <a:pPr>
              <a:buFont typeface="Wingdings" pitchFamily="2" charset="2"/>
              <a:buNone/>
            </a:pPr>
            <a:r>
              <a:rPr lang="en-US" altLang="zh-TW" sz="2400">
                <a:latin typeface="Courier New" pitchFamily="49" charset="0"/>
                <a:sym typeface="Symbol" pitchFamily="18" charset="2"/>
              </a:rPr>
              <a:t>      d[v] = ;</a:t>
            </a:r>
          </a:p>
          <a:p>
            <a:pPr>
              <a:buFont typeface="Wingdings" pitchFamily="2" charset="2"/>
              <a:buNone/>
            </a:pPr>
            <a:r>
              <a:rPr lang="en-US" altLang="zh-TW" sz="2400">
                <a:latin typeface="Courier New" pitchFamily="49" charset="0"/>
                <a:sym typeface="Symbol" pitchFamily="18" charset="2"/>
              </a:rPr>
              <a:t>   d[s] = 0; S = ; Q = V;</a:t>
            </a:r>
          </a:p>
          <a:p>
            <a:pPr>
              <a:buFont typeface="Wingdings" pitchFamily="2" charset="2"/>
              <a:buNone/>
            </a:pPr>
            <a:r>
              <a:rPr lang="en-US" altLang="zh-TW" sz="2400">
                <a:latin typeface="Courier New" pitchFamily="49" charset="0"/>
                <a:sym typeface="Symbol" pitchFamily="18" charset="2"/>
              </a:rPr>
              <a:t>   while (Q  )</a:t>
            </a:r>
          </a:p>
          <a:p>
            <a:pPr>
              <a:buFont typeface="Wingdings" pitchFamily="2" charset="2"/>
              <a:buNone/>
            </a:pPr>
            <a:r>
              <a:rPr lang="en-US" altLang="zh-TW" sz="2400">
                <a:latin typeface="Courier New" pitchFamily="49" charset="0"/>
                <a:sym typeface="Symbol" pitchFamily="18" charset="2"/>
              </a:rPr>
              <a:t>      u = ExtractMin(Q);</a:t>
            </a:r>
          </a:p>
          <a:p>
            <a:pPr>
              <a:buFont typeface="Wingdings" pitchFamily="2" charset="2"/>
              <a:buNone/>
            </a:pPr>
            <a:r>
              <a:rPr lang="en-US" altLang="zh-TW" sz="2400">
                <a:latin typeface="Courier New" pitchFamily="49" charset="0"/>
                <a:sym typeface="Symbol" pitchFamily="18" charset="2"/>
              </a:rPr>
              <a:t>      S = S </a:t>
            </a:r>
            <a:r>
              <a:rPr lang="en-US" altLang="zh-TW" sz="2400">
                <a:latin typeface="Microsoft Sans Serif" pitchFamily="34" charset="0"/>
                <a:sym typeface="Math B" pitchFamily="2" charset="2"/>
              </a:rPr>
              <a:t>U</a:t>
            </a:r>
            <a:r>
              <a:rPr lang="en-US" altLang="zh-TW" sz="2400">
                <a:latin typeface="Courier New" pitchFamily="49" charset="0"/>
                <a:sym typeface="Math B" pitchFamily="2" charset="2"/>
              </a:rPr>
              <a:t> {u};</a:t>
            </a:r>
          </a:p>
          <a:p>
            <a:pPr>
              <a:buFont typeface="Wingdings" pitchFamily="2" charset="2"/>
              <a:buNone/>
            </a:pPr>
            <a:r>
              <a:rPr lang="en-US" altLang="zh-TW" sz="2400">
                <a:latin typeface="Courier New" pitchFamily="49" charset="0"/>
                <a:sym typeface="Symbol" pitchFamily="18" charset="2"/>
              </a:rPr>
              <a:t>      for each v  u-&gt;Adj[]</a:t>
            </a:r>
          </a:p>
          <a:p>
            <a:pPr>
              <a:buFont typeface="Wingdings" pitchFamily="2" charset="2"/>
              <a:buNone/>
            </a:pPr>
            <a:r>
              <a:rPr lang="en-US" altLang="zh-TW" sz="2400">
                <a:latin typeface="Courier New" pitchFamily="49" charset="0"/>
                <a:sym typeface="Symbol" pitchFamily="18" charset="2"/>
              </a:rPr>
              <a:t>         if (d[v] &gt; d[u]+w(u,v))</a:t>
            </a:r>
          </a:p>
          <a:p>
            <a:pPr>
              <a:buFont typeface="Wingdings" pitchFamily="2" charset="2"/>
              <a:buNone/>
            </a:pPr>
            <a:r>
              <a:rPr lang="en-US" altLang="zh-TW" sz="2400">
                <a:latin typeface="Courier New" pitchFamily="49" charset="0"/>
                <a:sym typeface="Symbol" pitchFamily="18" charset="2"/>
              </a:rPr>
              <a:t>               d[v]=d[u]+w(u,v);</a:t>
            </a:r>
          </a:p>
        </p:txBody>
      </p:sp>
      <p:sp>
        <p:nvSpPr>
          <p:cNvPr id="201732" name="Oval 4"/>
          <p:cNvSpPr>
            <a:spLocks noChangeArrowheads="1"/>
          </p:cNvSpPr>
          <p:nvPr/>
        </p:nvSpPr>
        <p:spPr bwMode="auto">
          <a:xfrm>
            <a:off x="6934200" y="1524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B</a:t>
            </a:r>
            <a:r>
              <a:rPr lang="en-US" altLang="zh-TW" sz="2000" b="1" i="1"/>
              <a:t>8</a:t>
            </a:r>
          </a:p>
        </p:txBody>
      </p:sp>
      <p:sp>
        <p:nvSpPr>
          <p:cNvPr id="201733" name="Oval 5"/>
          <p:cNvSpPr>
            <a:spLocks noChangeArrowheads="1"/>
          </p:cNvSpPr>
          <p:nvPr/>
        </p:nvSpPr>
        <p:spPr bwMode="auto">
          <a:xfrm>
            <a:off x="6934200" y="29718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C</a:t>
            </a:r>
            <a:r>
              <a:rPr lang="en-US" altLang="zh-TW" b="1" i="1"/>
              <a:t>5</a:t>
            </a:r>
          </a:p>
        </p:txBody>
      </p:sp>
      <p:sp>
        <p:nvSpPr>
          <p:cNvPr id="201734" name="Oval 6"/>
          <p:cNvSpPr>
            <a:spLocks noChangeArrowheads="1"/>
          </p:cNvSpPr>
          <p:nvPr/>
        </p:nvSpPr>
        <p:spPr bwMode="auto">
          <a:xfrm>
            <a:off x="81534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D</a:t>
            </a:r>
            <a:r>
              <a:rPr lang="en-US" altLang="zh-TW" b="1" i="1"/>
              <a:t>6</a:t>
            </a:r>
          </a:p>
        </p:txBody>
      </p:sp>
      <p:sp>
        <p:nvSpPr>
          <p:cNvPr id="201735" name="Oval 7"/>
          <p:cNvSpPr>
            <a:spLocks noChangeArrowheads="1"/>
          </p:cNvSpPr>
          <p:nvPr/>
        </p:nvSpPr>
        <p:spPr bwMode="auto">
          <a:xfrm>
            <a:off x="57150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A</a:t>
            </a:r>
            <a:r>
              <a:rPr lang="en-US" altLang="zh-TW" b="1" i="1"/>
              <a:t>0</a:t>
            </a:r>
          </a:p>
        </p:txBody>
      </p:sp>
      <p:cxnSp>
        <p:nvCxnSpPr>
          <p:cNvPr id="201736" name="AutoShape 8"/>
          <p:cNvCxnSpPr>
            <a:cxnSpLocks noChangeShapeType="1"/>
            <a:stCxn id="201735" idx="7"/>
            <a:endCxn id="201732" idx="3"/>
          </p:cNvCxnSpPr>
          <p:nvPr/>
        </p:nvCxnSpPr>
        <p:spPr bwMode="auto">
          <a:xfrm flipV="1">
            <a:off x="6170613" y="1993900"/>
            <a:ext cx="841375" cy="3556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737" name="AutoShape 9"/>
          <p:cNvCxnSpPr>
            <a:cxnSpLocks noChangeShapeType="1"/>
            <a:stCxn id="201735" idx="5"/>
            <a:endCxn id="201733" idx="1"/>
          </p:cNvCxnSpPr>
          <p:nvPr/>
        </p:nvCxnSpPr>
        <p:spPr bwMode="auto">
          <a:xfrm>
            <a:off x="6170613" y="2755900"/>
            <a:ext cx="841375" cy="2794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738" name="AutoShape 10"/>
          <p:cNvCxnSpPr>
            <a:cxnSpLocks noChangeShapeType="1"/>
            <a:stCxn id="201733" idx="7"/>
            <a:endCxn id="201734" idx="3"/>
          </p:cNvCxnSpPr>
          <p:nvPr/>
        </p:nvCxnSpPr>
        <p:spPr bwMode="auto">
          <a:xfrm flipV="1">
            <a:off x="7389813" y="2755900"/>
            <a:ext cx="841375" cy="2794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739" name="AutoShape 11"/>
          <p:cNvCxnSpPr>
            <a:cxnSpLocks noChangeShapeType="1"/>
            <a:stCxn id="201734" idx="1"/>
            <a:endCxn id="201732" idx="5"/>
          </p:cNvCxnSpPr>
          <p:nvPr/>
        </p:nvCxnSpPr>
        <p:spPr bwMode="auto">
          <a:xfrm flipH="1" flipV="1">
            <a:off x="7389813" y="1993900"/>
            <a:ext cx="841375" cy="3556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740" name="AutoShape 12"/>
          <p:cNvCxnSpPr>
            <a:cxnSpLocks noChangeShapeType="1"/>
            <a:stCxn id="201733" idx="1"/>
            <a:endCxn id="201732" idx="3"/>
          </p:cNvCxnSpPr>
          <p:nvPr/>
        </p:nvCxnSpPr>
        <p:spPr bwMode="auto">
          <a:xfrm flipV="1">
            <a:off x="7011988" y="1993900"/>
            <a:ext cx="0" cy="10414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741" name="AutoShape 13"/>
          <p:cNvCxnSpPr>
            <a:cxnSpLocks noChangeShapeType="1"/>
            <a:stCxn id="201732" idx="5"/>
            <a:endCxn id="201733" idx="7"/>
          </p:cNvCxnSpPr>
          <p:nvPr/>
        </p:nvCxnSpPr>
        <p:spPr bwMode="auto">
          <a:xfrm>
            <a:off x="7389813" y="1993900"/>
            <a:ext cx="0" cy="104140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1742" name="Text Box 14"/>
          <p:cNvSpPr txBox="1">
            <a:spLocks noChangeArrowheads="1"/>
          </p:cNvSpPr>
          <p:nvPr/>
        </p:nvSpPr>
        <p:spPr bwMode="auto">
          <a:xfrm>
            <a:off x="6135688" y="185261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10</a:t>
            </a:r>
          </a:p>
        </p:txBody>
      </p:sp>
      <p:sp>
        <p:nvSpPr>
          <p:cNvPr id="201743" name="Text Box 15"/>
          <p:cNvSpPr txBox="1">
            <a:spLocks noChangeArrowheads="1"/>
          </p:cNvSpPr>
          <p:nvPr/>
        </p:nvSpPr>
        <p:spPr bwMode="auto">
          <a:xfrm>
            <a:off x="67119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4</a:t>
            </a:r>
          </a:p>
        </p:txBody>
      </p:sp>
      <p:sp>
        <p:nvSpPr>
          <p:cNvPr id="201744" name="Text Box 16"/>
          <p:cNvSpPr txBox="1">
            <a:spLocks noChangeArrowheads="1"/>
          </p:cNvSpPr>
          <p:nvPr/>
        </p:nvSpPr>
        <p:spPr bwMode="auto">
          <a:xfrm>
            <a:off x="73850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3</a:t>
            </a:r>
          </a:p>
        </p:txBody>
      </p:sp>
      <p:sp>
        <p:nvSpPr>
          <p:cNvPr id="201745" name="Text Box 17"/>
          <p:cNvSpPr txBox="1">
            <a:spLocks noChangeArrowheads="1"/>
          </p:cNvSpPr>
          <p:nvPr/>
        </p:nvSpPr>
        <p:spPr bwMode="auto">
          <a:xfrm>
            <a:off x="7842250" y="18288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2</a:t>
            </a:r>
          </a:p>
        </p:txBody>
      </p:sp>
      <p:sp>
        <p:nvSpPr>
          <p:cNvPr id="201746" name="Text Box 18"/>
          <p:cNvSpPr txBox="1">
            <a:spLocks noChangeArrowheads="1"/>
          </p:cNvSpPr>
          <p:nvPr/>
        </p:nvSpPr>
        <p:spPr bwMode="auto">
          <a:xfrm>
            <a:off x="77724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a:t>
            </a:r>
          </a:p>
        </p:txBody>
      </p:sp>
      <p:sp>
        <p:nvSpPr>
          <p:cNvPr id="201747" name="Text Box 19"/>
          <p:cNvSpPr txBox="1">
            <a:spLocks noChangeArrowheads="1"/>
          </p:cNvSpPr>
          <p:nvPr/>
        </p:nvSpPr>
        <p:spPr bwMode="auto">
          <a:xfrm>
            <a:off x="63246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5</a:t>
            </a:r>
          </a:p>
        </p:txBody>
      </p:sp>
      <p:sp>
        <p:nvSpPr>
          <p:cNvPr id="201748" name="Rectangle 20"/>
          <p:cNvSpPr>
            <a:spLocks noChangeArrowheads="1"/>
          </p:cNvSpPr>
          <p:nvPr/>
        </p:nvSpPr>
        <p:spPr bwMode="auto">
          <a:xfrm>
            <a:off x="755650" y="2997200"/>
            <a:ext cx="3960813" cy="12969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1749" name="Text Box 21"/>
          <p:cNvSpPr txBox="1">
            <a:spLocks noChangeArrowheads="1"/>
          </p:cNvSpPr>
          <p:nvPr/>
        </p:nvSpPr>
        <p:spPr bwMode="auto">
          <a:xfrm>
            <a:off x="6443663" y="3644900"/>
            <a:ext cx="21923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00"/>
                </a:solidFill>
                <a:latin typeface="Courier New" pitchFamily="49" charset="0"/>
                <a:sym typeface="Symbol" pitchFamily="18" charset="2"/>
              </a:rPr>
              <a:t>S = A,C,D,B</a:t>
            </a:r>
          </a:p>
          <a:p>
            <a:r>
              <a:rPr lang="en-US" altLang="zh-TW" b="1">
                <a:solidFill>
                  <a:srgbClr val="000000"/>
                </a:solidFill>
                <a:latin typeface="Courier New" pitchFamily="49" charset="0"/>
                <a:sym typeface="Symbol" pitchFamily="18" charset="2"/>
              </a:rPr>
              <a:t>Q = </a:t>
            </a:r>
            <a:r>
              <a:rPr lang="en-US" altLang="zh-TW" b="1">
                <a:solidFill>
                  <a:srgbClr val="000000"/>
                </a:solidFill>
                <a:sym typeface="Symbol" pitchFamily="18" charset="2"/>
              </a:rPr>
              <a:t></a:t>
            </a:r>
          </a:p>
        </p:txBody>
      </p:sp>
      <p:sp>
        <p:nvSpPr>
          <p:cNvPr id="201750" name="Line 22"/>
          <p:cNvSpPr>
            <a:spLocks noChangeShapeType="1"/>
          </p:cNvSpPr>
          <p:nvPr/>
        </p:nvSpPr>
        <p:spPr bwMode="auto">
          <a:xfrm>
            <a:off x="6443663" y="4437063"/>
            <a:ext cx="20875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01751" name="Text Box 23"/>
          <p:cNvSpPr txBox="1">
            <a:spLocks noChangeArrowheads="1"/>
          </p:cNvSpPr>
          <p:nvPr/>
        </p:nvSpPr>
        <p:spPr bwMode="auto">
          <a:xfrm>
            <a:off x="7308850" y="126841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solidFill>
                  <a:srgbClr val="0000FF"/>
                </a:solidFill>
              </a:rPr>
              <a:t>u</a:t>
            </a:r>
          </a:p>
        </p:txBody>
      </p:sp>
      <p:sp>
        <p:nvSpPr>
          <p:cNvPr id="201753" name="Text Box 25"/>
          <p:cNvSpPr txBox="1">
            <a:spLocks noChangeArrowheads="1"/>
          </p:cNvSpPr>
          <p:nvPr/>
        </p:nvSpPr>
        <p:spPr bwMode="auto">
          <a:xfrm>
            <a:off x="7380288" y="32131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solidFill>
                  <a:srgbClr val="0000FF"/>
                </a:solidFill>
              </a:rPr>
              <a:t>v</a:t>
            </a:r>
          </a:p>
        </p:txBody>
      </p:sp>
      <p:sp>
        <p:nvSpPr>
          <p:cNvPr id="201754" name="Rectangle 26"/>
          <p:cNvSpPr>
            <a:spLocks noChangeArrowheads="1"/>
          </p:cNvSpPr>
          <p:nvPr/>
        </p:nvSpPr>
        <p:spPr bwMode="auto">
          <a:xfrm>
            <a:off x="5795963" y="3573463"/>
            <a:ext cx="2952750" cy="100806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4255506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5"/>
          <p:cNvSpPr>
            <a:spLocks noGrp="1"/>
          </p:cNvSpPr>
          <p:nvPr>
            <p:ph type="sldNum" sz="quarter" idx="12"/>
          </p:nvPr>
        </p:nvSpPr>
        <p:spPr/>
        <p:txBody>
          <a:bodyPr/>
          <a:lstStyle/>
          <a:p>
            <a:fld id="{1C3543F3-0564-435E-B079-DA23204CB62A}" type="slidenum">
              <a:rPr lang="en-US" altLang="zh-TW"/>
              <a:pPr/>
              <a:t>18</a:t>
            </a:fld>
            <a:endParaRPr lang="en-US" altLang="zh-TW"/>
          </a:p>
        </p:txBody>
      </p:sp>
      <p:sp>
        <p:nvSpPr>
          <p:cNvPr id="205826" name="Rectangle 2"/>
          <p:cNvSpPr>
            <a:spLocks noGrp="1" noChangeArrowheads="1"/>
          </p:cNvSpPr>
          <p:nvPr>
            <p:ph type="title"/>
          </p:nvPr>
        </p:nvSpPr>
        <p:spPr>
          <a:xfrm>
            <a:off x="1042988" y="404813"/>
            <a:ext cx="7315200" cy="838200"/>
          </a:xfrm>
        </p:spPr>
        <p:txBody>
          <a:bodyPr/>
          <a:lstStyle/>
          <a:p>
            <a:r>
              <a:rPr lang="en-US" altLang="zh-TW"/>
              <a:t>Dijkstra</a:t>
            </a:r>
            <a:r>
              <a:rPr lang="en-US" altLang="zh-TW">
                <a:latin typeface="Arial"/>
              </a:rPr>
              <a:t>’</a:t>
            </a:r>
            <a:r>
              <a:rPr lang="en-US" altLang="zh-TW"/>
              <a:t>s Algorithm</a:t>
            </a:r>
          </a:p>
        </p:txBody>
      </p:sp>
      <p:sp>
        <p:nvSpPr>
          <p:cNvPr id="205827" name="Rectangle 3"/>
          <p:cNvSpPr>
            <a:spLocks noGrp="1" noChangeArrowheads="1"/>
          </p:cNvSpPr>
          <p:nvPr>
            <p:ph type="body" idx="1"/>
          </p:nvPr>
        </p:nvSpPr>
        <p:spPr>
          <a:xfrm>
            <a:off x="179388" y="1196975"/>
            <a:ext cx="8856662" cy="5400675"/>
          </a:xfrm>
          <a:solidFill>
            <a:schemeClr val="bg1"/>
          </a:solidFill>
          <a:ln w="38100">
            <a:solidFill>
              <a:schemeClr val="tx1"/>
            </a:solidFill>
            <a:miter lim="800000"/>
            <a:headEnd/>
            <a:tailEnd/>
          </a:ln>
        </p:spPr>
        <p:txBody>
          <a:bodyPr/>
          <a:lstStyle/>
          <a:p>
            <a:pPr>
              <a:buFont typeface="Wingdings" pitchFamily="2" charset="2"/>
              <a:buNone/>
            </a:pPr>
            <a:r>
              <a:rPr lang="en-US" altLang="zh-TW" sz="2400">
                <a:latin typeface="Courier New" pitchFamily="49" charset="0"/>
              </a:rPr>
              <a:t>Dijkstra(G)</a:t>
            </a:r>
          </a:p>
          <a:p>
            <a:pPr>
              <a:buFont typeface="Wingdings" pitchFamily="2" charset="2"/>
              <a:buNone/>
            </a:pPr>
            <a:r>
              <a:rPr lang="en-US" altLang="zh-TW" sz="2400">
                <a:latin typeface="Courier New" pitchFamily="49" charset="0"/>
              </a:rPr>
              <a:t>   for each v </a:t>
            </a:r>
            <a:r>
              <a:rPr lang="en-US" altLang="zh-TW" sz="2400">
                <a:latin typeface="Courier New" pitchFamily="49" charset="0"/>
                <a:sym typeface="Symbol" pitchFamily="18" charset="2"/>
              </a:rPr>
              <a:t> V</a:t>
            </a:r>
          </a:p>
          <a:p>
            <a:pPr>
              <a:buFont typeface="Wingdings" pitchFamily="2" charset="2"/>
              <a:buNone/>
            </a:pPr>
            <a:r>
              <a:rPr lang="en-US" altLang="zh-TW" sz="2400">
                <a:latin typeface="Courier New" pitchFamily="49" charset="0"/>
                <a:sym typeface="Symbol" pitchFamily="18" charset="2"/>
              </a:rPr>
              <a:t>      d[v] = ;</a:t>
            </a:r>
          </a:p>
          <a:p>
            <a:pPr>
              <a:buFont typeface="Wingdings" pitchFamily="2" charset="2"/>
              <a:buNone/>
            </a:pPr>
            <a:r>
              <a:rPr lang="en-US" altLang="zh-TW" sz="2400">
                <a:latin typeface="Courier New" pitchFamily="49" charset="0"/>
                <a:sym typeface="Symbol" pitchFamily="18" charset="2"/>
              </a:rPr>
              <a:t>   d[s] = 0; S = ; Q = V;</a:t>
            </a:r>
          </a:p>
          <a:p>
            <a:pPr>
              <a:buFont typeface="Wingdings" pitchFamily="2" charset="2"/>
              <a:buNone/>
            </a:pPr>
            <a:r>
              <a:rPr lang="en-US" altLang="zh-TW" sz="2400">
                <a:latin typeface="Courier New" pitchFamily="49" charset="0"/>
                <a:sym typeface="Symbol" pitchFamily="18" charset="2"/>
              </a:rPr>
              <a:t>   while (Q  )</a:t>
            </a:r>
          </a:p>
          <a:p>
            <a:pPr>
              <a:buFont typeface="Wingdings" pitchFamily="2" charset="2"/>
              <a:buNone/>
            </a:pPr>
            <a:r>
              <a:rPr lang="en-US" altLang="zh-TW" sz="2400">
                <a:latin typeface="Courier New" pitchFamily="49" charset="0"/>
                <a:sym typeface="Symbol" pitchFamily="18" charset="2"/>
              </a:rPr>
              <a:t>      u = ExtractMin(Q);</a:t>
            </a:r>
          </a:p>
          <a:p>
            <a:pPr>
              <a:buFont typeface="Wingdings" pitchFamily="2" charset="2"/>
              <a:buNone/>
            </a:pPr>
            <a:r>
              <a:rPr lang="en-US" altLang="zh-TW" sz="2400">
                <a:latin typeface="Courier New" pitchFamily="49" charset="0"/>
                <a:sym typeface="Symbol" pitchFamily="18" charset="2"/>
              </a:rPr>
              <a:t>      S = S </a:t>
            </a:r>
            <a:r>
              <a:rPr lang="en-US" altLang="zh-TW" sz="2400">
                <a:latin typeface="Microsoft Sans Serif" pitchFamily="34" charset="0"/>
                <a:sym typeface="Math B" pitchFamily="2" charset="2"/>
              </a:rPr>
              <a:t>U</a:t>
            </a:r>
            <a:r>
              <a:rPr lang="en-US" altLang="zh-TW" sz="2400">
                <a:latin typeface="Courier New" pitchFamily="49" charset="0"/>
                <a:sym typeface="Math B" pitchFamily="2" charset="2"/>
              </a:rPr>
              <a:t> {u};</a:t>
            </a:r>
          </a:p>
          <a:p>
            <a:pPr>
              <a:buFont typeface="Wingdings" pitchFamily="2" charset="2"/>
              <a:buNone/>
            </a:pPr>
            <a:r>
              <a:rPr lang="en-US" altLang="zh-TW" sz="2400">
                <a:latin typeface="Courier New" pitchFamily="49" charset="0"/>
                <a:sym typeface="Symbol" pitchFamily="18" charset="2"/>
              </a:rPr>
              <a:t>      for each v  u-&gt;Adj[]</a:t>
            </a:r>
          </a:p>
          <a:p>
            <a:pPr>
              <a:buFont typeface="Wingdings" pitchFamily="2" charset="2"/>
              <a:buNone/>
            </a:pPr>
            <a:r>
              <a:rPr lang="en-US" altLang="zh-TW" sz="2400">
                <a:latin typeface="Courier New" pitchFamily="49" charset="0"/>
                <a:sym typeface="Symbol" pitchFamily="18" charset="2"/>
              </a:rPr>
              <a:t>         if (d[v] &gt; d[u]+w(u,v))</a:t>
            </a:r>
          </a:p>
          <a:p>
            <a:pPr>
              <a:buFont typeface="Wingdings" pitchFamily="2" charset="2"/>
              <a:buNone/>
            </a:pPr>
            <a:r>
              <a:rPr lang="en-US" altLang="zh-TW" sz="2400">
                <a:latin typeface="Courier New" pitchFamily="49" charset="0"/>
                <a:sym typeface="Symbol" pitchFamily="18" charset="2"/>
              </a:rPr>
              <a:t>               d[v]=d[u]+w(u,v);</a:t>
            </a:r>
          </a:p>
        </p:txBody>
      </p:sp>
      <p:sp>
        <p:nvSpPr>
          <p:cNvPr id="205844" name="Rectangle 20"/>
          <p:cNvSpPr>
            <a:spLocks noChangeArrowheads="1"/>
          </p:cNvSpPr>
          <p:nvPr/>
        </p:nvSpPr>
        <p:spPr bwMode="auto">
          <a:xfrm>
            <a:off x="1331913" y="4365625"/>
            <a:ext cx="4824412" cy="12969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845" name="Text Box 21"/>
          <p:cNvSpPr txBox="1">
            <a:spLocks noChangeArrowheads="1"/>
          </p:cNvSpPr>
          <p:nvPr/>
        </p:nvSpPr>
        <p:spPr bwMode="auto">
          <a:xfrm>
            <a:off x="6443663" y="3644900"/>
            <a:ext cx="21923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00"/>
                </a:solidFill>
                <a:latin typeface="Courier New" pitchFamily="49" charset="0"/>
                <a:sym typeface="Symbol" pitchFamily="18" charset="2"/>
              </a:rPr>
              <a:t>S = A,C,D,B</a:t>
            </a:r>
          </a:p>
          <a:p>
            <a:r>
              <a:rPr lang="en-US" altLang="zh-TW" b="1">
                <a:solidFill>
                  <a:srgbClr val="000000"/>
                </a:solidFill>
                <a:latin typeface="Courier New" pitchFamily="49" charset="0"/>
                <a:sym typeface="Symbol" pitchFamily="18" charset="2"/>
              </a:rPr>
              <a:t>Q = </a:t>
            </a:r>
            <a:r>
              <a:rPr lang="en-US" altLang="zh-TW" b="1">
                <a:solidFill>
                  <a:srgbClr val="000000"/>
                </a:solidFill>
                <a:sym typeface="Symbol" pitchFamily="18" charset="2"/>
              </a:rPr>
              <a:t></a:t>
            </a:r>
          </a:p>
        </p:txBody>
      </p:sp>
      <p:sp>
        <p:nvSpPr>
          <p:cNvPr id="205846" name="Line 22"/>
          <p:cNvSpPr>
            <a:spLocks noChangeShapeType="1"/>
          </p:cNvSpPr>
          <p:nvPr/>
        </p:nvSpPr>
        <p:spPr bwMode="auto">
          <a:xfrm>
            <a:off x="6443663" y="4437063"/>
            <a:ext cx="20875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05849" name="Rectangle 25"/>
          <p:cNvSpPr>
            <a:spLocks noChangeArrowheads="1"/>
          </p:cNvSpPr>
          <p:nvPr/>
        </p:nvSpPr>
        <p:spPr bwMode="auto">
          <a:xfrm>
            <a:off x="5795963" y="3573463"/>
            <a:ext cx="2952750" cy="100806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850" name="Oval 26"/>
          <p:cNvSpPr>
            <a:spLocks noChangeArrowheads="1"/>
          </p:cNvSpPr>
          <p:nvPr/>
        </p:nvSpPr>
        <p:spPr bwMode="auto">
          <a:xfrm>
            <a:off x="6934200" y="1524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B</a:t>
            </a:r>
            <a:r>
              <a:rPr lang="en-US" altLang="zh-TW" sz="2000" b="1" i="1"/>
              <a:t>8</a:t>
            </a:r>
          </a:p>
        </p:txBody>
      </p:sp>
      <p:sp>
        <p:nvSpPr>
          <p:cNvPr id="205851" name="Oval 27"/>
          <p:cNvSpPr>
            <a:spLocks noChangeArrowheads="1"/>
          </p:cNvSpPr>
          <p:nvPr/>
        </p:nvSpPr>
        <p:spPr bwMode="auto">
          <a:xfrm>
            <a:off x="6934200" y="29718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C</a:t>
            </a:r>
            <a:r>
              <a:rPr lang="en-US" altLang="zh-TW" b="1" i="1"/>
              <a:t>5</a:t>
            </a:r>
          </a:p>
        </p:txBody>
      </p:sp>
      <p:sp>
        <p:nvSpPr>
          <p:cNvPr id="205852" name="Oval 28"/>
          <p:cNvSpPr>
            <a:spLocks noChangeArrowheads="1"/>
          </p:cNvSpPr>
          <p:nvPr/>
        </p:nvSpPr>
        <p:spPr bwMode="auto">
          <a:xfrm>
            <a:off x="81534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D</a:t>
            </a:r>
            <a:r>
              <a:rPr lang="en-US" altLang="zh-TW" b="1" i="1"/>
              <a:t>6</a:t>
            </a:r>
          </a:p>
        </p:txBody>
      </p:sp>
      <p:sp>
        <p:nvSpPr>
          <p:cNvPr id="205853" name="Oval 29"/>
          <p:cNvSpPr>
            <a:spLocks noChangeArrowheads="1"/>
          </p:cNvSpPr>
          <p:nvPr/>
        </p:nvSpPr>
        <p:spPr bwMode="auto">
          <a:xfrm>
            <a:off x="5715000" y="2286000"/>
            <a:ext cx="533400" cy="5334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TW" b="1" i="1">
                <a:solidFill>
                  <a:schemeClr val="accent1"/>
                </a:solidFill>
                <a:latin typeface="Courier New" pitchFamily="49" charset="0"/>
              </a:rPr>
              <a:t>A</a:t>
            </a:r>
            <a:r>
              <a:rPr lang="en-US" altLang="zh-TW" b="1" i="1"/>
              <a:t>0</a:t>
            </a:r>
          </a:p>
        </p:txBody>
      </p:sp>
      <p:cxnSp>
        <p:nvCxnSpPr>
          <p:cNvPr id="205854" name="AutoShape 30"/>
          <p:cNvCxnSpPr>
            <a:cxnSpLocks noChangeShapeType="1"/>
            <a:stCxn id="205853" idx="7"/>
            <a:endCxn id="205850" idx="3"/>
          </p:cNvCxnSpPr>
          <p:nvPr/>
        </p:nvCxnSpPr>
        <p:spPr bwMode="auto">
          <a:xfrm flipV="1">
            <a:off x="6170613" y="1993900"/>
            <a:ext cx="841375" cy="3556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55" name="AutoShape 31"/>
          <p:cNvCxnSpPr>
            <a:cxnSpLocks noChangeShapeType="1"/>
            <a:stCxn id="205853" idx="5"/>
            <a:endCxn id="205851" idx="1"/>
          </p:cNvCxnSpPr>
          <p:nvPr/>
        </p:nvCxnSpPr>
        <p:spPr bwMode="auto">
          <a:xfrm>
            <a:off x="6170613" y="2755900"/>
            <a:ext cx="841375" cy="2794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56" name="AutoShape 32"/>
          <p:cNvCxnSpPr>
            <a:cxnSpLocks noChangeShapeType="1"/>
            <a:stCxn id="205851" idx="7"/>
            <a:endCxn id="205852" idx="3"/>
          </p:cNvCxnSpPr>
          <p:nvPr/>
        </p:nvCxnSpPr>
        <p:spPr bwMode="auto">
          <a:xfrm flipV="1">
            <a:off x="7389813" y="2755900"/>
            <a:ext cx="841375" cy="2794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57" name="AutoShape 33"/>
          <p:cNvCxnSpPr>
            <a:cxnSpLocks noChangeShapeType="1"/>
            <a:stCxn id="205852" idx="1"/>
            <a:endCxn id="205850" idx="5"/>
          </p:cNvCxnSpPr>
          <p:nvPr/>
        </p:nvCxnSpPr>
        <p:spPr bwMode="auto">
          <a:xfrm flipH="1" flipV="1">
            <a:off x="7389813" y="1993900"/>
            <a:ext cx="841375" cy="3556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58" name="AutoShape 34"/>
          <p:cNvCxnSpPr>
            <a:cxnSpLocks noChangeShapeType="1"/>
            <a:stCxn id="205851" idx="1"/>
            <a:endCxn id="205850" idx="3"/>
          </p:cNvCxnSpPr>
          <p:nvPr/>
        </p:nvCxnSpPr>
        <p:spPr bwMode="auto">
          <a:xfrm flipV="1">
            <a:off x="7011988" y="1993900"/>
            <a:ext cx="0" cy="10414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59" name="AutoShape 35"/>
          <p:cNvCxnSpPr>
            <a:cxnSpLocks noChangeShapeType="1"/>
            <a:stCxn id="205850" idx="5"/>
            <a:endCxn id="205851" idx="7"/>
          </p:cNvCxnSpPr>
          <p:nvPr/>
        </p:nvCxnSpPr>
        <p:spPr bwMode="auto">
          <a:xfrm>
            <a:off x="7389813" y="1993900"/>
            <a:ext cx="0" cy="1041400"/>
          </a:xfrm>
          <a:prstGeom prst="straightConnector1">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60" name="Text Box 36"/>
          <p:cNvSpPr txBox="1">
            <a:spLocks noChangeArrowheads="1"/>
          </p:cNvSpPr>
          <p:nvPr/>
        </p:nvSpPr>
        <p:spPr bwMode="auto">
          <a:xfrm>
            <a:off x="6135688" y="185261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10</a:t>
            </a:r>
          </a:p>
        </p:txBody>
      </p:sp>
      <p:sp>
        <p:nvSpPr>
          <p:cNvPr id="205861" name="Text Box 37"/>
          <p:cNvSpPr txBox="1">
            <a:spLocks noChangeArrowheads="1"/>
          </p:cNvSpPr>
          <p:nvPr/>
        </p:nvSpPr>
        <p:spPr bwMode="auto">
          <a:xfrm>
            <a:off x="67119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4</a:t>
            </a:r>
          </a:p>
        </p:txBody>
      </p:sp>
      <p:sp>
        <p:nvSpPr>
          <p:cNvPr id="205862" name="Text Box 38"/>
          <p:cNvSpPr txBox="1">
            <a:spLocks noChangeArrowheads="1"/>
          </p:cNvSpPr>
          <p:nvPr/>
        </p:nvSpPr>
        <p:spPr bwMode="auto">
          <a:xfrm>
            <a:off x="7385050" y="22860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3</a:t>
            </a:r>
          </a:p>
        </p:txBody>
      </p:sp>
      <p:sp>
        <p:nvSpPr>
          <p:cNvPr id="205863" name="Text Box 39"/>
          <p:cNvSpPr txBox="1">
            <a:spLocks noChangeArrowheads="1"/>
          </p:cNvSpPr>
          <p:nvPr/>
        </p:nvSpPr>
        <p:spPr bwMode="auto">
          <a:xfrm>
            <a:off x="7842250" y="1828800"/>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2</a:t>
            </a:r>
          </a:p>
        </p:txBody>
      </p:sp>
      <p:sp>
        <p:nvSpPr>
          <p:cNvPr id="205864" name="Text Box 40"/>
          <p:cNvSpPr txBox="1">
            <a:spLocks noChangeArrowheads="1"/>
          </p:cNvSpPr>
          <p:nvPr/>
        </p:nvSpPr>
        <p:spPr bwMode="auto">
          <a:xfrm>
            <a:off x="77724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1</a:t>
            </a:r>
          </a:p>
        </p:txBody>
      </p:sp>
      <p:sp>
        <p:nvSpPr>
          <p:cNvPr id="205865" name="Text Box 41"/>
          <p:cNvSpPr txBox="1">
            <a:spLocks noChangeArrowheads="1"/>
          </p:cNvSpPr>
          <p:nvPr/>
        </p:nvSpPr>
        <p:spPr bwMode="auto">
          <a:xfrm>
            <a:off x="6324600" y="28797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TW" sz="2000" b="1"/>
              <a:t>5</a:t>
            </a:r>
          </a:p>
        </p:txBody>
      </p:sp>
      <p:sp>
        <p:nvSpPr>
          <p:cNvPr id="205866" name="Text Box 42"/>
          <p:cNvSpPr txBox="1">
            <a:spLocks noChangeArrowheads="1"/>
          </p:cNvSpPr>
          <p:nvPr/>
        </p:nvSpPr>
        <p:spPr bwMode="auto">
          <a:xfrm>
            <a:off x="7308850" y="126841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solidFill>
                  <a:srgbClr val="0000FF"/>
                </a:solidFill>
              </a:rPr>
              <a:t>u</a:t>
            </a:r>
          </a:p>
        </p:txBody>
      </p:sp>
      <p:sp>
        <p:nvSpPr>
          <p:cNvPr id="205867" name="Text Box 43"/>
          <p:cNvSpPr txBox="1">
            <a:spLocks noChangeArrowheads="1"/>
          </p:cNvSpPr>
          <p:nvPr/>
        </p:nvSpPr>
        <p:spPr bwMode="auto">
          <a:xfrm>
            <a:off x="7380288" y="32131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solidFill>
                  <a:srgbClr val="0000FF"/>
                </a:solidFill>
              </a:rPr>
              <a:t>v</a:t>
            </a:r>
          </a:p>
        </p:txBody>
      </p:sp>
    </p:spTree>
    <p:extLst>
      <p:ext uri="{BB962C8B-B14F-4D97-AF65-F5344CB8AC3E}">
        <p14:creationId xmlns:p14="http://schemas.microsoft.com/office/powerpoint/2010/main" val="2248558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5"/>
          <p:cNvSpPr>
            <a:spLocks noGrp="1"/>
          </p:cNvSpPr>
          <p:nvPr>
            <p:ph type="sldNum" sz="quarter" idx="12"/>
          </p:nvPr>
        </p:nvSpPr>
        <p:spPr/>
        <p:txBody>
          <a:bodyPr/>
          <a:lstStyle/>
          <a:p>
            <a:fld id="{4A1DC9EC-EEC6-4F9B-A5C6-81643688AD65}" type="slidenum">
              <a:rPr lang="en-US" altLang="zh-TW"/>
              <a:pPr/>
              <a:t>19</a:t>
            </a:fld>
            <a:endParaRPr lang="en-US" altLang="zh-TW"/>
          </a:p>
        </p:txBody>
      </p:sp>
      <p:sp>
        <p:nvSpPr>
          <p:cNvPr id="123906" name="Rectangle 2"/>
          <p:cNvSpPr>
            <a:spLocks noGrp="1" noChangeArrowheads="1"/>
          </p:cNvSpPr>
          <p:nvPr>
            <p:ph type="title"/>
          </p:nvPr>
        </p:nvSpPr>
        <p:spPr>
          <a:xfrm>
            <a:off x="1116013" y="260350"/>
            <a:ext cx="7315200" cy="838200"/>
          </a:xfrm>
        </p:spPr>
        <p:txBody>
          <a:bodyPr/>
          <a:lstStyle/>
          <a:p>
            <a:r>
              <a:rPr lang="en-US" altLang="zh-TW"/>
              <a:t>Dijkstra</a:t>
            </a:r>
            <a:r>
              <a:rPr lang="en-US" altLang="zh-TW">
                <a:latin typeface="Arial"/>
              </a:rPr>
              <a:t>’</a:t>
            </a:r>
            <a:r>
              <a:rPr lang="en-US" altLang="zh-TW"/>
              <a:t>s Algorithm</a:t>
            </a:r>
          </a:p>
        </p:txBody>
      </p:sp>
      <p:sp>
        <p:nvSpPr>
          <p:cNvPr id="123907" name="Rectangle 3"/>
          <p:cNvSpPr>
            <a:spLocks noGrp="1" noChangeArrowheads="1"/>
          </p:cNvSpPr>
          <p:nvPr>
            <p:ph type="body" idx="1"/>
          </p:nvPr>
        </p:nvSpPr>
        <p:spPr>
          <a:xfrm>
            <a:off x="250825" y="1412875"/>
            <a:ext cx="8642350" cy="5256213"/>
          </a:xfrm>
          <a:solidFill>
            <a:schemeClr val="bg1"/>
          </a:solidFill>
          <a:ln w="38100">
            <a:solidFill>
              <a:schemeClr val="tx1"/>
            </a:solidFill>
            <a:miter lim="800000"/>
            <a:headEnd/>
            <a:tailEnd/>
          </a:ln>
        </p:spPr>
        <p:txBody>
          <a:bodyPr/>
          <a:lstStyle/>
          <a:p>
            <a:pPr>
              <a:buFont typeface="Wingdings" pitchFamily="2" charset="2"/>
              <a:buNone/>
            </a:pPr>
            <a:r>
              <a:rPr lang="en-US" altLang="zh-TW" sz="2400">
                <a:latin typeface="Courier New" pitchFamily="49" charset="0"/>
              </a:rPr>
              <a:t>Dijkstra(G)</a:t>
            </a:r>
          </a:p>
          <a:p>
            <a:pPr>
              <a:buFont typeface="Wingdings" pitchFamily="2" charset="2"/>
              <a:buNone/>
            </a:pPr>
            <a:r>
              <a:rPr lang="en-US" altLang="zh-TW" sz="2400">
                <a:latin typeface="Courier New" pitchFamily="49" charset="0"/>
              </a:rPr>
              <a:t>   for each v </a:t>
            </a:r>
            <a:r>
              <a:rPr lang="en-US" altLang="zh-TW" sz="2400">
                <a:latin typeface="Courier New" pitchFamily="49" charset="0"/>
                <a:sym typeface="Symbol" pitchFamily="18" charset="2"/>
              </a:rPr>
              <a:t> V</a:t>
            </a:r>
          </a:p>
          <a:p>
            <a:pPr>
              <a:buFont typeface="Wingdings" pitchFamily="2" charset="2"/>
              <a:buNone/>
            </a:pPr>
            <a:r>
              <a:rPr lang="en-US" altLang="zh-TW" sz="2400">
                <a:latin typeface="Courier New" pitchFamily="49" charset="0"/>
                <a:sym typeface="Symbol" pitchFamily="18" charset="2"/>
              </a:rPr>
              <a:t>      d[v] = ;</a:t>
            </a:r>
          </a:p>
          <a:p>
            <a:pPr>
              <a:buFont typeface="Wingdings" pitchFamily="2" charset="2"/>
              <a:buNone/>
            </a:pPr>
            <a:r>
              <a:rPr lang="en-US" altLang="zh-TW" sz="2400">
                <a:latin typeface="Courier New" pitchFamily="49" charset="0"/>
                <a:sym typeface="Symbol" pitchFamily="18" charset="2"/>
              </a:rPr>
              <a:t>   d[s] = 0; S = ; Q = V;</a:t>
            </a:r>
          </a:p>
          <a:p>
            <a:pPr>
              <a:buFont typeface="Wingdings" pitchFamily="2" charset="2"/>
              <a:buNone/>
            </a:pPr>
            <a:r>
              <a:rPr lang="en-US" altLang="zh-TW" sz="2400">
                <a:latin typeface="Courier New" pitchFamily="49" charset="0"/>
                <a:sym typeface="Symbol" pitchFamily="18" charset="2"/>
              </a:rPr>
              <a:t>   while (Q  )</a:t>
            </a:r>
          </a:p>
          <a:p>
            <a:pPr>
              <a:buFont typeface="Wingdings" pitchFamily="2" charset="2"/>
              <a:buNone/>
            </a:pPr>
            <a:r>
              <a:rPr lang="en-US" altLang="zh-TW" sz="2400">
                <a:latin typeface="Courier New" pitchFamily="49" charset="0"/>
                <a:sym typeface="Symbol" pitchFamily="18" charset="2"/>
              </a:rPr>
              <a:t>      u = ExtractMin(Q);</a:t>
            </a:r>
          </a:p>
          <a:p>
            <a:pPr>
              <a:buFont typeface="Wingdings" pitchFamily="2" charset="2"/>
              <a:buNone/>
            </a:pPr>
            <a:r>
              <a:rPr lang="en-US" altLang="zh-TW" sz="2400">
                <a:latin typeface="Courier New" pitchFamily="49" charset="0"/>
                <a:sym typeface="Symbol" pitchFamily="18" charset="2"/>
              </a:rPr>
              <a:t>      S = S </a:t>
            </a:r>
            <a:r>
              <a:rPr lang="en-US" altLang="zh-TW" sz="2400">
                <a:latin typeface="Microsoft Sans Serif" pitchFamily="34" charset="0"/>
                <a:sym typeface="Math B" pitchFamily="2" charset="2"/>
              </a:rPr>
              <a:t>U</a:t>
            </a:r>
            <a:r>
              <a:rPr lang="en-US" altLang="zh-TW" sz="2400">
                <a:latin typeface="Courier New" pitchFamily="49" charset="0"/>
                <a:sym typeface="Math B" pitchFamily="2" charset="2"/>
              </a:rPr>
              <a:t> {u};</a:t>
            </a:r>
          </a:p>
          <a:p>
            <a:pPr>
              <a:buFont typeface="Wingdings" pitchFamily="2" charset="2"/>
              <a:buNone/>
            </a:pPr>
            <a:r>
              <a:rPr lang="en-US" altLang="zh-TW" sz="2400">
                <a:latin typeface="Courier New" pitchFamily="49" charset="0"/>
                <a:sym typeface="Symbol" pitchFamily="18" charset="2"/>
              </a:rPr>
              <a:t>      for each v  u-&gt;Adj[]</a:t>
            </a:r>
          </a:p>
          <a:p>
            <a:pPr>
              <a:buFont typeface="Wingdings" pitchFamily="2" charset="2"/>
              <a:buNone/>
            </a:pPr>
            <a:r>
              <a:rPr lang="en-US" altLang="zh-TW" sz="2400">
                <a:latin typeface="Courier New" pitchFamily="49" charset="0"/>
                <a:sym typeface="Symbol" pitchFamily="18" charset="2"/>
              </a:rPr>
              <a:t>         if (d[v] &gt; d[u]+w(u,v))</a:t>
            </a:r>
          </a:p>
          <a:p>
            <a:pPr>
              <a:buFont typeface="Wingdings" pitchFamily="2" charset="2"/>
              <a:buNone/>
            </a:pPr>
            <a:r>
              <a:rPr lang="en-US" altLang="zh-TW" sz="2400">
                <a:latin typeface="Courier New" pitchFamily="49" charset="0"/>
                <a:sym typeface="Symbol" pitchFamily="18" charset="2"/>
              </a:rPr>
              <a:t>               d[v]=d[u]+w(u,v);</a:t>
            </a:r>
          </a:p>
        </p:txBody>
      </p:sp>
      <p:sp>
        <p:nvSpPr>
          <p:cNvPr id="123908" name="Text Box 4"/>
          <p:cNvSpPr txBox="1">
            <a:spLocks noChangeArrowheads="1"/>
          </p:cNvSpPr>
          <p:nvPr/>
        </p:nvSpPr>
        <p:spPr bwMode="auto">
          <a:xfrm>
            <a:off x="4643438" y="1916113"/>
            <a:ext cx="38354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b="1" i="1">
                <a:solidFill>
                  <a:srgbClr val="0000FF"/>
                </a:solidFill>
                <a:latin typeface="Courier New" pitchFamily="49" charset="0"/>
              </a:rPr>
              <a:t>How many times is </a:t>
            </a:r>
            <a:br>
              <a:rPr lang="en-US" altLang="zh-TW" b="1" i="1">
                <a:solidFill>
                  <a:srgbClr val="0000FF"/>
                </a:solidFill>
                <a:latin typeface="Courier New" pitchFamily="49" charset="0"/>
              </a:rPr>
            </a:br>
            <a:r>
              <a:rPr lang="en-US" altLang="zh-TW" b="1" i="1">
                <a:solidFill>
                  <a:srgbClr val="0000FF"/>
                </a:solidFill>
                <a:latin typeface="Courier New" pitchFamily="49" charset="0"/>
              </a:rPr>
              <a:t>ExtractMin() called?</a:t>
            </a:r>
          </a:p>
        </p:txBody>
      </p:sp>
      <p:sp>
        <p:nvSpPr>
          <p:cNvPr id="123911" name="Rectangle 7"/>
          <p:cNvSpPr>
            <a:spLocks noChangeArrowheads="1"/>
          </p:cNvSpPr>
          <p:nvPr/>
        </p:nvSpPr>
        <p:spPr bwMode="auto">
          <a:xfrm>
            <a:off x="827088" y="3213100"/>
            <a:ext cx="4032250" cy="122396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912" name="Rectangle 8"/>
          <p:cNvSpPr>
            <a:spLocks noChangeArrowheads="1"/>
          </p:cNvSpPr>
          <p:nvPr/>
        </p:nvSpPr>
        <p:spPr bwMode="auto">
          <a:xfrm>
            <a:off x="1403350" y="4581525"/>
            <a:ext cx="4824413" cy="122396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913" name="Text Box 9"/>
          <p:cNvSpPr txBox="1">
            <a:spLocks noChangeArrowheads="1"/>
          </p:cNvSpPr>
          <p:nvPr/>
        </p:nvSpPr>
        <p:spPr bwMode="auto">
          <a:xfrm>
            <a:off x="5148263" y="3789363"/>
            <a:ext cx="34702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b="1" i="1">
                <a:solidFill>
                  <a:srgbClr val="0000FF"/>
                </a:solidFill>
                <a:latin typeface="Courier New" pitchFamily="49" charset="0"/>
              </a:rPr>
              <a:t>How many times is </a:t>
            </a:r>
            <a:br>
              <a:rPr lang="en-US" altLang="zh-TW" b="1" i="1">
                <a:solidFill>
                  <a:srgbClr val="0000FF"/>
                </a:solidFill>
                <a:latin typeface="Courier New" pitchFamily="49" charset="0"/>
              </a:rPr>
            </a:br>
            <a:r>
              <a:rPr lang="en-US" altLang="zh-TW" b="1" i="1">
                <a:solidFill>
                  <a:srgbClr val="0000FF"/>
                </a:solidFill>
                <a:latin typeface="Courier New" pitchFamily="49" charset="0"/>
              </a:rPr>
              <a:t>Relax called?</a:t>
            </a:r>
          </a:p>
        </p:txBody>
      </p:sp>
      <p:sp>
        <p:nvSpPr>
          <p:cNvPr id="123914" name="Text Box 10"/>
          <p:cNvSpPr txBox="1">
            <a:spLocks noChangeArrowheads="1"/>
          </p:cNvSpPr>
          <p:nvPr/>
        </p:nvSpPr>
        <p:spPr bwMode="auto">
          <a:xfrm>
            <a:off x="2627313" y="6021388"/>
            <a:ext cx="345598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TW" sz="2800" b="1">
                <a:solidFill>
                  <a:srgbClr val="FF0000"/>
                </a:solidFill>
                <a:latin typeface="Courier New" pitchFamily="49" charset="0"/>
              </a:rPr>
              <a:t>A:O(V lg V + E)</a:t>
            </a:r>
            <a:endParaRPr lang="en-US" altLang="zh-TW" sz="2800" b="1" i="1">
              <a:solidFill>
                <a:srgbClr val="FF0000"/>
              </a:solidFill>
              <a:latin typeface="Courier New" pitchFamily="49" charset="0"/>
            </a:endParaRPr>
          </a:p>
        </p:txBody>
      </p:sp>
    </p:spTree>
    <p:extLst>
      <p:ext uri="{BB962C8B-B14F-4D97-AF65-F5344CB8AC3E}">
        <p14:creationId xmlns:p14="http://schemas.microsoft.com/office/powerpoint/2010/main" val="3901527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utoUpdateAnimBg="0"/>
      <p:bldP spid="123913" grpId="0" autoUpdateAnimBg="0"/>
      <p:bldP spid="12391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 (1/2)</a:t>
            </a:r>
            <a:endParaRPr lang="zh-TW" altLang="en-US" dirty="0"/>
          </a:p>
        </p:txBody>
      </p:sp>
      <p:sp>
        <p:nvSpPr>
          <p:cNvPr id="3" name="內容版面配置區 2"/>
          <p:cNvSpPr>
            <a:spLocks noGrp="1"/>
          </p:cNvSpPr>
          <p:nvPr>
            <p:ph idx="1"/>
          </p:nvPr>
        </p:nvSpPr>
        <p:spPr>
          <a:xfrm>
            <a:off x="539552" y="1268760"/>
            <a:ext cx="8496944" cy="5400600"/>
          </a:xfrm>
        </p:spPr>
        <p:txBody>
          <a:bodyPr/>
          <a:lstStyle/>
          <a:p>
            <a:r>
              <a:rPr lang="en-US" altLang="zh-TW" sz="2800" dirty="0"/>
              <a:t>In a small city called </a:t>
            </a:r>
            <a:r>
              <a:rPr lang="en-US" altLang="zh-TW" sz="2800" dirty="0" err="1"/>
              <a:t>Iokh</a:t>
            </a:r>
            <a:r>
              <a:rPr lang="en-US" altLang="zh-TW" sz="2800" dirty="0"/>
              <a:t>, a train service, Airport-Express, takes residents to the airport more quickly than other transports. </a:t>
            </a:r>
            <a:endParaRPr lang="en-US" altLang="zh-TW" sz="2800" dirty="0" smtClean="0"/>
          </a:p>
          <a:p>
            <a:r>
              <a:rPr lang="en-US" altLang="zh-TW" sz="2800" dirty="0" smtClean="0"/>
              <a:t>There </a:t>
            </a:r>
            <a:r>
              <a:rPr lang="en-US" altLang="zh-TW" sz="2800" dirty="0"/>
              <a:t>are two types of trains in Airport-Express, the </a:t>
            </a:r>
            <a:r>
              <a:rPr lang="en-US" altLang="zh-TW" sz="2800" u="sng" dirty="0">
                <a:solidFill>
                  <a:srgbClr val="FF0000"/>
                </a:solidFill>
              </a:rPr>
              <a:t>Economy-Xpress</a:t>
            </a:r>
            <a:r>
              <a:rPr lang="en-US" altLang="zh-TW" sz="2800" dirty="0"/>
              <a:t> and the </a:t>
            </a:r>
            <a:r>
              <a:rPr lang="en-US" altLang="zh-TW" sz="2800" u="sng" dirty="0">
                <a:solidFill>
                  <a:srgbClr val="FF0000"/>
                </a:solidFill>
              </a:rPr>
              <a:t>Commercial-Xpress</a:t>
            </a:r>
            <a:r>
              <a:rPr lang="en-US" altLang="zh-TW" sz="2800" dirty="0"/>
              <a:t>. </a:t>
            </a:r>
            <a:endParaRPr lang="en-US" altLang="zh-TW" sz="2800" dirty="0" smtClean="0"/>
          </a:p>
          <a:p>
            <a:r>
              <a:rPr lang="en-US" altLang="zh-TW" sz="2800" dirty="0" smtClean="0"/>
              <a:t>They </a:t>
            </a:r>
            <a:r>
              <a:rPr lang="en-US" altLang="zh-TW" sz="2800" dirty="0"/>
              <a:t>travel at different speeds, take different routes and have different costs. Jason is going to the airport to meet his friend. He wants to take the Commercial-Xpress which is supposed to be faster, but he doesn’t have enough money. </a:t>
            </a:r>
            <a:endParaRPr lang="en-US" altLang="zh-TW" sz="2800" dirty="0" smtClean="0"/>
          </a:p>
        </p:txBody>
      </p:sp>
    </p:spTree>
    <p:extLst>
      <p:ext uri="{BB962C8B-B14F-4D97-AF65-F5344CB8AC3E}">
        <p14:creationId xmlns:p14="http://schemas.microsoft.com/office/powerpoint/2010/main" val="1332243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140342882"/>
              </p:ext>
            </p:extLst>
          </p:nvPr>
        </p:nvGraphicFramePr>
        <p:xfrm>
          <a:off x="5133047" y="5015033"/>
          <a:ext cx="756000" cy="1483360"/>
        </p:xfrm>
        <a:graphic>
          <a:graphicData uri="http://schemas.openxmlformats.org/drawingml/2006/table">
            <a:tbl>
              <a:tblPr firstRow="1" bandRow="1">
                <a:tableStyleId>{5C22544A-7EE6-4342-B048-85BDC9FD1C3A}</a:tableStyleId>
              </a:tblPr>
              <a:tblGrid>
                <a:gridCol w="378000"/>
                <a:gridCol w="37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4" name="文字方塊 43"/>
          <p:cNvSpPr txBox="1"/>
          <p:nvPr/>
        </p:nvSpPr>
        <p:spPr>
          <a:xfrm>
            <a:off x="395536" y="3934235"/>
            <a:ext cx="723275" cy="369332"/>
          </a:xfrm>
          <a:prstGeom prst="rect">
            <a:avLst/>
          </a:prstGeom>
          <a:noFill/>
        </p:spPr>
        <p:txBody>
          <a:bodyPr wrap="none" rtlCol="0">
            <a:spAutoFit/>
          </a:bodyPr>
          <a:ls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r>
              <a:rPr lang="en-US" altLang="zh-TW" sz="1800" b="1" dirty="0" smtClean="0">
                <a:solidFill>
                  <a:srgbClr val="0000CC"/>
                </a:solidFill>
              </a:rPr>
              <a:t>edges</a:t>
            </a:r>
            <a:endParaRPr lang="zh-TW" altLang="en-US" sz="1800" b="1" dirty="0">
              <a:solidFill>
                <a:srgbClr val="0000CC"/>
              </a:solidFill>
            </a:endParaRPr>
          </a:p>
        </p:txBody>
      </p:sp>
      <p:sp>
        <p:nvSpPr>
          <p:cNvPr id="16" name="文字方塊 45"/>
          <p:cNvSpPr txBox="1"/>
          <p:nvPr/>
        </p:nvSpPr>
        <p:spPr>
          <a:xfrm>
            <a:off x="4634844" y="5013176"/>
            <a:ext cx="364202" cy="369332"/>
          </a:xfrm>
          <a:prstGeom prst="rect">
            <a:avLst/>
          </a:prstGeom>
          <a:noFill/>
        </p:spPr>
        <p:txBody>
          <a:bodyPr wrap="none" rtlCol="0">
            <a:spAutoFit/>
          </a:bodyPr>
          <a:ls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r>
              <a:rPr lang="en-US" altLang="zh-TW" sz="1800" b="1" dirty="0" smtClean="0">
                <a:solidFill>
                  <a:srgbClr val="0000CC"/>
                </a:solidFill>
              </a:rPr>
              <a:t>G</a:t>
            </a:r>
            <a:endParaRPr lang="zh-TW" altLang="en-US" sz="1800" b="1" dirty="0">
              <a:solidFill>
                <a:srgbClr val="0000CC"/>
              </a:solidFill>
            </a:endParaRPr>
          </a:p>
        </p:txBody>
      </p:sp>
      <p:cxnSp>
        <p:nvCxnSpPr>
          <p:cNvPr id="18" name="直線單箭頭接點 17"/>
          <p:cNvCxnSpPr/>
          <p:nvPr/>
        </p:nvCxnSpPr>
        <p:spPr bwMode="auto">
          <a:xfrm>
            <a:off x="5608857" y="5197842"/>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單箭頭接點 20"/>
          <p:cNvCxnSpPr/>
          <p:nvPr/>
        </p:nvCxnSpPr>
        <p:spPr bwMode="auto">
          <a:xfrm>
            <a:off x="5619541" y="5629890"/>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單箭頭接點 22"/>
          <p:cNvCxnSpPr/>
          <p:nvPr/>
        </p:nvCxnSpPr>
        <p:spPr bwMode="auto">
          <a:xfrm>
            <a:off x="5608857" y="6319366"/>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單箭頭接點 24"/>
          <p:cNvCxnSpPr/>
          <p:nvPr/>
        </p:nvCxnSpPr>
        <p:spPr bwMode="auto">
          <a:xfrm>
            <a:off x="5608857" y="5959326"/>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4285"/>
            <a:ext cx="3028369" cy="8536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7" y="1483901"/>
            <a:ext cx="3226936" cy="20146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橢圓 33"/>
          <p:cNvSpPr/>
          <p:nvPr/>
        </p:nvSpPr>
        <p:spPr bwMode="auto">
          <a:xfrm>
            <a:off x="6192408" y="1919226"/>
            <a:ext cx="360040" cy="360040"/>
          </a:xfrm>
          <a:prstGeom prst="ellipse">
            <a:avLst/>
          </a:prstGeom>
          <a:solidFill>
            <a:srgbClr val="F8F8F8"/>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5" name="橢圓 34"/>
          <p:cNvSpPr/>
          <p:nvPr/>
        </p:nvSpPr>
        <p:spPr bwMode="auto">
          <a:xfrm>
            <a:off x="7556393" y="1919226"/>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6" name="橢圓 35"/>
          <p:cNvSpPr/>
          <p:nvPr/>
        </p:nvSpPr>
        <p:spPr bwMode="auto">
          <a:xfrm>
            <a:off x="6188241" y="3251374"/>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7" name="橢圓 36"/>
          <p:cNvSpPr/>
          <p:nvPr/>
        </p:nvSpPr>
        <p:spPr bwMode="auto">
          <a:xfrm>
            <a:off x="7545650" y="3250208"/>
            <a:ext cx="360040" cy="360040"/>
          </a:xfrm>
          <a:prstGeom prst="ellipse">
            <a:avLst/>
          </a:prstGeom>
          <a:solidFill>
            <a:srgbClr val="00CCFF"/>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8" name="直線接點 37"/>
          <p:cNvCxnSpPr>
            <a:stCxn id="34" idx="6"/>
            <a:endCxn id="35" idx="2"/>
          </p:cNvCxnSpPr>
          <p:nvPr/>
        </p:nvCxnSpPr>
        <p:spPr bwMode="auto">
          <a:xfrm>
            <a:off x="6552448" y="2099246"/>
            <a:ext cx="1003945" cy="0"/>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文字方塊 38"/>
          <p:cNvSpPr txBox="1"/>
          <p:nvPr/>
        </p:nvSpPr>
        <p:spPr>
          <a:xfrm>
            <a:off x="6923020" y="1637581"/>
            <a:ext cx="338554" cy="461665"/>
          </a:xfrm>
          <a:prstGeom prst="rect">
            <a:avLst/>
          </a:prstGeom>
          <a:noFill/>
        </p:spPr>
        <p:txBody>
          <a:bodyPr wrap="none" rtlCol="0">
            <a:spAutoFit/>
          </a:bodyPr>
          <a:lstStyle/>
          <a:p>
            <a:r>
              <a:rPr lang="en-US" altLang="zh-TW" dirty="0" smtClean="0"/>
              <a:t>2</a:t>
            </a:r>
            <a:endParaRPr lang="zh-TW" altLang="en-US" dirty="0"/>
          </a:p>
        </p:txBody>
      </p:sp>
      <p:cxnSp>
        <p:nvCxnSpPr>
          <p:cNvPr id="40" name="直線接點 39"/>
          <p:cNvCxnSpPr>
            <a:stCxn id="34" idx="4"/>
            <a:endCxn id="36" idx="0"/>
          </p:cNvCxnSpPr>
          <p:nvPr/>
        </p:nvCxnSpPr>
        <p:spPr bwMode="auto">
          <a:xfrm flipH="1">
            <a:off x="6368261" y="2279266"/>
            <a:ext cx="4167" cy="972108"/>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文字方塊 40"/>
          <p:cNvSpPr txBox="1"/>
          <p:nvPr/>
        </p:nvSpPr>
        <p:spPr>
          <a:xfrm>
            <a:off x="6008325" y="2534487"/>
            <a:ext cx="338554" cy="461665"/>
          </a:xfrm>
          <a:prstGeom prst="rect">
            <a:avLst/>
          </a:prstGeom>
          <a:noFill/>
        </p:spPr>
        <p:txBody>
          <a:bodyPr wrap="none" rtlCol="0">
            <a:spAutoFit/>
          </a:bodyPr>
          <a:lstStyle/>
          <a:p>
            <a:r>
              <a:rPr lang="en-US" altLang="zh-TW" dirty="0" smtClean="0"/>
              <a:t>3</a:t>
            </a:r>
            <a:endParaRPr lang="zh-TW" altLang="en-US" dirty="0"/>
          </a:p>
        </p:txBody>
      </p:sp>
      <p:cxnSp>
        <p:nvCxnSpPr>
          <p:cNvPr id="42" name="直線接點 41"/>
          <p:cNvCxnSpPr>
            <a:stCxn id="35" idx="4"/>
            <a:endCxn id="37" idx="0"/>
          </p:cNvCxnSpPr>
          <p:nvPr/>
        </p:nvCxnSpPr>
        <p:spPr bwMode="auto">
          <a:xfrm flipH="1">
            <a:off x="7725670" y="2279266"/>
            <a:ext cx="10743" cy="970942"/>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7376373" y="2495290"/>
            <a:ext cx="338554" cy="461665"/>
          </a:xfrm>
          <a:prstGeom prst="rect">
            <a:avLst/>
          </a:prstGeom>
          <a:noFill/>
        </p:spPr>
        <p:txBody>
          <a:bodyPr wrap="none" rtlCol="0">
            <a:spAutoFit/>
          </a:bodyPr>
          <a:lstStyle/>
          <a:p>
            <a:r>
              <a:rPr lang="en-US" altLang="zh-TW" dirty="0" smtClean="0"/>
              <a:t>4</a:t>
            </a:r>
            <a:endParaRPr lang="zh-TW" altLang="en-US" dirty="0"/>
          </a:p>
        </p:txBody>
      </p:sp>
      <p:cxnSp>
        <p:nvCxnSpPr>
          <p:cNvPr id="44" name="直線接點 43"/>
          <p:cNvCxnSpPr>
            <a:stCxn id="36" idx="6"/>
            <a:endCxn id="37" idx="2"/>
          </p:cNvCxnSpPr>
          <p:nvPr/>
        </p:nvCxnSpPr>
        <p:spPr bwMode="auto">
          <a:xfrm flipV="1">
            <a:off x="6548281" y="3430228"/>
            <a:ext cx="997369" cy="1166"/>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6923020" y="3430228"/>
            <a:ext cx="338554" cy="461665"/>
          </a:xfrm>
          <a:prstGeom prst="rect">
            <a:avLst/>
          </a:prstGeom>
          <a:noFill/>
        </p:spPr>
        <p:txBody>
          <a:bodyPr wrap="none" rtlCol="0">
            <a:spAutoFit/>
          </a:bodyPr>
          <a:lstStyle/>
          <a:p>
            <a:r>
              <a:rPr lang="en-US" altLang="zh-TW" dirty="0" smtClean="0"/>
              <a:t>5</a:t>
            </a:r>
            <a:endParaRPr lang="zh-TW" altLang="en-US" dirty="0"/>
          </a:p>
        </p:txBody>
      </p:sp>
      <p:sp>
        <p:nvSpPr>
          <p:cNvPr id="30" name="文字方塊 29"/>
          <p:cNvSpPr txBox="1"/>
          <p:nvPr/>
        </p:nvSpPr>
        <p:spPr>
          <a:xfrm>
            <a:off x="4742378" y="2069358"/>
            <a:ext cx="877163" cy="1569660"/>
          </a:xfrm>
          <a:prstGeom prst="rect">
            <a:avLst/>
          </a:prstGeom>
          <a:solidFill>
            <a:schemeClr val="bg1"/>
          </a:solidFill>
          <a:ln>
            <a:solidFill>
              <a:schemeClr val="bg2"/>
            </a:solidFill>
          </a:ln>
        </p:spPr>
        <p:txBody>
          <a:bodyPr wrap="none" rtlCol="0">
            <a:spAutoFit/>
          </a:bodyPr>
          <a:lstStyle/>
          <a:p>
            <a:pPr marL="0" indent="0">
              <a:buNone/>
            </a:pPr>
            <a:r>
              <a:rPr lang="en-US" altLang="zh-TW" dirty="0"/>
              <a:t>1 2 2 </a:t>
            </a:r>
          </a:p>
          <a:p>
            <a:pPr marL="0" indent="0">
              <a:buNone/>
            </a:pPr>
            <a:r>
              <a:rPr lang="en-US" altLang="zh-TW" dirty="0"/>
              <a:t>1 3 3 </a:t>
            </a:r>
          </a:p>
          <a:p>
            <a:pPr marL="0" indent="0">
              <a:buNone/>
            </a:pPr>
            <a:r>
              <a:rPr lang="en-US" altLang="zh-TW" dirty="0"/>
              <a:t>2 4 4 </a:t>
            </a:r>
          </a:p>
          <a:p>
            <a:pPr marL="0" indent="0">
              <a:buNone/>
            </a:pPr>
            <a:r>
              <a:rPr lang="en-US" altLang="zh-TW" dirty="0"/>
              <a:t>3 4 5 </a:t>
            </a:r>
          </a:p>
        </p:txBody>
      </p:sp>
      <p:sp>
        <p:nvSpPr>
          <p:cNvPr id="31" name="矩形 30"/>
          <p:cNvSpPr/>
          <p:nvPr/>
        </p:nvSpPr>
        <p:spPr bwMode="auto">
          <a:xfrm>
            <a:off x="4813219" y="2126450"/>
            <a:ext cx="697827" cy="39604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1300900218"/>
              </p:ext>
            </p:extLst>
          </p:nvPr>
        </p:nvGraphicFramePr>
        <p:xfrm>
          <a:off x="1286644" y="3933056"/>
          <a:ext cx="7524000" cy="741680"/>
        </p:xfrm>
        <a:graphic>
          <a:graphicData uri="http://schemas.openxmlformats.org/drawingml/2006/table">
            <a:tbl>
              <a:tblPr firstRow="1" bandRow="1">
                <a:tableStyleId>{5C22544A-7EE6-4342-B048-85BDC9FD1C3A}</a:tableStyleId>
              </a:tblPr>
              <a:tblGrid>
                <a:gridCol w="752400"/>
                <a:gridCol w="752400"/>
                <a:gridCol w="752400"/>
                <a:gridCol w="752400"/>
                <a:gridCol w="752400"/>
                <a:gridCol w="752400"/>
                <a:gridCol w="752400"/>
                <a:gridCol w="752400"/>
                <a:gridCol w="752400"/>
                <a:gridCol w="752400"/>
              </a:tblGrid>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(1,2,2)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3697286417"/>
              </p:ext>
            </p:extLst>
          </p:nvPr>
        </p:nvGraphicFramePr>
        <p:xfrm>
          <a:off x="6156176" y="503787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8471"/>
            <a:ext cx="5857875"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4" name="表格 53"/>
          <p:cNvGraphicFramePr>
            <a:graphicFrameLocks noGrp="1"/>
          </p:cNvGraphicFramePr>
          <p:nvPr>
            <p:extLst>
              <p:ext uri="{D42A27DB-BD31-4B8C-83A1-F6EECF244321}">
                <p14:modId xmlns:p14="http://schemas.microsoft.com/office/powerpoint/2010/main" val="1588083633"/>
              </p:ext>
            </p:extLst>
          </p:nvPr>
        </p:nvGraphicFramePr>
        <p:xfrm>
          <a:off x="6156176" y="543031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表格 28"/>
          <p:cNvGraphicFramePr>
            <a:graphicFrameLocks noGrp="1"/>
          </p:cNvGraphicFramePr>
          <p:nvPr>
            <p:extLst>
              <p:ext uri="{D42A27DB-BD31-4B8C-83A1-F6EECF244321}">
                <p14:modId xmlns:p14="http://schemas.microsoft.com/office/powerpoint/2010/main" val="608300694"/>
              </p:ext>
            </p:extLst>
          </p:nvPr>
        </p:nvGraphicFramePr>
        <p:xfrm>
          <a:off x="6156176" y="579035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2511607261"/>
              </p:ext>
            </p:extLst>
          </p:nvPr>
        </p:nvGraphicFramePr>
        <p:xfrm>
          <a:off x="6156176" y="615039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30125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951735318"/>
              </p:ext>
            </p:extLst>
          </p:nvPr>
        </p:nvGraphicFramePr>
        <p:xfrm>
          <a:off x="5133047" y="5015033"/>
          <a:ext cx="756000" cy="1483360"/>
        </p:xfrm>
        <a:graphic>
          <a:graphicData uri="http://schemas.openxmlformats.org/drawingml/2006/table">
            <a:tbl>
              <a:tblPr firstRow="1" bandRow="1">
                <a:tableStyleId>{5C22544A-7EE6-4342-B048-85BDC9FD1C3A}</a:tableStyleId>
              </a:tblPr>
              <a:tblGrid>
                <a:gridCol w="378000"/>
                <a:gridCol w="37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4" name="文字方塊 43"/>
          <p:cNvSpPr txBox="1"/>
          <p:nvPr/>
        </p:nvSpPr>
        <p:spPr>
          <a:xfrm>
            <a:off x="395536" y="3934235"/>
            <a:ext cx="723275" cy="369332"/>
          </a:xfrm>
          <a:prstGeom prst="rect">
            <a:avLst/>
          </a:prstGeom>
          <a:noFill/>
        </p:spPr>
        <p:txBody>
          <a:bodyPr wrap="none" rtlCol="0">
            <a:spAutoFit/>
          </a:bodyPr>
          <a:ls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r>
              <a:rPr lang="en-US" altLang="zh-TW" sz="1800" b="1" dirty="0" smtClean="0">
                <a:solidFill>
                  <a:srgbClr val="0000CC"/>
                </a:solidFill>
              </a:rPr>
              <a:t>edges</a:t>
            </a:r>
            <a:endParaRPr lang="zh-TW" altLang="en-US" sz="1800" b="1" dirty="0">
              <a:solidFill>
                <a:srgbClr val="0000CC"/>
              </a:solidFill>
            </a:endParaRPr>
          </a:p>
        </p:txBody>
      </p:sp>
      <p:sp>
        <p:nvSpPr>
          <p:cNvPr id="16" name="文字方塊 45"/>
          <p:cNvSpPr txBox="1"/>
          <p:nvPr/>
        </p:nvSpPr>
        <p:spPr>
          <a:xfrm>
            <a:off x="4634844" y="5013176"/>
            <a:ext cx="364202" cy="369332"/>
          </a:xfrm>
          <a:prstGeom prst="rect">
            <a:avLst/>
          </a:prstGeom>
          <a:noFill/>
        </p:spPr>
        <p:txBody>
          <a:bodyPr wrap="none" rtlCol="0">
            <a:spAutoFit/>
          </a:bodyPr>
          <a:ls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r>
              <a:rPr lang="en-US" altLang="zh-TW" sz="1800" b="1" dirty="0" smtClean="0">
                <a:solidFill>
                  <a:srgbClr val="0000CC"/>
                </a:solidFill>
              </a:rPr>
              <a:t>G</a:t>
            </a:r>
            <a:endParaRPr lang="zh-TW" altLang="en-US" sz="1800" b="1" dirty="0">
              <a:solidFill>
                <a:srgbClr val="0000CC"/>
              </a:solidFill>
            </a:endParaRPr>
          </a:p>
        </p:txBody>
      </p:sp>
      <p:cxnSp>
        <p:nvCxnSpPr>
          <p:cNvPr id="18" name="直線單箭頭接點 17"/>
          <p:cNvCxnSpPr/>
          <p:nvPr/>
        </p:nvCxnSpPr>
        <p:spPr bwMode="auto">
          <a:xfrm>
            <a:off x="5608857" y="5197842"/>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單箭頭接點 20"/>
          <p:cNvCxnSpPr/>
          <p:nvPr/>
        </p:nvCxnSpPr>
        <p:spPr bwMode="auto">
          <a:xfrm>
            <a:off x="5619541" y="5629890"/>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單箭頭接點 22"/>
          <p:cNvCxnSpPr/>
          <p:nvPr/>
        </p:nvCxnSpPr>
        <p:spPr bwMode="auto">
          <a:xfrm>
            <a:off x="5608857" y="6319366"/>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單箭頭接點 24"/>
          <p:cNvCxnSpPr/>
          <p:nvPr/>
        </p:nvCxnSpPr>
        <p:spPr bwMode="auto">
          <a:xfrm>
            <a:off x="5608857" y="5959326"/>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4285"/>
            <a:ext cx="3028369" cy="8536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7" y="1483901"/>
            <a:ext cx="3226936" cy="20146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橢圓 33"/>
          <p:cNvSpPr/>
          <p:nvPr/>
        </p:nvSpPr>
        <p:spPr bwMode="auto">
          <a:xfrm>
            <a:off x="6192408" y="1919226"/>
            <a:ext cx="360040" cy="360040"/>
          </a:xfrm>
          <a:prstGeom prst="ellipse">
            <a:avLst/>
          </a:prstGeom>
          <a:solidFill>
            <a:srgbClr val="F8F8F8"/>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5" name="橢圓 34"/>
          <p:cNvSpPr/>
          <p:nvPr/>
        </p:nvSpPr>
        <p:spPr bwMode="auto">
          <a:xfrm>
            <a:off x="7556393" y="1919226"/>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6" name="橢圓 35"/>
          <p:cNvSpPr/>
          <p:nvPr/>
        </p:nvSpPr>
        <p:spPr bwMode="auto">
          <a:xfrm>
            <a:off x="6188241" y="3251374"/>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7" name="橢圓 36"/>
          <p:cNvSpPr/>
          <p:nvPr/>
        </p:nvSpPr>
        <p:spPr bwMode="auto">
          <a:xfrm>
            <a:off x="7545650" y="3250208"/>
            <a:ext cx="360040" cy="360040"/>
          </a:xfrm>
          <a:prstGeom prst="ellipse">
            <a:avLst/>
          </a:prstGeom>
          <a:solidFill>
            <a:srgbClr val="00CCFF"/>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8" name="直線接點 37"/>
          <p:cNvCxnSpPr>
            <a:stCxn id="34" idx="6"/>
            <a:endCxn id="35" idx="2"/>
          </p:cNvCxnSpPr>
          <p:nvPr/>
        </p:nvCxnSpPr>
        <p:spPr bwMode="auto">
          <a:xfrm>
            <a:off x="6552448" y="2099246"/>
            <a:ext cx="1003945" cy="0"/>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文字方塊 38"/>
          <p:cNvSpPr txBox="1"/>
          <p:nvPr/>
        </p:nvSpPr>
        <p:spPr>
          <a:xfrm>
            <a:off x="6923020" y="1637581"/>
            <a:ext cx="338554" cy="461665"/>
          </a:xfrm>
          <a:prstGeom prst="rect">
            <a:avLst/>
          </a:prstGeom>
          <a:noFill/>
        </p:spPr>
        <p:txBody>
          <a:bodyPr wrap="none" rtlCol="0">
            <a:spAutoFit/>
          </a:bodyPr>
          <a:lstStyle/>
          <a:p>
            <a:r>
              <a:rPr lang="en-US" altLang="zh-TW" dirty="0" smtClean="0"/>
              <a:t>2</a:t>
            </a:r>
            <a:endParaRPr lang="zh-TW" altLang="en-US" dirty="0"/>
          </a:p>
        </p:txBody>
      </p:sp>
      <p:cxnSp>
        <p:nvCxnSpPr>
          <p:cNvPr id="40" name="直線接點 39"/>
          <p:cNvCxnSpPr>
            <a:stCxn id="34" idx="4"/>
            <a:endCxn id="36" idx="0"/>
          </p:cNvCxnSpPr>
          <p:nvPr/>
        </p:nvCxnSpPr>
        <p:spPr bwMode="auto">
          <a:xfrm flipH="1">
            <a:off x="6368261" y="2279266"/>
            <a:ext cx="4167" cy="972108"/>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文字方塊 40"/>
          <p:cNvSpPr txBox="1"/>
          <p:nvPr/>
        </p:nvSpPr>
        <p:spPr>
          <a:xfrm>
            <a:off x="6008325" y="2534487"/>
            <a:ext cx="338554" cy="461665"/>
          </a:xfrm>
          <a:prstGeom prst="rect">
            <a:avLst/>
          </a:prstGeom>
          <a:noFill/>
        </p:spPr>
        <p:txBody>
          <a:bodyPr wrap="none" rtlCol="0">
            <a:spAutoFit/>
          </a:bodyPr>
          <a:lstStyle/>
          <a:p>
            <a:r>
              <a:rPr lang="en-US" altLang="zh-TW" dirty="0" smtClean="0"/>
              <a:t>3</a:t>
            </a:r>
            <a:endParaRPr lang="zh-TW" altLang="en-US" dirty="0"/>
          </a:p>
        </p:txBody>
      </p:sp>
      <p:cxnSp>
        <p:nvCxnSpPr>
          <p:cNvPr id="42" name="直線接點 41"/>
          <p:cNvCxnSpPr>
            <a:stCxn id="35" idx="4"/>
            <a:endCxn id="37" idx="0"/>
          </p:cNvCxnSpPr>
          <p:nvPr/>
        </p:nvCxnSpPr>
        <p:spPr bwMode="auto">
          <a:xfrm flipH="1">
            <a:off x="7725670" y="2279266"/>
            <a:ext cx="10743" cy="970942"/>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7376373" y="2495290"/>
            <a:ext cx="338554" cy="461665"/>
          </a:xfrm>
          <a:prstGeom prst="rect">
            <a:avLst/>
          </a:prstGeom>
          <a:noFill/>
        </p:spPr>
        <p:txBody>
          <a:bodyPr wrap="none" rtlCol="0">
            <a:spAutoFit/>
          </a:bodyPr>
          <a:lstStyle/>
          <a:p>
            <a:r>
              <a:rPr lang="en-US" altLang="zh-TW" dirty="0" smtClean="0"/>
              <a:t>4</a:t>
            </a:r>
            <a:endParaRPr lang="zh-TW" altLang="en-US" dirty="0"/>
          </a:p>
        </p:txBody>
      </p:sp>
      <p:cxnSp>
        <p:nvCxnSpPr>
          <p:cNvPr id="44" name="直線接點 43"/>
          <p:cNvCxnSpPr>
            <a:stCxn id="36" idx="6"/>
            <a:endCxn id="37" idx="2"/>
          </p:cNvCxnSpPr>
          <p:nvPr/>
        </p:nvCxnSpPr>
        <p:spPr bwMode="auto">
          <a:xfrm flipV="1">
            <a:off x="6548281" y="3430228"/>
            <a:ext cx="997369" cy="1166"/>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6923020" y="3430228"/>
            <a:ext cx="338554" cy="461665"/>
          </a:xfrm>
          <a:prstGeom prst="rect">
            <a:avLst/>
          </a:prstGeom>
          <a:noFill/>
        </p:spPr>
        <p:txBody>
          <a:bodyPr wrap="none" rtlCol="0">
            <a:spAutoFit/>
          </a:bodyPr>
          <a:lstStyle/>
          <a:p>
            <a:r>
              <a:rPr lang="en-US" altLang="zh-TW" dirty="0" smtClean="0"/>
              <a:t>5</a:t>
            </a:r>
            <a:endParaRPr lang="zh-TW" altLang="en-US" dirty="0"/>
          </a:p>
        </p:txBody>
      </p:sp>
      <p:sp>
        <p:nvSpPr>
          <p:cNvPr id="30" name="文字方塊 29"/>
          <p:cNvSpPr txBox="1"/>
          <p:nvPr/>
        </p:nvSpPr>
        <p:spPr>
          <a:xfrm>
            <a:off x="4742378" y="2069358"/>
            <a:ext cx="877163" cy="1569660"/>
          </a:xfrm>
          <a:prstGeom prst="rect">
            <a:avLst/>
          </a:prstGeom>
          <a:solidFill>
            <a:schemeClr val="bg1"/>
          </a:solidFill>
          <a:ln>
            <a:solidFill>
              <a:schemeClr val="bg2"/>
            </a:solidFill>
          </a:ln>
        </p:spPr>
        <p:txBody>
          <a:bodyPr wrap="none" rtlCol="0">
            <a:spAutoFit/>
          </a:bodyPr>
          <a:lstStyle/>
          <a:p>
            <a:pPr marL="0" indent="0">
              <a:buNone/>
            </a:pPr>
            <a:r>
              <a:rPr lang="en-US" altLang="zh-TW" dirty="0"/>
              <a:t>1 2 2 </a:t>
            </a:r>
          </a:p>
          <a:p>
            <a:pPr marL="0" indent="0">
              <a:buNone/>
            </a:pPr>
            <a:r>
              <a:rPr lang="en-US" altLang="zh-TW" dirty="0"/>
              <a:t>1 3 3 </a:t>
            </a:r>
          </a:p>
          <a:p>
            <a:pPr marL="0" indent="0">
              <a:buNone/>
            </a:pPr>
            <a:r>
              <a:rPr lang="en-US" altLang="zh-TW" dirty="0"/>
              <a:t>2 4 4 </a:t>
            </a:r>
          </a:p>
          <a:p>
            <a:pPr marL="0" indent="0">
              <a:buNone/>
            </a:pPr>
            <a:r>
              <a:rPr lang="en-US" altLang="zh-TW" dirty="0"/>
              <a:t>3 4 5 </a:t>
            </a:r>
          </a:p>
        </p:txBody>
      </p:sp>
      <p:sp>
        <p:nvSpPr>
          <p:cNvPr id="31" name="矩形 30"/>
          <p:cNvSpPr/>
          <p:nvPr/>
        </p:nvSpPr>
        <p:spPr bwMode="auto">
          <a:xfrm>
            <a:off x="4813219" y="2488736"/>
            <a:ext cx="697827" cy="39604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3623294737"/>
              </p:ext>
            </p:extLst>
          </p:nvPr>
        </p:nvGraphicFramePr>
        <p:xfrm>
          <a:off x="1286644" y="3933056"/>
          <a:ext cx="7524000" cy="741680"/>
        </p:xfrm>
        <a:graphic>
          <a:graphicData uri="http://schemas.openxmlformats.org/drawingml/2006/table">
            <a:tbl>
              <a:tblPr firstRow="1" bandRow="1">
                <a:tableStyleId>{5C22544A-7EE6-4342-B048-85BDC9FD1C3A}</a:tableStyleId>
              </a:tblPr>
              <a:tblGrid>
                <a:gridCol w="752400"/>
                <a:gridCol w="752400"/>
                <a:gridCol w="752400"/>
                <a:gridCol w="752400"/>
                <a:gridCol w="752400"/>
                <a:gridCol w="752400"/>
                <a:gridCol w="752400"/>
                <a:gridCol w="752400"/>
                <a:gridCol w="752400"/>
                <a:gridCol w="752400"/>
              </a:tblGrid>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(1,2,2)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361783098"/>
              </p:ext>
            </p:extLst>
          </p:nvPr>
        </p:nvGraphicFramePr>
        <p:xfrm>
          <a:off x="6156176" y="503787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8471"/>
            <a:ext cx="5857875"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4" name="表格 53"/>
          <p:cNvGraphicFramePr>
            <a:graphicFrameLocks noGrp="1"/>
          </p:cNvGraphicFramePr>
          <p:nvPr>
            <p:extLst>
              <p:ext uri="{D42A27DB-BD31-4B8C-83A1-F6EECF244321}">
                <p14:modId xmlns:p14="http://schemas.microsoft.com/office/powerpoint/2010/main" val="820443668"/>
              </p:ext>
            </p:extLst>
          </p:nvPr>
        </p:nvGraphicFramePr>
        <p:xfrm>
          <a:off x="6156176" y="543031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表格 28"/>
          <p:cNvGraphicFramePr>
            <a:graphicFrameLocks noGrp="1"/>
          </p:cNvGraphicFramePr>
          <p:nvPr>
            <p:extLst>
              <p:ext uri="{D42A27DB-BD31-4B8C-83A1-F6EECF244321}">
                <p14:modId xmlns:p14="http://schemas.microsoft.com/office/powerpoint/2010/main" val="158269176"/>
              </p:ext>
            </p:extLst>
          </p:nvPr>
        </p:nvGraphicFramePr>
        <p:xfrm>
          <a:off x="6156176" y="579035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1108867159"/>
              </p:ext>
            </p:extLst>
          </p:nvPr>
        </p:nvGraphicFramePr>
        <p:xfrm>
          <a:off x="6156176" y="615039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84555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951735318"/>
              </p:ext>
            </p:extLst>
          </p:nvPr>
        </p:nvGraphicFramePr>
        <p:xfrm>
          <a:off x="5133047" y="5015033"/>
          <a:ext cx="756000" cy="1483360"/>
        </p:xfrm>
        <a:graphic>
          <a:graphicData uri="http://schemas.openxmlformats.org/drawingml/2006/table">
            <a:tbl>
              <a:tblPr firstRow="1" bandRow="1">
                <a:tableStyleId>{5C22544A-7EE6-4342-B048-85BDC9FD1C3A}</a:tableStyleId>
              </a:tblPr>
              <a:tblGrid>
                <a:gridCol w="378000"/>
                <a:gridCol w="37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4" name="文字方塊 43"/>
          <p:cNvSpPr txBox="1"/>
          <p:nvPr/>
        </p:nvSpPr>
        <p:spPr>
          <a:xfrm>
            <a:off x="395536" y="3934235"/>
            <a:ext cx="723275" cy="369332"/>
          </a:xfrm>
          <a:prstGeom prst="rect">
            <a:avLst/>
          </a:prstGeom>
          <a:noFill/>
        </p:spPr>
        <p:txBody>
          <a:bodyPr wrap="none" rtlCol="0">
            <a:spAutoFit/>
          </a:bodyPr>
          <a:ls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r>
              <a:rPr lang="en-US" altLang="zh-TW" sz="1800" b="1" dirty="0" smtClean="0">
                <a:solidFill>
                  <a:srgbClr val="0000CC"/>
                </a:solidFill>
              </a:rPr>
              <a:t>edges</a:t>
            </a:r>
            <a:endParaRPr lang="zh-TW" altLang="en-US" sz="1800" b="1" dirty="0">
              <a:solidFill>
                <a:srgbClr val="0000CC"/>
              </a:solidFill>
            </a:endParaRPr>
          </a:p>
        </p:txBody>
      </p:sp>
      <p:sp>
        <p:nvSpPr>
          <p:cNvPr id="16" name="文字方塊 45"/>
          <p:cNvSpPr txBox="1"/>
          <p:nvPr/>
        </p:nvSpPr>
        <p:spPr>
          <a:xfrm>
            <a:off x="4634844" y="5013176"/>
            <a:ext cx="364202" cy="369332"/>
          </a:xfrm>
          <a:prstGeom prst="rect">
            <a:avLst/>
          </a:prstGeom>
          <a:noFill/>
        </p:spPr>
        <p:txBody>
          <a:bodyPr wrap="none" rtlCol="0">
            <a:spAutoFit/>
          </a:bodyPr>
          <a:ls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r>
              <a:rPr lang="en-US" altLang="zh-TW" sz="1800" b="1" dirty="0" smtClean="0">
                <a:solidFill>
                  <a:srgbClr val="0000CC"/>
                </a:solidFill>
              </a:rPr>
              <a:t>G</a:t>
            </a:r>
            <a:endParaRPr lang="zh-TW" altLang="en-US" sz="1800" b="1" dirty="0">
              <a:solidFill>
                <a:srgbClr val="0000CC"/>
              </a:solidFill>
            </a:endParaRPr>
          </a:p>
        </p:txBody>
      </p:sp>
      <p:cxnSp>
        <p:nvCxnSpPr>
          <p:cNvPr id="18" name="直線單箭頭接點 17"/>
          <p:cNvCxnSpPr/>
          <p:nvPr/>
        </p:nvCxnSpPr>
        <p:spPr bwMode="auto">
          <a:xfrm>
            <a:off x="5608857" y="5197842"/>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單箭頭接點 20"/>
          <p:cNvCxnSpPr/>
          <p:nvPr/>
        </p:nvCxnSpPr>
        <p:spPr bwMode="auto">
          <a:xfrm>
            <a:off x="5619541" y="5629890"/>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單箭頭接點 22"/>
          <p:cNvCxnSpPr/>
          <p:nvPr/>
        </p:nvCxnSpPr>
        <p:spPr bwMode="auto">
          <a:xfrm>
            <a:off x="5608857" y="6319366"/>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單箭頭接點 24"/>
          <p:cNvCxnSpPr/>
          <p:nvPr/>
        </p:nvCxnSpPr>
        <p:spPr bwMode="auto">
          <a:xfrm>
            <a:off x="5608857" y="5959326"/>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4285"/>
            <a:ext cx="3028369" cy="8536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7" y="1483901"/>
            <a:ext cx="3226936" cy="20146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橢圓 33"/>
          <p:cNvSpPr/>
          <p:nvPr/>
        </p:nvSpPr>
        <p:spPr bwMode="auto">
          <a:xfrm>
            <a:off x="6192408" y="1919226"/>
            <a:ext cx="360040" cy="360040"/>
          </a:xfrm>
          <a:prstGeom prst="ellipse">
            <a:avLst/>
          </a:prstGeom>
          <a:solidFill>
            <a:srgbClr val="F8F8F8"/>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5" name="橢圓 34"/>
          <p:cNvSpPr/>
          <p:nvPr/>
        </p:nvSpPr>
        <p:spPr bwMode="auto">
          <a:xfrm>
            <a:off x="7556393" y="1919226"/>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6" name="橢圓 35"/>
          <p:cNvSpPr/>
          <p:nvPr/>
        </p:nvSpPr>
        <p:spPr bwMode="auto">
          <a:xfrm>
            <a:off x="6188241" y="3251374"/>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7" name="橢圓 36"/>
          <p:cNvSpPr/>
          <p:nvPr/>
        </p:nvSpPr>
        <p:spPr bwMode="auto">
          <a:xfrm>
            <a:off x="7545650" y="3250208"/>
            <a:ext cx="360040" cy="360040"/>
          </a:xfrm>
          <a:prstGeom prst="ellipse">
            <a:avLst/>
          </a:prstGeom>
          <a:solidFill>
            <a:srgbClr val="00CCFF"/>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8" name="直線接點 37"/>
          <p:cNvCxnSpPr>
            <a:stCxn id="34" idx="6"/>
            <a:endCxn id="35" idx="2"/>
          </p:cNvCxnSpPr>
          <p:nvPr/>
        </p:nvCxnSpPr>
        <p:spPr bwMode="auto">
          <a:xfrm>
            <a:off x="6552448" y="2099246"/>
            <a:ext cx="1003945" cy="0"/>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文字方塊 38"/>
          <p:cNvSpPr txBox="1"/>
          <p:nvPr/>
        </p:nvSpPr>
        <p:spPr>
          <a:xfrm>
            <a:off x="6923020" y="1637581"/>
            <a:ext cx="338554" cy="461665"/>
          </a:xfrm>
          <a:prstGeom prst="rect">
            <a:avLst/>
          </a:prstGeom>
          <a:noFill/>
        </p:spPr>
        <p:txBody>
          <a:bodyPr wrap="none" rtlCol="0">
            <a:spAutoFit/>
          </a:bodyPr>
          <a:lstStyle/>
          <a:p>
            <a:r>
              <a:rPr lang="en-US" altLang="zh-TW" dirty="0" smtClean="0"/>
              <a:t>2</a:t>
            </a:r>
            <a:endParaRPr lang="zh-TW" altLang="en-US" dirty="0"/>
          </a:p>
        </p:txBody>
      </p:sp>
      <p:cxnSp>
        <p:nvCxnSpPr>
          <p:cNvPr id="40" name="直線接點 39"/>
          <p:cNvCxnSpPr>
            <a:stCxn id="34" idx="4"/>
            <a:endCxn id="36" idx="0"/>
          </p:cNvCxnSpPr>
          <p:nvPr/>
        </p:nvCxnSpPr>
        <p:spPr bwMode="auto">
          <a:xfrm flipH="1">
            <a:off x="6368261" y="2279266"/>
            <a:ext cx="4167" cy="972108"/>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文字方塊 40"/>
          <p:cNvSpPr txBox="1"/>
          <p:nvPr/>
        </p:nvSpPr>
        <p:spPr>
          <a:xfrm>
            <a:off x="6008325" y="2534487"/>
            <a:ext cx="338554" cy="461665"/>
          </a:xfrm>
          <a:prstGeom prst="rect">
            <a:avLst/>
          </a:prstGeom>
          <a:noFill/>
        </p:spPr>
        <p:txBody>
          <a:bodyPr wrap="none" rtlCol="0">
            <a:spAutoFit/>
          </a:bodyPr>
          <a:lstStyle/>
          <a:p>
            <a:r>
              <a:rPr lang="en-US" altLang="zh-TW" dirty="0" smtClean="0"/>
              <a:t>3</a:t>
            </a:r>
            <a:endParaRPr lang="zh-TW" altLang="en-US" dirty="0"/>
          </a:p>
        </p:txBody>
      </p:sp>
      <p:cxnSp>
        <p:nvCxnSpPr>
          <p:cNvPr id="42" name="直線接點 41"/>
          <p:cNvCxnSpPr>
            <a:stCxn id="35" idx="4"/>
            <a:endCxn id="37" idx="0"/>
          </p:cNvCxnSpPr>
          <p:nvPr/>
        </p:nvCxnSpPr>
        <p:spPr bwMode="auto">
          <a:xfrm flipH="1">
            <a:off x="7725670" y="2279266"/>
            <a:ext cx="10743" cy="970942"/>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7376373" y="2495290"/>
            <a:ext cx="338554" cy="461665"/>
          </a:xfrm>
          <a:prstGeom prst="rect">
            <a:avLst/>
          </a:prstGeom>
          <a:noFill/>
        </p:spPr>
        <p:txBody>
          <a:bodyPr wrap="none" rtlCol="0">
            <a:spAutoFit/>
          </a:bodyPr>
          <a:lstStyle/>
          <a:p>
            <a:r>
              <a:rPr lang="en-US" altLang="zh-TW" dirty="0" smtClean="0"/>
              <a:t>4</a:t>
            </a:r>
            <a:endParaRPr lang="zh-TW" altLang="en-US" dirty="0"/>
          </a:p>
        </p:txBody>
      </p:sp>
      <p:cxnSp>
        <p:nvCxnSpPr>
          <p:cNvPr id="44" name="直線接點 43"/>
          <p:cNvCxnSpPr>
            <a:stCxn id="36" idx="6"/>
            <a:endCxn id="37" idx="2"/>
          </p:cNvCxnSpPr>
          <p:nvPr/>
        </p:nvCxnSpPr>
        <p:spPr bwMode="auto">
          <a:xfrm flipV="1">
            <a:off x="6548281" y="3430228"/>
            <a:ext cx="997369" cy="1166"/>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6923020" y="3430228"/>
            <a:ext cx="338554" cy="461665"/>
          </a:xfrm>
          <a:prstGeom prst="rect">
            <a:avLst/>
          </a:prstGeom>
          <a:noFill/>
        </p:spPr>
        <p:txBody>
          <a:bodyPr wrap="none" rtlCol="0">
            <a:spAutoFit/>
          </a:bodyPr>
          <a:lstStyle/>
          <a:p>
            <a:r>
              <a:rPr lang="en-US" altLang="zh-TW" dirty="0" smtClean="0"/>
              <a:t>5</a:t>
            </a:r>
            <a:endParaRPr lang="zh-TW" altLang="en-US" dirty="0"/>
          </a:p>
        </p:txBody>
      </p:sp>
      <p:sp>
        <p:nvSpPr>
          <p:cNvPr id="30" name="文字方塊 29"/>
          <p:cNvSpPr txBox="1"/>
          <p:nvPr/>
        </p:nvSpPr>
        <p:spPr>
          <a:xfrm>
            <a:off x="4742378" y="2069358"/>
            <a:ext cx="877163" cy="1569660"/>
          </a:xfrm>
          <a:prstGeom prst="rect">
            <a:avLst/>
          </a:prstGeom>
          <a:solidFill>
            <a:schemeClr val="bg1"/>
          </a:solidFill>
          <a:ln>
            <a:solidFill>
              <a:schemeClr val="bg2"/>
            </a:solidFill>
          </a:ln>
        </p:spPr>
        <p:txBody>
          <a:bodyPr wrap="none" rtlCol="0">
            <a:spAutoFit/>
          </a:bodyPr>
          <a:lstStyle/>
          <a:p>
            <a:pPr marL="0" indent="0">
              <a:buNone/>
            </a:pPr>
            <a:r>
              <a:rPr lang="en-US" altLang="zh-TW" dirty="0"/>
              <a:t>1 2 2 </a:t>
            </a:r>
          </a:p>
          <a:p>
            <a:pPr marL="0" indent="0">
              <a:buNone/>
            </a:pPr>
            <a:r>
              <a:rPr lang="en-US" altLang="zh-TW" dirty="0"/>
              <a:t>1 3 3 </a:t>
            </a:r>
          </a:p>
          <a:p>
            <a:pPr marL="0" indent="0">
              <a:buNone/>
            </a:pPr>
            <a:r>
              <a:rPr lang="en-US" altLang="zh-TW" dirty="0"/>
              <a:t>2 4 4 </a:t>
            </a:r>
          </a:p>
          <a:p>
            <a:pPr marL="0" indent="0">
              <a:buNone/>
            </a:pPr>
            <a:r>
              <a:rPr lang="en-US" altLang="zh-TW" dirty="0"/>
              <a:t>3 4 5 </a:t>
            </a:r>
          </a:p>
        </p:txBody>
      </p:sp>
      <p:sp>
        <p:nvSpPr>
          <p:cNvPr id="31" name="矩形 30"/>
          <p:cNvSpPr/>
          <p:nvPr/>
        </p:nvSpPr>
        <p:spPr bwMode="auto">
          <a:xfrm>
            <a:off x="4813220" y="2816932"/>
            <a:ext cx="697827" cy="39604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3380137896"/>
              </p:ext>
            </p:extLst>
          </p:nvPr>
        </p:nvGraphicFramePr>
        <p:xfrm>
          <a:off x="1286644" y="3933056"/>
          <a:ext cx="7524000" cy="741680"/>
        </p:xfrm>
        <a:graphic>
          <a:graphicData uri="http://schemas.openxmlformats.org/drawingml/2006/table">
            <a:tbl>
              <a:tblPr firstRow="1" bandRow="1">
                <a:tableStyleId>{5C22544A-7EE6-4342-B048-85BDC9FD1C3A}</a:tableStyleId>
              </a:tblPr>
              <a:tblGrid>
                <a:gridCol w="752400"/>
                <a:gridCol w="752400"/>
                <a:gridCol w="752400"/>
                <a:gridCol w="752400"/>
                <a:gridCol w="752400"/>
                <a:gridCol w="752400"/>
                <a:gridCol w="752400"/>
                <a:gridCol w="752400"/>
                <a:gridCol w="752400"/>
                <a:gridCol w="752400"/>
              </a:tblGrid>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(1,2,2)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(2,4,4)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(4,2,4)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361783098"/>
              </p:ext>
            </p:extLst>
          </p:nvPr>
        </p:nvGraphicFramePr>
        <p:xfrm>
          <a:off x="6156176" y="503787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8471"/>
            <a:ext cx="5857875"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4" name="表格 53"/>
          <p:cNvGraphicFramePr>
            <a:graphicFrameLocks noGrp="1"/>
          </p:cNvGraphicFramePr>
          <p:nvPr>
            <p:extLst>
              <p:ext uri="{D42A27DB-BD31-4B8C-83A1-F6EECF244321}">
                <p14:modId xmlns:p14="http://schemas.microsoft.com/office/powerpoint/2010/main" val="957006340"/>
              </p:ext>
            </p:extLst>
          </p:nvPr>
        </p:nvGraphicFramePr>
        <p:xfrm>
          <a:off x="6156176" y="543031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表格 28"/>
          <p:cNvGraphicFramePr>
            <a:graphicFrameLocks noGrp="1"/>
          </p:cNvGraphicFramePr>
          <p:nvPr>
            <p:extLst>
              <p:ext uri="{D42A27DB-BD31-4B8C-83A1-F6EECF244321}">
                <p14:modId xmlns:p14="http://schemas.microsoft.com/office/powerpoint/2010/main" val="158269176"/>
              </p:ext>
            </p:extLst>
          </p:nvPr>
        </p:nvGraphicFramePr>
        <p:xfrm>
          <a:off x="6156176" y="579035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1036520999"/>
              </p:ext>
            </p:extLst>
          </p:nvPr>
        </p:nvGraphicFramePr>
        <p:xfrm>
          <a:off x="6156176" y="615039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5</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84555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485272148"/>
              </p:ext>
            </p:extLst>
          </p:nvPr>
        </p:nvGraphicFramePr>
        <p:xfrm>
          <a:off x="5133047" y="5015033"/>
          <a:ext cx="756000" cy="1483360"/>
        </p:xfrm>
        <a:graphic>
          <a:graphicData uri="http://schemas.openxmlformats.org/drawingml/2006/table">
            <a:tbl>
              <a:tblPr firstRow="1" bandRow="1">
                <a:tableStyleId>{5C22544A-7EE6-4342-B048-85BDC9FD1C3A}</a:tableStyleId>
              </a:tblPr>
              <a:tblGrid>
                <a:gridCol w="378000"/>
                <a:gridCol w="37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4" name="文字方塊 43"/>
          <p:cNvSpPr txBox="1"/>
          <p:nvPr/>
        </p:nvSpPr>
        <p:spPr>
          <a:xfrm>
            <a:off x="395536" y="3934235"/>
            <a:ext cx="723275" cy="369332"/>
          </a:xfrm>
          <a:prstGeom prst="rect">
            <a:avLst/>
          </a:prstGeom>
          <a:noFill/>
        </p:spPr>
        <p:txBody>
          <a:bodyPr wrap="none" rtlCol="0">
            <a:spAutoFit/>
          </a:bodyPr>
          <a:ls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r>
              <a:rPr lang="en-US" altLang="zh-TW" sz="1800" b="1" dirty="0" smtClean="0">
                <a:solidFill>
                  <a:srgbClr val="0000CC"/>
                </a:solidFill>
              </a:rPr>
              <a:t>edges</a:t>
            </a:r>
            <a:endParaRPr lang="zh-TW" altLang="en-US" sz="1800" b="1" dirty="0">
              <a:solidFill>
                <a:srgbClr val="0000CC"/>
              </a:solidFill>
            </a:endParaRPr>
          </a:p>
        </p:txBody>
      </p:sp>
      <p:sp>
        <p:nvSpPr>
          <p:cNvPr id="16" name="文字方塊 45"/>
          <p:cNvSpPr txBox="1"/>
          <p:nvPr/>
        </p:nvSpPr>
        <p:spPr>
          <a:xfrm>
            <a:off x="4634844" y="5013176"/>
            <a:ext cx="364202" cy="369332"/>
          </a:xfrm>
          <a:prstGeom prst="rect">
            <a:avLst/>
          </a:prstGeom>
          <a:noFill/>
        </p:spPr>
        <p:txBody>
          <a:bodyPr wrap="none" rtlCol="0">
            <a:spAutoFit/>
          </a:bodyPr>
          <a:ls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a:lstStyle>
          <a:p>
            <a:r>
              <a:rPr lang="en-US" altLang="zh-TW" sz="1800" b="1" dirty="0" smtClean="0">
                <a:solidFill>
                  <a:srgbClr val="0000CC"/>
                </a:solidFill>
              </a:rPr>
              <a:t>G</a:t>
            </a:r>
            <a:endParaRPr lang="zh-TW" altLang="en-US" sz="1800" b="1" dirty="0">
              <a:solidFill>
                <a:srgbClr val="0000CC"/>
              </a:solidFill>
            </a:endParaRPr>
          </a:p>
        </p:txBody>
      </p:sp>
      <p:cxnSp>
        <p:nvCxnSpPr>
          <p:cNvPr id="18" name="直線單箭頭接點 17"/>
          <p:cNvCxnSpPr/>
          <p:nvPr/>
        </p:nvCxnSpPr>
        <p:spPr bwMode="auto">
          <a:xfrm>
            <a:off x="5608857" y="5197842"/>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單箭頭接點 20"/>
          <p:cNvCxnSpPr/>
          <p:nvPr/>
        </p:nvCxnSpPr>
        <p:spPr bwMode="auto">
          <a:xfrm>
            <a:off x="5619541" y="5629890"/>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單箭頭接點 22"/>
          <p:cNvCxnSpPr/>
          <p:nvPr/>
        </p:nvCxnSpPr>
        <p:spPr bwMode="auto">
          <a:xfrm>
            <a:off x="5608857" y="6319366"/>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單箭頭接點 24"/>
          <p:cNvCxnSpPr/>
          <p:nvPr/>
        </p:nvCxnSpPr>
        <p:spPr bwMode="auto">
          <a:xfrm>
            <a:off x="5608857" y="5959326"/>
            <a:ext cx="450542"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4285"/>
            <a:ext cx="3028369" cy="8536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7" y="1483901"/>
            <a:ext cx="3226936" cy="20146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橢圓 33"/>
          <p:cNvSpPr/>
          <p:nvPr/>
        </p:nvSpPr>
        <p:spPr bwMode="auto">
          <a:xfrm>
            <a:off x="6192408" y="1919226"/>
            <a:ext cx="360040" cy="360040"/>
          </a:xfrm>
          <a:prstGeom prst="ellipse">
            <a:avLst/>
          </a:prstGeom>
          <a:solidFill>
            <a:srgbClr val="F8F8F8"/>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5" name="橢圓 34"/>
          <p:cNvSpPr/>
          <p:nvPr/>
        </p:nvSpPr>
        <p:spPr bwMode="auto">
          <a:xfrm>
            <a:off x="7556393" y="1919226"/>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6" name="橢圓 35"/>
          <p:cNvSpPr/>
          <p:nvPr/>
        </p:nvSpPr>
        <p:spPr bwMode="auto">
          <a:xfrm>
            <a:off x="6188241" y="3251374"/>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7" name="橢圓 36"/>
          <p:cNvSpPr/>
          <p:nvPr/>
        </p:nvSpPr>
        <p:spPr bwMode="auto">
          <a:xfrm>
            <a:off x="7545650" y="3250208"/>
            <a:ext cx="360040" cy="360040"/>
          </a:xfrm>
          <a:prstGeom prst="ellipse">
            <a:avLst/>
          </a:prstGeom>
          <a:solidFill>
            <a:srgbClr val="00CCFF"/>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8" name="直線接點 37"/>
          <p:cNvCxnSpPr>
            <a:stCxn id="34" idx="6"/>
            <a:endCxn id="35" idx="2"/>
          </p:cNvCxnSpPr>
          <p:nvPr/>
        </p:nvCxnSpPr>
        <p:spPr bwMode="auto">
          <a:xfrm>
            <a:off x="6552448" y="2099246"/>
            <a:ext cx="1003945" cy="0"/>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文字方塊 38"/>
          <p:cNvSpPr txBox="1"/>
          <p:nvPr/>
        </p:nvSpPr>
        <p:spPr>
          <a:xfrm>
            <a:off x="6923020" y="1637581"/>
            <a:ext cx="338554" cy="461665"/>
          </a:xfrm>
          <a:prstGeom prst="rect">
            <a:avLst/>
          </a:prstGeom>
          <a:noFill/>
        </p:spPr>
        <p:txBody>
          <a:bodyPr wrap="none" rtlCol="0">
            <a:spAutoFit/>
          </a:bodyPr>
          <a:lstStyle/>
          <a:p>
            <a:r>
              <a:rPr lang="en-US" altLang="zh-TW" dirty="0" smtClean="0"/>
              <a:t>2</a:t>
            </a:r>
            <a:endParaRPr lang="zh-TW" altLang="en-US" dirty="0"/>
          </a:p>
        </p:txBody>
      </p:sp>
      <p:cxnSp>
        <p:nvCxnSpPr>
          <p:cNvPr id="40" name="直線接點 39"/>
          <p:cNvCxnSpPr>
            <a:stCxn id="34" idx="4"/>
            <a:endCxn id="36" idx="0"/>
          </p:cNvCxnSpPr>
          <p:nvPr/>
        </p:nvCxnSpPr>
        <p:spPr bwMode="auto">
          <a:xfrm flipH="1">
            <a:off x="6368261" y="2279266"/>
            <a:ext cx="4167" cy="972108"/>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文字方塊 40"/>
          <p:cNvSpPr txBox="1"/>
          <p:nvPr/>
        </p:nvSpPr>
        <p:spPr>
          <a:xfrm>
            <a:off x="6008325" y="2534487"/>
            <a:ext cx="338554" cy="461665"/>
          </a:xfrm>
          <a:prstGeom prst="rect">
            <a:avLst/>
          </a:prstGeom>
          <a:noFill/>
        </p:spPr>
        <p:txBody>
          <a:bodyPr wrap="none" rtlCol="0">
            <a:spAutoFit/>
          </a:bodyPr>
          <a:lstStyle/>
          <a:p>
            <a:r>
              <a:rPr lang="en-US" altLang="zh-TW" dirty="0" smtClean="0"/>
              <a:t>3</a:t>
            </a:r>
            <a:endParaRPr lang="zh-TW" altLang="en-US" dirty="0"/>
          </a:p>
        </p:txBody>
      </p:sp>
      <p:cxnSp>
        <p:nvCxnSpPr>
          <p:cNvPr id="42" name="直線接點 41"/>
          <p:cNvCxnSpPr>
            <a:stCxn id="35" idx="4"/>
            <a:endCxn id="37" idx="0"/>
          </p:cNvCxnSpPr>
          <p:nvPr/>
        </p:nvCxnSpPr>
        <p:spPr bwMode="auto">
          <a:xfrm flipH="1">
            <a:off x="7725670" y="2279266"/>
            <a:ext cx="10743" cy="970942"/>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7376373" y="2495290"/>
            <a:ext cx="338554" cy="461665"/>
          </a:xfrm>
          <a:prstGeom prst="rect">
            <a:avLst/>
          </a:prstGeom>
          <a:noFill/>
        </p:spPr>
        <p:txBody>
          <a:bodyPr wrap="none" rtlCol="0">
            <a:spAutoFit/>
          </a:bodyPr>
          <a:lstStyle/>
          <a:p>
            <a:r>
              <a:rPr lang="en-US" altLang="zh-TW" dirty="0" smtClean="0"/>
              <a:t>4</a:t>
            </a:r>
            <a:endParaRPr lang="zh-TW" altLang="en-US" dirty="0"/>
          </a:p>
        </p:txBody>
      </p:sp>
      <p:cxnSp>
        <p:nvCxnSpPr>
          <p:cNvPr id="44" name="直線接點 43"/>
          <p:cNvCxnSpPr>
            <a:stCxn id="36" idx="6"/>
            <a:endCxn id="37" idx="2"/>
          </p:cNvCxnSpPr>
          <p:nvPr/>
        </p:nvCxnSpPr>
        <p:spPr bwMode="auto">
          <a:xfrm flipV="1">
            <a:off x="6548281" y="3430228"/>
            <a:ext cx="997369" cy="1166"/>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6923020" y="3430228"/>
            <a:ext cx="338554" cy="461665"/>
          </a:xfrm>
          <a:prstGeom prst="rect">
            <a:avLst/>
          </a:prstGeom>
          <a:noFill/>
        </p:spPr>
        <p:txBody>
          <a:bodyPr wrap="none" rtlCol="0">
            <a:spAutoFit/>
          </a:bodyPr>
          <a:lstStyle/>
          <a:p>
            <a:r>
              <a:rPr lang="en-US" altLang="zh-TW" dirty="0" smtClean="0"/>
              <a:t>5</a:t>
            </a:r>
            <a:endParaRPr lang="zh-TW" altLang="en-US" dirty="0"/>
          </a:p>
        </p:txBody>
      </p:sp>
      <p:sp>
        <p:nvSpPr>
          <p:cNvPr id="30" name="文字方塊 29"/>
          <p:cNvSpPr txBox="1"/>
          <p:nvPr/>
        </p:nvSpPr>
        <p:spPr>
          <a:xfrm>
            <a:off x="4742378" y="2069358"/>
            <a:ext cx="877163" cy="1569660"/>
          </a:xfrm>
          <a:prstGeom prst="rect">
            <a:avLst/>
          </a:prstGeom>
          <a:solidFill>
            <a:schemeClr val="bg1"/>
          </a:solidFill>
          <a:ln>
            <a:solidFill>
              <a:schemeClr val="bg2"/>
            </a:solidFill>
          </a:ln>
        </p:spPr>
        <p:txBody>
          <a:bodyPr wrap="none" rtlCol="0">
            <a:spAutoFit/>
          </a:bodyPr>
          <a:lstStyle/>
          <a:p>
            <a:pPr marL="0" indent="0">
              <a:buNone/>
            </a:pPr>
            <a:r>
              <a:rPr lang="en-US" altLang="zh-TW" dirty="0"/>
              <a:t>1 2 2 </a:t>
            </a:r>
          </a:p>
          <a:p>
            <a:pPr marL="0" indent="0">
              <a:buNone/>
            </a:pPr>
            <a:r>
              <a:rPr lang="en-US" altLang="zh-TW" dirty="0"/>
              <a:t>1 3 3 </a:t>
            </a:r>
          </a:p>
          <a:p>
            <a:pPr marL="0" indent="0">
              <a:buNone/>
            </a:pPr>
            <a:r>
              <a:rPr lang="en-US" altLang="zh-TW" dirty="0"/>
              <a:t>2 4 4 </a:t>
            </a:r>
          </a:p>
          <a:p>
            <a:pPr marL="0" indent="0">
              <a:buNone/>
            </a:pPr>
            <a:r>
              <a:rPr lang="en-US" altLang="zh-TW" dirty="0"/>
              <a:t>3 4 5 </a:t>
            </a:r>
          </a:p>
        </p:txBody>
      </p:sp>
      <p:sp>
        <p:nvSpPr>
          <p:cNvPr id="31" name="矩形 30"/>
          <p:cNvSpPr/>
          <p:nvPr/>
        </p:nvSpPr>
        <p:spPr bwMode="auto">
          <a:xfrm>
            <a:off x="4813219" y="3212976"/>
            <a:ext cx="697827" cy="39604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940079372"/>
              </p:ext>
            </p:extLst>
          </p:nvPr>
        </p:nvGraphicFramePr>
        <p:xfrm>
          <a:off x="1286644" y="3933056"/>
          <a:ext cx="7524000" cy="741680"/>
        </p:xfrm>
        <a:graphic>
          <a:graphicData uri="http://schemas.openxmlformats.org/drawingml/2006/table">
            <a:tbl>
              <a:tblPr firstRow="1" bandRow="1">
                <a:tableStyleId>{5C22544A-7EE6-4342-B048-85BDC9FD1C3A}</a:tableStyleId>
              </a:tblPr>
              <a:tblGrid>
                <a:gridCol w="752400"/>
                <a:gridCol w="752400"/>
                <a:gridCol w="752400"/>
                <a:gridCol w="752400"/>
                <a:gridCol w="752400"/>
                <a:gridCol w="752400"/>
                <a:gridCol w="752400"/>
                <a:gridCol w="752400"/>
                <a:gridCol w="752400"/>
                <a:gridCol w="752400"/>
              </a:tblGrid>
              <a:tr h="370840">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(1,2,2)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(2,4,4)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(4,2,4)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(3,4,5)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(4,3,5)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385260457"/>
              </p:ext>
            </p:extLst>
          </p:nvPr>
        </p:nvGraphicFramePr>
        <p:xfrm>
          <a:off x="6156176" y="503787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8471"/>
            <a:ext cx="5857875"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4" name="表格 53"/>
          <p:cNvGraphicFramePr>
            <a:graphicFrameLocks noGrp="1"/>
          </p:cNvGraphicFramePr>
          <p:nvPr>
            <p:extLst>
              <p:ext uri="{D42A27DB-BD31-4B8C-83A1-F6EECF244321}">
                <p14:modId xmlns:p14="http://schemas.microsoft.com/office/powerpoint/2010/main" val="3776913873"/>
              </p:ext>
            </p:extLst>
          </p:nvPr>
        </p:nvGraphicFramePr>
        <p:xfrm>
          <a:off x="6156176" y="543031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表格 28"/>
          <p:cNvGraphicFramePr>
            <a:graphicFrameLocks noGrp="1"/>
          </p:cNvGraphicFramePr>
          <p:nvPr>
            <p:extLst>
              <p:ext uri="{D42A27DB-BD31-4B8C-83A1-F6EECF244321}">
                <p14:modId xmlns:p14="http://schemas.microsoft.com/office/powerpoint/2010/main" val="3090236612"/>
              </p:ext>
            </p:extLst>
          </p:nvPr>
        </p:nvGraphicFramePr>
        <p:xfrm>
          <a:off x="6156176" y="579035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6</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1033979998"/>
              </p:ext>
            </p:extLst>
          </p:nvPr>
        </p:nvGraphicFramePr>
        <p:xfrm>
          <a:off x="6156176" y="6150393"/>
          <a:ext cx="1476000" cy="304800"/>
        </p:xfrm>
        <a:graphic>
          <a:graphicData uri="http://schemas.openxmlformats.org/drawingml/2006/table">
            <a:tbl>
              <a:tblPr firstRow="1" bandRow="1">
                <a:tableStyleId>{5C22544A-7EE6-4342-B048-85BDC9FD1C3A}</a:tableStyleId>
              </a:tblPr>
              <a:tblGrid>
                <a:gridCol w="492000"/>
                <a:gridCol w="492000"/>
                <a:gridCol w="492000"/>
              </a:tblGrid>
              <a:tr h="288000">
                <a:tc>
                  <a:txBody>
                    <a:bodyPr/>
                    <a:lstStyle/>
                    <a:p>
                      <a:pPr algn="ctr"/>
                      <a:r>
                        <a:rPr lang="en-US" altLang="zh-TW" sz="1400" dirty="0" smtClean="0">
                          <a:solidFill>
                            <a:schemeClr val="bg2"/>
                          </a:solidFill>
                        </a:rPr>
                        <a:t>5</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7</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494828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476672"/>
            <a:ext cx="7315200" cy="838200"/>
          </a:xfrm>
        </p:spPr>
        <p:txBody>
          <a:bodyPr/>
          <a:lstStyle/>
          <a:p>
            <a:r>
              <a:rPr lang="en-US" altLang="zh-TW" dirty="0" smtClean="0"/>
              <a:t>Data Structure</a:t>
            </a:r>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412776"/>
            <a:ext cx="5191125" cy="4591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382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787" y="0"/>
            <a:ext cx="6562725" cy="686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title"/>
          </p:nvPr>
        </p:nvSpPr>
        <p:spPr>
          <a:xfrm>
            <a:off x="395536" y="2286744"/>
            <a:ext cx="2555776" cy="1430288"/>
          </a:xfrm>
        </p:spPr>
        <p:txBody>
          <a:bodyPr/>
          <a:lstStyle/>
          <a:p>
            <a:r>
              <a:rPr lang="en-US" altLang="zh-TW" dirty="0" err="1" smtClean="0"/>
              <a:t>Dijkstra</a:t>
            </a:r>
            <a:endParaRPr lang="zh-TW" altLang="en-US" dirty="0"/>
          </a:p>
        </p:txBody>
      </p:sp>
      <p:sp>
        <p:nvSpPr>
          <p:cNvPr id="3" name="矩形 2"/>
          <p:cNvSpPr/>
          <p:nvPr/>
        </p:nvSpPr>
        <p:spPr bwMode="auto">
          <a:xfrm>
            <a:off x="3990937" y="399067"/>
            <a:ext cx="3816424" cy="1584176"/>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 name="文字方塊 3"/>
          <p:cNvSpPr txBox="1"/>
          <p:nvPr/>
        </p:nvSpPr>
        <p:spPr>
          <a:xfrm>
            <a:off x="7227361" y="-57001"/>
            <a:ext cx="1875835" cy="461665"/>
          </a:xfrm>
          <a:prstGeom prst="rect">
            <a:avLst/>
          </a:prstGeom>
          <a:noFill/>
        </p:spPr>
        <p:txBody>
          <a:bodyPr wrap="none" rtlCol="0">
            <a:spAutoFit/>
          </a:bodyPr>
          <a:lstStyle/>
          <a:p>
            <a:r>
              <a:rPr lang="en-US" altLang="zh-TW" b="1" dirty="0" smtClean="0">
                <a:solidFill>
                  <a:srgbClr val="FF0000"/>
                </a:solidFill>
              </a:rPr>
              <a:t>Initialization</a:t>
            </a:r>
            <a:endParaRPr lang="zh-TW" altLang="en-US" b="1" dirty="0">
              <a:solidFill>
                <a:srgbClr val="FF0000"/>
              </a:solidFill>
            </a:endParaRPr>
          </a:p>
        </p:txBody>
      </p:sp>
      <p:sp>
        <p:nvSpPr>
          <p:cNvPr id="5" name="矩形 4"/>
          <p:cNvSpPr/>
          <p:nvPr/>
        </p:nvSpPr>
        <p:spPr bwMode="auto">
          <a:xfrm>
            <a:off x="4860032" y="4064744"/>
            <a:ext cx="2448272"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24227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 (2/2)</a:t>
            </a:r>
            <a:endParaRPr lang="zh-TW" altLang="en-US" dirty="0"/>
          </a:p>
        </p:txBody>
      </p:sp>
      <p:sp>
        <p:nvSpPr>
          <p:cNvPr id="3" name="內容版面配置區 2"/>
          <p:cNvSpPr>
            <a:spLocks noGrp="1"/>
          </p:cNvSpPr>
          <p:nvPr>
            <p:ph idx="1"/>
          </p:nvPr>
        </p:nvSpPr>
        <p:spPr>
          <a:xfrm>
            <a:off x="539552" y="1268760"/>
            <a:ext cx="8496944" cy="5400600"/>
          </a:xfrm>
        </p:spPr>
        <p:txBody>
          <a:bodyPr/>
          <a:lstStyle/>
          <a:p>
            <a:r>
              <a:rPr lang="en-US" altLang="zh-TW" sz="2800" dirty="0" smtClean="0"/>
              <a:t>Luckily </a:t>
            </a:r>
            <a:r>
              <a:rPr lang="en-US" altLang="zh-TW" sz="2800" dirty="0"/>
              <a:t>he has </a:t>
            </a:r>
            <a:r>
              <a:rPr lang="en-US" altLang="zh-TW" sz="2800" u="sng" dirty="0">
                <a:solidFill>
                  <a:srgbClr val="FF0000"/>
                </a:solidFill>
              </a:rPr>
              <a:t>a ticket for the Commercial-Xpress</a:t>
            </a:r>
            <a:r>
              <a:rPr lang="en-US" altLang="zh-TW" sz="2800" dirty="0"/>
              <a:t> which can take him one station forward. If he used the ticket wisely, he might end up saving a lot of time. However, choosing the best time to use the ticket is not easy for him. Jason now seeks your help. The routes of the two types of trains are given. Please write a program to find the best route to the destination. The program should also tell when the ticket should be used.</a:t>
            </a:r>
            <a:endParaRPr lang="en-US" altLang="zh-TW" sz="2800" dirty="0" smtClean="0"/>
          </a:p>
        </p:txBody>
      </p:sp>
    </p:spTree>
    <p:extLst>
      <p:ext uri="{BB962C8B-B14F-4D97-AF65-F5344CB8AC3E}">
        <p14:creationId xmlns:p14="http://schemas.microsoft.com/office/powerpoint/2010/main" val="345199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188640"/>
            <a:ext cx="7315200" cy="838200"/>
          </a:xfrm>
        </p:spPr>
        <p:txBody>
          <a:bodyPr/>
          <a:lstStyle/>
          <a:p>
            <a:r>
              <a:rPr lang="en-US" altLang="zh-TW" dirty="0" smtClean="0"/>
              <a:t>Input (1/2)</a:t>
            </a:r>
            <a:endParaRPr lang="zh-TW" altLang="en-US" dirty="0"/>
          </a:p>
        </p:txBody>
      </p:sp>
      <p:sp>
        <p:nvSpPr>
          <p:cNvPr id="3" name="內容版面配置區 2"/>
          <p:cNvSpPr>
            <a:spLocks noGrp="1"/>
          </p:cNvSpPr>
          <p:nvPr>
            <p:ph idx="1"/>
          </p:nvPr>
        </p:nvSpPr>
        <p:spPr>
          <a:xfrm>
            <a:off x="539552" y="1052736"/>
            <a:ext cx="8496944" cy="5400600"/>
          </a:xfrm>
        </p:spPr>
        <p:txBody>
          <a:bodyPr/>
          <a:lstStyle/>
          <a:p>
            <a:r>
              <a:rPr lang="en-US" altLang="zh-TW" sz="2800" dirty="0"/>
              <a:t>The input consists of several test cases. </a:t>
            </a:r>
            <a:r>
              <a:rPr lang="en-US" altLang="zh-TW" sz="2800" u="sng" dirty="0">
                <a:solidFill>
                  <a:srgbClr val="FF0000"/>
                </a:solidFill>
              </a:rPr>
              <a:t>Consecutive cases are separated by a blank line.</a:t>
            </a:r>
            <a:r>
              <a:rPr lang="en-US" altLang="zh-TW" sz="2800" dirty="0"/>
              <a:t> </a:t>
            </a:r>
            <a:endParaRPr lang="en-US" altLang="zh-TW" sz="2800" dirty="0" smtClean="0"/>
          </a:p>
          <a:p>
            <a:r>
              <a:rPr lang="en-US" altLang="zh-TW" sz="2800" dirty="0" smtClean="0"/>
              <a:t>The </a:t>
            </a:r>
            <a:r>
              <a:rPr lang="en-US" altLang="zh-TW" sz="2800" dirty="0"/>
              <a:t>first line of each case contains 3 integers, namely </a:t>
            </a:r>
            <a:r>
              <a:rPr lang="en-US" altLang="zh-TW" sz="2800" u="sng" dirty="0">
                <a:solidFill>
                  <a:srgbClr val="FF0000"/>
                </a:solidFill>
              </a:rPr>
              <a:t>N, S and E (2 ≤ N ≤ 500, 1 ≤ S, E ≤ N)</a:t>
            </a:r>
            <a:r>
              <a:rPr lang="en-US" altLang="zh-TW" sz="2800" dirty="0"/>
              <a:t>, which represent the number of stations, the </a:t>
            </a:r>
            <a:r>
              <a:rPr lang="en-US" altLang="zh-TW" sz="2800" u="sng" dirty="0">
                <a:solidFill>
                  <a:srgbClr val="FF0000"/>
                </a:solidFill>
              </a:rPr>
              <a:t>starting point</a:t>
            </a:r>
            <a:r>
              <a:rPr lang="en-US" altLang="zh-TW" sz="2800" dirty="0"/>
              <a:t> and </a:t>
            </a:r>
            <a:r>
              <a:rPr lang="en-US" altLang="zh-TW" sz="2800" u="sng" dirty="0">
                <a:solidFill>
                  <a:srgbClr val="FF0000"/>
                </a:solidFill>
              </a:rPr>
              <a:t>where the airport</a:t>
            </a:r>
            <a:r>
              <a:rPr lang="en-US" altLang="zh-TW" sz="2800" dirty="0"/>
              <a:t> is located respectively. </a:t>
            </a:r>
            <a:endParaRPr lang="en-US" altLang="zh-TW" sz="2800" dirty="0" smtClean="0"/>
          </a:p>
          <a:p>
            <a:r>
              <a:rPr lang="en-US" altLang="zh-TW" sz="2800" dirty="0" smtClean="0"/>
              <a:t>There </a:t>
            </a:r>
            <a:r>
              <a:rPr lang="en-US" altLang="zh-TW" sz="2800" dirty="0"/>
              <a:t>is </a:t>
            </a:r>
            <a:r>
              <a:rPr lang="en-US" altLang="zh-TW" sz="2800" u="sng" dirty="0">
                <a:solidFill>
                  <a:srgbClr val="FF0000"/>
                </a:solidFill>
              </a:rPr>
              <a:t>an integer M (1 ≤ M ≤ 1000)</a:t>
            </a:r>
            <a:r>
              <a:rPr lang="en-US" altLang="zh-TW" sz="2800" dirty="0"/>
              <a:t> representing the number of connections between the stations of the Economy-Xpress. The next M lines give the information of the routes of the Economy-Xpress. Each consists of three integers X, Y and Z (X, Y ≤ N, 1 ≤ Z ≤ 100). </a:t>
            </a:r>
            <a:endParaRPr lang="en-US" altLang="zh-TW" sz="2000" dirty="0" smtClean="0">
              <a:solidFill>
                <a:schemeClr val="bg2"/>
              </a:solidFill>
            </a:endParaRPr>
          </a:p>
        </p:txBody>
      </p:sp>
    </p:spTree>
    <p:extLst>
      <p:ext uri="{BB962C8B-B14F-4D97-AF65-F5344CB8AC3E}">
        <p14:creationId xmlns:p14="http://schemas.microsoft.com/office/powerpoint/2010/main" val="3532240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188640"/>
            <a:ext cx="7315200" cy="838200"/>
          </a:xfrm>
        </p:spPr>
        <p:txBody>
          <a:bodyPr/>
          <a:lstStyle/>
          <a:p>
            <a:r>
              <a:rPr lang="en-US" altLang="zh-TW" dirty="0" smtClean="0"/>
              <a:t>Input (2/2)</a:t>
            </a:r>
            <a:endParaRPr lang="zh-TW" altLang="en-US" dirty="0"/>
          </a:p>
        </p:txBody>
      </p:sp>
      <p:sp>
        <p:nvSpPr>
          <p:cNvPr id="3" name="內容版面配置區 2"/>
          <p:cNvSpPr>
            <a:spLocks noGrp="1"/>
          </p:cNvSpPr>
          <p:nvPr>
            <p:ph idx="1"/>
          </p:nvPr>
        </p:nvSpPr>
        <p:spPr>
          <a:xfrm>
            <a:off x="539552" y="1052736"/>
            <a:ext cx="8496944" cy="5400600"/>
          </a:xfrm>
        </p:spPr>
        <p:txBody>
          <a:bodyPr/>
          <a:lstStyle/>
          <a:p>
            <a:r>
              <a:rPr lang="en-US" altLang="zh-TW" sz="2800" dirty="0" smtClean="0"/>
              <a:t>This </a:t>
            </a:r>
            <a:r>
              <a:rPr lang="en-US" altLang="zh-TW" sz="2800" dirty="0"/>
              <a:t>means X and Y are connected and it takes Z minutes to travel between these two stations. </a:t>
            </a:r>
            <a:endParaRPr lang="en-US" altLang="zh-TW" sz="2800" dirty="0" smtClean="0"/>
          </a:p>
          <a:p>
            <a:r>
              <a:rPr lang="en-US" altLang="zh-TW" sz="2800" dirty="0" smtClean="0"/>
              <a:t>The </a:t>
            </a:r>
            <a:r>
              <a:rPr lang="en-US" altLang="zh-TW" sz="2800" dirty="0"/>
              <a:t>next line is </a:t>
            </a:r>
            <a:r>
              <a:rPr lang="en-US" altLang="zh-TW" sz="2800" u="sng" dirty="0">
                <a:solidFill>
                  <a:srgbClr val="FF0000"/>
                </a:solidFill>
              </a:rPr>
              <a:t>another integer K (1 ≤ K ≤ 1000)</a:t>
            </a:r>
            <a:r>
              <a:rPr lang="en-US" altLang="zh-TW" sz="2800" dirty="0"/>
              <a:t> representing the number of connections between the stations of the Commercial-Xpress. The next K lines contain the information of the </a:t>
            </a:r>
            <a:r>
              <a:rPr lang="en-US" altLang="zh-TW" sz="2800" dirty="0" smtClean="0"/>
              <a:t>Commercial Xpress </a:t>
            </a:r>
            <a:r>
              <a:rPr lang="en-US" altLang="zh-TW" sz="2800" dirty="0"/>
              <a:t>in the same format as that of the Economy-Xpress. </a:t>
            </a:r>
            <a:endParaRPr lang="en-US" altLang="zh-TW" sz="2800" dirty="0" smtClean="0"/>
          </a:p>
          <a:p>
            <a:r>
              <a:rPr lang="en-US" altLang="zh-TW" sz="2800" u="sng" dirty="0" smtClean="0">
                <a:solidFill>
                  <a:srgbClr val="FF0000"/>
                </a:solidFill>
              </a:rPr>
              <a:t>All </a:t>
            </a:r>
            <a:r>
              <a:rPr lang="en-US" altLang="zh-TW" sz="2800" u="sng" dirty="0">
                <a:solidFill>
                  <a:srgbClr val="FF0000"/>
                </a:solidFill>
              </a:rPr>
              <a:t>connections are bi-directional.</a:t>
            </a:r>
            <a:r>
              <a:rPr lang="en-US" altLang="zh-TW" sz="2800" dirty="0"/>
              <a:t> You may assume that there is exactly one optimal route to the airport. There might be cases where you MUST use your ticket in order to reach the airport. </a:t>
            </a:r>
            <a:endParaRPr lang="en-US" altLang="zh-TW" sz="2000" dirty="0" smtClean="0">
              <a:solidFill>
                <a:schemeClr val="bg2"/>
              </a:solidFill>
            </a:endParaRPr>
          </a:p>
        </p:txBody>
      </p:sp>
    </p:spTree>
    <p:extLst>
      <p:ext uri="{BB962C8B-B14F-4D97-AF65-F5344CB8AC3E}">
        <p14:creationId xmlns:p14="http://schemas.microsoft.com/office/powerpoint/2010/main" val="3756326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539552" y="1268760"/>
            <a:ext cx="8496944" cy="5400600"/>
          </a:xfrm>
        </p:spPr>
        <p:txBody>
          <a:bodyPr/>
          <a:lstStyle/>
          <a:p>
            <a:r>
              <a:rPr lang="en-US" altLang="zh-TW" sz="2800" dirty="0"/>
              <a:t>For each case, you should </a:t>
            </a:r>
            <a:r>
              <a:rPr lang="en-US" altLang="zh-TW" sz="2800" u="sng" dirty="0">
                <a:solidFill>
                  <a:srgbClr val="FF0000"/>
                </a:solidFill>
              </a:rPr>
              <a:t>first list the number of stations which Jason would visit in order</a:t>
            </a:r>
            <a:r>
              <a:rPr lang="en-US" altLang="zh-TW" sz="2800" dirty="0"/>
              <a:t>. </a:t>
            </a:r>
            <a:endParaRPr lang="en-US" altLang="zh-TW" sz="2800" dirty="0" smtClean="0"/>
          </a:p>
          <a:p>
            <a:r>
              <a:rPr lang="en-US" altLang="zh-TW" sz="2800" dirty="0" smtClean="0"/>
              <a:t>On </a:t>
            </a:r>
            <a:r>
              <a:rPr lang="en-US" altLang="zh-TW" sz="2800" dirty="0"/>
              <a:t>the next line, output </a:t>
            </a:r>
            <a:r>
              <a:rPr lang="en-US" altLang="zh-TW" sz="2800" u="sng" dirty="0">
                <a:solidFill>
                  <a:srgbClr val="FF0000"/>
                </a:solidFill>
              </a:rPr>
              <a:t>‘Ticket Not Used’</a:t>
            </a:r>
            <a:r>
              <a:rPr lang="en-US" altLang="zh-TW" sz="2800" dirty="0"/>
              <a:t> if you decided NOT to use the ticket; otherwise, </a:t>
            </a:r>
            <a:r>
              <a:rPr lang="en-US" altLang="zh-TW" sz="2800" u="sng" dirty="0">
                <a:solidFill>
                  <a:srgbClr val="FF0000"/>
                </a:solidFill>
              </a:rPr>
              <a:t>state the station where Jason should get on the train of Commercial-Xpress.</a:t>
            </a:r>
            <a:r>
              <a:rPr lang="en-US" altLang="zh-TW" sz="2800" dirty="0"/>
              <a:t> </a:t>
            </a:r>
            <a:endParaRPr lang="en-US" altLang="zh-TW" sz="2800" dirty="0" smtClean="0"/>
          </a:p>
          <a:p>
            <a:r>
              <a:rPr lang="en-US" altLang="zh-TW" sz="2800" dirty="0" smtClean="0"/>
              <a:t>Finally</a:t>
            </a:r>
            <a:r>
              <a:rPr lang="en-US" altLang="zh-TW" sz="2800" dirty="0"/>
              <a:t>, print the </a:t>
            </a:r>
            <a:r>
              <a:rPr lang="en-US" altLang="zh-TW" sz="2800" u="sng" dirty="0">
                <a:solidFill>
                  <a:srgbClr val="FF0000"/>
                </a:solidFill>
              </a:rPr>
              <a:t>total time</a:t>
            </a:r>
            <a:r>
              <a:rPr lang="en-US" altLang="zh-TW" sz="2800" dirty="0"/>
              <a:t> for the journey on the last line. </a:t>
            </a:r>
            <a:endParaRPr lang="en-US" altLang="zh-TW" sz="2800" dirty="0" smtClean="0"/>
          </a:p>
          <a:p>
            <a:r>
              <a:rPr lang="en-US" altLang="zh-TW" sz="2800" u="sng" dirty="0" smtClean="0">
                <a:solidFill>
                  <a:srgbClr val="FF0000"/>
                </a:solidFill>
              </a:rPr>
              <a:t>Consecutive </a:t>
            </a:r>
            <a:r>
              <a:rPr lang="en-US" altLang="zh-TW" sz="2800" u="sng" dirty="0">
                <a:solidFill>
                  <a:srgbClr val="FF0000"/>
                </a:solidFill>
              </a:rPr>
              <a:t>sets of output must be separated by a blank line.</a:t>
            </a:r>
            <a:endParaRPr lang="en-US" altLang="zh-TW" sz="2800" u="sng" dirty="0" smtClean="0">
              <a:solidFill>
                <a:srgbClr val="FF0000"/>
              </a:solidFill>
            </a:endParaRPr>
          </a:p>
        </p:txBody>
      </p:sp>
    </p:spTree>
    <p:extLst>
      <p:ext uri="{BB962C8B-B14F-4D97-AF65-F5344CB8AC3E}">
        <p14:creationId xmlns:p14="http://schemas.microsoft.com/office/powerpoint/2010/main" val="1483351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9896" y="81149"/>
            <a:ext cx="7315200" cy="838200"/>
          </a:xfrm>
        </p:spPr>
        <p:txBody>
          <a:bodyPr/>
          <a:lstStyle/>
          <a:p>
            <a:r>
              <a:rPr lang="en-US" altLang="zh-TW" dirty="0" smtClean="0"/>
              <a:t>Sample I/O</a:t>
            </a:r>
            <a:endParaRPr lang="zh-TW" altLang="en-US" dirty="0"/>
          </a:p>
        </p:txBody>
      </p:sp>
      <p:sp>
        <p:nvSpPr>
          <p:cNvPr id="3" name="內容版面配置區 2"/>
          <p:cNvSpPr>
            <a:spLocks noGrp="1"/>
          </p:cNvSpPr>
          <p:nvPr>
            <p:ph idx="1"/>
          </p:nvPr>
        </p:nvSpPr>
        <p:spPr>
          <a:xfrm>
            <a:off x="539552" y="1052736"/>
            <a:ext cx="4680520" cy="5688632"/>
          </a:xfrm>
          <a:solidFill>
            <a:schemeClr val="bg1"/>
          </a:solidFill>
          <a:ln w="12700">
            <a:solidFill>
              <a:schemeClr val="tx1"/>
            </a:solidFill>
          </a:ln>
        </p:spPr>
        <p:txBody>
          <a:bodyPr/>
          <a:lstStyle/>
          <a:p>
            <a:pPr marL="0" indent="0">
              <a:buNone/>
            </a:pPr>
            <a:r>
              <a:rPr lang="en-US" altLang="zh-TW" sz="2800" dirty="0"/>
              <a:t>4 1 4 </a:t>
            </a:r>
            <a:endParaRPr lang="en-US" altLang="zh-TW" sz="2800" dirty="0" smtClean="0"/>
          </a:p>
          <a:p>
            <a:pPr marL="0" indent="0">
              <a:buNone/>
            </a:pPr>
            <a:r>
              <a:rPr lang="en-US" altLang="zh-TW" sz="2800" dirty="0" smtClean="0"/>
              <a:t>4 </a:t>
            </a:r>
          </a:p>
          <a:p>
            <a:pPr marL="0" indent="0">
              <a:buNone/>
            </a:pPr>
            <a:r>
              <a:rPr lang="en-US" altLang="zh-TW" sz="2800" dirty="0" smtClean="0"/>
              <a:t>1 </a:t>
            </a:r>
            <a:r>
              <a:rPr lang="en-US" altLang="zh-TW" sz="2800" dirty="0"/>
              <a:t>2 2 </a:t>
            </a:r>
            <a:endParaRPr lang="en-US" altLang="zh-TW" sz="2800" dirty="0" smtClean="0"/>
          </a:p>
          <a:p>
            <a:pPr marL="0" indent="0">
              <a:buNone/>
            </a:pPr>
            <a:r>
              <a:rPr lang="en-US" altLang="zh-TW" sz="2800" dirty="0" smtClean="0"/>
              <a:t>1 </a:t>
            </a:r>
            <a:r>
              <a:rPr lang="en-US" altLang="zh-TW" sz="2800" dirty="0"/>
              <a:t>3 3 </a:t>
            </a:r>
            <a:endParaRPr lang="en-US" altLang="zh-TW" sz="2800" dirty="0" smtClean="0"/>
          </a:p>
          <a:p>
            <a:pPr marL="0" indent="0">
              <a:buNone/>
            </a:pPr>
            <a:r>
              <a:rPr lang="en-US" altLang="zh-TW" sz="2800" dirty="0" smtClean="0"/>
              <a:t>2 </a:t>
            </a:r>
            <a:r>
              <a:rPr lang="en-US" altLang="zh-TW" sz="2800" dirty="0"/>
              <a:t>4 4 </a:t>
            </a:r>
            <a:endParaRPr lang="en-US" altLang="zh-TW" sz="2800" dirty="0" smtClean="0"/>
          </a:p>
          <a:p>
            <a:pPr marL="0" indent="0">
              <a:buNone/>
            </a:pPr>
            <a:r>
              <a:rPr lang="en-US" altLang="zh-TW" sz="2800" dirty="0" smtClean="0"/>
              <a:t>3 </a:t>
            </a:r>
            <a:r>
              <a:rPr lang="en-US" altLang="zh-TW" sz="2800" dirty="0"/>
              <a:t>4 5 </a:t>
            </a:r>
            <a:endParaRPr lang="en-US" altLang="zh-TW" sz="2800" dirty="0" smtClean="0"/>
          </a:p>
          <a:p>
            <a:pPr marL="0" indent="0">
              <a:buNone/>
            </a:pPr>
            <a:r>
              <a:rPr lang="en-US" altLang="zh-TW" sz="2800" dirty="0" smtClean="0"/>
              <a:t>1 </a:t>
            </a:r>
          </a:p>
          <a:p>
            <a:pPr marL="0" indent="0">
              <a:buNone/>
            </a:pPr>
            <a:r>
              <a:rPr lang="en-US" altLang="zh-TW" sz="2800" dirty="0" smtClean="0"/>
              <a:t>2 </a:t>
            </a:r>
            <a:r>
              <a:rPr lang="en-US" altLang="zh-TW" sz="2800" dirty="0"/>
              <a:t>4 3</a:t>
            </a:r>
            <a:endParaRPr lang="en-US" altLang="zh-TW" sz="2800" dirty="0" smtClean="0"/>
          </a:p>
        </p:txBody>
      </p:sp>
      <p:sp>
        <p:nvSpPr>
          <p:cNvPr id="4" name="內容版面配置區 2"/>
          <p:cNvSpPr txBox="1">
            <a:spLocks/>
          </p:cNvSpPr>
          <p:nvPr/>
        </p:nvSpPr>
        <p:spPr bwMode="auto">
          <a:xfrm>
            <a:off x="5711924" y="1052736"/>
            <a:ext cx="1296144" cy="2054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buNone/>
            </a:pPr>
            <a:r>
              <a:rPr lang="en-US" altLang="zh-TW" sz="2800" dirty="0"/>
              <a:t>1 2 4 </a:t>
            </a:r>
            <a:endParaRPr lang="en-US" altLang="zh-TW" sz="2800" dirty="0" smtClean="0"/>
          </a:p>
          <a:p>
            <a:pPr marL="0" indent="0">
              <a:buNone/>
            </a:pPr>
            <a:r>
              <a:rPr lang="en-US" altLang="zh-TW" sz="2800" dirty="0" smtClean="0"/>
              <a:t>2 </a:t>
            </a:r>
          </a:p>
          <a:p>
            <a:pPr marL="0" indent="0">
              <a:buNone/>
            </a:pPr>
            <a:r>
              <a:rPr lang="en-US" altLang="zh-TW" sz="2800" dirty="0" smtClean="0"/>
              <a:t>5</a:t>
            </a:r>
          </a:p>
        </p:txBody>
      </p:sp>
      <p:sp>
        <p:nvSpPr>
          <p:cNvPr id="7" name="文字方塊 6"/>
          <p:cNvSpPr txBox="1"/>
          <p:nvPr/>
        </p:nvSpPr>
        <p:spPr>
          <a:xfrm>
            <a:off x="1259632" y="584448"/>
            <a:ext cx="2694199" cy="461665"/>
          </a:xfrm>
          <a:prstGeom prst="rect">
            <a:avLst/>
          </a:prstGeom>
          <a:noFill/>
        </p:spPr>
        <p:txBody>
          <a:bodyPr wrap="none" rtlCol="0">
            <a:spAutoFit/>
          </a:bodyPr>
          <a:lstStyle/>
          <a:p>
            <a:r>
              <a:rPr lang="en-US" altLang="zh-TW" b="1" dirty="0" smtClean="0">
                <a:solidFill>
                  <a:srgbClr val="FF0000"/>
                </a:solidFill>
              </a:rPr>
              <a:t>Number of stations</a:t>
            </a:r>
            <a:endParaRPr lang="zh-TW" altLang="en-US" b="1" dirty="0">
              <a:solidFill>
                <a:srgbClr val="FF0000"/>
              </a:solidFill>
            </a:endParaRPr>
          </a:p>
        </p:txBody>
      </p:sp>
      <p:sp>
        <p:nvSpPr>
          <p:cNvPr id="5" name="矩形 4"/>
          <p:cNvSpPr/>
          <p:nvPr/>
        </p:nvSpPr>
        <p:spPr bwMode="auto">
          <a:xfrm>
            <a:off x="539552" y="1052736"/>
            <a:ext cx="1800200" cy="470222"/>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1" name="直線單箭頭接點 10"/>
          <p:cNvCxnSpPr>
            <a:stCxn id="7" idx="1"/>
          </p:cNvCxnSpPr>
          <p:nvPr/>
        </p:nvCxnSpPr>
        <p:spPr bwMode="auto">
          <a:xfrm flipH="1">
            <a:off x="755576" y="815281"/>
            <a:ext cx="504056" cy="309463"/>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文字方塊 41"/>
          <p:cNvSpPr txBox="1"/>
          <p:nvPr/>
        </p:nvSpPr>
        <p:spPr>
          <a:xfrm>
            <a:off x="2339752" y="1524930"/>
            <a:ext cx="2836033" cy="461665"/>
          </a:xfrm>
          <a:prstGeom prst="rect">
            <a:avLst/>
          </a:prstGeom>
          <a:noFill/>
        </p:spPr>
        <p:txBody>
          <a:bodyPr wrap="none" rtlCol="0">
            <a:spAutoFit/>
          </a:bodyPr>
          <a:lstStyle/>
          <a:p>
            <a:r>
              <a:rPr lang="en-US" altLang="zh-TW" b="1" dirty="0" smtClean="0">
                <a:solidFill>
                  <a:srgbClr val="FF0000"/>
                </a:solidFill>
              </a:rPr>
              <a:t>No. of starting point</a:t>
            </a:r>
            <a:endParaRPr lang="zh-TW" altLang="en-US" b="1" dirty="0">
              <a:solidFill>
                <a:srgbClr val="FF0000"/>
              </a:solidFill>
            </a:endParaRPr>
          </a:p>
        </p:txBody>
      </p:sp>
      <p:cxnSp>
        <p:nvCxnSpPr>
          <p:cNvPr id="21" name="直線單箭頭接點 20"/>
          <p:cNvCxnSpPr/>
          <p:nvPr/>
        </p:nvCxnSpPr>
        <p:spPr bwMode="auto">
          <a:xfrm flipH="1" flipV="1">
            <a:off x="1007604" y="1412776"/>
            <a:ext cx="1217129" cy="350616"/>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字方塊 18"/>
          <p:cNvSpPr txBox="1"/>
          <p:nvPr/>
        </p:nvSpPr>
        <p:spPr>
          <a:xfrm>
            <a:off x="2411760" y="1124744"/>
            <a:ext cx="1988045" cy="461665"/>
          </a:xfrm>
          <a:prstGeom prst="rect">
            <a:avLst/>
          </a:prstGeom>
          <a:noFill/>
        </p:spPr>
        <p:txBody>
          <a:bodyPr wrap="none" rtlCol="0">
            <a:spAutoFit/>
          </a:bodyPr>
          <a:lstStyle/>
          <a:p>
            <a:r>
              <a:rPr lang="en-US" altLang="zh-TW" b="1" dirty="0" smtClean="0">
                <a:solidFill>
                  <a:srgbClr val="FF0000"/>
                </a:solidFill>
              </a:rPr>
              <a:t>No. of airport</a:t>
            </a:r>
            <a:endParaRPr lang="zh-TW" altLang="en-US" b="1" dirty="0">
              <a:solidFill>
                <a:srgbClr val="FF0000"/>
              </a:solidFill>
            </a:endParaRPr>
          </a:p>
        </p:txBody>
      </p:sp>
      <p:cxnSp>
        <p:nvCxnSpPr>
          <p:cNvPr id="22" name="直線單箭頭接點 21"/>
          <p:cNvCxnSpPr>
            <a:stCxn id="19" idx="1"/>
          </p:cNvCxnSpPr>
          <p:nvPr/>
        </p:nvCxnSpPr>
        <p:spPr bwMode="auto">
          <a:xfrm flipH="1" flipV="1">
            <a:off x="1439652" y="1355576"/>
            <a:ext cx="972108" cy="1"/>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字方塊 16"/>
          <p:cNvSpPr txBox="1"/>
          <p:nvPr/>
        </p:nvSpPr>
        <p:spPr>
          <a:xfrm>
            <a:off x="467544" y="353615"/>
            <a:ext cx="920445" cy="461665"/>
          </a:xfrm>
          <a:prstGeom prst="rect">
            <a:avLst/>
          </a:prstGeom>
          <a:solidFill>
            <a:schemeClr val="bg1"/>
          </a:solidFill>
          <a:ln>
            <a:solidFill>
              <a:schemeClr val="bg2"/>
            </a:solidFill>
          </a:ln>
        </p:spPr>
        <p:txBody>
          <a:bodyPr wrap="none" rtlCol="0">
            <a:spAutoFit/>
          </a:bodyPr>
          <a:lstStyle/>
          <a:p>
            <a:r>
              <a:rPr lang="en-US" altLang="zh-TW" dirty="0" smtClean="0">
                <a:solidFill>
                  <a:srgbClr val="FF0000"/>
                </a:solidFill>
              </a:rPr>
              <a:t>N S E</a:t>
            </a:r>
            <a:endParaRPr lang="zh-TW" altLang="en-US" dirty="0">
              <a:solidFill>
                <a:srgbClr val="FF0000"/>
              </a:solidFill>
            </a:endParaRPr>
          </a:p>
        </p:txBody>
      </p:sp>
      <p:sp>
        <p:nvSpPr>
          <p:cNvPr id="25" name="矩形 24"/>
          <p:cNvSpPr/>
          <p:nvPr/>
        </p:nvSpPr>
        <p:spPr bwMode="auto">
          <a:xfrm>
            <a:off x="539552" y="1556792"/>
            <a:ext cx="1800200" cy="2520280"/>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6" name="矩形 25"/>
          <p:cNvSpPr/>
          <p:nvPr/>
        </p:nvSpPr>
        <p:spPr bwMode="auto">
          <a:xfrm>
            <a:off x="539552" y="4077072"/>
            <a:ext cx="1800200" cy="1080120"/>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單箭頭接點 26"/>
          <p:cNvCxnSpPr/>
          <p:nvPr/>
        </p:nvCxnSpPr>
        <p:spPr bwMode="auto">
          <a:xfrm flipH="1" flipV="1">
            <a:off x="1007604" y="1904528"/>
            <a:ext cx="1217129" cy="350616"/>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文字方塊 27"/>
          <p:cNvSpPr txBox="1"/>
          <p:nvPr/>
        </p:nvSpPr>
        <p:spPr>
          <a:xfrm>
            <a:off x="2267744" y="2060848"/>
            <a:ext cx="3059684" cy="461665"/>
          </a:xfrm>
          <a:prstGeom prst="rect">
            <a:avLst/>
          </a:prstGeom>
          <a:noFill/>
        </p:spPr>
        <p:txBody>
          <a:bodyPr wrap="none" rtlCol="0">
            <a:spAutoFit/>
          </a:bodyPr>
          <a:lstStyle/>
          <a:p>
            <a:r>
              <a:rPr lang="en-US" altLang="zh-TW" b="1" dirty="0" smtClean="0">
                <a:solidFill>
                  <a:srgbClr val="FF0000"/>
                </a:solidFill>
              </a:rPr>
              <a:t>M: number of E-train</a:t>
            </a:r>
            <a:endParaRPr lang="zh-TW" altLang="en-US" b="1" dirty="0">
              <a:solidFill>
                <a:srgbClr val="FF0000"/>
              </a:solidFill>
            </a:endParaRPr>
          </a:p>
        </p:txBody>
      </p:sp>
      <p:sp>
        <p:nvSpPr>
          <p:cNvPr id="29" name="文字方塊 28"/>
          <p:cNvSpPr txBox="1"/>
          <p:nvPr/>
        </p:nvSpPr>
        <p:spPr>
          <a:xfrm>
            <a:off x="2267744" y="4119463"/>
            <a:ext cx="3059684" cy="461665"/>
          </a:xfrm>
          <a:prstGeom prst="rect">
            <a:avLst/>
          </a:prstGeom>
          <a:noFill/>
        </p:spPr>
        <p:txBody>
          <a:bodyPr wrap="none" rtlCol="0">
            <a:spAutoFit/>
          </a:bodyPr>
          <a:lstStyle/>
          <a:p>
            <a:r>
              <a:rPr lang="en-US" altLang="zh-TW" b="1" dirty="0" smtClean="0">
                <a:solidFill>
                  <a:srgbClr val="FF0000"/>
                </a:solidFill>
              </a:rPr>
              <a:t>K: number of C-train</a:t>
            </a:r>
            <a:endParaRPr lang="zh-TW" altLang="en-US" b="1" dirty="0">
              <a:solidFill>
                <a:srgbClr val="FF0000"/>
              </a:solidFill>
            </a:endParaRPr>
          </a:p>
        </p:txBody>
      </p:sp>
      <p:cxnSp>
        <p:nvCxnSpPr>
          <p:cNvPr id="30" name="直線單箭頭接點 29"/>
          <p:cNvCxnSpPr/>
          <p:nvPr/>
        </p:nvCxnSpPr>
        <p:spPr bwMode="auto">
          <a:xfrm flipH="1">
            <a:off x="971601" y="4374528"/>
            <a:ext cx="1296143" cy="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橢圓 19"/>
          <p:cNvSpPr/>
          <p:nvPr/>
        </p:nvSpPr>
        <p:spPr bwMode="auto">
          <a:xfrm>
            <a:off x="5947716" y="3976613"/>
            <a:ext cx="360040" cy="360040"/>
          </a:xfrm>
          <a:prstGeom prst="ellipse">
            <a:avLst/>
          </a:prstGeom>
          <a:solidFill>
            <a:srgbClr val="F8F8F8"/>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3" name="橢圓 32"/>
          <p:cNvSpPr/>
          <p:nvPr/>
        </p:nvSpPr>
        <p:spPr bwMode="auto">
          <a:xfrm>
            <a:off x="7311701" y="3976613"/>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4" name="橢圓 33"/>
          <p:cNvSpPr/>
          <p:nvPr/>
        </p:nvSpPr>
        <p:spPr bwMode="auto">
          <a:xfrm>
            <a:off x="5943549" y="5308761"/>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5" name="橢圓 34"/>
          <p:cNvSpPr/>
          <p:nvPr/>
        </p:nvSpPr>
        <p:spPr bwMode="auto">
          <a:xfrm>
            <a:off x="7300958" y="5307595"/>
            <a:ext cx="360040" cy="360040"/>
          </a:xfrm>
          <a:prstGeom prst="ellipse">
            <a:avLst/>
          </a:prstGeom>
          <a:solidFill>
            <a:srgbClr val="00CCFF"/>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2" name="直線接點 31"/>
          <p:cNvCxnSpPr>
            <a:stCxn id="20" idx="6"/>
            <a:endCxn id="33" idx="2"/>
          </p:cNvCxnSpPr>
          <p:nvPr/>
        </p:nvCxnSpPr>
        <p:spPr bwMode="auto">
          <a:xfrm>
            <a:off x="6307756" y="4156633"/>
            <a:ext cx="1003945" cy="0"/>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字方塊 35"/>
          <p:cNvSpPr txBox="1"/>
          <p:nvPr/>
        </p:nvSpPr>
        <p:spPr>
          <a:xfrm>
            <a:off x="6678328" y="3694968"/>
            <a:ext cx="338554" cy="461665"/>
          </a:xfrm>
          <a:prstGeom prst="rect">
            <a:avLst/>
          </a:prstGeom>
          <a:noFill/>
        </p:spPr>
        <p:txBody>
          <a:bodyPr wrap="none" rtlCol="0">
            <a:spAutoFit/>
          </a:bodyPr>
          <a:lstStyle/>
          <a:p>
            <a:r>
              <a:rPr lang="en-US" altLang="zh-TW" dirty="0" smtClean="0"/>
              <a:t>2</a:t>
            </a:r>
            <a:endParaRPr lang="zh-TW" altLang="en-US" dirty="0"/>
          </a:p>
        </p:txBody>
      </p:sp>
      <p:cxnSp>
        <p:nvCxnSpPr>
          <p:cNvPr id="39" name="直線接點 38"/>
          <p:cNvCxnSpPr>
            <a:stCxn id="20" idx="4"/>
            <a:endCxn id="34" idx="0"/>
          </p:cNvCxnSpPr>
          <p:nvPr/>
        </p:nvCxnSpPr>
        <p:spPr bwMode="auto">
          <a:xfrm flipH="1">
            <a:off x="6123569" y="4336653"/>
            <a:ext cx="4167" cy="972108"/>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5763633" y="4591874"/>
            <a:ext cx="338554" cy="461665"/>
          </a:xfrm>
          <a:prstGeom prst="rect">
            <a:avLst/>
          </a:prstGeom>
          <a:noFill/>
        </p:spPr>
        <p:txBody>
          <a:bodyPr wrap="none" rtlCol="0">
            <a:spAutoFit/>
          </a:bodyPr>
          <a:lstStyle/>
          <a:p>
            <a:r>
              <a:rPr lang="en-US" altLang="zh-TW" dirty="0" smtClean="0"/>
              <a:t>3</a:t>
            </a:r>
            <a:endParaRPr lang="zh-TW" altLang="en-US" dirty="0"/>
          </a:p>
        </p:txBody>
      </p:sp>
      <p:cxnSp>
        <p:nvCxnSpPr>
          <p:cNvPr id="44" name="直線接點 43"/>
          <p:cNvCxnSpPr>
            <a:stCxn id="33" idx="4"/>
            <a:endCxn id="35" idx="0"/>
          </p:cNvCxnSpPr>
          <p:nvPr/>
        </p:nvCxnSpPr>
        <p:spPr bwMode="auto">
          <a:xfrm flipH="1">
            <a:off x="7480978" y="4336653"/>
            <a:ext cx="10743" cy="970942"/>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字方塊 46"/>
          <p:cNvSpPr txBox="1"/>
          <p:nvPr/>
        </p:nvSpPr>
        <p:spPr>
          <a:xfrm>
            <a:off x="7131681" y="4552677"/>
            <a:ext cx="338554" cy="461665"/>
          </a:xfrm>
          <a:prstGeom prst="rect">
            <a:avLst/>
          </a:prstGeom>
          <a:noFill/>
        </p:spPr>
        <p:txBody>
          <a:bodyPr wrap="none" rtlCol="0">
            <a:spAutoFit/>
          </a:bodyPr>
          <a:lstStyle/>
          <a:p>
            <a:r>
              <a:rPr lang="en-US" altLang="zh-TW" dirty="0" smtClean="0"/>
              <a:t>4</a:t>
            </a:r>
            <a:endParaRPr lang="zh-TW" altLang="en-US" dirty="0"/>
          </a:p>
        </p:txBody>
      </p:sp>
      <p:cxnSp>
        <p:nvCxnSpPr>
          <p:cNvPr id="48" name="直線接點 47"/>
          <p:cNvCxnSpPr>
            <a:stCxn id="34" idx="6"/>
            <a:endCxn id="35" idx="2"/>
          </p:cNvCxnSpPr>
          <p:nvPr/>
        </p:nvCxnSpPr>
        <p:spPr bwMode="auto">
          <a:xfrm flipV="1">
            <a:off x="6303589" y="5487615"/>
            <a:ext cx="997369" cy="1166"/>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文字方塊 52"/>
          <p:cNvSpPr txBox="1"/>
          <p:nvPr/>
        </p:nvSpPr>
        <p:spPr>
          <a:xfrm>
            <a:off x="6678328" y="5487615"/>
            <a:ext cx="338554" cy="461665"/>
          </a:xfrm>
          <a:prstGeom prst="rect">
            <a:avLst/>
          </a:prstGeom>
          <a:noFill/>
        </p:spPr>
        <p:txBody>
          <a:bodyPr wrap="none" rtlCol="0">
            <a:spAutoFit/>
          </a:bodyPr>
          <a:lstStyle/>
          <a:p>
            <a:r>
              <a:rPr lang="en-US" altLang="zh-TW" dirty="0" smtClean="0"/>
              <a:t>5</a:t>
            </a:r>
            <a:endParaRPr lang="zh-TW" altLang="en-US" dirty="0"/>
          </a:p>
        </p:txBody>
      </p:sp>
      <p:sp>
        <p:nvSpPr>
          <p:cNvPr id="54" name="手繪多邊形 53"/>
          <p:cNvSpPr/>
          <p:nvPr/>
        </p:nvSpPr>
        <p:spPr>
          <a:xfrm rot="10800000">
            <a:off x="7654061" y="4278211"/>
            <a:ext cx="352426" cy="1095376"/>
          </a:xfrm>
          <a:custGeom>
            <a:avLst/>
            <a:gdLst>
              <a:gd name="connsiteX0" fmla="*/ 352425 w 352425"/>
              <a:gd name="connsiteY0" fmla="*/ 0 h 1095375"/>
              <a:gd name="connsiteX1" fmla="*/ 0 w 352425"/>
              <a:gd name="connsiteY1" fmla="*/ 590550 h 1095375"/>
              <a:gd name="connsiteX2" fmla="*/ 352425 w 352425"/>
              <a:gd name="connsiteY2" fmla="*/ 1095375 h 1095375"/>
            </a:gdLst>
            <a:ahLst/>
            <a:cxnLst>
              <a:cxn ang="0">
                <a:pos x="connsiteX0" y="connsiteY0"/>
              </a:cxn>
              <a:cxn ang="0">
                <a:pos x="connsiteX1" y="connsiteY1"/>
              </a:cxn>
              <a:cxn ang="0">
                <a:pos x="connsiteX2" y="connsiteY2"/>
              </a:cxn>
            </a:cxnLst>
            <a:rect l="l" t="t" r="r" b="b"/>
            <a:pathLst>
              <a:path w="352425" h="1095375">
                <a:moveTo>
                  <a:pt x="352425" y="0"/>
                </a:moveTo>
                <a:cubicBezTo>
                  <a:pt x="176212" y="203994"/>
                  <a:pt x="0" y="407988"/>
                  <a:pt x="0" y="590550"/>
                </a:cubicBezTo>
                <a:cubicBezTo>
                  <a:pt x="0" y="773112"/>
                  <a:pt x="176212" y="934243"/>
                  <a:pt x="352425" y="1095375"/>
                </a:cubicBezTo>
              </a:path>
            </a:pathLst>
          </a:custGeom>
          <a:ln w="38100">
            <a:solidFill>
              <a:srgbClr val="FF0000"/>
            </a:solidFill>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5" name="文字方塊 54"/>
          <p:cNvSpPr txBox="1"/>
          <p:nvPr/>
        </p:nvSpPr>
        <p:spPr>
          <a:xfrm>
            <a:off x="7977862" y="4583854"/>
            <a:ext cx="338554" cy="461665"/>
          </a:xfrm>
          <a:prstGeom prst="rect">
            <a:avLst/>
          </a:prstGeom>
          <a:noFill/>
        </p:spPr>
        <p:txBody>
          <a:bodyPr wrap="none" rtlCol="0">
            <a:spAutoFit/>
          </a:bodyPr>
          <a:lstStyle/>
          <a:p>
            <a:r>
              <a:rPr lang="en-US" altLang="zh-TW" dirty="0" smtClean="0"/>
              <a:t>3</a:t>
            </a:r>
            <a:endParaRPr lang="zh-TW" altLang="en-US" dirty="0"/>
          </a:p>
        </p:txBody>
      </p:sp>
      <p:sp>
        <p:nvSpPr>
          <p:cNvPr id="57" name="手繪多邊形 56"/>
          <p:cNvSpPr/>
          <p:nvPr/>
        </p:nvSpPr>
        <p:spPr>
          <a:xfrm>
            <a:off x="6314280" y="4218115"/>
            <a:ext cx="1600487" cy="1152199"/>
          </a:xfrm>
          <a:custGeom>
            <a:avLst/>
            <a:gdLst>
              <a:gd name="connsiteX0" fmla="*/ 0 w 1600487"/>
              <a:gd name="connsiteY0" fmla="*/ 66349 h 1152199"/>
              <a:gd name="connsiteX1" fmla="*/ 1171575 w 1600487"/>
              <a:gd name="connsiteY1" fmla="*/ 47299 h 1152199"/>
              <a:gd name="connsiteX2" fmla="*/ 1600200 w 1600487"/>
              <a:gd name="connsiteY2" fmla="*/ 599749 h 1152199"/>
              <a:gd name="connsiteX3" fmla="*/ 1238250 w 1600487"/>
              <a:gd name="connsiteY3" fmla="*/ 1152199 h 1152199"/>
            </a:gdLst>
            <a:ahLst/>
            <a:cxnLst>
              <a:cxn ang="0">
                <a:pos x="connsiteX0" y="connsiteY0"/>
              </a:cxn>
              <a:cxn ang="0">
                <a:pos x="connsiteX1" y="connsiteY1"/>
              </a:cxn>
              <a:cxn ang="0">
                <a:pos x="connsiteX2" y="connsiteY2"/>
              </a:cxn>
              <a:cxn ang="0">
                <a:pos x="connsiteX3" y="connsiteY3"/>
              </a:cxn>
            </a:cxnLst>
            <a:rect l="l" t="t" r="r" b="b"/>
            <a:pathLst>
              <a:path w="1600487" h="1152199">
                <a:moveTo>
                  <a:pt x="0" y="66349"/>
                </a:moveTo>
                <a:cubicBezTo>
                  <a:pt x="452437" y="12374"/>
                  <a:pt x="904875" y="-41601"/>
                  <a:pt x="1171575" y="47299"/>
                </a:cubicBezTo>
                <a:cubicBezTo>
                  <a:pt x="1438275" y="136199"/>
                  <a:pt x="1589088" y="415599"/>
                  <a:pt x="1600200" y="599749"/>
                </a:cubicBezTo>
                <a:cubicBezTo>
                  <a:pt x="1611312" y="783899"/>
                  <a:pt x="1296987" y="1063299"/>
                  <a:pt x="1238250" y="1152199"/>
                </a:cubicBezTo>
              </a:path>
            </a:pathLst>
          </a:custGeom>
          <a:ln w="38100">
            <a:solidFill>
              <a:srgbClr val="0000CC"/>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58" name="直線單箭頭接點 57"/>
          <p:cNvCxnSpPr/>
          <p:nvPr/>
        </p:nvCxnSpPr>
        <p:spPr bwMode="auto">
          <a:xfrm flipH="1" flipV="1">
            <a:off x="6112682" y="1839120"/>
            <a:ext cx="1217129" cy="350616"/>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7246988" y="1916832"/>
            <a:ext cx="1954574" cy="461665"/>
          </a:xfrm>
          <a:prstGeom prst="rect">
            <a:avLst/>
          </a:prstGeom>
          <a:noFill/>
        </p:spPr>
        <p:txBody>
          <a:bodyPr wrap="none" rtlCol="0">
            <a:spAutoFit/>
          </a:bodyPr>
          <a:lstStyle/>
          <a:p>
            <a:r>
              <a:rPr lang="en-US" altLang="zh-TW" b="1" dirty="0" smtClean="0">
                <a:solidFill>
                  <a:srgbClr val="FF0000"/>
                </a:solidFill>
              </a:rPr>
              <a:t>Take C-Train</a:t>
            </a:r>
            <a:endParaRPr lang="zh-TW" altLang="en-US" b="1" dirty="0">
              <a:solidFill>
                <a:srgbClr val="FF0000"/>
              </a:solidFill>
            </a:endParaRPr>
          </a:p>
        </p:txBody>
      </p:sp>
      <p:cxnSp>
        <p:nvCxnSpPr>
          <p:cNvPr id="60" name="直線單箭頭接點 59"/>
          <p:cNvCxnSpPr/>
          <p:nvPr/>
        </p:nvCxnSpPr>
        <p:spPr bwMode="auto">
          <a:xfrm flipH="1" flipV="1">
            <a:off x="6080703" y="2337150"/>
            <a:ext cx="1217129" cy="350616"/>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字方塊 60"/>
          <p:cNvSpPr txBox="1"/>
          <p:nvPr/>
        </p:nvSpPr>
        <p:spPr>
          <a:xfrm>
            <a:off x="7236296" y="2420888"/>
            <a:ext cx="1446806" cy="461665"/>
          </a:xfrm>
          <a:prstGeom prst="rect">
            <a:avLst/>
          </a:prstGeom>
          <a:noFill/>
        </p:spPr>
        <p:txBody>
          <a:bodyPr wrap="none" rtlCol="0">
            <a:spAutoFit/>
          </a:bodyPr>
          <a:lstStyle/>
          <a:p>
            <a:r>
              <a:rPr lang="en-US" altLang="zh-TW" b="1" dirty="0" smtClean="0">
                <a:solidFill>
                  <a:srgbClr val="FF0000"/>
                </a:solidFill>
              </a:rPr>
              <a:t>Total cost</a:t>
            </a:r>
            <a:endParaRPr lang="zh-TW" altLang="en-US" b="1" dirty="0">
              <a:solidFill>
                <a:srgbClr val="FF0000"/>
              </a:solidFill>
            </a:endParaRPr>
          </a:p>
        </p:txBody>
      </p:sp>
      <p:sp>
        <p:nvSpPr>
          <p:cNvPr id="62" name="文字方塊 61"/>
          <p:cNvSpPr txBox="1"/>
          <p:nvPr/>
        </p:nvSpPr>
        <p:spPr>
          <a:xfrm>
            <a:off x="7236296" y="1455167"/>
            <a:ext cx="971741" cy="461665"/>
          </a:xfrm>
          <a:prstGeom prst="rect">
            <a:avLst/>
          </a:prstGeom>
          <a:noFill/>
        </p:spPr>
        <p:txBody>
          <a:bodyPr wrap="none" rtlCol="0">
            <a:spAutoFit/>
          </a:bodyPr>
          <a:lstStyle/>
          <a:p>
            <a:r>
              <a:rPr lang="en-US" altLang="zh-TW" b="1" dirty="0" smtClean="0">
                <a:solidFill>
                  <a:srgbClr val="FF0000"/>
                </a:solidFill>
              </a:rPr>
              <a:t>Route</a:t>
            </a:r>
            <a:endParaRPr lang="zh-TW" altLang="en-US" b="1" dirty="0">
              <a:solidFill>
                <a:srgbClr val="FF0000"/>
              </a:solidFill>
            </a:endParaRPr>
          </a:p>
        </p:txBody>
      </p:sp>
      <p:cxnSp>
        <p:nvCxnSpPr>
          <p:cNvPr id="63" name="直線單箭頭接點 62"/>
          <p:cNvCxnSpPr>
            <a:stCxn id="62" idx="1"/>
          </p:cNvCxnSpPr>
          <p:nvPr/>
        </p:nvCxnSpPr>
        <p:spPr bwMode="auto">
          <a:xfrm flipH="1" flipV="1">
            <a:off x="6588224" y="1355576"/>
            <a:ext cx="648072" cy="330424"/>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82076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99592" y="764704"/>
            <a:ext cx="7315200" cy="838200"/>
          </a:xfrm>
        </p:spPr>
        <p:txBody>
          <a:bodyPr/>
          <a:lstStyle/>
          <a:p>
            <a:r>
              <a:rPr lang="en-US" altLang="zh-TW" dirty="0" smtClean="0"/>
              <a:t>Solution</a:t>
            </a:r>
            <a:endParaRPr lang="zh-TW" altLang="en-US" dirty="0"/>
          </a:p>
        </p:txBody>
      </p:sp>
      <p:sp>
        <p:nvSpPr>
          <p:cNvPr id="4" name="橢圓 3"/>
          <p:cNvSpPr/>
          <p:nvPr/>
        </p:nvSpPr>
        <p:spPr bwMode="auto">
          <a:xfrm>
            <a:off x="1862683" y="2872383"/>
            <a:ext cx="360040" cy="360040"/>
          </a:xfrm>
          <a:prstGeom prst="ellipse">
            <a:avLst/>
          </a:prstGeom>
          <a:solidFill>
            <a:srgbClr val="F8F8F8"/>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400" b="1" dirty="0" smtClean="0"/>
              <a:t>S</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 name="橢圓 4"/>
          <p:cNvSpPr/>
          <p:nvPr/>
        </p:nvSpPr>
        <p:spPr bwMode="auto">
          <a:xfrm>
            <a:off x="7283185" y="2853606"/>
            <a:ext cx="360040" cy="360040"/>
          </a:xfrm>
          <a:prstGeom prst="ellipse">
            <a:avLst/>
          </a:prstGeom>
          <a:solidFill>
            <a:srgbClr val="00CCFF"/>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 name="橢圓 5"/>
          <p:cNvSpPr/>
          <p:nvPr/>
        </p:nvSpPr>
        <p:spPr bwMode="auto">
          <a:xfrm>
            <a:off x="3546115" y="2872383"/>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400" b="1" dirty="0" smtClean="0"/>
              <a:t>u</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 name="橢圓 6"/>
          <p:cNvSpPr/>
          <p:nvPr/>
        </p:nvSpPr>
        <p:spPr bwMode="auto">
          <a:xfrm>
            <a:off x="5562339" y="2855888"/>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sz="1400" b="1" dirty="0" smtClean="0"/>
              <a:t>v</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 name="手繪多邊形 9"/>
          <p:cNvSpPr/>
          <p:nvPr/>
        </p:nvSpPr>
        <p:spPr>
          <a:xfrm>
            <a:off x="2209167" y="2767980"/>
            <a:ext cx="1333521" cy="466725"/>
          </a:xfrm>
          <a:custGeom>
            <a:avLst/>
            <a:gdLst>
              <a:gd name="connsiteX0" fmla="*/ 0 w 1333521"/>
              <a:gd name="connsiteY0" fmla="*/ 304800 h 466725"/>
              <a:gd name="connsiteX1" fmla="*/ 47625 w 1333521"/>
              <a:gd name="connsiteY1" fmla="*/ 323850 h 466725"/>
              <a:gd name="connsiteX2" fmla="*/ 76200 w 1333521"/>
              <a:gd name="connsiteY2" fmla="*/ 342900 h 466725"/>
              <a:gd name="connsiteX3" fmla="*/ 123825 w 1333521"/>
              <a:gd name="connsiteY3" fmla="*/ 333375 h 466725"/>
              <a:gd name="connsiteX4" fmla="*/ 180975 w 1333521"/>
              <a:gd name="connsiteY4" fmla="*/ 295275 h 466725"/>
              <a:gd name="connsiteX5" fmla="*/ 200025 w 1333521"/>
              <a:gd name="connsiteY5" fmla="*/ 266700 h 466725"/>
              <a:gd name="connsiteX6" fmla="*/ 247650 w 1333521"/>
              <a:gd name="connsiteY6" fmla="*/ 209550 h 466725"/>
              <a:gd name="connsiteX7" fmla="*/ 323850 w 1333521"/>
              <a:gd name="connsiteY7" fmla="*/ 247650 h 466725"/>
              <a:gd name="connsiteX8" fmla="*/ 333375 w 1333521"/>
              <a:gd name="connsiteY8" fmla="*/ 285750 h 466725"/>
              <a:gd name="connsiteX9" fmla="*/ 352425 w 1333521"/>
              <a:gd name="connsiteY9" fmla="*/ 342900 h 466725"/>
              <a:gd name="connsiteX10" fmla="*/ 361950 w 1333521"/>
              <a:gd name="connsiteY10" fmla="*/ 381000 h 466725"/>
              <a:gd name="connsiteX11" fmla="*/ 371475 w 1333521"/>
              <a:gd name="connsiteY11" fmla="*/ 409575 h 466725"/>
              <a:gd name="connsiteX12" fmla="*/ 400050 w 1333521"/>
              <a:gd name="connsiteY12" fmla="*/ 419100 h 466725"/>
              <a:gd name="connsiteX13" fmla="*/ 447675 w 1333521"/>
              <a:gd name="connsiteY13" fmla="*/ 371475 h 466725"/>
              <a:gd name="connsiteX14" fmla="*/ 466725 w 1333521"/>
              <a:gd name="connsiteY14" fmla="*/ 342900 h 466725"/>
              <a:gd name="connsiteX15" fmla="*/ 533400 w 1333521"/>
              <a:gd name="connsiteY15" fmla="*/ 276225 h 466725"/>
              <a:gd name="connsiteX16" fmla="*/ 581025 w 1333521"/>
              <a:gd name="connsiteY16" fmla="*/ 171450 h 466725"/>
              <a:gd name="connsiteX17" fmla="*/ 609600 w 1333521"/>
              <a:gd name="connsiteY17" fmla="*/ 142875 h 466725"/>
              <a:gd name="connsiteX18" fmla="*/ 657225 w 1333521"/>
              <a:gd name="connsiteY18" fmla="*/ 104775 h 466725"/>
              <a:gd name="connsiteX19" fmla="*/ 685800 w 1333521"/>
              <a:gd name="connsiteY19" fmla="*/ 123825 h 466725"/>
              <a:gd name="connsiteX20" fmla="*/ 695325 w 1333521"/>
              <a:gd name="connsiteY20" fmla="*/ 152400 h 466725"/>
              <a:gd name="connsiteX21" fmla="*/ 723900 w 1333521"/>
              <a:gd name="connsiteY21" fmla="*/ 228600 h 466725"/>
              <a:gd name="connsiteX22" fmla="*/ 742950 w 1333521"/>
              <a:gd name="connsiteY22" fmla="*/ 276225 h 466725"/>
              <a:gd name="connsiteX23" fmla="*/ 752475 w 1333521"/>
              <a:gd name="connsiteY23" fmla="*/ 314325 h 466725"/>
              <a:gd name="connsiteX24" fmla="*/ 771525 w 1333521"/>
              <a:gd name="connsiteY24" fmla="*/ 361950 h 466725"/>
              <a:gd name="connsiteX25" fmla="*/ 781050 w 1333521"/>
              <a:gd name="connsiteY25" fmla="*/ 400050 h 466725"/>
              <a:gd name="connsiteX26" fmla="*/ 819150 w 1333521"/>
              <a:gd name="connsiteY26" fmla="*/ 466725 h 466725"/>
              <a:gd name="connsiteX27" fmla="*/ 876300 w 1333521"/>
              <a:gd name="connsiteY27" fmla="*/ 409575 h 466725"/>
              <a:gd name="connsiteX28" fmla="*/ 895350 w 1333521"/>
              <a:gd name="connsiteY28" fmla="*/ 381000 h 466725"/>
              <a:gd name="connsiteX29" fmla="*/ 923925 w 1333521"/>
              <a:gd name="connsiteY29" fmla="*/ 352425 h 466725"/>
              <a:gd name="connsiteX30" fmla="*/ 971550 w 1333521"/>
              <a:gd name="connsiteY30" fmla="*/ 276225 h 466725"/>
              <a:gd name="connsiteX31" fmla="*/ 1000125 w 1333521"/>
              <a:gd name="connsiteY31" fmla="*/ 180975 h 466725"/>
              <a:gd name="connsiteX32" fmla="*/ 1009650 w 1333521"/>
              <a:gd name="connsiteY32" fmla="*/ 123825 h 466725"/>
              <a:gd name="connsiteX33" fmla="*/ 1028700 w 1333521"/>
              <a:gd name="connsiteY33" fmla="*/ 0 h 466725"/>
              <a:gd name="connsiteX34" fmla="*/ 1057275 w 1333521"/>
              <a:gd name="connsiteY34" fmla="*/ 38100 h 466725"/>
              <a:gd name="connsiteX35" fmla="*/ 1066800 w 1333521"/>
              <a:gd name="connsiteY35" fmla="*/ 85725 h 466725"/>
              <a:gd name="connsiteX36" fmla="*/ 1076325 w 1333521"/>
              <a:gd name="connsiteY36" fmla="*/ 114300 h 466725"/>
              <a:gd name="connsiteX37" fmla="*/ 1085850 w 1333521"/>
              <a:gd name="connsiteY37" fmla="*/ 152400 h 466725"/>
              <a:gd name="connsiteX38" fmla="*/ 1095375 w 1333521"/>
              <a:gd name="connsiteY38" fmla="*/ 390525 h 466725"/>
              <a:gd name="connsiteX39" fmla="*/ 1114425 w 1333521"/>
              <a:gd name="connsiteY39" fmla="*/ 333375 h 466725"/>
              <a:gd name="connsiteX40" fmla="*/ 1143000 w 1333521"/>
              <a:gd name="connsiteY40" fmla="*/ 257175 h 466725"/>
              <a:gd name="connsiteX41" fmla="*/ 1162050 w 1333521"/>
              <a:gd name="connsiteY41" fmla="*/ 219075 h 466725"/>
              <a:gd name="connsiteX42" fmla="*/ 1171575 w 1333521"/>
              <a:gd name="connsiteY42" fmla="*/ 190500 h 466725"/>
              <a:gd name="connsiteX43" fmla="*/ 1209675 w 1333521"/>
              <a:gd name="connsiteY43" fmla="*/ 276225 h 466725"/>
              <a:gd name="connsiteX44" fmla="*/ 1238250 w 1333521"/>
              <a:gd name="connsiteY44" fmla="*/ 333375 h 466725"/>
              <a:gd name="connsiteX45" fmla="*/ 1266825 w 1333521"/>
              <a:gd name="connsiteY45" fmla="*/ 342900 h 466725"/>
              <a:gd name="connsiteX46" fmla="*/ 1333500 w 1333521"/>
              <a:gd name="connsiteY46" fmla="*/ 323850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333521" h="466725">
                <a:moveTo>
                  <a:pt x="0" y="304800"/>
                </a:moveTo>
                <a:cubicBezTo>
                  <a:pt x="15875" y="311150"/>
                  <a:pt x="32332" y="316204"/>
                  <a:pt x="47625" y="323850"/>
                </a:cubicBezTo>
                <a:cubicBezTo>
                  <a:pt x="57864" y="328970"/>
                  <a:pt x="64841" y="341480"/>
                  <a:pt x="76200" y="342900"/>
                </a:cubicBezTo>
                <a:cubicBezTo>
                  <a:pt x="92264" y="344908"/>
                  <a:pt x="107950" y="336550"/>
                  <a:pt x="123825" y="333375"/>
                </a:cubicBezTo>
                <a:cubicBezTo>
                  <a:pt x="142875" y="320675"/>
                  <a:pt x="168275" y="314325"/>
                  <a:pt x="180975" y="295275"/>
                </a:cubicBezTo>
                <a:cubicBezTo>
                  <a:pt x="187325" y="285750"/>
                  <a:pt x="192696" y="275494"/>
                  <a:pt x="200025" y="266700"/>
                </a:cubicBezTo>
                <a:cubicBezTo>
                  <a:pt x="261141" y="193361"/>
                  <a:pt x="200352" y="280496"/>
                  <a:pt x="247650" y="209550"/>
                </a:cubicBezTo>
                <a:cubicBezTo>
                  <a:pt x="285209" y="217062"/>
                  <a:pt x="303193" y="211501"/>
                  <a:pt x="323850" y="247650"/>
                </a:cubicBezTo>
                <a:cubicBezTo>
                  <a:pt x="330345" y="259016"/>
                  <a:pt x="329613" y="273211"/>
                  <a:pt x="333375" y="285750"/>
                </a:cubicBezTo>
                <a:cubicBezTo>
                  <a:pt x="339145" y="304984"/>
                  <a:pt x="347555" y="323419"/>
                  <a:pt x="352425" y="342900"/>
                </a:cubicBezTo>
                <a:cubicBezTo>
                  <a:pt x="355600" y="355600"/>
                  <a:pt x="358354" y="368413"/>
                  <a:pt x="361950" y="381000"/>
                </a:cubicBezTo>
                <a:cubicBezTo>
                  <a:pt x="364708" y="390654"/>
                  <a:pt x="364375" y="402475"/>
                  <a:pt x="371475" y="409575"/>
                </a:cubicBezTo>
                <a:cubicBezTo>
                  <a:pt x="378575" y="416675"/>
                  <a:pt x="390525" y="415925"/>
                  <a:pt x="400050" y="419100"/>
                </a:cubicBezTo>
                <a:cubicBezTo>
                  <a:pt x="415925" y="403225"/>
                  <a:pt x="432891" y="388371"/>
                  <a:pt x="447675" y="371475"/>
                </a:cubicBezTo>
                <a:cubicBezTo>
                  <a:pt x="455213" y="362860"/>
                  <a:pt x="459067" y="351409"/>
                  <a:pt x="466725" y="342900"/>
                </a:cubicBezTo>
                <a:cubicBezTo>
                  <a:pt x="487751" y="319538"/>
                  <a:pt x="533400" y="276225"/>
                  <a:pt x="533400" y="276225"/>
                </a:cubicBezTo>
                <a:cubicBezTo>
                  <a:pt x="544376" y="243296"/>
                  <a:pt x="559730" y="192745"/>
                  <a:pt x="581025" y="171450"/>
                </a:cubicBezTo>
                <a:cubicBezTo>
                  <a:pt x="590550" y="161925"/>
                  <a:pt x="600976" y="153223"/>
                  <a:pt x="609600" y="142875"/>
                </a:cubicBezTo>
                <a:cubicBezTo>
                  <a:pt x="642741" y="103105"/>
                  <a:pt x="610315" y="120412"/>
                  <a:pt x="657225" y="104775"/>
                </a:cubicBezTo>
                <a:cubicBezTo>
                  <a:pt x="666750" y="111125"/>
                  <a:pt x="678649" y="114886"/>
                  <a:pt x="685800" y="123825"/>
                </a:cubicBezTo>
                <a:cubicBezTo>
                  <a:pt x="692072" y="131665"/>
                  <a:pt x="691370" y="143172"/>
                  <a:pt x="695325" y="152400"/>
                </a:cubicBezTo>
                <a:cubicBezTo>
                  <a:pt x="753782" y="288799"/>
                  <a:pt x="679998" y="96893"/>
                  <a:pt x="723900" y="228600"/>
                </a:cubicBezTo>
                <a:cubicBezTo>
                  <a:pt x="729307" y="244820"/>
                  <a:pt x="737543" y="260005"/>
                  <a:pt x="742950" y="276225"/>
                </a:cubicBezTo>
                <a:cubicBezTo>
                  <a:pt x="747090" y="288644"/>
                  <a:pt x="748335" y="301906"/>
                  <a:pt x="752475" y="314325"/>
                </a:cubicBezTo>
                <a:cubicBezTo>
                  <a:pt x="757882" y="330545"/>
                  <a:pt x="766118" y="345730"/>
                  <a:pt x="771525" y="361950"/>
                </a:cubicBezTo>
                <a:cubicBezTo>
                  <a:pt x="775665" y="374369"/>
                  <a:pt x="776453" y="387793"/>
                  <a:pt x="781050" y="400050"/>
                </a:cubicBezTo>
                <a:cubicBezTo>
                  <a:pt x="791408" y="427672"/>
                  <a:pt x="803359" y="443038"/>
                  <a:pt x="819150" y="466725"/>
                </a:cubicBezTo>
                <a:cubicBezTo>
                  <a:pt x="838200" y="447675"/>
                  <a:pt x="861356" y="431991"/>
                  <a:pt x="876300" y="409575"/>
                </a:cubicBezTo>
                <a:cubicBezTo>
                  <a:pt x="882650" y="400050"/>
                  <a:pt x="888021" y="389794"/>
                  <a:pt x="895350" y="381000"/>
                </a:cubicBezTo>
                <a:cubicBezTo>
                  <a:pt x="903974" y="370652"/>
                  <a:pt x="915301" y="362773"/>
                  <a:pt x="923925" y="352425"/>
                </a:cubicBezTo>
                <a:cubicBezTo>
                  <a:pt x="933083" y="341436"/>
                  <a:pt x="969691" y="280314"/>
                  <a:pt x="971550" y="276225"/>
                </a:cubicBezTo>
                <a:cubicBezTo>
                  <a:pt x="980228" y="257134"/>
                  <a:pt x="995190" y="205648"/>
                  <a:pt x="1000125" y="180975"/>
                </a:cubicBezTo>
                <a:cubicBezTo>
                  <a:pt x="1003913" y="162037"/>
                  <a:pt x="1006195" y="142826"/>
                  <a:pt x="1009650" y="123825"/>
                </a:cubicBezTo>
                <a:cubicBezTo>
                  <a:pt x="1027104" y="27827"/>
                  <a:pt x="1012567" y="129061"/>
                  <a:pt x="1028700" y="0"/>
                </a:cubicBezTo>
                <a:cubicBezTo>
                  <a:pt x="1038225" y="12700"/>
                  <a:pt x="1050828" y="23593"/>
                  <a:pt x="1057275" y="38100"/>
                </a:cubicBezTo>
                <a:cubicBezTo>
                  <a:pt x="1063850" y="52894"/>
                  <a:pt x="1062873" y="70019"/>
                  <a:pt x="1066800" y="85725"/>
                </a:cubicBezTo>
                <a:cubicBezTo>
                  <a:pt x="1069235" y="95465"/>
                  <a:pt x="1073567" y="104646"/>
                  <a:pt x="1076325" y="114300"/>
                </a:cubicBezTo>
                <a:cubicBezTo>
                  <a:pt x="1079921" y="126887"/>
                  <a:pt x="1082675" y="139700"/>
                  <a:pt x="1085850" y="152400"/>
                </a:cubicBezTo>
                <a:cubicBezTo>
                  <a:pt x="1089025" y="231775"/>
                  <a:pt x="1082986" y="312059"/>
                  <a:pt x="1095375" y="390525"/>
                </a:cubicBezTo>
                <a:cubicBezTo>
                  <a:pt x="1098507" y="410360"/>
                  <a:pt x="1105445" y="351336"/>
                  <a:pt x="1114425" y="333375"/>
                </a:cubicBezTo>
                <a:cubicBezTo>
                  <a:pt x="1167463" y="227300"/>
                  <a:pt x="1104094" y="360925"/>
                  <a:pt x="1143000" y="257175"/>
                </a:cubicBezTo>
                <a:cubicBezTo>
                  <a:pt x="1147986" y="243880"/>
                  <a:pt x="1156457" y="232126"/>
                  <a:pt x="1162050" y="219075"/>
                </a:cubicBezTo>
                <a:cubicBezTo>
                  <a:pt x="1166005" y="209847"/>
                  <a:pt x="1168400" y="200025"/>
                  <a:pt x="1171575" y="190500"/>
                </a:cubicBezTo>
                <a:cubicBezTo>
                  <a:pt x="1201764" y="235783"/>
                  <a:pt x="1187005" y="208215"/>
                  <a:pt x="1209675" y="276225"/>
                </a:cubicBezTo>
                <a:cubicBezTo>
                  <a:pt x="1215950" y="295049"/>
                  <a:pt x="1221464" y="319946"/>
                  <a:pt x="1238250" y="333375"/>
                </a:cubicBezTo>
                <a:cubicBezTo>
                  <a:pt x="1246090" y="339647"/>
                  <a:pt x="1257300" y="339725"/>
                  <a:pt x="1266825" y="342900"/>
                </a:cubicBezTo>
                <a:cubicBezTo>
                  <a:pt x="1336643" y="332926"/>
                  <a:pt x="1333500" y="355826"/>
                  <a:pt x="1333500" y="323850"/>
                </a:cubicBezTo>
              </a:path>
            </a:pathLst>
          </a:custGeom>
          <a:ln>
            <a:solidFill>
              <a:srgbClr val="0000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 name="手繪多邊形 10"/>
          <p:cNvSpPr/>
          <p:nvPr/>
        </p:nvSpPr>
        <p:spPr>
          <a:xfrm>
            <a:off x="5922379" y="2834928"/>
            <a:ext cx="1373138" cy="342900"/>
          </a:xfrm>
          <a:custGeom>
            <a:avLst/>
            <a:gdLst>
              <a:gd name="connsiteX0" fmla="*/ 0 w 1790700"/>
              <a:gd name="connsiteY0" fmla="*/ 209550 h 342900"/>
              <a:gd name="connsiteX1" fmla="*/ 47625 w 1790700"/>
              <a:gd name="connsiteY1" fmla="*/ 200025 h 342900"/>
              <a:gd name="connsiteX2" fmla="*/ 114300 w 1790700"/>
              <a:gd name="connsiteY2" fmla="*/ 142875 h 342900"/>
              <a:gd name="connsiteX3" fmla="*/ 133350 w 1790700"/>
              <a:gd name="connsiteY3" fmla="*/ 114300 h 342900"/>
              <a:gd name="connsiteX4" fmla="*/ 161925 w 1790700"/>
              <a:gd name="connsiteY4" fmla="*/ 85725 h 342900"/>
              <a:gd name="connsiteX5" fmla="*/ 228600 w 1790700"/>
              <a:gd name="connsiteY5" fmla="*/ 123825 h 342900"/>
              <a:gd name="connsiteX6" fmla="*/ 238125 w 1790700"/>
              <a:gd name="connsiteY6" fmla="*/ 152400 h 342900"/>
              <a:gd name="connsiteX7" fmla="*/ 314325 w 1790700"/>
              <a:gd name="connsiteY7" fmla="*/ 219075 h 342900"/>
              <a:gd name="connsiteX8" fmla="*/ 361950 w 1790700"/>
              <a:gd name="connsiteY8" fmla="*/ 266700 h 342900"/>
              <a:gd name="connsiteX9" fmla="*/ 400050 w 1790700"/>
              <a:gd name="connsiteY9" fmla="*/ 257175 h 342900"/>
              <a:gd name="connsiteX10" fmla="*/ 419100 w 1790700"/>
              <a:gd name="connsiteY10" fmla="*/ 219075 h 342900"/>
              <a:gd name="connsiteX11" fmla="*/ 457200 w 1790700"/>
              <a:gd name="connsiteY11" fmla="*/ 171450 h 342900"/>
              <a:gd name="connsiteX12" fmla="*/ 485775 w 1790700"/>
              <a:gd name="connsiteY12" fmla="*/ 152400 h 342900"/>
              <a:gd name="connsiteX13" fmla="*/ 552450 w 1790700"/>
              <a:gd name="connsiteY13" fmla="*/ 85725 h 342900"/>
              <a:gd name="connsiteX14" fmla="*/ 581025 w 1790700"/>
              <a:gd name="connsiteY14" fmla="*/ 19050 h 342900"/>
              <a:gd name="connsiteX15" fmla="*/ 609600 w 1790700"/>
              <a:gd name="connsiteY15" fmla="*/ 0 h 342900"/>
              <a:gd name="connsiteX16" fmla="*/ 657225 w 1790700"/>
              <a:gd name="connsiteY16" fmla="*/ 38100 h 342900"/>
              <a:gd name="connsiteX17" fmla="*/ 676275 w 1790700"/>
              <a:gd name="connsiteY17" fmla="*/ 76200 h 342900"/>
              <a:gd name="connsiteX18" fmla="*/ 714375 w 1790700"/>
              <a:gd name="connsiteY18" fmla="*/ 114300 h 342900"/>
              <a:gd name="connsiteX19" fmla="*/ 742950 w 1790700"/>
              <a:gd name="connsiteY19" fmla="*/ 161925 h 342900"/>
              <a:gd name="connsiteX20" fmla="*/ 800100 w 1790700"/>
              <a:gd name="connsiteY20" fmla="*/ 209550 h 342900"/>
              <a:gd name="connsiteX21" fmla="*/ 838200 w 1790700"/>
              <a:gd name="connsiteY21" fmla="*/ 190500 h 342900"/>
              <a:gd name="connsiteX22" fmla="*/ 895350 w 1790700"/>
              <a:gd name="connsiteY22" fmla="*/ 133350 h 342900"/>
              <a:gd name="connsiteX23" fmla="*/ 923925 w 1790700"/>
              <a:gd name="connsiteY23" fmla="*/ 114300 h 342900"/>
              <a:gd name="connsiteX24" fmla="*/ 1009650 w 1790700"/>
              <a:gd name="connsiteY24" fmla="*/ 38100 h 342900"/>
              <a:gd name="connsiteX25" fmla="*/ 1047750 w 1790700"/>
              <a:gd name="connsiteY25" fmla="*/ 47625 h 342900"/>
              <a:gd name="connsiteX26" fmla="*/ 1114425 w 1790700"/>
              <a:gd name="connsiteY26" fmla="*/ 123825 h 342900"/>
              <a:gd name="connsiteX27" fmla="*/ 1143000 w 1790700"/>
              <a:gd name="connsiteY27" fmla="*/ 152400 h 342900"/>
              <a:gd name="connsiteX28" fmla="*/ 1200150 w 1790700"/>
              <a:gd name="connsiteY28" fmla="*/ 238125 h 342900"/>
              <a:gd name="connsiteX29" fmla="*/ 1209675 w 1790700"/>
              <a:gd name="connsiteY29" fmla="*/ 285750 h 342900"/>
              <a:gd name="connsiteX30" fmla="*/ 1247775 w 1790700"/>
              <a:gd name="connsiteY30" fmla="*/ 342900 h 342900"/>
              <a:gd name="connsiteX31" fmla="*/ 1304925 w 1790700"/>
              <a:gd name="connsiteY31" fmla="*/ 295275 h 342900"/>
              <a:gd name="connsiteX32" fmla="*/ 1333500 w 1790700"/>
              <a:gd name="connsiteY32" fmla="*/ 276225 h 342900"/>
              <a:gd name="connsiteX33" fmla="*/ 1428750 w 1790700"/>
              <a:gd name="connsiteY33" fmla="*/ 200025 h 342900"/>
              <a:gd name="connsiteX34" fmla="*/ 1447800 w 1790700"/>
              <a:gd name="connsiteY34" fmla="*/ 171450 h 342900"/>
              <a:gd name="connsiteX35" fmla="*/ 1504950 w 1790700"/>
              <a:gd name="connsiteY35" fmla="*/ 142875 h 342900"/>
              <a:gd name="connsiteX36" fmla="*/ 1562100 w 1790700"/>
              <a:gd name="connsiteY36" fmla="*/ 209550 h 342900"/>
              <a:gd name="connsiteX37" fmla="*/ 1581150 w 1790700"/>
              <a:gd name="connsiteY37" fmla="*/ 238125 h 342900"/>
              <a:gd name="connsiteX38" fmla="*/ 1609725 w 1790700"/>
              <a:gd name="connsiteY38" fmla="*/ 257175 h 342900"/>
              <a:gd name="connsiteX39" fmla="*/ 1714500 w 1790700"/>
              <a:gd name="connsiteY39" fmla="*/ 238125 h 342900"/>
              <a:gd name="connsiteX40" fmla="*/ 1790700 w 1790700"/>
              <a:gd name="connsiteY40" fmla="*/ 2190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790700" h="342900">
                <a:moveTo>
                  <a:pt x="0" y="209550"/>
                </a:moveTo>
                <a:cubicBezTo>
                  <a:pt x="15875" y="206375"/>
                  <a:pt x="32831" y="206600"/>
                  <a:pt x="47625" y="200025"/>
                </a:cubicBezTo>
                <a:cubicBezTo>
                  <a:pt x="64319" y="192605"/>
                  <a:pt x="101807" y="157866"/>
                  <a:pt x="114300" y="142875"/>
                </a:cubicBezTo>
                <a:cubicBezTo>
                  <a:pt x="121629" y="134081"/>
                  <a:pt x="126021" y="123094"/>
                  <a:pt x="133350" y="114300"/>
                </a:cubicBezTo>
                <a:cubicBezTo>
                  <a:pt x="141974" y="103952"/>
                  <a:pt x="152400" y="95250"/>
                  <a:pt x="161925" y="85725"/>
                </a:cubicBezTo>
                <a:cubicBezTo>
                  <a:pt x="198387" y="94840"/>
                  <a:pt x="205901" y="89777"/>
                  <a:pt x="228600" y="123825"/>
                </a:cubicBezTo>
                <a:cubicBezTo>
                  <a:pt x="234169" y="132179"/>
                  <a:pt x="232289" y="144230"/>
                  <a:pt x="238125" y="152400"/>
                </a:cubicBezTo>
                <a:cubicBezTo>
                  <a:pt x="275226" y="204341"/>
                  <a:pt x="272662" y="177412"/>
                  <a:pt x="314325" y="219075"/>
                </a:cubicBezTo>
                <a:cubicBezTo>
                  <a:pt x="377825" y="282575"/>
                  <a:pt x="285750" y="215900"/>
                  <a:pt x="361950" y="266700"/>
                </a:cubicBezTo>
                <a:cubicBezTo>
                  <a:pt x="374650" y="263525"/>
                  <a:pt x="389993" y="265556"/>
                  <a:pt x="400050" y="257175"/>
                </a:cubicBezTo>
                <a:cubicBezTo>
                  <a:pt x="410958" y="248085"/>
                  <a:pt x="411224" y="230889"/>
                  <a:pt x="419100" y="219075"/>
                </a:cubicBezTo>
                <a:cubicBezTo>
                  <a:pt x="430377" y="202159"/>
                  <a:pt x="442825" y="185825"/>
                  <a:pt x="457200" y="171450"/>
                </a:cubicBezTo>
                <a:cubicBezTo>
                  <a:pt x="465295" y="163355"/>
                  <a:pt x="477680" y="160495"/>
                  <a:pt x="485775" y="152400"/>
                </a:cubicBezTo>
                <a:cubicBezTo>
                  <a:pt x="564965" y="73210"/>
                  <a:pt x="487849" y="128792"/>
                  <a:pt x="552450" y="85725"/>
                </a:cubicBezTo>
                <a:cubicBezTo>
                  <a:pt x="559737" y="56578"/>
                  <a:pt x="559099" y="40976"/>
                  <a:pt x="581025" y="19050"/>
                </a:cubicBezTo>
                <a:cubicBezTo>
                  <a:pt x="589120" y="10955"/>
                  <a:pt x="600075" y="6350"/>
                  <a:pt x="609600" y="0"/>
                </a:cubicBezTo>
                <a:cubicBezTo>
                  <a:pt x="625475" y="12700"/>
                  <a:pt x="643838" y="22800"/>
                  <a:pt x="657225" y="38100"/>
                </a:cubicBezTo>
                <a:cubicBezTo>
                  <a:pt x="666575" y="48786"/>
                  <a:pt x="667756" y="64841"/>
                  <a:pt x="676275" y="76200"/>
                </a:cubicBezTo>
                <a:cubicBezTo>
                  <a:pt x="687051" y="90568"/>
                  <a:pt x="703348" y="100123"/>
                  <a:pt x="714375" y="114300"/>
                </a:cubicBezTo>
                <a:cubicBezTo>
                  <a:pt x="725741" y="128913"/>
                  <a:pt x="731842" y="147114"/>
                  <a:pt x="742950" y="161925"/>
                </a:cubicBezTo>
                <a:cubicBezTo>
                  <a:pt x="761285" y="186371"/>
                  <a:pt x="775899" y="193416"/>
                  <a:pt x="800100" y="209550"/>
                </a:cubicBezTo>
                <a:cubicBezTo>
                  <a:pt x="812800" y="203200"/>
                  <a:pt x="827112" y="199370"/>
                  <a:pt x="838200" y="190500"/>
                </a:cubicBezTo>
                <a:cubicBezTo>
                  <a:pt x="859237" y="173670"/>
                  <a:pt x="872934" y="148294"/>
                  <a:pt x="895350" y="133350"/>
                </a:cubicBezTo>
                <a:cubicBezTo>
                  <a:pt x="904875" y="127000"/>
                  <a:pt x="915369" y="121905"/>
                  <a:pt x="923925" y="114300"/>
                </a:cubicBezTo>
                <a:cubicBezTo>
                  <a:pt x="1021792" y="27307"/>
                  <a:pt x="944797" y="81335"/>
                  <a:pt x="1009650" y="38100"/>
                </a:cubicBezTo>
                <a:cubicBezTo>
                  <a:pt x="1022350" y="41275"/>
                  <a:pt x="1036384" y="41130"/>
                  <a:pt x="1047750" y="47625"/>
                </a:cubicBezTo>
                <a:cubicBezTo>
                  <a:pt x="1064266" y="57063"/>
                  <a:pt x="1107805" y="116259"/>
                  <a:pt x="1114425" y="123825"/>
                </a:cubicBezTo>
                <a:cubicBezTo>
                  <a:pt x="1123295" y="133962"/>
                  <a:pt x="1134234" y="142173"/>
                  <a:pt x="1143000" y="152400"/>
                </a:cubicBezTo>
                <a:cubicBezTo>
                  <a:pt x="1169455" y="183265"/>
                  <a:pt x="1178833" y="202597"/>
                  <a:pt x="1200150" y="238125"/>
                </a:cubicBezTo>
                <a:cubicBezTo>
                  <a:pt x="1203325" y="254000"/>
                  <a:pt x="1202976" y="271012"/>
                  <a:pt x="1209675" y="285750"/>
                </a:cubicBezTo>
                <a:cubicBezTo>
                  <a:pt x="1219149" y="306593"/>
                  <a:pt x="1247775" y="342900"/>
                  <a:pt x="1247775" y="342900"/>
                </a:cubicBezTo>
                <a:cubicBezTo>
                  <a:pt x="1302352" y="324708"/>
                  <a:pt x="1253026" y="347174"/>
                  <a:pt x="1304925" y="295275"/>
                </a:cubicBezTo>
                <a:cubicBezTo>
                  <a:pt x="1313020" y="287180"/>
                  <a:pt x="1324944" y="283830"/>
                  <a:pt x="1333500" y="276225"/>
                </a:cubicBezTo>
                <a:cubicBezTo>
                  <a:pt x="1419887" y="199436"/>
                  <a:pt x="1356436" y="236182"/>
                  <a:pt x="1428750" y="200025"/>
                </a:cubicBezTo>
                <a:cubicBezTo>
                  <a:pt x="1435100" y="190500"/>
                  <a:pt x="1439705" y="179545"/>
                  <a:pt x="1447800" y="171450"/>
                </a:cubicBezTo>
                <a:cubicBezTo>
                  <a:pt x="1466264" y="152986"/>
                  <a:pt x="1481709" y="150622"/>
                  <a:pt x="1504950" y="142875"/>
                </a:cubicBezTo>
                <a:cubicBezTo>
                  <a:pt x="1539566" y="177491"/>
                  <a:pt x="1531552" y="166783"/>
                  <a:pt x="1562100" y="209550"/>
                </a:cubicBezTo>
                <a:cubicBezTo>
                  <a:pt x="1568754" y="218865"/>
                  <a:pt x="1573055" y="230030"/>
                  <a:pt x="1581150" y="238125"/>
                </a:cubicBezTo>
                <a:cubicBezTo>
                  <a:pt x="1589245" y="246220"/>
                  <a:pt x="1600200" y="250825"/>
                  <a:pt x="1609725" y="257175"/>
                </a:cubicBezTo>
                <a:cubicBezTo>
                  <a:pt x="1644431" y="252217"/>
                  <a:pt x="1680817" y="249353"/>
                  <a:pt x="1714500" y="238125"/>
                </a:cubicBezTo>
                <a:cubicBezTo>
                  <a:pt x="1782262" y="215538"/>
                  <a:pt x="1738736" y="219075"/>
                  <a:pt x="1790700" y="219075"/>
                </a:cubicBezTo>
              </a:path>
            </a:pathLst>
          </a:custGeom>
          <a:ln>
            <a:solidFill>
              <a:srgbClr val="0000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 name="文字方塊 11"/>
          <p:cNvSpPr txBox="1"/>
          <p:nvPr/>
        </p:nvSpPr>
        <p:spPr>
          <a:xfrm>
            <a:off x="1961939" y="2296319"/>
            <a:ext cx="1798890" cy="461665"/>
          </a:xfrm>
          <a:prstGeom prst="rect">
            <a:avLst/>
          </a:prstGeom>
          <a:noFill/>
        </p:spPr>
        <p:txBody>
          <a:bodyPr wrap="none" rtlCol="0">
            <a:spAutoFit/>
          </a:bodyPr>
          <a:lstStyle/>
          <a:p>
            <a:r>
              <a:rPr lang="en-US" altLang="zh-TW" dirty="0" smtClean="0">
                <a:solidFill>
                  <a:srgbClr val="FF0000"/>
                </a:solidFill>
              </a:rPr>
              <a:t>shortest path</a:t>
            </a:r>
            <a:endParaRPr lang="zh-TW" altLang="en-US" dirty="0">
              <a:solidFill>
                <a:srgbClr val="FF0000"/>
              </a:solidFill>
            </a:endParaRPr>
          </a:p>
        </p:txBody>
      </p:sp>
      <p:sp>
        <p:nvSpPr>
          <p:cNvPr id="14" name="文字方塊 13"/>
          <p:cNvSpPr txBox="1"/>
          <p:nvPr/>
        </p:nvSpPr>
        <p:spPr>
          <a:xfrm>
            <a:off x="5742359" y="2368327"/>
            <a:ext cx="1798890" cy="461665"/>
          </a:xfrm>
          <a:prstGeom prst="rect">
            <a:avLst/>
          </a:prstGeom>
          <a:noFill/>
        </p:spPr>
        <p:txBody>
          <a:bodyPr wrap="none" rtlCol="0">
            <a:spAutoFit/>
          </a:bodyPr>
          <a:lstStyle/>
          <a:p>
            <a:r>
              <a:rPr lang="en-US" altLang="zh-TW" dirty="0" smtClean="0">
                <a:solidFill>
                  <a:srgbClr val="FF0000"/>
                </a:solidFill>
              </a:rPr>
              <a:t>shortest path</a:t>
            </a:r>
            <a:endParaRPr lang="zh-TW" altLang="en-US" dirty="0">
              <a:solidFill>
                <a:srgbClr val="FF0000"/>
              </a:solidFill>
            </a:endParaRPr>
          </a:p>
        </p:txBody>
      </p:sp>
      <mc:AlternateContent xmlns:mc="http://schemas.openxmlformats.org/markup-compatibility/2006" xmlns:a14="http://schemas.microsoft.com/office/drawing/2010/main">
        <mc:Choice Requires="a14">
          <p:sp>
            <p:nvSpPr>
              <p:cNvPr id="15" name="文字方塊 14"/>
              <p:cNvSpPr txBox="1"/>
              <p:nvPr/>
            </p:nvSpPr>
            <p:spPr>
              <a:xfrm>
                <a:off x="3289758" y="3249563"/>
                <a:ext cx="737510" cy="461665"/>
              </a:xfrm>
              <a:prstGeom prst="rect">
                <a:avLst/>
              </a:prstGeom>
              <a:noFill/>
            </p:spPr>
            <p:txBody>
              <a:bodyPr wrap="none" rtlCol="0">
                <a:spAutoFit/>
              </a:bodyPr>
              <a:lstStyle/>
              <a:p>
                <a:r>
                  <a:rPr lang="en-US" altLang="zh-TW" b="0" dirty="0" smtClean="0"/>
                  <a:t>d</a:t>
                </a:r>
                <a14:m>
                  <m:oMath xmlns:m="http://schemas.openxmlformats.org/officeDocument/2006/math">
                    <m:r>
                      <a:rPr lang="en-US" altLang="zh-TW" b="0" i="1" smtClean="0">
                        <a:latin typeface="Cambria Math"/>
                      </a:rPr>
                      <m:t>[</m:t>
                    </m:r>
                    <m:r>
                      <a:rPr lang="en-US" altLang="zh-TW" b="0" i="1" smtClean="0">
                        <a:latin typeface="Cambria Math"/>
                      </a:rPr>
                      <m:t>𝑢</m:t>
                    </m:r>
                    <m:r>
                      <a:rPr lang="en-US" altLang="zh-TW" b="0" i="1" smtClean="0">
                        <a:latin typeface="Cambria Math"/>
                      </a:rPr>
                      <m:t>]</m:t>
                    </m:r>
                  </m:oMath>
                </a14:m>
                <a:endParaRPr lang="zh-TW" altLang="en-US"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3289758" y="3249563"/>
                <a:ext cx="737510" cy="461665"/>
              </a:xfrm>
              <a:prstGeom prst="rect">
                <a:avLst/>
              </a:prstGeom>
              <a:blipFill rotWithShape="1">
                <a:blip r:embed="rId2"/>
                <a:stretch>
                  <a:fillRect l="-13223" t="-10526" r="-5785"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5274307" y="3221261"/>
                <a:ext cx="660181" cy="461665"/>
              </a:xfrm>
              <a:prstGeom prst="rect">
                <a:avLst/>
              </a:prstGeom>
              <a:noFill/>
            </p:spPr>
            <p:txBody>
              <a:bodyPr wrap="none" rtlCol="0">
                <a:spAutoFit/>
              </a:bodyPr>
              <a:lstStyle/>
              <a:p>
                <a:r>
                  <a:rPr lang="en-US" altLang="zh-TW" b="0" dirty="0" smtClean="0"/>
                  <a:t>t</a:t>
                </a:r>
                <a14:m>
                  <m:oMath xmlns:m="http://schemas.openxmlformats.org/officeDocument/2006/math">
                    <m:r>
                      <a:rPr lang="en-US" altLang="zh-TW" b="0" i="1" smtClean="0">
                        <a:latin typeface="Cambria Math"/>
                      </a:rPr>
                      <m:t>[</m:t>
                    </m:r>
                    <m:r>
                      <a:rPr lang="en-US" altLang="zh-TW" b="0" i="1" smtClean="0">
                        <a:latin typeface="Cambria Math"/>
                      </a:rPr>
                      <m:t>𝑣</m:t>
                    </m:r>
                    <m:r>
                      <a:rPr lang="en-US" altLang="zh-TW" b="0" i="1" smtClean="0">
                        <a:latin typeface="Cambria Math"/>
                      </a:rPr>
                      <m:t>]</m:t>
                    </m:r>
                  </m:oMath>
                </a14:m>
                <a:endParaRPr lang="zh-TW" altLang="en-US"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5274307" y="3221261"/>
                <a:ext cx="660181" cy="461665"/>
              </a:xfrm>
              <a:prstGeom prst="rect">
                <a:avLst/>
              </a:prstGeom>
              <a:blipFill rotWithShape="1">
                <a:blip r:embed="rId3"/>
                <a:stretch>
                  <a:fillRect l="-13761" t="-10526" r="-8257" b="-28947"/>
                </a:stretch>
              </a:blipFill>
            </p:spPr>
            <p:txBody>
              <a:bodyPr/>
              <a:lstStyle/>
              <a:p>
                <a:r>
                  <a:rPr lang="zh-TW" altLang="en-US">
                    <a:noFill/>
                  </a:rPr>
                  <a:t> </a:t>
                </a:r>
              </a:p>
            </p:txBody>
          </p:sp>
        </mc:Fallback>
      </mc:AlternateContent>
      <p:cxnSp>
        <p:nvCxnSpPr>
          <p:cNvPr id="18" name="直線單箭頭接點 17"/>
          <p:cNvCxnSpPr>
            <a:stCxn id="6" idx="6"/>
            <a:endCxn id="7" idx="2"/>
          </p:cNvCxnSpPr>
          <p:nvPr/>
        </p:nvCxnSpPr>
        <p:spPr bwMode="auto">
          <a:xfrm flipV="1">
            <a:off x="3906155" y="3035908"/>
            <a:ext cx="1656184" cy="16495"/>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字方塊 18"/>
          <p:cNvSpPr txBox="1"/>
          <p:nvPr/>
        </p:nvSpPr>
        <p:spPr>
          <a:xfrm>
            <a:off x="3275856" y="4005063"/>
            <a:ext cx="3149580" cy="461665"/>
          </a:xfrm>
          <a:prstGeom prst="rect">
            <a:avLst/>
          </a:prstGeom>
          <a:noFill/>
        </p:spPr>
        <p:txBody>
          <a:bodyPr wrap="none" rtlCol="0">
            <a:spAutoFit/>
          </a:bodyPr>
          <a:lstStyle/>
          <a:p>
            <a:r>
              <a:rPr lang="en-US" altLang="zh-TW" dirty="0" smtClean="0">
                <a:solidFill>
                  <a:srgbClr val="FF0000"/>
                </a:solidFill>
              </a:rPr>
              <a:t>Take C-train at station u</a:t>
            </a:r>
            <a:endParaRPr lang="zh-TW" altLang="en-US" dirty="0">
              <a:solidFill>
                <a:srgbClr val="FF0000"/>
              </a:solidFill>
            </a:endParaRPr>
          </a:p>
        </p:txBody>
      </p:sp>
      <p:cxnSp>
        <p:nvCxnSpPr>
          <p:cNvPr id="21" name="直線單箭頭接點 20"/>
          <p:cNvCxnSpPr>
            <a:stCxn id="19" idx="0"/>
          </p:cNvCxnSpPr>
          <p:nvPr/>
        </p:nvCxnSpPr>
        <p:spPr bwMode="auto">
          <a:xfrm flipH="1" flipV="1">
            <a:off x="4700179" y="3198936"/>
            <a:ext cx="150467" cy="806127"/>
          </a:xfrm>
          <a:prstGeom prst="straightConnector1">
            <a:avLst/>
          </a:prstGeom>
          <a:solidFill>
            <a:schemeClr val="accent1"/>
          </a:solidFill>
          <a:ln w="38100" cap="flat" cmpd="sng" algn="ctr">
            <a:solidFill>
              <a:srgbClr val="FF0000"/>
            </a:solidFill>
            <a:prstDash val="sysDash"/>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6159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9896" y="81149"/>
            <a:ext cx="7315200" cy="838200"/>
          </a:xfrm>
        </p:spPr>
        <p:txBody>
          <a:bodyPr/>
          <a:lstStyle/>
          <a:p>
            <a:r>
              <a:rPr lang="en-US" altLang="zh-TW" dirty="0" smtClean="0"/>
              <a:t>Sample I/O</a:t>
            </a:r>
            <a:endParaRPr lang="zh-TW" altLang="en-US" dirty="0"/>
          </a:p>
        </p:txBody>
      </p:sp>
      <p:sp>
        <p:nvSpPr>
          <p:cNvPr id="4" name="內容版面配置區 2"/>
          <p:cNvSpPr txBox="1">
            <a:spLocks/>
          </p:cNvSpPr>
          <p:nvPr/>
        </p:nvSpPr>
        <p:spPr bwMode="auto">
          <a:xfrm>
            <a:off x="5711924" y="1052736"/>
            <a:ext cx="1296144" cy="2054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buNone/>
            </a:pPr>
            <a:r>
              <a:rPr lang="en-US" altLang="zh-TW" sz="2800" dirty="0"/>
              <a:t>1 2 4 </a:t>
            </a:r>
            <a:endParaRPr lang="en-US" altLang="zh-TW" sz="2800" dirty="0" smtClean="0"/>
          </a:p>
          <a:p>
            <a:pPr marL="0" indent="0">
              <a:buNone/>
            </a:pPr>
            <a:r>
              <a:rPr lang="en-US" altLang="zh-TW" sz="2800" dirty="0" smtClean="0"/>
              <a:t>2 </a:t>
            </a:r>
          </a:p>
          <a:p>
            <a:pPr marL="0" indent="0">
              <a:buNone/>
            </a:pPr>
            <a:r>
              <a:rPr lang="en-US" altLang="zh-TW" sz="2800" dirty="0" smtClean="0"/>
              <a:t>5</a:t>
            </a:r>
          </a:p>
        </p:txBody>
      </p:sp>
      <p:sp>
        <p:nvSpPr>
          <p:cNvPr id="20" name="橢圓 19"/>
          <p:cNvSpPr/>
          <p:nvPr/>
        </p:nvSpPr>
        <p:spPr bwMode="auto">
          <a:xfrm>
            <a:off x="1393217" y="2302790"/>
            <a:ext cx="360040" cy="360040"/>
          </a:xfrm>
          <a:prstGeom prst="ellipse">
            <a:avLst/>
          </a:prstGeom>
          <a:solidFill>
            <a:srgbClr val="F8F8F8"/>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3" name="橢圓 32"/>
          <p:cNvSpPr/>
          <p:nvPr/>
        </p:nvSpPr>
        <p:spPr bwMode="auto">
          <a:xfrm>
            <a:off x="2757202" y="2302790"/>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4" name="橢圓 33"/>
          <p:cNvSpPr/>
          <p:nvPr/>
        </p:nvSpPr>
        <p:spPr bwMode="auto">
          <a:xfrm>
            <a:off x="1389050" y="3634938"/>
            <a:ext cx="360040" cy="360040"/>
          </a:xfrm>
          <a:prstGeom prst="ellipse">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5" name="橢圓 34"/>
          <p:cNvSpPr/>
          <p:nvPr/>
        </p:nvSpPr>
        <p:spPr bwMode="auto">
          <a:xfrm>
            <a:off x="2746459" y="3633772"/>
            <a:ext cx="360040" cy="360040"/>
          </a:xfrm>
          <a:prstGeom prst="ellipse">
            <a:avLst/>
          </a:prstGeom>
          <a:solidFill>
            <a:srgbClr val="00CCFF"/>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2" name="直線接點 31"/>
          <p:cNvCxnSpPr>
            <a:stCxn id="20" idx="6"/>
            <a:endCxn id="33" idx="2"/>
          </p:cNvCxnSpPr>
          <p:nvPr/>
        </p:nvCxnSpPr>
        <p:spPr bwMode="auto">
          <a:xfrm>
            <a:off x="1753257" y="2482810"/>
            <a:ext cx="1003945" cy="0"/>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字方塊 35"/>
          <p:cNvSpPr txBox="1"/>
          <p:nvPr/>
        </p:nvSpPr>
        <p:spPr>
          <a:xfrm>
            <a:off x="2123829" y="2021145"/>
            <a:ext cx="338554" cy="461665"/>
          </a:xfrm>
          <a:prstGeom prst="rect">
            <a:avLst/>
          </a:prstGeom>
          <a:noFill/>
        </p:spPr>
        <p:txBody>
          <a:bodyPr wrap="none" rtlCol="0">
            <a:spAutoFit/>
          </a:bodyPr>
          <a:lstStyle/>
          <a:p>
            <a:r>
              <a:rPr lang="en-US" altLang="zh-TW" dirty="0" smtClean="0"/>
              <a:t>2</a:t>
            </a:r>
            <a:endParaRPr lang="zh-TW" altLang="en-US" dirty="0"/>
          </a:p>
        </p:txBody>
      </p:sp>
      <p:cxnSp>
        <p:nvCxnSpPr>
          <p:cNvPr id="39" name="直線接點 38"/>
          <p:cNvCxnSpPr>
            <a:stCxn id="20" idx="4"/>
            <a:endCxn id="34" idx="0"/>
          </p:cNvCxnSpPr>
          <p:nvPr/>
        </p:nvCxnSpPr>
        <p:spPr bwMode="auto">
          <a:xfrm flipH="1">
            <a:off x="1569070" y="2662830"/>
            <a:ext cx="4167" cy="972108"/>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1209134" y="2918051"/>
            <a:ext cx="338554" cy="461665"/>
          </a:xfrm>
          <a:prstGeom prst="rect">
            <a:avLst/>
          </a:prstGeom>
          <a:noFill/>
        </p:spPr>
        <p:txBody>
          <a:bodyPr wrap="none" rtlCol="0">
            <a:spAutoFit/>
          </a:bodyPr>
          <a:lstStyle/>
          <a:p>
            <a:r>
              <a:rPr lang="en-US" altLang="zh-TW" dirty="0" smtClean="0"/>
              <a:t>3</a:t>
            </a:r>
            <a:endParaRPr lang="zh-TW" altLang="en-US" dirty="0"/>
          </a:p>
        </p:txBody>
      </p:sp>
      <p:cxnSp>
        <p:nvCxnSpPr>
          <p:cNvPr id="44" name="直線接點 43"/>
          <p:cNvCxnSpPr>
            <a:stCxn id="33" idx="4"/>
            <a:endCxn id="35" idx="0"/>
          </p:cNvCxnSpPr>
          <p:nvPr/>
        </p:nvCxnSpPr>
        <p:spPr bwMode="auto">
          <a:xfrm flipH="1">
            <a:off x="2926479" y="2662830"/>
            <a:ext cx="10743" cy="970942"/>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字方塊 46"/>
          <p:cNvSpPr txBox="1"/>
          <p:nvPr/>
        </p:nvSpPr>
        <p:spPr>
          <a:xfrm>
            <a:off x="2577182" y="2878854"/>
            <a:ext cx="338554" cy="461665"/>
          </a:xfrm>
          <a:prstGeom prst="rect">
            <a:avLst/>
          </a:prstGeom>
          <a:noFill/>
        </p:spPr>
        <p:txBody>
          <a:bodyPr wrap="none" rtlCol="0">
            <a:spAutoFit/>
          </a:bodyPr>
          <a:lstStyle/>
          <a:p>
            <a:r>
              <a:rPr lang="en-US" altLang="zh-TW" dirty="0" smtClean="0"/>
              <a:t>4</a:t>
            </a:r>
            <a:endParaRPr lang="zh-TW" altLang="en-US" dirty="0"/>
          </a:p>
        </p:txBody>
      </p:sp>
      <p:cxnSp>
        <p:nvCxnSpPr>
          <p:cNvPr id="48" name="直線接點 47"/>
          <p:cNvCxnSpPr>
            <a:stCxn id="34" idx="6"/>
            <a:endCxn id="35" idx="2"/>
          </p:cNvCxnSpPr>
          <p:nvPr/>
        </p:nvCxnSpPr>
        <p:spPr bwMode="auto">
          <a:xfrm flipV="1">
            <a:off x="1749090" y="3813792"/>
            <a:ext cx="997369" cy="1166"/>
          </a:xfrm>
          <a:prstGeom prst="line">
            <a:avLst/>
          </a:prstGeom>
          <a:solidFill>
            <a:schemeClr val="accent1"/>
          </a:solidFill>
          <a:ln w="381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文字方塊 52"/>
          <p:cNvSpPr txBox="1"/>
          <p:nvPr/>
        </p:nvSpPr>
        <p:spPr>
          <a:xfrm>
            <a:off x="2123829" y="3813792"/>
            <a:ext cx="338554" cy="461665"/>
          </a:xfrm>
          <a:prstGeom prst="rect">
            <a:avLst/>
          </a:prstGeom>
          <a:noFill/>
        </p:spPr>
        <p:txBody>
          <a:bodyPr wrap="none" rtlCol="0">
            <a:spAutoFit/>
          </a:bodyPr>
          <a:lstStyle/>
          <a:p>
            <a:r>
              <a:rPr lang="en-US" altLang="zh-TW" dirty="0" smtClean="0"/>
              <a:t>5</a:t>
            </a:r>
            <a:endParaRPr lang="zh-TW" altLang="en-US" dirty="0"/>
          </a:p>
        </p:txBody>
      </p:sp>
      <p:sp>
        <p:nvSpPr>
          <p:cNvPr id="54" name="手繪多邊形 53"/>
          <p:cNvSpPr/>
          <p:nvPr/>
        </p:nvSpPr>
        <p:spPr>
          <a:xfrm rot="10800000">
            <a:off x="3099562" y="2604388"/>
            <a:ext cx="352426" cy="1095376"/>
          </a:xfrm>
          <a:custGeom>
            <a:avLst/>
            <a:gdLst>
              <a:gd name="connsiteX0" fmla="*/ 352425 w 352425"/>
              <a:gd name="connsiteY0" fmla="*/ 0 h 1095375"/>
              <a:gd name="connsiteX1" fmla="*/ 0 w 352425"/>
              <a:gd name="connsiteY1" fmla="*/ 590550 h 1095375"/>
              <a:gd name="connsiteX2" fmla="*/ 352425 w 352425"/>
              <a:gd name="connsiteY2" fmla="*/ 1095375 h 1095375"/>
            </a:gdLst>
            <a:ahLst/>
            <a:cxnLst>
              <a:cxn ang="0">
                <a:pos x="connsiteX0" y="connsiteY0"/>
              </a:cxn>
              <a:cxn ang="0">
                <a:pos x="connsiteX1" y="connsiteY1"/>
              </a:cxn>
              <a:cxn ang="0">
                <a:pos x="connsiteX2" y="connsiteY2"/>
              </a:cxn>
            </a:cxnLst>
            <a:rect l="l" t="t" r="r" b="b"/>
            <a:pathLst>
              <a:path w="352425" h="1095375">
                <a:moveTo>
                  <a:pt x="352425" y="0"/>
                </a:moveTo>
                <a:cubicBezTo>
                  <a:pt x="176212" y="203994"/>
                  <a:pt x="0" y="407988"/>
                  <a:pt x="0" y="590550"/>
                </a:cubicBezTo>
                <a:cubicBezTo>
                  <a:pt x="0" y="773112"/>
                  <a:pt x="176212" y="934243"/>
                  <a:pt x="352425" y="1095375"/>
                </a:cubicBezTo>
              </a:path>
            </a:pathLst>
          </a:custGeom>
          <a:ln w="38100">
            <a:solidFill>
              <a:srgbClr val="FF0000"/>
            </a:solidFill>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5" name="文字方塊 54"/>
          <p:cNvSpPr txBox="1"/>
          <p:nvPr/>
        </p:nvSpPr>
        <p:spPr>
          <a:xfrm>
            <a:off x="3423363" y="2910031"/>
            <a:ext cx="338554" cy="461665"/>
          </a:xfrm>
          <a:prstGeom prst="rect">
            <a:avLst/>
          </a:prstGeom>
          <a:noFill/>
        </p:spPr>
        <p:txBody>
          <a:bodyPr wrap="none" rtlCol="0">
            <a:spAutoFit/>
          </a:bodyPr>
          <a:lstStyle/>
          <a:p>
            <a:r>
              <a:rPr lang="en-US" altLang="zh-TW" dirty="0" smtClean="0"/>
              <a:t>3</a:t>
            </a:r>
            <a:endParaRPr lang="zh-TW" altLang="en-US" dirty="0"/>
          </a:p>
        </p:txBody>
      </p:sp>
      <p:cxnSp>
        <p:nvCxnSpPr>
          <p:cNvPr id="58" name="直線單箭頭接點 57"/>
          <p:cNvCxnSpPr/>
          <p:nvPr/>
        </p:nvCxnSpPr>
        <p:spPr bwMode="auto">
          <a:xfrm flipH="1" flipV="1">
            <a:off x="6112682" y="1839120"/>
            <a:ext cx="1217129" cy="350616"/>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7246988" y="1916832"/>
            <a:ext cx="1954574" cy="461665"/>
          </a:xfrm>
          <a:prstGeom prst="rect">
            <a:avLst/>
          </a:prstGeom>
          <a:noFill/>
        </p:spPr>
        <p:txBody>
          <a:bodyPr wrap="none" rtlCol="0">
            <a:spAutoFit/>
          </a:bodyPr>
          <a:lstStyle/>
          <a:p>
            <a:r>
              <a:rPr lang="en-US" altLang="zh-TW" b="1" dirty="0" smtClean="0">
                <a:solidFill>
                  <a:srgbClr val="FF0000"/>
                </a:solidFill>
              </a:rPr>
              <a:t>Take C-Train</a:t>
            </a:r>
            <a:endParaRPr lang="zh-TW" altLang="en-US" b="1" dirty="0">
              <a:solidFill>
                <a:srgbClr val="FF0000"/>
              </a:solidFill>
            </a:endParaRPr>
          </a:p>
        </p:txBody>
      </p:sp>
      <p:cxnSp>
        <p:nvCxnSpPr>
          <p:cNvPr id="60" name="直線單箭頭接點 59"/>
          <p:cNvCxnSpPr/>
          <p:nvPr/>
        </p:nvCxnSpPr>
        <p:spPr bwMode="auto">
          <a:xfrm flipH="1" flipV="1">
            <a:off x="6080703" y="2337150"/>
            <a:ext cx="1217129" cy="350616"/>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字方塊 60"/>
          <p:cNvSpPr txBox="1"/>
          <p:nvPr/>
        </p:nvSpPr>
        <p:spPr>
          <a:xfrm>
            <a:off x="7236296" y="2420888"/>
            <a:ext cx="1446806" cy="461665"/>
          </a:xfrm>
          <a:prstGeom prst="rect">
            <a:avLst/>
          </a:prstGeom>
          <a:noFill/>
        </p:spPr>
        <p:txBody>
          <a:bodyPr wrap="none" rtlCol="0">
            <a:spAutoFit/>
          </a:bodyPr>
          <a:lstStyle/>
          <a:p>
            <a:r>
              <a:rPr lang="en-US" altLang="zh-TW" b="1" dirty="0" smtClean="0">
                <a:solidFill>
                  <a:srgbClr val="FF0000"/>
                </a:solidFill>
              </a:rPr>
              <a:t>Total cost</a:t>
            </a:r>
            <a:endParaRPr lang="zh-TW" altLang="en-US" b="1" dirty="0">
              <a:solidFill>
                <a:srgbClr val="FF0000"/>
              </a:solidFill>
            </a:endParaRPr>
          </a:p>
        </p:txBody>
      </p:sp>
      <p:sp>
        <p:nvSpPr>
          <p:cNvPr id="62" name="文字方塊 61"/>
          <p:cNvSpPr txBox="1"/>
          <p:nvPr/>
        </p:nvSpPr>
        <p:spPr>
          <a:xfrm>
            <a:off x="7236296" y="1455167"/>
            <a:ext cx="971741" cy="461665"/>
          </a:xfrm>
          <a:prstGeom prst="rect">
            <a:avLst/>
          </a:prstGeom>
          <a:noFill/>
        </p:spPr>
        <p:txBody>
          <a:bodyPr wrap="none" rtlCol="0">
            <a:spAutoFit/>
          </a:bodyPr>
          <a:lstStyle/>
          <a:p>
            <a:r>
              <a:rPr lang="en-US" altLang="zh-TW" b="1" dirty="0" smtClean="0">
                <a:solidFill>
                  <a:srgbClr val="FF0000"/>
                </a:solidFill>
              </a:rPr>
              <a:t>Route</a:t>
            </a:r>
            <a:endParaRPr lang="zh-TW" altLang="en-US" b="1" dirty="0">
              <a:solidFill>
                <a:srgbClr val="FF0000"/>
              </a:solidFill>
            </a:endParaRPr>
          </a:p>
        </p:txBody>
      </p:sp>
      <p:cxnSp>
        <p:nvCxnSpPr>
          <p:cNvPr id="63" name="直線單箭頭接點 62"/>
          <p:cNvCxnSpPr>
            <a:stCxn id="62" idx="1"/>
          </p:cNvCxnSpPr>
          <p:nvPr/>
        </p:nvCxnSpPr>
        <p:spPr bwMode="auto">
          <a:xfrm flipH="1" flipV="1">
            <a:off x="6588224" y="1355576"/>
            <a:ext cx="648072" cy="330424"/>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字方塊 7"/>
          <p:cNvSpPr txBox="1"/>
          <p:nvPr/>
        </p:nvSpPr>
        <p:spPr>
          <a:xfrm>
            <a:off x="2636148" y="1459015"/>
            <a:ext cx="1024639" cy="461665"/>
          </a:xfrm>
          <a:prstGeom prst="rect">
            <a:avLst/>
          </a:prstGeom>
          <a:noFill/>
        </p:spPr>
        <p:txBody>
          <a:bodyPr wrap="none" rtlCol="0">
            <a:spAutoFit/>
          </a:bodyPr>
          <a:lstStyle/>
          <a:p>
            <a:r>
              <a:rPr lang="en-US" altLang="zh-TW" dirty="0"/>
              <a:t>d</a:t>
            </a:r>
            <a:r>
              <a:rPr lang="en-US" altLang="zh-TW" dirty="0" smtClean="0"/>
              <a:t>[2]=2</a:t>
            </a:r>
            <a:endParaRPr lang="zh-TW" altLang="en-US" dirty="0"/>
          </a:p>
        </p:txBody>
      </p:sp>
      <p:sp>
        <p:nvSpPr>
          <p:cNvPr id="45" name="文字方塊 44"/>
          <p:cNvSpPr txBox="1"/>
          <p:nvPr/>
        </p:nvSpPr>
        <p:spPr>
          <a:xfrm>
            <a:off x="1035368" y="3993812"/>
            <a:ext cx="1024639" cy="461665"/>
          </a:xfrm>
          <a:prstGeom prst="rect">
            <a:avLst/>
          </a:prstGeom>
          <a:noFill/>
        </p:spPr>
        <p:txBody>
          <a:bodyPr wrap="none" rtlCol="0">
            <a:spAutoFit/>
          </a:bodyPr>
          <a:lstStyle/>
          <a:p>
            <a:r>
              <a:rPr lang="en-US" altLang="zh-TW" dirty="0" smtClean="0"/>
              <a:t>d[3]=2</a:t>
            </a:r>
            <a:endParaRPr lang="zh-TW" altLang="en-US" dirty="0"/>
          </a:p>
        </p:txBody>
      </p:sp>
      <p:sp>
        <p:nvSpPr>
          <p:cNvPr id="46" name="文字方塊 45"/>
          <p:cNvSpPr txBox="1"/>
          <p:nvPr/>
        </p:nvSpPr>
        <p:spPr>
          <a:xfrm>
            <a:off x="2574494" y="3976672"/>
            <a:ext cx="1024639" cy="461665"/>
          </a:xfrm>
          <a:prstGeom prst="rect">
            <a:avLst/>
          </a:prstGeom>
          <a:noFill/>
        </p:spPr>
        <p:txBody>
          <a:bodyPr wrap="none" rtlCol="0">
            <a:spAutoFit/>
          </a:bodyPr>
          <a:lstStyle/>
          <a:p>
            <a:r>
              <a:rPr lang="en-US" altLang="zh-TW" dirty="0" smtClean="0"/>
              <a:t>d[4]=</a:t>
            </a:r>
            <a:r>
              <a:rPr lang="en-US" altLang="zh-TW" dirty="0"/>
              <a:t>6</a:t>
            </a:r>
            <a:endParaRPr lang="zh-TW" altLang="en-US" dirty="0"/>
          </a:p>
        </p:txBody>
      </p:sp>
      <p:sp>
        <p:nvSpPr>
          <p:cNvPr id="49" name="文字方塊 48"/>
          <p:cNvSpPr txBox="1"/>
          <p:nvPr/>
        </p:nvSpPr>
        <p:spPr>
          <a:xfrm>
            <a:off x="2639386" y="1858067"/>
            <a:ext cx="955711" cy="461665"/>
          </a:xfrm>
          <a:prstGeom prst="rect">
            <a:avLst/>
          </a:prstGeom>
          <a:noFill/>
        </p:spPr>
        <p:txBody>
          <a:bodyPr wrap="none" rtlCol="0">
            <a:spAutoFit/>
          </a:bodyPr>
          <a:lstStyle/>
          <a:p>
            <a:r>
              <a:rPr lang="en-US" altLang="zh-TW" dirty="0" smtClean="0"/>
              <a:t>t[2]=4</a:t>
            </a:r>
            <a:endParaRPr lang="zh-TW" altLang="en-US" dirty="0"/>
          </a:p>
        </p:txBody>
      </p:sp>
      <p:sp>
        <p:nvSpPr>
          <p:cNvPr id="50" name="文字方塊 49"/>
          <p:cNvSpPr txBox="1"/>
          <p:nvPr/>
        </p:nvSpPr>
        <p:spPr>
          <a:xfrm>
            <a:off x="2627784" y="4335487"/>
            <a:ext cx="955711" cy="461665"/>
          </a:xfrm>
          <a:prstGeom prst="rect">
            <a:avLst/>
          </a:prstGeom>
          <a:noFill/>
        </p:spPr>
        <p:txBody>
          <a:bodyPr wrap="none" rtlCol="0">
            <a:spAutoFit/>
          </a:bodyPr>
          <a:lstStyle/>
          <a:p>
            <a:r>
              <a:rPr lang="en-US" altLang="zh-TW" dirty="0" smtClean="0"/>
              <a:t>t[4]=</a:t>
            </a:r>
            <a:r>
              <a:rPr lang="en-US" altLang="zh-TW" dirty="0"/>
              <a:t>0</a:t>
            </a:r>
            <a:endParaRPr lang="zh-TW" altLang="en-US" dirty="0"/>
          </a:p>
        </p:txBody>
      </p:sp>
      <p:sp>
        <p:nvSpPr>
          <p:cNvPr id="51" name="文字方塊 50"/>
          <p:cNvSpPr txBox="1"/>
          <p:nvPr/>
        </p:nvSpPr>
        <p:spPr>
          <a:xfrm>
            <a:off x="1096009" y="4365104"/>
            <a:ext cx="955711" cy="461665"/>
          </a:xfrm>
          <a:prstGeom prst="rect">
            <a:avLst/>
          </a:prstGeom>
          <a:noFill/>
        </p:spPr>
        <p:txBody>
          <a:bodyPr wrap="none" rtlCol="0">
            <a:spAutoFit/>
          </a:bodyPr>
          <a:lstStyle/>
          <a:p>
            <a:r>
              <a:rPr lang="en-US" altLang="zh-TW" dirty="0" smtClean="0"/>
              <a:t>t[3]=5</a:t>
            </a:r>
            <a:endParaRPr lang="zh-TW" altLang="en-US" dirty="0"/>
          </a:p>
        </p:txBody>
      </p:sp>
      <p:sp>
        <p:nvSpPr>
          <p:cNvPr id="52" name="文字方塊 51"/>
          <p:cNvSpPr txBox="1"/>
          <p:nvPr/>
        </p:nvSpPr>
        <p:spPr>
          <a:xfrm>
            <a:off x="1099089" y="1484784"/>
            <a:ext cx="1024639" cy="461665"/>
          </a:xfrm>
          <a:prstGeom prst="rect">
            <a:avLst/>
          </a:prstGeom>
          <a:noFill/>
        </p:spPr>
        <p:txBody>
          <a:bodyPr wrap="none" rtlCol="0">
            <a:spAutoFit/>
          </a:bodyPr>
          <a:lstStyle/>
          <a:p>
            <a:r>
              <a:rPr lang="en-US" altLang="zh-TW" dirty="0" smtClean="0"/>
              <a:t>d[1]=</a:t>
            </a:r>
            <a:r>
              <a:rPr lang="en-US" altLang="zh-TW" dirty="0"/>
              <a:t>0</a:t>
            </a:r>
            <a:endParaRPr lang="zh-TW" altLang="en-US" dirty="0"/>
          </a:p>
        </p:txBody>
      </p:sp>
      <p:sp>
        <p:nvSpPr>
          <p:cNvPr id="56" name="文字方塊 55"/>
          <p:cNvSpPr txBox="1"/>
          <p:nvPr/>
        </p:nvSpPr>
        <p:spPr>
          <a:xfrm>
            <a:off x="1115616" y="1839120"/>
            <a:ext cx="955711" cy="461665"/>
          </a:xfrm>
          <a:prstGeom prst="rect">
            <a:avLst/>
          </a:prstGeom>
          <a:noFill/>
        </p:spPr>
        <p:txBody>
          <a:bodyPr wrap="none" rtlCol="0">
            <a:spAutoFit/>
          </a:bodyPr>
          <a:lstStyle/>
          <a:p>
            <a:r>
              <a:rPr lang="en-US" altLang="zh-TW" dirty="0"/>
              <a:t>t</a:t>
            </a:r>
            <a:r>
              <a:rPr lang="en-US" altLang="zh-TW" dirty="0" smtClean="0"/>
              <a:t>[1]=6</a:t>
            </a:r>
            <a:endParaRPr lang="zh-TW" altLang="en-US" dirty="0"/>
          </a:p>
        </p:txBody>
      </p:sp>
      <p:sp>
        <p:nvSpPr>
          <p:cNvPr id="9" name="文字方塊 8"/>
          <p:cNvSpPr txBox="1"/>
          <p:nvPr/>
        </p:nvSpPr>
        <p:spPr>
          <a:xfrm>
            <a:off x="4124101" y="3522570"/>
            <a:ext cx="1303562" cy="584775"/>
          </a:xfrm>
          <a:prstGeom prst="rect">
            <a:avLst/>
          </a:prstGeom>
          <a:noFill/>
        </p:spPr>
        <p:txBody>
          <a:bodyPr wrap="none" rtlCol="0">
            <a:spAutoFit/>
          </a:bodyPr>
          <a:lstStyle/>
          <a:p>
            <a:r>
              <a:rPr lang="en-US" altLang="zh-TW" sz="3200" dirty="0"/>
              <a:t>d</a:t>
            </a:r>
            <a:r>
              <a:rPr lang="en-US" altLang="zh-TW" sz="3200" dirty="0" smtClean="0"/>
              <a:t>[4]=6</a:t>
            </a:r>
            <a:endParaRPr lang="zh-TW" altLang="en-US" sz="3200" dirty="0"/>
          </a:p>
        </p:txBody>
      </p:sp>
      <p:sp>
        <p:nvSpPr>
          <p:cNvPr id="64" name="文字方塊 63"/>
          <p:cNvSpPr txBox="1"/>
          <p:nvPr/>
        </p:nvSpPr>
        <p:spPr>
          <a:xfrm>
            <a:off x="4121242" y="4455477"/>
            <a:ext cx="4477508" cy="1569660"/>
          </a:xfrm>
          <a:prstGeom prst="rect">
            <a:avLst/>
          </a:prstGeom>
          <a:noFill/>
        </p:spPr>
        <p:txBody>
          <a:bodyPr wrap="none" rtlCol="0">
            <a:spAutoFit/>
          </a:bodyPr>
          <a:lstStyle/>
          <a:p>
            <a:r>
              <a:rPr lang="en-US" altLang="zh-TW" sz="3200" dirty="0" smtClean="0"/>
              <a:t>(2 to 4):</a:t>
            </a:r>
            <a:r>
              <a:rPr lang="zh-TW" altLang="en-US" sz="3200" dirty="0" smtClean="0"/>
              <a:t> </a:t>
            </a:r>
            <a:r>
              <a:rPr lang="en-US" altLang="zh-TW" sz="3200" dirty="0" smtClean="0"/>
              <a:t> 3</a:t>
            </a:r>
          </a:p>
          <a:p>
            <a:r>
              <a:rPr lang="en-US" altLang="zh-TW" sz="3200" dirty="0" smtClean="0"/>
              <a:t>d[2]+(2 to 4)+t[4]=5&lt;d[4]</a:t>
            </a:r>
          </a:p>
          <a:p>
            <a:r>
              <a:rPr lang="en-US" altLang="zh-TW" sz="3200" dirty="0" smtClean="0"/>
              <a:t>So 5</a:t>
            </a:r>
            <a:endParaRPr lang="zh-TW" altLang="en-US" sz="3200" dirty="0"/>
          </a:p>
        </p:txBody>
      </p:sp>
    </p:spTree>
    <p:extLst>
      <p:ext uri="{BB962C8B-B14F-4D97-AF65-F5344CB8AC3E}">
        <p14:creationId xmlns:p14="http://schemas.microsoft.com/office/powerpoint/2010/main" val="1013523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9266</TotalTime>
  <Words>1854</Words>
  <Application>Microsoft Office PowerPoint</Application>
  <PresentationFormat>如螢幕大小 (4:3)</PresentationFormat>
  <Paragraphs>485</Paragraphs>
  <Slides>25</Slides>
  <Notes>11</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古典-1</vt:lpstr>
      <vt:lpstr>Uva 11374</vt:lpstr>
      <vt:lpstr>Problem Descriptions (1/2)</vt:lpstr>
      <vt:lpstr>Problem Descriptions (2/2)</vt:lpstr>
      <vt:lpstr>Input (1/2)</vt:lpstr>
      <vt:lpstr>Input (2/2)</vt:lpstr>
      <vt:lpstr>Output</vt:lpstr>
      <vt:lpstr>Sample I/O</vt:lpstr>
      <vt:lpstr>Solution</vt:lpstr>
      <vt:lpstr>Sample I/O</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PowerPoint 簡報</vt:lpstr>
      <vt:lpstr>PowerPoint 簡報</vt:lpstr>
      <vt:lpstr>PowerPoint 簡報</vt:lpstr>
      <vt:lpstr>PowerPoint 簡報</vt:lpstr>
      <vt:lpstr>Data Structure</vt:lpstr>
      <vt:lpstr>Dijkstra</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Viola</cp:lastModifiedBy>
  <cp:revision>2826</cp:revision>
  <dcterms:created xsi:type="dcterms:W3CDTF">2007-09-17T04:06:35Z</dcterms:created>
  <dcterms:modified xsi:type="dcterms:W3CDTF">2018-10-24T14:49:58Z</dcterms:modified>
</cp:coreProperties>
</file>