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305" r:id="rId3"/>
    <p:sldId id="327" r:id="rId4"/>
    <p:sldId id="288" r:id="rId5"/>
    <p:sldId id="361" r:id="rId6"/>
    <p:sldId id="328" r:id="rId7"/>
    <p:sldId id="306" r:id="rId8"/>
    <p:sldId id="362" r:id="rId9"/>
    <p:sldId id="363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0000FF"/>
    <a:srgbClr val="00FFFF"/>
    <a:srgbClr val="0000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>
        <p:scale>
          <a:sx n="120" d="100"/>
          <a:sy n="120" d="100"/>
        </p:scale>
        <p:origin x="-129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3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1328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11367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3573016"/>
            <a:ext cx="6644208" cy="201622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Full Tank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2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  <a:endCxn id="102" idx="2"/>
          </p:cNvCxnSpPr>
          <p:nvPr/>
        </p:nvCxnSpPr>
        <p:spPr bwMode="auto">
          <a:xfrm flipV="1">
            <a:off x="1558793" y="6235927"/>
            <a:ext cx="665042" cy="7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31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(0, 1)</a:t>
            </a:r>
            <a:endParaRPr lang="zh-TW" altLang="en-US" sz="1600" b="1" dirty="0"/>
          </a:p>
        </p:txBody>
      </p:sp>
      <p:grpSp>
        <p:nvGrpSpPr>
          <p:cNvPr id="35" name="群組 34"/>
          <p:cNvGrpSpPr/>
          <p:nvPr/>
        </p:nvGrpSpPr>
        <p:grpSpPr>
          <a:xfrm>
            <a:off x="4283968" y="5598106"/>
            <a:ext cx="864096" cy="307777"/>
            <a:chOff x="6660232" y="6217567"/>
            <a:chExt cx="864096" cy="307777"/>
          </a:xfrm>
        </p:grpSpPr>
        <p:sp>
          <p:nvSpPr>
            <p:cNvPr id="36" name="矩形 3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789959" y="621756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(0,0,0)</a:t>
              </a:r>
              <a:endParaRPr lang="zh-TW" altLang="en-US" sz="1400" b="1" dirty="0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228184" y="5065439"/>
            <a:ext cx="864096" cy="307777"/>
            <a:chOff x="6660232" y="6217567"/>
            <a:chExt cx="864096" cy="307777"/>
          </a:xfrm>
        </p:grpSpPr>
        <p:sp>
          <p:nvSpPr>
            <p:cNvPr id="42" name="矩形 4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44495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224636" y="4653141"/>
            <a:ext cx="864096" cy="307777"/>
            <a:chOff x="6660232" y="6217567"/>
            <a:chExt cx="864096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789959" y="621756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(0,0,0)</a:t>
              </a:r>
              <a:endParaRPr lang="zh-TW" altLang="en-US" sz="1400" b="1" dirty="0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190556" y="5605742"/>
            <a:ext cx="901724" cy="307777"/>
            <a:chOff x="6622604" y="6217567"/>
            <a:chExt cx="901724" cy="307777"/>
          </a:xfrm>
        </p:grpSpPr>
        <p:sp>
          <p:nvSpPr>
            <p:cNvPr id="52" name="矩形 5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cxnSp>
        <p:nvCxnSpPr>
          <p:cNvPr id="54" name="直線接點 53"/>
          <p:cNvCxnSpPr/>
          <p:nvPr/>
        </p:nvCxnSpPr>
        <p:spPr bwMode="auto">
          <a:xfrm>
            <a:off x="5214493" y="5794065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群組 54"/>
          <p:cNvGrpSpPr/>
          <p:nvPr/>
        </p:nvGrpSpPr>
        <p:grpSpPr>
          <a:xfrm>
            <a:off x="6222605" y="6037790"/>
            <a:ext cx="864096" cy="307777"/>
            <a:chOff x="6660232" y="6217567"/>
            <a:chExt cx="864096" cy="307777"/>
          </a:xfrm>
        </p:grpSpPr>
        <p:sp>
          <p:nvSpPr>
            <p:cNvPr id="56" name="矩形 5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5574533" y="5718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207698" y="5445224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(0, 2)</a:t>
            </a:r>
            <a:endParaRPr lang="zh-TW" altLang="en-US" sz="1600" b="1" dirty="0"/>
          </a:p>
        </p:txBody>
      </p:sp>
      <p:grpSp>
        <p:nvGrpSpPr>
          <p:cNvPr id="60" name="群組 59"/>
          <p:cNvGrpSpPr/>
          <p:nvPr/>
        </p:nvGrpSpPr>
        <p:grpSpPr>
          <a:xfrm>
            <a:off x="6228184" y="6433591"/>
            <a:ext cx="864096" cy="307777"/>
            <a:chOff x="6660232" y="6217567"/>
            <a:chExt cx="864096" cy="307777"/>
          </a:xfrm>
        </p:grpSpPr>
        <p:sp>
          <p:nvSpPr>
            <p:cNvPr id="61" name="矩形 6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630716" y="5640176"/>
            <a:ext cx="901724" cy="307777"/>
            <a:chOff x="6622604" y="6217567"/>
            <a:chExt cx="901724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668344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19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8398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228184" y="5065439"/>
            <a:ext cx="864096" cy="307777"/>
            <a:chOff x="6660232" y="6217567"/>
            <a:chExt cx="864096" cy="307777"/>
          </a:xfrm>
        </p:grpSpPr>
        <p:sp>
          <p:nvSpPr>
            <p:cNvPr id="42" name="矩形 4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(1,1,120)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566820" y="5640176"/>
            <a:ext cx="901724" cy="307777"/>
            <a:chOff x="6622604" y="6217567"/>
            <a:chExt cx="901724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668344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cxnSp>
        <p:nvCxnSpPr>
          <p:cNvPr id="9" name="直線接點 8"/>
          <p:cNvCxnSpPr>
            <a:stCxn id="6" idx="3"/>
          </p:cNvCxnSpPr>
          <p:nvPr/>
        </p:nvCxnSpPr>
        <p:spPr bwMode="auto">
          <a:xfrm>
            <a:off x="6228496" y="4606389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501317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6228184" y="5445224"/>
            <a:ext cx="864096" cy="307777"/>
            <a:chOff x="6660232" y="6217567"/>
            <a:chExt cx="864096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(1,2,140)</a:t>
              </a:r>
              <a:endParaRPr lang="zh-TW" altLang="en-US" sz="1400" b="1" dirty="0"/>
            </a:p>
          </p:txBody>
        </p:sp>
      </p:grpSp>
      <p:cxnSp>
        <p:nvCxnSpPr>
          <p:cNvPr id="76" name="直線接點 75"/>
          <p:cNvCxnSpPr/>
          <p:nvPr/>
        </p:nvCxnSpPr>
        <p:spPr bwMode="auto">
          <a:xfrm>
            <a:off x="6228184" y="537321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群組 76"/>
          <p:cNvGrpSpPr/>
          <p:nvPr/>
        </p:nvGrpSpPr>
        <p:grpSpPr>
          <a:xfrm>
            <a:off x="6228184" y="5877272"/>
            <a:ext cx="864096" cy="307777"/>
            <a:chOff x="6660232" y="6217567"/>
            <a:chExt cx="864096" cy="307777"/>
          </a:xfrm>
        </p:grpSpPr>
        <p:sp>
          <p:nvSpPr>
            <p:cNvPr id="78" name="矩形 7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(1,3,160)</a:t>
              </a:r>
              <a:endParaRPr lang="zh-TW" altLang="en-US" sz="1400" b="1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228184" y="6505599"/>
            <a:ext cx="864096" cy="307777"/>
            <a:chOff x="6660232" y="6217567"/>
            <a:chExt cx="864096" cy="307777"/>
          </a:xfrm>
        </p:grpSpPr>
        <p:sp>
          <p:nvSpPr>
            <p:cNvPr id="81" name="矩形 8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11" name="直線單箭頭接點 10"/>
          <p:cNvCxnSpPr>
            <a:stCxn id="78" idx="2"/>
            <a:endCxn id="81" idx="0"/>
          </p:cNvCxnSpPr>
          <p:nvPr/>
        </p:nvCxnSpPr>
        <p:spPr bwMode="auto">
          <a:xfrm>
            <a:off x="6660232" y="617015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/>
          <p:cNvGrpSpPr/>
          <p:nvPr/>
        </p:nvGrpSpPr>
        <p:grpSpPr>
          <a:xfrm>
            <a:off x="7674024" y="4149080"/>
            <a:ext cx="864096" cy="307777"/>
            <a:chOff x="6660232" y="6217567"/>
            <a:chExt cx="864096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(1,3,160)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74024" y="4777407"/>
            <a:ext cx="864096" cy="307777"/>
            <a:chOff x="6660232" y="6217567"/>
            <a:chExt cx="864096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>
            <a:stCxn id="84" idx="2"/>
            <a:endCxn id="87" idx="0"/>
          </p:cNvCxnSpPr>
          <p:nvPr/>
        </p:nvCxnSpPr>
        <p:spPr bwMode="auto">
          <a:xfrm>
            <a:off x="8106072" y="44419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558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67578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228184" y="5065439"/>
            <a:ext cx="864096" cy="307777"/>
            <a:chOff x="6660232" y="6217567"/>
            <a:chExt cx="864096" cy="307777"/>
          </a:xfrm>
        </p:grpSpPr>
        <p:sp>
          <p:nvSpPr>
            <p:cNvPr id="42" name="矩形 4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(1,1,120)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566820" y="5640176"/>
            <a:ext cx="901724" cy="307777"/>
            <a:chOff x="6622604" y="6217567"/>
            <a:chExt cx="901724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668344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cxnSp>
        <p:nvCxnSpPr>
          <p:cNvPr id="9" name="直線接點 8"/>
          <p:cNvCxnSpPr>
            <a:stCxn id="6" idx="3"/>
          </p:cNvCxnSpPr>
          <p:nvPr/>
        </p:nvCxnSpPr>
        <p:spPr bwMode="auto">
          <a:xfrm>
            <a:off x="6228496" y="4606389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501317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6228184" y="5445224"/>
            <a:ext cx="864096" cy="307777"/>
            <a:chOff x="6660232" y="6217567"/>
            <a:chExt cx="864096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(1,2,140)</a:t>
              </a:r>
              <a:endParaRPr lang="zh-TW" altLang="en-US" sz="1400" b="1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228184" y="6073551"/>
            <a:ext cx="864096" cy="307777"/>
            <a:chOff x="6660232" y="6217567"/>
            <a:chExt cx="864096" cy="307777"/>
          </a:xfrm>
        </p:grpSpPr>
        <p:sp>
          <p:nvSpPr>
            <p:cNvPr id="81" name="矩形 8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11" name="直線單箭頭接點 10"/>
          <p:cNvCxnSpPr/>
          <p:nvPr/>
        </p:nvCxnSpPr>
        <p:spPr bwMode="auto">
          <a:xfrm>
            <a:off x="6660232" y="573325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/>
          <p:cNvGrpSpPr/>
          <p:nvPr/>
        </p:nvGrpSpPr>
        <p:grpSpPr>
          <a:xfrm>
            <a:off x="7674024" y="4149080"/>
            <a:ext cx="864096" cy="307777"/>
            <a:chOff x="6660232" y="6217567"/>
            <a:chExt cx="864096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(1,2,140)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74024" y="4777407"/>
            <a:ext cx="864096" cy="307777"/>
            <a:chOff x="6660232" y="6217567"/>
            <a:chExt cx="864096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>
            <a:stCxn id="84" idx="2"/>
            <a:endCxn id="87" idx="0"/>
          </p:cNvCxnSpPr>
          <p:nvPr/>
        </p:nvCxnSpPr>
        <p:spPr bwMode="auto">
          <a:xfrm>
            <a:off x="8106072" y="44419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466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69743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(3,0,220)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566820" y="5640176"/>
            <a:ext cx="901724" cy="307777"/>
            <a:chOff x="6622604" y="6217567"/>
            <a:chExt cx="901724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668344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7674024" y="4149080"/>
            <a:ext cx="864096" cy="307777"/>
            <a:chOff x="6660232" y="6217567"/>
            <a:chExt cx="864096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(1,2,140)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74024" y="4777407"/>
            <a:ext cx="864096" cy="307777"/>
            <a:chOff x="6660232" y="6217567"/>
            <a:chExt cx="864096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>
            <a:stCxn id="84" idx="2"/>
            <a:endCxn id="87" idx="0"/>
          </p:cNvCxnSpPr>
          <p:nvPr/>
        </p:nvCxnSpPr>
        <p:spPr bwMode="auto">
          <a:xfrm>
            <a:off x="8106072" y="44419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群組 75"/>
          <p:cNvGrpSpPr/>
          <p:nvPr/>
        </p:nvGrpSpPr>
        <p:grpSpPr>
          <a:xfrm>
            <a:off x="6190556" y="5238488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(3,3,280)</a:t>
              </a:r>
              <a:endParaRPr lang="zh-TW" altLang="en-US" sz="1400" b="1" dirty="0"/>
            </a:p>
          </p:txBody>
        </p:sp>
      </p:grpSp>
      <p:cxnSp>
        <p:nvCxnSpPr>
          <p:cNvPr id="79" name="直線單箭頭接點 78"/>
          <p:cNvCxnSpPr/>
          <p:nvPr/>
        </p:nvCxnSpPr>
        <p:spPr bwMode="auto">
          <a:xfrm>
            <a:off x="6643883" y="49262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0" name="群組 89"/>
          <p:cNvGrpSpPr/>
          <p:nvPr/>
        </p:nvGrpSpPr>
        <p:grpSpPr>
          <a:xfrm>
            <a:off x="7630716" y="3232694"/>
            <a:ext cx="901724" cy="307777"/>
            <a:chOff x="6622604" y="6217567"/>
            <a:chExt cx="901724" cy="307777"/>
          </a:xfrm>
        </p:grpSpPr>
        <p:sp>
          <p:nvSpPr>
            <p:cNvPr id="91" name="矩形 9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(3,0,220)</a:t>
              </a:r>
              <a:endParaRPr lang="zh-TW" altLang="en-US" sz="1400" b="1" dirty="0"/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7625137" y="3837791"/>
            <a:ext cx="901724" cy="307777"/>
            <a:chOff x="6622604" y="6217567"/>
            <a:chExt cx="901724" cy="307777"/>
          </a:xfrm>
        </p:grpSpPr>
        <p:sp>
          <p:nvSpPr>
            <p:cNvPr id="113" name="矩形 11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(3,3,280)</a:t>
              </a:r>
              <a:endParaRPr lang="zh-TW" altLang="en-US" sz="1400" b="1" dirty="0"/>
            </a:p>
          </p:txBody>
        </p:sp>
      </p:grpSp>
      <p:cxnSp>
        <p:nvCxnSpPr>
          <p:cNvPr id="115" name="直線單箭頭接點 114"/>
          <p:cNvCxnSpPr/>
          <p:nvPr/>
        </p:nvCxnSpPr>
        <p:spPr bwMode="auto">
          <a:xfrm>
            <a:off x="8078464" y="352557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773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07884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8604448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6190556" y="5013176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32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(1,1,110)</a:t>
              </a:r>
              <a:endParaRPr lang="zh-TW" altLang="en-US" sz="1400" b="1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30716" y="4100302"/>
            <a:ext cx="901724" cy="307777"/>
            <a:chOff x="6622604" y="6217567"/>
            <a:chExt cx="901724" cy="307777"/>
          </a:xfrm>
        </p:grpSpPr>
        <p:sp>
          <p:nvSpPr>
            <p:cNvPr id="91" name="矩形 9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(3,0,220)</a:t>
              </a:r>
              <a:endParaRPr lang="zh-TW" altLang="en-US" sz="1400" b="1" dirty="0"/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7625137" y="4705399"/>
            <a:ext cx="901724" cy="307777"/>
            <a:chOff x="6622604" y="6217567"/>
            <a:chExt cx="901724" cy="307777"/>
          </a:xfrm>
        </p:grpSpPr>
        <p:sp>
          <p:nvSpPr>
            <p:cNvPr id="113" name="矩形 11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(3,3,280)</a:t>
              </a:r>
              <a:endParaRPr lang="zh-TW" altLang="en-US" sz="1400" b="1" dirty="0"/>
            </a:p>
          </p:txBody>
        </p:sp>
      </p:grpSp>
      <p:cxnSp>
        <p:nvCxnSpPr>
          <p:cNvPr id="115" name="直線單箭頭接點 114"/>
          <p:cNvCxnSpPr/>
          <p:nvPr/>
        </p:nvCxnSpPr>
        <p:spPr bwMode="auto">
          <a:xfrm>
            <a:off x="8078464" y="439318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496" y="4606389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接點 72"/>
          <p:cNvCxnSpPr/>
          <p:nvPr/>
        </p:nvCxnSpPr>
        <p:spPr bwMode="auto">
          <a:xfrm>
            <a:off x="6228184" y="5018687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" name="群組 115"/>
          <p:cNvGrpSpPr/>
          <p:nvPr/>
        </p:nvGrpSpPr>
        <p:grpSpPr>
          <a:xfrm>
            <a:off x="7638430" y="3144480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3432512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3772807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6196135" y="5449189"/>
            <a:ext cx="901724" cy="307777"/>
            <a:chOff x="6622604" y="6217567"/>
            <a:chExt cx="901724" cy="307777"/>
          </a:xfrm>
        </p:grpSpPr>
        <p:sp>
          <p:nvSpPr>
            <p:cNvPr id="124" name="矩形 12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26" name="直線單箭頭接點 125"/>
          <p:cNvCxnSpPr/>
          <p:nvPr/>
        </p:nvCxnSpPr>
        <p:spPr bwMode="auto">
          <a:xfrm>
            <a:off x="6658097" y="573722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群組 126"/>
          <p:cNvGrpSpPr/>
          <p:nvPr/>
        </p:nvGrpSpPr>
        <p:grpSpPr>
          <a:xfrm>
            <a:off x="6226049" y="6077516"/>
            <a:ext cx="864096" cy="307777"/>
            <a:chOff x="6660232" y="6217567"/>
            <a:chExt cx="864096" cy="307777"/>
          </a:xfrm>
        </p:grpSpPr>
        <p:sp>
          <p:nvSpPr>
            <p:cNvPr id="128" name="矩形 12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46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43816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8604448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6214949" y="5240626"/>
            <a:ext cx="901724" cy="307777"/>
            <a:chOff x="6622604" y="6217567"/>
            <a:chExt cx="901724" cy="307777"/>
          </a:xfrm>
        </p:grpSpPr>
        <p:sp>
          <p:nvSpPr>
            <p:cNvPr id="134" name="矩形 13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36" name="直線單箭頭接點 135"/>
          <p:cNvCxnSpPr/>
          <p:nvPr/>
        </p:nvCxnSpPr>
        <p:spPr bwMode="auto">
          <a:xfrm>
            <a:off x="6635897" y="491590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群組 136"/>
          <p:cNvGrpSpPr/>
          <p:nvPr/>
        </p:nvGrpSpPr>
        <p:grpSpPr>
          <a:xfrm>
            <a:off x="7614548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524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20976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8604448" y="6217567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6190556" y="5013176"/>
            <a:ext cx="901724" cy="307777"/>
            <a:chOff x="6622604" y="6217567"/>
            <a:chExt cx="901724" cy="307777"/>
          </a:xfrm>
        </p:grpSpPr>
        <p:sp>
          <p:nvSpPr>
            <p:cNvPr id="134" name="矩形 13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6622604" y="6217567"/>
              <a:ext cx="832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(2,1,110)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/>
          <p:nvPr/>
        </p:nvCxnSpPr>
        <p:spPr bwMode="auto">
          <a:xfrm>
            <a:off x="6228496" y="4606389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/>
          <p:nvPr/>
        </p:nvCxnSpPr>
        <p:spPr bwMode="auto">
          <a:xfrm>
            <a:off x="6228184" y="501317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" name="群組 78"/>
          <p:cNvGrpSpPr/>
          <p:nvPr/>
        </p:nvGrpSpPr>
        <p:grpSpPr>
          <a:xfrm>
            <a:off x="6190556" y="5373216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(2,2,120)</a:t>
              </a:r>
              <a:endParaRPr lang="zh-TW" altLang="en-US" sz="1400" b="1" dirty="0"/>
            </a:p>
          </p:txBody>
        </p:sp>
      </p:grpSp>
      <p:cxnSp>
        <p:nvCxnSpPr>
          <p:cNvPr id="82" name="直線接點 81"/>
          <p:cNvCxnSpPr/>
          <p:nvPr/>
        </p:nvCxnSpPr>
        <p:spPr bwMode="auto">
          <a:xfrm>
            <a:off x="6228184" y="537321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" name="群組 122"/>
          <p:cNvGrpSpPr/>
          <p:nvPr/>
        </p:nvGrpSpPr>
        <p:grpSpPr>
          <a:xfrm>
            <a:off x="6190556" y="5733256"/>
            <a:ext cx="901724" cy="307777"/>
            <a:chOff x="6622604" y="6217567"/>
            <a:chExt cx="901724" cy="307777"/>
          </a:xfrm>
        </p:grpSpPr>
        <p:sp>
          <p:nvSpPr>
            <p:cNvPr id="124" name="矩形 12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26" name="直線單箭頭接點 125"/>
          <p:cNvCxnSpPr/>
          <p:nvPr/>
        </p:nvCxnSpPr>
        <p:spPr bwMode="auto">
          <a:xfrm>
            <a:off x="6660232" y="602614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群組 126"/>
          <p:cNvGrpSpPr/>
          <p:nvPr/>
        </p:nvGrpSpPr>
        <p:grpSpPr>
          <a:xfrm>
            <a:off x="6190556" y="6361583"/>
            <a:ext cx="901724" cy="307777"/>
            <a:chOff x="6622604" y="6217567"/>
            <a:chExt cx="901724" cy="307777"/>
          </a:xfrm>
        </p:grpSpPr>
        <p:sp>
          <p:nvSpPr>
            <p:cNvPr id="128" name="矩形 12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74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20410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8604448" y="6217567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233763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379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27642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32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(2,0,110)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grpSp>
        <p:nvGrpSpPr>
          <p:cNvPr id="44" name="群組 43"/>
          <p:cNvGrpSpPr/>
          <p:nvPr/>
        </p:nvGrpSpPr>
        <p:grpSpPr>
          <a:xfrm>
            <a:off x="8604448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233763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610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12215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(3,0,???)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grpSp>
        <p:nvGrpSpPr>
          <p:cNvPr id="44" name="群組 43"/>
          <p:cNvGrpSpPr/>
          <p:nvPr/>
        </p:nvGrpSpPr>
        <p:grpSpPr>
          <a:xfrm>
            <a:off x="8604448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233763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45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/>
              <a:t>After going through the receipts from your car trip through Europe this summer, you </a:t>
            </a:r>
            <a:r>
              <a:rPr lang="en-US" altLang="zh-TW" sz="2800" dirty="0" smtClean="0"/>
              <a:t>realized </a:t>
            </a:r>
            <a:r>
              <a:rPr lang="en-US" altLang="zh-TW" sz="2800" dirty="0"/>
              <a:t>that the </a:t>
            </a:r>
            <a:r>
              <a:rPr lang="en-US" altLang="zh-TW" sz="2800" u="sng" dirty="0">
                <a:solidFill>
                  <a:srgbClr val="FF0000"/>
                </a:solidFill>
              </a:rPr>
              <a:t>gas prices varied between the cities</a:t>
            </a:r>
            <a:r>
              <a:rPr lang="en-US" altLang="zh-TW" sz="2800" dirty="0"/>
              <a:t> you visited. Maybe you could have </a:t>
            </a:r>
            <a:r>
              <a:rPr lang="en-US" altLang="zh-TW" sz="2800" u="sng" dirty="0">
                <a:solidFill>
                  <a:srgbClr val="FF0000"/>
                </a:solidFill>
              </a:rPr>
              <a:t>saved some money if you were a bit more clever about where you filled your fuel</a:t>
            </a:r>
            <a:r>
              <a:rPr lang="en-US" altLang="zh-TW" sz="2800" dirty="0"/>
              <a:t>?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54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9958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</a:t>
            </a:r>
            <a:r>
              <a:rPr lang="en-US" altLang="zh-TW" sz="1600" b="1" dirty="0"/>
              <a:t>1</a:t>
            </a:r>
            <a:r>
              <a:rPr lang="en-US" altLang="zh-TW" sz="1600" b="1" dirty="0" smtClean="0"/>
              <a:t>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8604448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233763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46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94607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190556" y="5229200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1" name="直線單箭頭接點 60"/>
          <p:cNvCxnSpPr/>
          <p:nvPr/>
        </p:nvCxnSpPr>
        <p:spPr bwMode="auto">
          <a:xfrm>
            <a:off x="6658024" y="492266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467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67029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(2,1,130)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</a:t>
            </a:r>
            <a:r>
              <a:rPr lang="en-US" altLang="zh-TW" sz="1600" b="1" dirty="0"/>
              <a:t>2</a:t>
            </a:r>
            <a:r>
              <a:rPr lang="en-US" altLang="zh-TW" sz="1600" b="1" dirty="0" smtClean="0"/>
              <a:t>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365104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(1,3,150)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6531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993431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348880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6417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977207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8648828" y="4070564"/>
            <a:ext cx="901724" cy="307777"/>
            <a:chOff x="6622604" y="6217567"/>
            <a:chExt cx="901724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6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6976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(3,??,??)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365104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(1,3,150)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6531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993431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348880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6417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977207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8648828" y="4070564"/>
            <a:ext cx="901724" cy="307777"/>
            <a:chOff x="6622604" y="6217567"/>
            <a:chExt cx="901724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5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73136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636912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92979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265239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8632342" y="2353815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6190556" y="5281463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71" name="直線單箭頭接點 70"/>
          <p:cNvCxnSpPr/>
          <p:nvPr/>
        </p:nvCxnSpPr>
        <p:spPr bwMode="auto">
          <a:xfrm>
            <a:off x="6665811" y="4936270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群組 75"/>
          <p:cNvGrpSpPr/>
          <p:nvPr/>
        </p:nvGrpSpPr>
        <p:grpSpPr>
          <a:xfrm>
            <a:off x="7644863" y="44624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39284" y="692696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14539" y="34750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6136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51932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4)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636912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92979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265239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8632342" y="2353815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7644863" y="44624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39284" y="692696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14539" y="34750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608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873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(2,2,140)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924944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321782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553271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412776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2008585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702048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群組 75"/>
          <p:cNvGrpSpPr/>
          <p:nvPr/>
        </p:nvGrpSpPr>
        <p:grpSpPr>
          <a:xfrm>
            <a:off x="7644863" y="332656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(1,4,160)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39284" y="980728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14539" y="63553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8566820" y="44624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344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0749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(3,0,140)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924944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321782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553271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412776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2008585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702048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群組 75"/>
          <p:cNvGrpSpPr/>
          <p:nvPr/>
        </p:nvGrpSpPr>
        <p:grpSpPr>
          <a:xfrm>
            <a:off x="7644863" y="332656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(1,4,160)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39284" y="980728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14539" y="63553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8566820" y="44624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858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87834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3212976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350586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841303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412776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2008585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702048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8611047" y="2918436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190556" y="5281463"/>
            <a:ext cx="901724" cy="307777"/>
            <a:chOff x="6622604" y="6217567"/>
            <a:chExt cx="901724" cy="307777"/>
          </a:xfrm>
        </p:grpSpPr>
        <p:sp>
          <p:nvSpPr>
            <p:cNvPr id="73" name="矩形 7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75" name="直線單箭頭接點 74"/>
          <p:cNvCxnSpPr/>
          <p:nvPr/>
        </p:nvCxnSpPr>
        <p:spPr bwMode="auto">
          <a:xfrm>
            <a:off x="665495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/>
          <p:cNvGrpSpPr/>
          <p:nvPr/>
        </p:nvGrpSpPr>
        <p:grpSpPr>
          <a:xfrm>
            <a:off x="7630716" y="404664"/>
            <a:ext cx="901724" cy="307777"/>
            <a:chOff x="6622604" y="6217567"/>
            <a:chExt cx="901724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25137" y="105273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89531" y="68630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8767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97825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3212976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350586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841303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190556" y="5281463"/>
            <a:ext cx="901724" cy="307777"/>
            <a:chOff x="6622604" y="6217567"/>
            <a:chExt cx="901724" cy="307777"/>
          </a:xfrm>
        </p:grpSpPr>
        <p:sp>
          <p:nvSpPr>
            <p:cNvPr id="73" name="矩形 7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5" name="直線單箭頭接點 74"/>
          <p:cNvCxnSpPr/>
          <p:nvPr/>
        </p:nvCxnSpPr>
        <p:spPr bwMode="auto">
          <a:xfrm>
            <a:off x="665495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/>
          <p:cNvGrpSpPr/>
          <p:nvPr/>
        </p:nvGrpSpPr>
        <p:grpSpPr>
          <a:xfrm>
            <a:off x="7630716" y="404664"/>
            <a:ext cx="901724" cy="307777"/>
            <a:chOff x="6622604" y="6217567"/>
            <a:chExt cx="901724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25137" y="105273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89531" y="68630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7638430" y="1451778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632851" y="2099850"/>
            <a:ext cx="901724" cy="307777"/>
            <a:chOff x="6622604" y="6217567"/>
            <a:chExt cx="901724" cy="307777"/>
          </a:xfrm>
        </p:grpSpPr>
        <p:sp>
          <p:nvSpPr>
            <p:cNvPr id="76" name="矩形 7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8097245" y="173342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431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/>
              <a:t>To help other tourists (and save money yourself next time), you want to write a program for </a:t>
            </a:r>
            <a:r>
              <a:rPr lang="en-US" altLang="zh-TW" sz="2800" u="sng" dirty="0">
                <a:solidFill>
                  <a:srgbClr val="FF0000"/>
                </a:solidFill>
              </a:rPr>
              <a:t>finding the cheapest way to travel between cities</a:t>
            </a:r>
            <a:r>
              <a:rPr lang="en-US" altLang="zh-TW" sz="2800" dirty="0"/>
              <a:t>, filling your tank on the way. We assume that all cars use </a:t>
            </a:r>
            <a:r>
              <a:rPr lang="en-US" altLang="zh-TW" sz="2800" u="sng" dirty="0">
                <a:solidFill>
                  <a:srgbClr val="FF0000"/>
                </a:solidFill>
              </a:rPr>
              <a:t>one unit of fuel per unit of distance</a:t>
            </a:r>
            <a:r>
              <a:rPr lang="en-US" altLang="zh-TW" sz="2800" dirty="0"/>
              <a:t>, and </a:t>
            </a:r>
            <a:r>
              <a:rPr lang="en-US" altLang="zh-TW" sz="2800" u="sng" dirty="0">
                <a:solidFill>
                  <a:srgbClr val="FF0000"/>
                </a:solidFill>
              </a:rPr>
              <a:t>start with an empty gas tank</a:t>
            </a:r>
            <a:r>
              <a:rPr lang="en-US" altLang="zh-TW" sz="2800" dirty="0"/>
              <a:t>. 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53120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(2,2,150)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(1,3,150)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3573016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386590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201343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8540154" y="399644"/>
            <a:ext cx="901724" cy="307777"/>
            <a:chOff x="6622604" y="6217567"/>
            <a:chExt cx="901724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17423" y="141277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60730" y="104634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7630716" y="1811818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625137" y="2459890"/>
            <a:ext cx="901724" cy="307777"/>
            <a:chOff x="6622604" y="6217567"/>
            <a:chExt cx="901724" cy="307777"/>
          </a:xfrm>
        </p:grpSpPr>
        <p:sp>
          <p:nvSpPr>
            <p:cNvPr id="76" name="矩形 7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8089531" y="209346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7596336" y="764537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cxnSp>
        <p:nvCxnSpPr>
          <p:cNvPr id="62" name="直線接點 6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828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98928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(1,3,150)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3573016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386590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201343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8540154" y="399644"/>
            <a:ext cx="901724" cy="307777"/>
            <a:chOff x="6622604" y="6217567"/>
            <a:chExt cx="901724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17423" y="141277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60730" y="104634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7630716" y="1811818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625137" y="2459890"/>
            <a:ext cx="901724" cy="307777"/>
            <a:chOff x="6622604" y="6217567"/>
            <a:chExt cx="901724" cy="307777"/>
          </a:xfrm>
        </p:grpSpPr>
        <p:sp>
          <p:nvSpPr>
            <p:cNvPr id="76" name="矩形 7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8089531" y="209346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7596336" y="764537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cxnSp>
        <p:nvCxnSpPr>
          <p:cNvPr id="62" name="直線接點 6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8689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362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38610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1539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4893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17423" y="141277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60730" y="104634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7630716" y="1811818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625137" y="2459890"/>
            <a:ext cx="901724" cy="307777"/>
            <a:chOff x="6622604" y="6217567"/>
            <a:chExt cx="901724" cy="307777"/>
          </a:xfrm>
        </p:grpSpPr>
        <p:sp>
          <p:nvSpPr>
            <p:cNvPr id="76" name="矩形 7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8089531" y="209346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7596336" y="764537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8532440" y="3577869"/>
            <a:ext cx="901724" cy="307777"/>
            <a:chOff x="6622604" y="6217567"/>
            <a:chExt cx="901724" cy="307777"/>
          </a:xfrm>
        </p:grpSpPr>
        <p:sp>
          <p:nvSpPr>
            <p:cNvPr id="56" name="矩形 5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28184" y="4636775"/>
            <a:ext cx="891061" cy="307777"/>
            <a:chOff x="6633267" y="6217567"/>
            <a:chExt cx="891061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(2,5,160)</a:t>
              </a:r>
              <a:endParaRPr lang="zh-TW" altLang="en-US" sz="1400" b="1" dirty="0"/>
            </a:p>
          </p:txBody>
        </p:sp>
      </p:grpSp>
      <p:cxnSp>
        <p:nvCxnSpPr>
          <p:cNvPr id="66" name="直線接點 65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001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11517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38610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16882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4893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17423" y="141277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60730" y="104634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7596336" y="764537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8532440" y="3577869"/>
            <a:ext cx="901724" cy="307777"/>
            <a:chOff x="6622604" y="6217567"/>
            <a:chExt cx="901724" cy="307777"/>
          </a:xfrm>
        </p:grpSpPr>
        <p:sp>
          <p:nvSpPr>
            <p:cNvPr id="56" name="矩形 5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28184" y="4636775"/>
            <a:ext cx="891061" cy="307777"/>
            <a:chOff x="6633267" y="6217567"/>
            <a:chExt cx="891061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(3,0,180)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253998" y="5281463"/>
            <a:ext cx="891061" cy="307777"/>
            <a:chOff x="6633267" y="6217567"/>
            <a:chExt cx="891061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(3,3,240)</a:t>
              </a:r>
              <a:endParaRPr lang="zh-TW" altLang="en-US" sz="1400" b="1" dirty="0"/>
            </a:p>
          </p:txBody>
        </p:sp>
      </p:grpSp>
      <p:cxnSp>
        <p:nvCxnSpPr>
          <p:cNvPr id="71" name="直線單箭頭接點 70"/>
          <p:cNvCxnSpPr/>
          <p:nvPr/>
        </p:nvCxnSpPr>
        <p:spPr bwMode="auto">
          <a:xfrm>
            <a:off x="669387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7654861" y="1825079"/>
            <a:ext cx="891061" cy="307777"/>
            <a:chOff x="6633267" y="6217567"/>
            <a:chExt cx="891061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(3,0,180)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80675" y="2469767"/>
            <a:ext cx="891061" cy="307777"/>
            <a:chOff x="6633267" y="6217567"/>
            <a:chExt cx="891061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(3,3,240)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20547" y="2103340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3046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40578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422108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(2,8,180)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5288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84941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28184" y="4636775"/>
            <a:ext cx="891061" cy="307777"/>
            <a:chOff x="6633267" y="6217567"/>
            <a:chExt cx="891061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(1,6,170)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253998" y="5281463"/>
            <a:ext cx="891061" cy="307777"/>
            <a:chOff x="6633267" y="6217567"/>
            <a:chExt cx="891061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(1,9,230)</a:t>
              </a:r>
              <a:endParaRPr lang="zh-TW" altLang="en-US" sz="1400" b="1" dirty="0"/>
            </a:p>
          </p:txBody>
        </p:sp>
      </p:grpSp>
      <p:cxnSp>
        <p:nvCxnSpPr>
          <p:cNvPr id="71" name="直線單箭頭接點 70"/>
          <p:cNvCxnSpPr/>
          <p:nvPr/>
        </p:nvCxnSpPr>
        <p:spPr bwMode="auto">
          <a:xfrm>
            <a:off x="669387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7654861" y="1825079"/>
            <a:ext cx="891061" cy="307777"/>
            <a:chOff x="6633267" y="6217567"/>
            <a:chExt cx="891061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(3,0,180)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80675" y="2469767"/>
            <a:ext cx="891061" cy="307777"/>
            <a:chOff x="6633267" y="6217567"/>
            <a:chExt cx="891061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(3,3,240)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20547" y="2103340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8575205" y="3865901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7641568" y="2932052"/>
            <a:ext cx="891061" cy="307777"/>
            <a:chOff x="6633267" y="6217567"/>
            <a:chExt cx="891061" cy="307777"/>
          </a:xfrm>
        </p:grpSpPr>
        <p:sp>
          <p:nvSpPr>
            <p:cNvPr id="72" name="矩形 7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667382" y="3576740"/>
            <a:ext cx="891061" cy="307777"/>
            <a:chOff x="6633267" y="6217567"/>
            <a:chExt cx="891061" cy="307777"/>
          </a:xfrm>
        </p:grpSpPr>
        <p:sp>
          <p:nvSpPr>
            <p:cNvPr id="78" name="矩形 7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(1,9,230)</a:t>
              </a:r>
              <a:endParaRPr lang="zh-TW" altLang="en-US" sz="1400" b="1" dirty="0"/>
            </a:p>
          </p:txBody>
        </p:sp>
      </p:grpSp>
      <p:cxnSp>
        <p:nvCxnSpPr>
          <p:cNvPr id="84" name="直線單箭頭接點 83"/>
          <p:cNvCxnSpPr/>
          <p:nvPr/>
        </p:nvCxnSpPr>
        <p:spPr bwMode="auto">
          <a:xfrm>
            <a:off x="8107254" y="321031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8371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50697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422108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(2,8,180)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5288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84941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28184" y="4636775"/>
            <a:ext cx="891061" cy="307777"/>
            <a:chOff x="6633267" y="6217567"/>
            <a:chExt cx="891061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(3,0,170)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253998" y="5281463"/>
            <a:ext cx="891061" cy="307777"/>
            <a:chOff x="6633267" y="6217567"/>
            <a:chExt cx="891061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(3,3,230)</a:t>
              </a:r>
              <a:endParaRPr lang="zh-TW" altLang="en-US" sz="1400" b="1" dirty="0"/>
            </a:p>
          </p:txBody>
        </p:sp>
      </p:grpSp>
      <p:cxnSp>
        <p:nvCxnSpPr>
          <p:cNvPr id="71" name="直線單箭頭接點 70"/>
          <p:cNvCxnSpPr/>
          <p:nvPr/>
        </p:nvCxnSpPr>
        <p:spPr bwMode="auto">
          <a:xfrm>
            <a:off x="669387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群組 69"/>
          <p:cNvGrpSpPr/>
          <p:nvPr/>
        </p:nvGrpSpPr>
        <p:grpSpPr>
          <a:xfrm>
            <a:off x="7641568" y="2932052"/>
            <a:ext cx="891061" cy="307777"/>
            <a:chOff x="6633267" y="6217567"/>
            <a:chExt cx="891061" cy="307777"/>
          </a:xfrm>
        </p:grpSpPr>
        <p:sp>
          <p:nvSpPr>
            <p:cNvPr id="72" name="矩形 7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667382" y="3576740"/>
            <a:ext cx="891061" cy="307777"/>
            <a:chOff x="6633267" y="6217567"/>
            <a:chExt cx="891061" cy="307777"/>
          </a:xfrm>
        </p:grpSpPr>
        <p:sp>
          <p:nvSpPr>
            <p:cNvPr id="78" name="矩形 7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(1,9,230)</a:t>
              </a:r>
              <a:endParaRPr lang="zh-TW" altLang="en-US" sz="1400" b="1" dirty="0"/>
            </a:p>
          </p:txBody>
        </p:sp>
      </p:grpSp>
      <p:cxnSp>
        <p:nvCxnSpPr>
          <p:cNvPr id="84" name="直線單箭頭接點 83"/>
          <p:cNvCxnSpPr/>
          <p:nvPr/>
        </p:nvCxnSpPr>
        <p:spPr bwMode="auto">
          <a:xfrm>
            <a:off x="8107254" y="321031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5" name="群組 84"/>
          <p:cNvGrpSpPr/>
          <p:nvPr/>
        </p:nvGrpSpPr>
        <p:grpSpPr>
          <a:xfrm>
            <a:off x="7616985" y="1825079"/>
            <a:ext cx="891061" cy="307777"/>
            <a:chOff x="6633267" y="6217567"/>
            <a:chExt cx="891061" cy="307777"/>
          </a:xfrm>
        </p:grpSpPr>
        <p:sp>
          <p:nvSpPr>
            <p:cNvPr id="86" name="矩形 8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(3,0,170)</a:t>
              </a:r>
              <a:endParaRPr lang="zh-TW" altLang="en-US" sz="1400" b="1" dirty="0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642799" y="2469767"/>
            <a:ext cx="891061" cy="307777"/>
            <a:chOff x="6633267" y="6217567"/>
            <a:chExt cx="891061" cy="307777"/>
          </a:xfrm>
        </p:grpSpPr>
        <p:sp>
          <p:nvSpPr>
            <p:cNvPr id="89" name="矩形 8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(3,3,230)</a:t>
              </a:r>
              <a:endParaRPr lang="zh-TW" altLang="en-US" sz="1400" b="1" dirty="0"/>
            </a:p>
          </p:txBody>
        </p:sp>
      </p:grpSp>
      <p:cxnSp>
        <p:nvCxnSpPr>
          <p:cNvPr id="91" name="直線單箭頭接點 90"/>
          <p:cNvCxnSpPr/>
          <p:nvPr/>
        </p:nvCxnSpPr>
        <p:spPr bwMode="auto">
          <a:xfrm>
            <a:off x="8082671" y="2103340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395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76402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0716" y="422108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(2,8,180)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5288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84941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7641568" y="2932052"/>
            <a:ext cx="891061" cy="307777"/>
            <a:chOff x="6633267" y="6217567"/>
            <a:chExt cx="891061" cy="307777"/>
          </a:xfrm>
        </p:grpSpPr>
        <p:sp>
          <p:nvSpPr>
            <p:cNvPr id="72" name="矩形 7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641379" y="3576740"/>
            <a:ext cx="891061" cy="307777"/>
            <a:chOff x="6633267" y="6217567"/>
            <a:chExt cx="891061" cy="307777"/>
          </a:xfrm>
        </p:grpSpPr>
        <p:sp>
          <p:nvSpPr>
            <p:cNvPr id="78" name="矩形 7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(1,9,230)</a:t>
              </a:r>
              <a:endParaRPr lang="zh-TW" altLang="en-US" sz="1400" b="1" dirty="0"/>
            </a:p>
          </p:txBody>
        </p:sp>
      </p:grpSp>
      <p:cxnSp>
        <p:nvCxnSpPr>
          <p:cNvPr id="84" name="直線單箭頭接點 83"/>
          <p:cNvCxnSpPr/>
          <p:nvPr/>
        </p:nvCxnSpPr>
        <p:spPr bwMode="auto">
          <a:xfrm>
            <a:off x="8107254" y="321031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5" name="群組 84"/>
          <p:cNvGrpSpPr/>
          <p:nvPr/>
        </p:nvGrpSpPr>
        <p:grpSpPr>
          <a:xfrm>
            <a:off x="7641379" y="1828463"/>
            <a:ext cx="891061" cy="307777"/>
            <a:chOff x="6633267" y="6217567"/>
            <a:chExt cx="891061" cy="307777"/>
          </a:xfrm>
        </p:grpSpPr>
        <p:sp>
          <p:nvSpPr>
            <p:cNvPr id="86" name="矩形 8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(3,1,190)</a:t>
              </a:r>
              <a:endParaRPr lang="zh-TW" altLang="en-US" sz="1400" b="1" dirty="0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641379" y="2473151"/>
            <a:ext cx="891061" cy="307777"/>
            <a:chOff x="6633267" y="6217567"/>
            <a:chExt cx="891061" cy="307777"/>
          </a:xfrm>
        </p:grpSpPr>
        <p:sp>
          <p:nvSpPr>
            <p:cNvPr id="89" name="矩形 8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(3,3,230)</a:t>
              </a:r>
              <a:endParaRPr lang="zh-TW" altLang="en-US" sz="1400" b="1" dirty="0"/>
            </a:p>
          </p:txBody>
        </p:sp>
      </p:grpSp>
      <p:cxnSp>
        <p:nvCxnSpPr>
          <p:cNvPr id="91" name="直線單箭頭接點 90"/>
          <p:cNvCxnSpPr/>
          <p:nvPr/>
        </p:nvCxnSpPr>
        <p:spPr bwMode="auto">
          <a:xfrm>
            <a:off x="8062022" y="210672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8559125" y="1561645"/>
            <a:ext cx="891061" cy="307777"/>
            <a:chOff x="6633267" y="6217567"/>
            <a:chExt cx="891061" cy="307777"/>
          </a:xfrm>
          <a:solidFill>
            <a:srgbClr val="00B050"/>
          </a:solidFill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(3,0,170)</a:t>
              </a:r>
              <a:endParaRPr lang="zh-TW" altLang="en-US" sz="1400" b="1" dirty="0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8532440" y="116713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answer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8472613" y="1167135"/>
            <a:ext cx="1211955" cy="9395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13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The first line of input gives </a:t>
            </a:r>
            <a:r>
              <a:rPr lang="en-US" altLang="zh-TW" u="sng" dirty="0">
                <a:solidFill>
                  <a:srgbClr val="FF0000"/>
                </a:solidFill>
              </a:rPr>
              <a:t>1 ≤ n ≤ 1000</a:t>
            </a:r>
            <a:r>
              <a:rPr lang="en-US" altLang="zh-TW" dirty="0"/>
              <a:t> and </a:t>
            </a:r>
            <a:r>
              <a:rPr lang="en-US" altLang="zh-TW" u="sng" dirty="0">
                <a:solidFill>
                  <a:srgbClr val="FF0000"/>
                </a:solidFill>
              </a:rPr>
              <a:t>0 ≤ m ≤ 10000</a:t>
            </a:r>
            <a:r>
              <a:rPr lang="en-US" altLang="zh-TW" dirty="0"/>
              <a:t>, the number of cities and roads. </a:t>
            </a:r>
            <a:endParaRPr lang="en-US" altLang="zh-TW" dirty="0" smtClean="0"/>
          </a:p>
          <a:p>
            <a:r>
              <a:rPr lang="en-US" altLang="zh-TW" dirty="0" smtClean="0"/>
              <a:t>Then </a:t>
            </a:r>
            <a:r>
              <a:rPr lang="en-US" altLang="zh-TW" dirty="0"/>
              <a:t>follows a line with n integers </a:t>
            </a:r>
            <a:r>
              <a:rPr lang="en-US" altLang="zh-TW" u="sng" dirty="0">
                <a:solidFill>
                  <a:srgbClr val="FF0000"/>
                </a:solidFill>
              </a:rPr>
              <a:t>1 ≤ p</a:t>
            </a:r>
            <a:r>
              <a:rPr lang="en-US" altLang="zh-TW" u="sng" baseline="-25000" dirty="0">
                <a:solidFill>
                  <a:srgbClr val="FF0000"/>
                </a:solidFill>
              </a:rPr>
              <a:t>i</a:t>
            </a:r>
            <a:r>
              <a:rPr lang="en-US" altLang="zh-TW" u="sng" dirty="0">
                <a:solidFill>
                  <a:srgbClr val="FF0000"/>
                </a:solidFill>
              </a:rPr>
              <a:t> ≤ 100</a:t>
            </a:r>
            <a:r>
              <a:rPr lang="en-US" altLang="zh-TW" dirty="0"/>
              <a:t>, where p</a:t>
            </a:r>
            <a:r>
              <a:rPr lang="en-US" altLang="zh-TW" baseline="-25000" dirty="0"/>
              <a:t>i</a:t>
            </a:r>
            <a:r>
              <a:rPr lang="en-US" altLang="zh-TW" dirty="0"/>
              <a:t> is the fuel price in the </a:t>
            </a:r>
            <a:r>
              <a:rPr lang="en-US" altLang="zh-TW" i="1" dirty="0" err="1"/>
              <a:t>i</a:t>
            </a:r>
            <a:r>
              <a:rPr lang="en-US" altLang="zh-TW" baseline="-25000" dirty="0" err="1"/>
              <a:t>th</a:t>
            </a:r>
            <a:r>
              <a:rPr lang="en-US" altLang="zh-TW" dirty="0"/>
              <a:t> city. Then follow m lines with three integers 0 ≤ u, v &lt; n and 1 ≤ d ≤ 100, telling </a:t>
            </a:r>
            <a:r>
              <a:rPr lang="en-US" altLang="zh-TW" dirty="0" smtClean="0"/>
              <a:t>t </a:t>
            </a:r>
            <a:r>
              <a:rPr lang="en-US" altLang="zh-TW" u="sng" dirty="0">
                <a:solidFill>
                  <a:srgbClr val="FF0000"/>
                </a:solidFill>
              </a:rPr>
              <a:t>there is a road between u and v with length d</a:t>
            </a:r>
            <a:r>
              <a:rPr lang="en-US" altLang="zh-TW" dirty="0"/>
              <a:t>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32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 smtClean="0"/>
              <a:t>Then </a:t>
            </a:r>
            <a:r>
              <a:rPr lang="en-US" altLang="zh-TW" dirty="0"/>
              <a:t>comes a line with the number 1 ≤ q ≤ 100, giving the </a:t>
            </a:r>
            <a:r>
              <a:rPr lang="en-US" altLang="zh-TW" u="sng" dirty="0">
                <a:solidFill>
                  <a:srgbClr val="FF0000"/>
                </a:solidFill>
              </a:rPr>
              <a:t>number of queries</a:t>
            </a:r>
            <a:r>
              <a:rPr lang="en-US" altLang="zh-TW" dirty="0"/>
              <a:t>, and q lines with three integers 1 ≤ c ≤ 100, s and e, where </a:t>
            </a:r>
            <a:r>
              <a:rPr lang="en-US" altLang="zh-TW" u="sng" dirty="0">
                <a:solidFill>
                  <a:srgbClr val="FF0000"/>
                </a:solidFill>
              </a:rPr>
              <a:t>c is the fuel </a:t>
            </a:r>
            <a:r>
              <a:rPr lang="en-US" altLang="zh-TW" u="sng" dirty="0" smtClean="0">
                <a:solidFill>
                  <a:srgbClr val="FF0000"/>
                </a:solidFill>
              </a:rPr>
              <a:t>capacity</a:t>
            </a:r>
            <a:r>
              <a:rPr lang="en-US" altLang="zh-TW" dirty="0" smtClean="0"/>
              <a:t> </a:t>
            </a:r>
            <a:r>
              <a:rPr lang="en-US" altLang="zh-TW" dirty="0"/>
              <a:t>of the vehicle, </a:t>
            </a:r>
            <a:r>
              <a:rPr lang="en-US" altLang="zh-TW" u="sng" dirty="0">
                <a:solidFill>
                  <a:srgbClr val="FF0000"/>
                </a:solidFill>
              </a:rPr>
              <a:t>s is the starting city</a:t>
            </a:r>
            <a:r>
              <a:rPr lang="en-US" altLang="zh-TW" dirty="0"/>
              <a:t>, and </a:t>
            </a:r>
            <a:r>
              <a:rPr lang="en-US" altLang="zh-TW" u="sng" dirty="0">
                <a:solidFill>
                  <a:srgbClr val="FF0000"/>
                </a:solidFill>
              </a:rPr>
              <a:t>e is the goal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684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For each query, </a:t>
            </a:r>
            <a:r>
              <a:rPr lang="en-US" altLang="zh-TW" u="sng" dirty="0">
                <a:solidFill>
                  <a:srgbClr val="FF0000"/>
                </a:solidFill>
              </a:rPr>
              <a:t>output the price of the cheapest trip</a:t>
            </a:r>
            <a:r>
              <a:rPr lang="en-US" altLang="zh-TW" dirty="0"/>
              <a:t> from s to e using a car with the given capacity, or </a:t>
            </a:r>
            <a:r>
              <a:rPr lang="en-US" altLang="zh-TW" u="sng" dirty="0">
                <a:solidFill>
                  <a:srgbClr val="FF0000"/>
                </a:solidFill>
              </a:rPr>
              <a:t>‘impossible’ if there is no way of getting from s to e with the given car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19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588224" y="1235911"/>
            <a:ext cx="2160240" cy="51125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 smtClean="0"/>
              <a:t>Output 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170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impossible</a:t>
            </a:r>
            <a:endParaRPr lang="fr-FR" altLang="zh-TW" sz="24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6080910" y="3632685"/>
            <a:ext cx="2969211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2160240" cy="511256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2800" dirty="0"/>
              <a:t>Input  </a:t>
            </a:r>
          </a:p>
          <a:p>
            <a:pPr marL="0" indent="0">
              <a:buNone/>
            </a:pPr>
            <a:r>
              <a:rPr lang="en-US" altLang="zh-TW" sz="2400" dirty="0"/>
              <a:t>5 5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10 </a:t>
            </a:r>
            <a:r>
              <a:rPr lang="en-US" altLang="zh-TW" sz="2400" dirty="0"/>
              <a:t>10 20 12 13 0 1 9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0 </a:t>
            </a:r>
            <a:r>
              <a:rPr lang="en-US" altLang="zh-TW" sz="2400" dirty="0"/>
              <a:t>2 8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 </a:t>
            </a:r>
            <a:r>
              <a:rPr lang="en-US" altLang="zh-TW" sz="2400" dirty="0"/>
              <a:t>2 1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 </a:t>
            </a:r>
            <a:r>
              <a:rPr lang="en-US" altLang="zh-TW" sz="2400" dirty="0"/>
              <a:t>3 11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 </a:t>
            </a:r>
            <a:r>
              <a:rPr lang="en-US" altLang="zh-TW" sz="2400" dirty="0"/>
              <a:t>3 7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 </a:t>
            </a:r>
          </a:p>
          <a:p>
            <a:pPr marL="0" indent="0">
              <a:buNone/>
            </a:pPr>
            <a:r>
              <a:rPr lang="en-US" altLang="zh-TW" sz="2400" dirty="0" smtClean="0"/>
              <a:t>10 </a:t>
            </a:r>
            <a:r>
              <a:rPr lang="en-US" altLang="zh-TW" sz="2400" dirty="0"/>
              <a:t>0 3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20 </a:t>
            </a:r>
            <a:r>
              <a:rPr lang="en-US" altLang="zh-TW" sz="2400" dirty="0"/>
              <a:t>1 4</a:t>
            </a:r>
            <a:endParaRPr lang="fr-FR" altLang="zh-TW" sz="2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899592" y="1844824"/>
            <a:ext cx="2160240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1115616" y="1124744"/>
            <a:ext cx="648072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763688" y="908720"/>
            <a:ext cx="234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cities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1403648" y="1556792"/>
            <a:ext cx="108012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2411760" y="1248722"/>
            <a:ext cx="241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roads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99592" y="2204864"/>
            <a:ext cx="216024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>
            <a:off x="2904102" y="2233795"/>
            <a:ext cx="540060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3381629" y="1916832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Fuel price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in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baseline="-25000" dirty="0" err="1" smtClean="0">
                <a:solidFill>
                  <a:srgbClr val="FF0000"/>
                </a:solidFill>
              </a:rPr>
              <a:t>th</a:t>
            </a:r>
            <a:r>
              <a:rPr lang="en-US" altLang="zh-TW" b="1" dirty="0" smtClean="0">
                <a:solidFill>
                  <a:srgbClr val="FF0000"/>
                </a:solidFill>
              </a:rPr>
              <a:t> city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99592" y="2636912"/>
            <a:ext cx="864096" cy="2088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H="1">
            <a:off x="1619672" y="2897921"/>
            <a:ext cx="15544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3229520" y="2747829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(u, v)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with distance 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420091" y="4102556"/>
            <a:ext cx="627612" cy="46165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7693782" y="4102555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接點 19"/>
          <p:cNvCxnSpPr>
            <a:stCxn id="14" idx="6"/>
            <a:endCxn id="28" idx="2"/>
          </p:cNvCxnSpPr>
          <p:nvPr/>
        </p:nvCxnSpPr>
        <p:spPr bwMode="auto">
          <a:xfrm flipV="1">
            <a:off x="7047703" y="4333383"/>
            <a:ext cx="64607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7251410" y="40589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31" name="橢圓 30"/>
          <p:cNvSpPr/>
          <p:nvPr/>
        </p:nvSpPr>
        <p:spPr bwMode="auto">
          <a:xfrm>
            <a:off x="6439055" y="5051773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14" idx="4"/>
            <a:endCxn id="31" idx="0"/>
          </p:cNvCxnSpPr>
          <p:nvPr/>
        </p:nvCxnSpPr>
        <p:spPr bwMode="auto">
          <a:xfrm>
            <a:off x="6733897" y="4564211"/>
            <a:ext cx="0" cy="487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6391665" y="45958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36" name="直線接點 35"/>
          <p:cNvCxnSpPr>
            <a:stCxn id="28" idx="3"/>
            <a:endCxn id="31" idx="6"/>
          </p:cNvCxnSpPr>
          <p:nvPr/>
        </p:nvCxnSpPr>
        <p:spPr bwMode="auto">
          <a:xfrm flipH="1">
            <a:off x="7028739" y="4496602"/>
            <a:ext cx="758221" cy="79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7308691" y="46386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41" name="橢圓 40"/>
          <p:cNvSpPr/>
          <p:nvPr/>
        </p:nvSpPr>
        <p:spPr bwMode="auto">
          <a:xfrm>
            <a:off x="7693781" y="5051773"/>
            <a:ext cx="636260" cy="463134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3" name="直線接點 42"/>
          <p:cNvCxnSpPr>
            <a:stCxn id="28" idx="4"/>
            <a:endCxn id="41" idx="0"/>
          </p:cNvCxnSpPr>
          <p:nvPr/>
        </p:nvCxnSpPr>
        <p:spPr bwMode="auto">
          <a:xfrm flipH="1">
            <a:off x="8011911" y="4564210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8011912" y="4644145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50" name="直線接點 49"/>
          <p:cNvCxnSpPr>
            <a:stCxn id="31" idx="6"/>
            <a:endCxn id="41" idx="2"/>
          </p:cNvCxnSpPr>
          <p:nvPr/>
        </p:nvCxnSpPr>
        <p:spPr bwMode="auto">
          <a:xfrm flipV="1">
            <a:off x="7028739" y="5283340"/>
            <a:ext cx="665042" cy="7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字方塊 50"/>
          <p:cNvSpPr txBox="1"/>
          <p:nvPr/>
        </p:nvSpPr>
        <p:spPr>
          <a:xfrm>
            <a:off x="7107781" y="52325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cxnSp>
        <p:nvCxnSpPr>
          <p:cNvPr id="53" name="直線接點 52"/>
          <p:cNvCxnSpPr/>
          <p:nvPr/>
        </p:nvCxnSpPr>
        <p:spPr bwMode="auto">
          <a:xfrm flipH="1">
            <a:off x="7236296" y="1052736"/>
            <a:ext cx="432048" cy="864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/>
          <p:cNvSpPr txBox="1"/>
          <p:nvPr/>
        </p:nvSpPr>
        <p:spPr>
          <a:xfrm>
            <a:off x="6182933" y="663079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price of cheapest trip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899592" y="4725144"/>
            <a:ext cx="864096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6" name="直線單箭頭接點 55"/>
          <p:cNvCxnSpPr>
            <a:stCxn id="58" idx="1"/>
          </p:cNvCxnSpPr>
          <p:nvPr/>
        </p:nvCxnSpPr>
        <p:spPr bwMode="auto">
          <a:xfrm flipH="1">
            <a:off x="1331640" y="4658579"/>
            <a:ext cx="612068" cy="365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/>
          <p:cNvSpPr txBox="1"/>
          <p:nvPr/>
        </p:nvSpPr>
        <p:spPr>
          <a:xfrm>
            <a:off x="1943708" y="447391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No. of queries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899592" y="5239942"/>
            <a:ext cx="864096" cy="7813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 bwMode="auto">
          <a:xfrm flipH="1" flipV="1">
            <a:off x="1729175" y="5461049"/>
            <a:ext cx="826601" cy="200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文字方塊 62"/>
          <p:cNvSpPr txBox="1"/>
          <p:nvPr/>
        </p:nvSpPr>
        <p:spPr>
          <a:xfrm>
            <a:off x="2561641" y="566124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fuel capacity-start-end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093346" y="3846054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8385658" y="459581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6703697" y="3999942"/>
            <a:ext cx="1346702" cy="1232595"/>
          </a:xfrm>
          <a:custGeom>
            <a:avLst/>
            <a:gdLst>
              <a:gd name="connsiteX0" fmla="*/ 0 w 1346702"/>
              <a:gd name="connsiteY0" fmla="*/ 127126 h 1498852"/>
              <a:gd name="connsiteX1" fmla="*/ 1346200 w 1346702"/>
              <a:gd name="connsiteY1" fmla="*/ 118660 h 1498852"/>
              <a:gd name="connsiteX2" fmla="*/ 169333 w 1346702"/>
              <a:gd name="connsiteY2" fmla="*/ 1380193 h 1498852"/>
              <a:gd name="connsiteX3" fmla="*/ 1134533 w 1346702"/>
              <a:gd name="connsiteY3" fmla="*/ 1371726 h 149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702" h="1498852">
                <a:moveTo>
                  <a:pt x="0" y="127126"/>
                </a:moveTo>
                <a:cubicBezTo>
                  <a:pt x="658989" y="18470"/>
                  <a:pt x="1317978" y="-90185"/>
                  <a:pt x="1346200" y="118660"/>
                </a:cubicBezTo>
                <a:cubicBezTo>
                  <a:pt x="1374422" y="327505"/>
                  <a:pt x="204611" y="1171349"/>
                  <a:pt x="169333" y="1380193"/>
                </a:cubicBezTo>
                <a:cubicBezTo>
                  <a:pt x="134055" y="1589037"/>
                  <a:pt x="634294" y="1480381"/>
                  <a:pt x="1134533" y="13717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73857" y="3751146"/>
            <a:ext cx="466794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+10</a:t>
            </a:r>
            <a:endParaRPr lang="zh-TW" altLang="en-US" sz="14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996092" y="3734887"/>
            <a:ext cx="377026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+7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68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30944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8" name="橢圓 7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接點 9"/>
          <p:cNvCxnSpPr>
            <a:stCxn id="8" idx="6"/>
            <a:endCxn id="9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12" name="橢圓 11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>
            <a:stCxn id="8" idx="4"/>
            <a:endCxn id="12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5" name="直線接點 14"/>
          <p:cNvCxnSpPr>
            <a:stCxn id="9" idx="3"/>
            <a:endCxn id="12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7" name="橢圓 16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接點 17"/>
          <p:cNvCxnSpPr>
            <a:stCxn id="9" idx="4"/>
            <a:endCxn id="17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20" name="直線接點 19"/>
          <p:cNvCxnSpPr>
            <a:stCxn id="12" idx="6"/>
            <a:endCxn id="17" idx="2"/>
          </p:cNvCxnSpPr>
          <p:nvPr/>
        </p:nvCxnSpPr>
        <p:spPr bwMode="auto">
          <a:xfrm flipV="1">
            <a:off x="1558793" y="6235927"/>
            <a:ext cx="665042" cy="7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815395" y="328599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7524328" y="0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priority queue</a:t>
            </a:r>
            <a:endParaRPr lang="zh-TW" altLang="en-US" sz="1600" b="1" dirty="0"/>
          </a:p>
        </p:txBody>
      </p:sp>
      <p:grpSp>
        <p:nvGrpSpPr>
          <p:cNvPr id="95" name="群組 94"/>
          <p:cNvGrpSpPr/>
          <p:nvPr/>
        </p:nvGrpSpPr>
        <p:grpSpPr>
          <a:xfrm>
            <a:off x="4572000" y="5230497"/>
            <a:ext cx="2310062" cy="307777"/>
            <a:chOff x="6388677" y="5229200"/>
            <a:chExt cx="2310062" cy="307777"/>
          </a:xfrm>
        </p:grpSpPr>
        <p:sp>
          <p:nvSpPr>
            <p:cNvPr id="93" name="矩形 92"/>
            <p:cNvSpPr/>
            <p:nvPr/>
          </p:nvSpPr>
          <p:spPr bwMode="auto">
            <a:xfrm>
              <a:off x="6388677" y="5236699"/>
              <a:ext cx="231006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431257" y="5229200"/>
              <a:ext cx="2254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(at node </a:t>
              </a:r>
              <a:r>
                <a:rPr lang="en-US" altLang="zh-TW" sz="1400" b="1" i="1" dirty="0" smtClean="0"/>
                <a:t>i</a:t>
              </a:r>
              <a:r>
                <a:rPr lang="en-US" altLang="zh-TW" sz="1400" b="1" dirty="0" smtClean="0"/>
                <a:t>, rest of fuel, cost)</a:t>
              </a:r>
              <a:endParaRPr lang="zh-TW" altLang="en-US" sz="1400" b="1" dirty="0"/>
            </a:p>
          </p:txBody>
        </p:sp>
      </p:grpSp>
      <p:cxnSp>
        <p:nvCxnSpPr>
          <p:cNvPr id="98" name="直線單箭頭接點 97"/>
          <p:cNvCxnSpPr/>
          <p:nvPr/>
        </p:nvCxnSpPr>
        <p:spPr bwMode="auto">
          <a:xfrm>
            <a:off x="6948264" y="5376602"/>
            <a:ext cx="576064" cy="77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065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668344" y="6224704"/>
            <a:ext cx="864096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798071" y="621985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(0,0,0)</a:t>
            </a:r>
            <a:endParaRPr lang="zh-TW" altLang="en-US" sz="1400" b="1" dirty="0"/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  <a:endCxn id="102" idx="2"/>
          </p:cNvCxnSpPr>
          <p:nvPr/>
        </p:nvCxnSpPr>
        <p:spPr bwMode="auto">
          <a:xfrm flipV="1">
            <a:off x="1558793" y="6235927"/>
            <a:ext cx="665042" cy="7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20700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0742594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3688</TotalTime>
  <Words>4091</Words>
  <Application>Microsoft Office PowerPoint</Application>
  <PresentationFormat>如螢幕大小 (4:3)</PresentationFormat>
  <Paragraphs>2818</Paragraphs>
  <Slides>36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古典-1</vt:lpstr>
      <vt:lpstr>Uva 11367</vt:lpstr>
      <vt:lpstr>Problem Descriptions (1/2)</vt:lpstr>
      <vt:lpstr>Problem Descriptions (2/2)</vt:lpstr>
      <vt:lpstr>Input (1/2)</vt:lpstr>
      <vt:lpstr>Input (2/2)</vt:lpstr>
      <vt:lpstr>Output</vt:lpstr>
      <vt:lpstr>I/O Example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1102</cp:revision>
  <dcterms:created xsi:type="dcterms:W3CDTF">2007-09-17T04:06:35Z</dcterms:created>
  <dcterms:modified xsi:type="dcterms:W3CDTF">2018-11-13T18:21:33Z</dcterms:modified>
</cp:coreProperties>
</file>