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56" r:id="rId2"/>
    <p:sldId id="305" r:id="rId3"/>
    <p:sldId id="339" r:id="rId4"/>
    <p:sldId id="341" r:id="rId5"/>
    <p:sldId id="342" r:id="rId6"/>
    <p:sldId id="315" r:id="rId7"/>
    <p:sldId id="311" r:id="rId8"/>
    <p:sldId id="313" r:id="rId9"/>
    <p:sldId id="312" r:id="rId10"/>
    <p:sldId id="314" r:id="rId11"/>
    <p:sldId id="316" r:id="rId12"/>
    <p:sldId id="317" r:id="rId13"/>
    <p:sldId id="318" r:id="rId14"/>
    <p:sldId id="319" r:id="rId1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FF"/>
    <a:srgbClr val="0000FF"/>
    <a:srgbClr val="00CCFF"/>
    <a:srgbClr val="0000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94660"/>
  </p:normalViewPr>
  <p:slideViewPr>
    <p:cSldViewPr>
      <p:cViewPr varScale="1">
        <p:scale>
          <a:sx n="68" d="100"/>
          <a:sy n="68" d="100"/>
        </p:scale>
        <p:origin x="-121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>
                <a:latin typeface="Arial" charset="0"/>
              </a:rPr>
              <a:t>Uva</a:t>
            </a:r>
            <a:r>
              <a:rPr lang="en-US" altLang="zh-TW" dirty="0" smtClean="0">
                <a:latin typeface="Arial" charset="0"/>
              </a:rPr>
              <a:t> 147</a:t>
            </a:r>
            <a:br>
              <a:rPr lang="en-US" altLang="zh-TW" dirty="0" smtClean="0">
                <a:latin typeface="Arial" charset="0"/>
              </a:rPr>
            </a:br>
            <a:r>
              <a:rPr lang="en-US" altLang="zh-TW" dirty="0" smtClean="0">
                <a:latin typeface="Arial" charset="0"/>
              </a:rPr>
              <a:t>Dollars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861048"/>
            <a:ext cx="6172200" cy="1360488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Times: 3 seconds</a:t>
            </a:r>
            <a:endParaRPr lang="en-US" altLang="zh-TW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9632" y="1124744"/>
            <a:ext cx="7632848" cy="4595136"/>
          </a:xfrm>
        </p:spPr>
        <p:txBody>
          <a:bodyPr/>
          <a:lstStyle/>
          <a:p>
            <a:r>
              <a:rPr lang="en-US" altLang="zh-TW" dirty="0" smtClean="0"/>
              <a:t>Dynamic Programming:</a:t>
            </a:r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26726"/>
              </p:ext>
            </p:extLst>
          </p:nvPr>
        </p:nvGraphicFramePr>
        <p:xfrm>
          <a:off x="1763688" y="1988840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40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 bwMode="auto">
          <a:xfrm>
            <a:off x="1979712" y="5733256"/>
            <a:ext cx="0" cy="50405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1611541" y="6309320"/>
            <a:ext cx="22910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6000=300x100/5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56376" y="227687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/>
              <a:t>i</a:t>
            </a:r>
            <a:endParaRPr lang="zh-TW" altLang="en-US" b="1" i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2358158" y="152717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j</a:t>
            </a:r>
            <a:endParaRPr lang="zh-TW" altLang="en-US" b="1" i="1" dirty="0"/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3275856" y="1628800"/>
            <a:ext cx="21251" cy="424847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>
            <a:off x="3109557" y="2924944"/>
            <a:ext cx="0" cy="720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單箭頭接點 12"/>
          <p:cNvCxnSpPr/>
          <p:nvPr/>
        </p:nvCxnSpPr>
        <p:spPr bwMode="auto">
          <a:xfrm>
            <a:off x="2470688" y="3573016"/>
            <a:ext cx="42284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934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9632" y="1124744"/>
            <a:ext cx="7632848" cy="4595136"/>
          </a:xfrm>
        </p:spPr>
        <p:txBody>
          <a:bodyPr/>
          <a:lstStyle/>
          <a:p>
            <a:r>
              <a:rPr lang="en-US" altLang="zh-TW" dirty="0" smtClean="0"/>
              <a:t>Dynamic Programming:</a:t>
            </a:r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160026"/>
              </p:ext>
            </p:extLst>
          </p:nvPr>
        </p:nvGraphicFramePr>
        <p:xfrm>
          <a:off x="1763688" y="1988840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40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 bwMode="auto">
          <a:xfrm>
            <a:off x="1979712" y="5733256"/>
            <a:ext cx="0" cy="50405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1611541" y="6309320"/>
            <a:ext cx="22910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6000=300x100/5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56376" y="227687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/>
              <a:t>i</a:t>
            </a:r>
            <a:endParaRPr lang="zh-TW" altLang="en-US" b="1" i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2358158" y="152717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j</a:t>
            </a:r>
            <a:endParaRPr lang="zh-TW" altLang="en-US" b="1" i="1" dirty="0"/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3275856" y="1628800"/>
            <a:ext cx="21251" cy="424847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>
            <a:off x="3131840" y="3284984"/>
            <a:ext cx="0" cy="720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/>
          <p:cNvCxnSpPr/>
          <p:nvPr/>
        </p:nvCxnSpPr>
        <p:spPr bwMode="auto">
          <a:xfrm>
            <a:off x="2492971" y="3933056"/>
            <a:ext cx="42284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915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9632" y="1124744"/>
            <a:ext cx="7632848" cy="4595136"/>
          </a:xfrm>
        </p:spPr>
        <p:txBody>
          <a:bodyPr/>
          <a:lstStyle/>
          <a:p>
            <a:r>
              <a:rPr lang="en-US" altLang="zh-TW" dirty="0" smtClean="0"/>
              <a:t>Dynamic Programming:</a:t>
            </a:r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11246"/>
              </p:ext>
            </p:extLst>
          </p:nvPr>
        </p:nvGraphicFramePr>
        <p:xfrm>
          <a:off x="1763688" y="1988840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40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   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 bwMode="auto">
          <a:xfrm>
            <a:off x="1979712" y="5733256"/>
            <a:ext cx="0" cy="50405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1611541" y="6309320"/>
            <a:ext cx="22910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6000=300x100/5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56376" y="227687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/>
              <a:t>i</a:t>
            </a:r>
            <a:endParaRPr lang="zh-TW" altLang="en-US" b="1" i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2358158" y="152717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j</a:t>
            </a:r>
            <a:endParaRPr lang="zh-TW" altLang="en-US" b="1" i="1" dirty="0"/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3779912" y="1628800"/>
            <a:ext cx="21251" cy="424847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>
            <a:off x="3635896" y="2507704"/>
            <a:ext cx="0" cy="14252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單箭頭接點 12"/>
          <p:cNvCxnSpPr/>
          <p:nvPr/>
        </p:nvCxnSpPr>
        <p:spPr bwMode="auto">
          <a:xfrm>
            <a:off x="2996200" y="3932973"/>
            <a:ext cx="42284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7668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9632" y="1124744"/>
            <a:ext cx="7632848" cy="4595136"/>
          </a:xfrm>
        </p:spPr>
        <p:txBody>
          <a:bodyPr/>
          <a:lstStyle/>
          <a:p>
            <a:r>
              <a:rPr lang="en-US" altLang="zh-TW" dirty="0" smtClean="0"/>
              <a:t>Dynamic Programming:</a:t>
            </a:r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445949"/>
              </p:ext>
            </p:extLst>
          </p:nvPr>
        </p:nvGraphicFramePr>
        <p:xfrm>
          <a:off x="1763688" y="1988840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40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   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 bwMode="auto">
          <a:xfrm>
            <a:off x="1979712" y="5733256"/>
            <a:ext cx="0" cy="50405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1611541" y="6309320"/>
            <a:ext cx="22910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6000=300x100/5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56376" y="227687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/>
              <a:t>i</a:t>
            </a:r>
            <a:endParaRPr lang="zh-TW" altLang="en-US" b="1" i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2358158" y="152717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j</a:t>
            </a:r>
            <a:endParaRPr lang="zh-TW" altLang="en-US" b="1" i="1" dirty="0"/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3275856" y="1628800"/>
            <a:ext cx="21251" cy="424847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>
            <a:off x="3131840" y="3645024"/>
            <a:ext cx="0" cy="720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>
            <a:off x="2492971" y="4335760"/>
            <a:ext cx="35822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956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9632" y="1124744"/>
            <a:ext cx="7632848" cy="4595136"/>
          </a:xfrm>
        </p:spPr>
        <p:txBody>
          <a:bodyPr/>
          <a:lstStyle/>
          <a:p>
            <a:r>
              <a:rPr lang="en-US" altLang="zh-TW" dirty="0" smtClean="0"/>
              <a:t>Dynamic Programming:</a:t>
            </a:r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405108"/>
              </p:ext>
            </p:extLst>
          </p:nvPr>
        </p:nvGraphicFramePr>
        <p:xfrm>
          <a:off x="1763688" y="1988840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40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   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   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 bwMode="auto">
          <a:xfrm>
            <a:off x="1979712" y="5733256"/>
            <a:ext cx="0" cy="50405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1611541" y="6309320"/>
            <a:ext cx="22910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6000=300x100/5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56376" y="227687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/>
              <a:t>i</a:t>
            </a:r>
            <a:endParaRPr lang="zh-TW" altLang="en-US" b="1" i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2358158" y="152717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j</a:t>
            </a:r>
            <a:endParaRPr lang="zh-TW" altLang="en-US" b="1" i="1" dirty="0"/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3758661" y="1628800"/>
            <a:ext cx="21251" cy="424847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>
            <a:off x="3635896" y="2924944"/>
            <a:ext cx="0" cy="15121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單箭頭接點 12"/>
          <p:cNvCxnSpPr/>
          <p:nvPr/>
        </p:nvCxnSpPr>
        <p:spPr bwMode="auto">
          <a:xfrm>
            <a:off x="2987824" y="4293096"/>
            <a:ext cx="42284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647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5328592"/>
          </a:xfrm>
        </p:spPr>
        <p:txBody>
          <a:bodyPr/>
          <a:lstStyle/>
          <a:p>
            <a:r>
              <a:rPr lang="zh-TW" altLang="zh-TW" dirty="0"/>
              <a:t>New Zealand currency consists of 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$</a:t>
            </a:r>
            <a:r>
              <a:rPr lang="zh-TW" altLang="zh-TW" dirty="0"/>
              <a:t>100, $50, $20, $10, and $5 notes and $2, $1, 50c, 20c, 10c and 5c coins. 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zh-TW" dirty="0" smtClean="0"/>
              <a:t>Write </a:t>
            </a:r>
            <a:r>
              <a:rPr lang="zh-TW" altLang="zh-TW" dirty="0"/>
              <a:t>a program that will determine, for any given amount, in </a:t>
            </a:r>
            <a:r>
              <a:rPr lang="zh-TW" altLang="zh-TW" u="sng" dirty="0">
                <a:solidFill>
                  <a:srgbClr val="FF0000"/>
                </a:solidFill>
              </a:rPr>
              <a:t>how many ways </a:t>
            </a:r>
            <a:r>
              <a:rPr lang="zh-TW" altLang="zh-TW" dirty="0"/>
              <a:t>that amount may be made up. </a:t>
            </a:r>
            <a:endParaRPr lang="en-US" altLang="zh-TW" dirty="0" smtClean="0"/>
          </a:p>
          <a:p>
            <a:pPr lvl="1"/>
            <a:r>
              <a:rPr lang="zh-TW" altLang="zh-TW" u="sng" dirty="0" smtClean="0">
                <a:solidFill>
                  <a:srgbClr val="FF0000"/>
                </a:solidFill>
              </a:rPr>
              <a:t>Changing </a:t>
            </a:r>
            <a:r>
              <a:rPr lang="zh-TW" altLang="zh-TW" u="sng" dirty="0">
                <a:solidFill>
                  <a:srgbClr val="FF0000"/>
                </a:solidFill>
              </a:rPr>
              <a:t>the order of listing does not increase the count</a:t>
            </a:r>
            <a:r>
              <a:rPr lang="zh-TW" altLang="zh-TW" u="sng" dirty="0" smtClean="0">
                <a:solidFill>
                  <a:srgbClr val="FF0000"/>
                </a:solidFill>
              </a:rPr>
              <a:t>.</a:t>
            </a:r>
            <a:endParaRPr lang="en-US" altLang="zh-TW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r>
              <a:rPr lang="en-US" altLang="zh-TW" dirty="0"/>
              <a:t>Input will consist of </a:t>
            </a:r>
            <a:r>
              <a:rPr lang="en-US" altLang="zh-TW" u="sng" dirty="0">
                <a:solidFill>
                  <a:srgbClr val="FF0000"/>
                </a:solidFill>
              </a:rPr>
              <a:t>a series of real numbers</a:t>
            </a:r>
            <a:r>
              <a:rPr lang="en-US" altLang="zh-TW" dirty="0"/>
              <a:t> no greater than $300.00 each on a separate line. </a:t>
            </a:r>
            <a:endParaRPr lang="en-US" altLang="zh-TW" dirty="0" smtClean="0"/>
          </a:p>
          <a:p>
            <a:r>
              <a:rPr lang="en-US" altLang="zh-TW" dirty="0" smtClean="0"/>
              <a:t>Each</a:t>
            </a:r>
            <a:r>
              <a:rPr lang="en-US" altLang="zh-TW" dirty="0"/>
              <a:t> </a:t>
            </a:r>
            <a:r>
              <a:rPr lang="en-US" altLang="zh-TW" dirty="0" smtClean="0"/>
              <a:t>amount </a:t>
            </a:r>
            <a:r>
              <a:rPr lang="en-US" altLang="zh-TW" dirty="0"/>
              <a:t>will be valid, that is will be </a:t>
            </a:r>
            <a:r>
              <a:rPr lang="en-US" altLang="zh-TW" u="sng" dirty="0">
                <a:solidFill>
                  <a:srgbClr val="FF0000"/>
                </a:solidFill>
              </a:rPr>
              <a:t>a multiple of 5c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en-US" altLang="zh-TW" dirty="0" smtClean="0"/>
              <a:t>The file will be terminated by </a:t>
            </a:r>
            <a:r>
              <a:rPr lang="en-US" altLang="zh-TW" dirty="0"/>
              <a:t>a line </a:t>
            </a:r>
            <a:r>
              <a:rPr lang="en-US" altLang="zh-TW" dirty="0" smtClean="0"/>
              <a:t>containing zero </a:t>
            </a:r>
            <a:r>
              <a:rPr lang="en-US" altLang="zh-TW" dirty="0"/>
              <a:t>(0.00).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335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r>
              <a:rPr lang="en-US" altLang="zh-TW" dirty="0"/>
              <a:t>Output will consist of </a:t>
            </a:r>
            <a:r>
              <a:rPr lang="en-US" altLang="zh-TW" u="sng" dirty="0">
                <a:solidFill>
                  <a:srgbClr val="FF0000"/>
                </a:solidFill>
              </a:rPr>
              <a:t>a line</a:t>
            </a:r>
            <a:r>
              <a:rPr lang="en-US" altLang="zh-TW" dirty="0"/>
              <a:t> for each of the amounts in the input, each line consisting of the </a:t>
            </a:r>
            <a:r>
              <a:rPr lang="en-US" altLang="zh-TW" dirty="0" smtClean="0"/>
              <a:t>amount of </a:t>
            </a:r>
            <a:r>
              <a:rPr lang="en-US" altLang="zh-TW" dirty="0"/>
              <a:t>money (</a:t>
            </a:r>
            <a:r>
              <a:rPr lang="en-US" altLang="zh-TW" u="sng" dirty="0">
                <a:solidFill>
                  <a:srgbClr val="FF0000"/>
                </a:solidFill>
              </a:rPr>
              <a:t>with two decimal places</a:t>
            </a:r>
            <a:r>
              <a:rPr lang="en-US" altLang="zh-TW" dirty="0"/>
              <a:t> and </a:t>
            </a:r>
            <a:r>
              <a:rPr lang="en-US" altLang="zh-TW" u="sng" dirty="0">
                <a:solidFill>
                  <a:srgbClr val="FF0000"/>
                </a:solidFill>
              </a:rPr>
              <a:t>right justified in a field of width 6</a:t>
            </a:r>
            <a:r>
              <a:rPr lang="en-US" altLang="zh-TW" u="sng" dirty="0" smtClean="0">
                <a:solidFill>
                  <a:srgbClr val="FF0000"/>
                </a:solidFill>
              </a:rPr>
              <a:t>)</a:t>
            </a:r>
            <a:endParaRPr lang="en-US" altLang="zh-TW" dirty="0" smtClean="0"/>
          </a:p>
          <a:p>
            <a:r>
              <a:rPr lang="en-US" altLang="zh-TW" dirty="0" smtClean="0"/>
              <a:t>followed </a:t>
            </a:r>
            <a:r>
              <a:rPr lang="en-US" altLang="zh-TW" dirty="0"/>
              <a:t>by the number </a:t>
            </a:r>
            <a:r>
              <a:rPr lang="en-US" altLang="zh-TW" dirty="0" smtClean="0"/>
              <a:t>of ways </a:t>
            </a:r>
            <a:r>
              <a:rPr lang="en-US" altLang="zh-TW" dirty="0"/>
              <a:t>in which that amount may be made up, </a:t>
            </a:r>
            <a:r>
              <a:rPr lang="en-US" altLang="zh-TW" u="sng" dirty="0">
                <a:solidFill>
                  <a:srgbClr val="FF0000"/>
                </a:solidFill>
              </a:rPr>
              <a:t>right justified in a field of width 17</a:t>
            </a:r>
            <a:r>
              <a:rPr lang="en-US" altLang="zh-TW" dirty="0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396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3923928" y="1268760"/>
            <a:ext cx="4824536" cy="51125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800" dirty="0" smtClean="0"/>
              <a:t>Output 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 b="0" dirty="0" smtClean="0">
                <a:sym typeface="Wingdings 2"/>
              </a:rPr>
              <a:t></a:t>
            </a:r>
            <a:r>
              <a:rPr lang="en-US" altLang="zh-TW" sz="2400" b="0" dirty="0" smtClean="0"/>
              <a:t> 0.20</a:t>
            </a:r>
            <a:r>
              <a:rPr lang="en-US" altLang="zh-TW" sz="2400" b="0" dirty="0" smtClean="0">
                <a:sym typeface="Wingdings 2"/>
              </a:rPr>
              <a:t></a:t>
            </a:r>
            <a:r>
              <a:rPr lang="en-US" altLang="zh-TW" sz="2400" b="0" dirty="0">
                <a:sym typeface="Wingdings 2"/>
              </a:rPr>
              <a:t></a:t>
            </a:r>
            <a:r>
              <a:rPr lang="en-US" altLang="zh-TW" sz="2400" b="0" dirty="0" smtClean="0"/>
              <a:t>4</a:t>
            </a:r>
            <a:endParaRPr lang="en-US" altLang="zh-TW" sz="2400" b="0" dirty="0"/>
          </a:p>
          <a:p>
            <a:pPr marL="0" indent="0">
              <a:buNone/>
            </a:pPr>
            <a:r>
              <a:rPr lang="en-US" altLang="zh-TW" sz="2400" b="0" dirty="0">
                <a:sym typeface="Wingdings 2"/>
              </a:rPr>
              <a:t> </a:t>
            </a:r>
            <a:r>
              <a:rPr lang="en-US" altLang="zh-TW" sz="2400" b="0" dirty="0" smtClean="0"/>
              <a:t>2.00</a:t>
            </a:r>
            <a:r>
              <a:rPr lang="en-US" altLang="zh-TW" sz="2400" b="0" dirty="0" smtClean="0">
                <a:sym typeface="Wingdings 2"/>
              </a:rPr>
              <a:t></a:t>
            </a:r>
            <a:r>
              <a:rPr lang="en-US" altLang="zh-TW" sz="2400" b="0" dirty="0">
                <a:sym typeface="Wingdings 2"/>
              </a:rPr>
              <a:t></a:t>
            </a:r>
            <a:r>
              <a:rPr lang="en-US" altLang="zh-TW" sz="2400" b="0" dirty="0" smtClean="0">
                <a:sym typeface="Wingdings 2"/>
              </a:rPr>
              <a:t> </a:t>
            </a:r>
            <a:r>
              <a:rPr lang="en-US" altLang="zh-TW" sz="2400" b="0" dirty="0" smtClean="0"/>
              <a:t>293</a:t>
            </a:r>
            <a:endParaRPr lang="fr-FR" altLang="zh-TW" sz="2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I/O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2160240" cy="5112568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sz="2800" dirty="0" smtClean="0"/>
              <a:t>Input  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b="0" dirty="0"/>
              <a:t>0.20</a:t>
            </a:r>
          </a:p>
          <a:p>
            <a:pPr marL="0" indent="0">
              <a:buNone/>
            </a:pPr>
            <a:r>
              <a:rPr lang="en-US" altLang="zh-TW" sz="2800" b="0" dirty="0"/>
              <a:t>2.00</a:t>
            </a:r>
          </a:p>
          <a:p>
            <a:pPr marL="0" indent="0">
              <a:buNone/>
            </a:pPr>
            <a:r>
              <a:rPr lang="en-US" altLang="zh-TW" sz="2800" b="0" dirty="0"/>
              <a:t>0.00</a:t>
            </a:r>
            <a:endParaRPr lang="en-US" altLang="zh-TW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18880" y="1268760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The amount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 bwMode="auto">
          <a:xfrm flipH="1">
            <a:off x="1619672" y="1586409"/>
            <a:ext cx="576064" cy="4384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文字方塊 49"/>
          <p:cNvSpPr txBox="1"/>
          <p:nvPr/>
        </p:nvSpPr>
        <p:spPr>
          <a:xfrm>
            <a:off x="2051720" y="2872708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End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1" name="直線單箭頭接點 50"/>
          <p:cNvCxnSpPr>
            <a:stCxn id="50" idx="1"/>
          </p:cNvCxnSpPr>
          <p:nvPr/>
        </p:nvCxnSpPr>
        <p:spPr bwMode="auto">
          <a:xfrm flipH="1" flipV="1">
            <a:off x="1619672" y="3018438"/>
            <a:ext cx="432048" cy="8510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左大括弧 9"/>
          <p:cNvSpPr/>
          <p:nvPr/>
        </p:nvSpPr>
        <p:spPr bwMode="auto">
          <a:xfrm rot="16200000">
            <a:off x="4436099" y="2304758"/>
            <a:ext cx="127787" cy="1008111"/>
          </a:xfrm>
          <a:prstGeom prst="leftBrace">
            <a:avLst>
              <a:gd name="adj1" fmla="val 8333"/>
              <a:gd name="adj2" fmla="val 4764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112585" y="2852936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6 digits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3" name="左大括弧 52"/>
          <p:cNvSpPr/>
          <p:nvPr/>
        </p:nvSpPr>
        <p:spPr bwMode="auto">
          <a:xfrm rot="16200000">
            <a:off x="6750242" y="1070737"/>
            <a:ext cx="108013" cy="3456384"/>
          </a:xfrm>
          <a:prstGeom prst="leftBrace">
            <a:avLst>
              <a:gd name="adj1" fmla="val 8333"/>
              <a:gd name="adj2" fmla="val 4764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272825" y="2874422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17 digits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008844" y="3929112"/>
            <a:ext cx="4667612" cy="1631216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zh-TW" sz="2000" b="1" dirty="0"/>
              <a:t>Thus 20c may be made up in 4 ways:</a:t>
            </a:r>
            <a:endParaRPr lang="en-US" altLang="zh-TW" sz="2000" b="1" dirty="0"/>
          </a:p>
          <a:p>
            <a:pPr lvl="1"/>
            <a:r>
              <a:rPr lang="zh-TW" altLang="zh-TW" sz="2000" b="1" dirty="0"/>
              <a:t>1×20c, 2×10c, 10c+2×5c, and 4×5</a:t>
            </a:r>
            <a:r>
              <a:rPr lang="zh-TW" altLang="zh-TW" sz="2000" b="1" dirty="0" smtClean="0"/>
              <a:t>c</a:t>
            </a:r>
            <a:endParaRPr lang="en-US" altLang="zh-TW" sz="2000" b="1" dirty="0" smtClean="0"/>
          </a:p>
          <a:p>
            <a:pPr lvl="1" indent="-457200"/>
            <a:endParaRPr lang="en-US" altLang="zh-TW" sz="2000" dirty="0" smtClean="0"/>
          </a:p>
          <a:p>
            <a:pPr lvl="1" indent="-457200"/>
            <a:endParaRPr lang="en-US" altLang="zh-TW" sz="2000" dirty="0"/>
          </a:p>
          <a:p>
            <a:pPr lvl="1" indent="-457200"/>
            <a:r>
              <a:rPr lang="en-US" altLang="zh-TW" sz="2000" b="1" dirty="0" smtClean="0"/>
              <a:t>“</a:t>
            </a:r>
            <a:r>
              <a:rPr lang="zh-TW" altLang="zh-TW" sz="2000" b="1" dirty="0"/>
              <a:t>10c+2×5c</a:t>
            </a:r>
            <a:r>
              <a:rPr lang="en-US" altLang="zh-TW" sz="2000" b="1" dirty="0"/>
              <a:t>” and “</a:t>
            </a:r>
            <a:r>
              <a:rPr lang="zh-TW" altLang="zh-TW" sz="2000" b="1" dirty="0"/>
              <a:t>2×5c</a:t>
            </a:r>
            <a:r>
              <a:rPr lang="en-US" altLang="zh-TW" sz="2000" b="1" dirty="0"/>
              <a:t>+</a:t>
            </a:r>
            <a:r>
              <a:rPr lang="zh-TW" altLang="zh-TW" sz="2000" b="1" dirty="0"/>
              <a:t>10c</a:t>
            </a:r>
            <a:r>
              <a:rPr lang="en-US" altLang="zh-TW" sz="2000" b="1" dirty="0"/>
              <a:t>” are the same</a:t>
            </a:r>
            <a:r>
              <a:rPr lang="en-US" altLang="zh-TW" sz="2000" b="1" dirty="0" smtClean="0"/>
              <a:t>. </a:t>
            </a:r>
            <a:endParaRPr lang="en-US" altLang="zh-TW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2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 bwMode="auto">
          <a:xfrm>
            <a:off x="1331640" y="5877272"/>
            <a:ext cx="7493819" cy="86409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331640" y="3573016"/>
            <a:ext cx="7493819" cy="23042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-2738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844824"/>
            <a:ext cx="8136904" cy="4968552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Dynamic Programming:</a:t>
            </a:r>
          </a:p>
          <a:p>
            <a:pPr marL="0" indent="0">
              <a:buNone/>
            </a:pPr>
            <a:r>
              <a:rPr lang="en-US" altLang="zh-TW" sz="2800" dirty="0">
                <a:latin typeface="Cambria" panose="02040503050406030204" pitchFamily="18" charset="0"/>
              </a:rPr>
              <a:t>  </a:t>
            </a:r>
            <a:r>
              <a:rPr lang="en-US" altLang="zh-TW" sz="2400" dirty="0">
                <a:latin typeface="Cambria" panose="02040503050406030204" pitchFamily="18" charset="0"/>
              </a:rPr>
              <a:t>        </a:t>
            </a:r>
            <a:r>
              <a:rPr lang="en-US" altLang="zh-TW" sz="2400" dirty="0" smtClean="0">
                <a:latin typeface="Cambria" panose="02040503050406030204" pitchFamily="18" charset="0"/>
              </a:rPr>
              <a:t>if </a:t>
            </a:r>
            <a:r>
              <a:rPr lang="en-US" altLang="zh-TW" sz="2400" dirty="0">
                <a:latin typeface="Cambria" panose="02040503050406030204" pitchFamily="18" charset="0"/>
              </a:rPr>
              <a:t>(i &gt;= </a:t>
            </a:r>
            <a:r>
              <a:rPr lang="en-US" altLang="zh-TW" sz="2400" dirty="0" smtClean="0">
                <a:latin typeface="Cambria" panose="02040503050406030204" pitchFamily="18" charset="0"/>
              </a:rPr>
              <a:t>dollar[j])</a:t>
            </a:r>
            <a:endParaRPr lang="en-US" altLang="zh-TW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                  W</a:t>
            </a:r>
            <a:r>
              <a:rPr lang="en-US" altLang="zh-TW" sz="2400" dirty="0" smtClean="0">
                <a:latin typeface="Cambria" panose="02040503050406030204" pitchFamily="18" charset="0"/>
              </a:rPr>
              <a:t>[</a:t>
            </a:r>
            <a:r>
              <a:rPr lang="en-US" altLang="zh-TW" sz="2400" dirty="0" err="1" smtClean="0">
                <a:latin typeface="Cambria" panose="02040503050406030204" pitchFamily="18" charset="0"/>
              </a:rPr>
              <a:t>i</a:t>
            </a:r>
            <a:r>
              <a:rPr lang="en-US" altLang="zh-TW" sz="2400" dirty="0">
                <a:latin typeface="Cambria" panose="02040503050406030204" pitchFamily="18" charset="0"/>
              </a:rPr>
              <a:t>][j] </a:t>
            </a:r>
            <a:r>
              <a:rPr lang="en-US" altLang="zh-TW" sz="2400" dirty="0" smtClean="0">
                <a:latin typeface="Cambria" panose="02040503050406030204" pitchFamily="18" charset="0"/>
              </a:rPr>
              <a:t>= </a:t>
            </a:r>
            <a:r>
              <a:rPr lang="en-US" altLang="zh-TW" sz="2400" dirty="0">
                <a:latin typeface="Cambria" panose="02040503050406030204" pitchFamily="18" charset="0"/>
              </a:rPr>
              <a:t>W[</a:t>
            </a:r>
            <a:r>
              <a:rPr lang="en-US" altLang="zh-TW" sz="2400" dirty="0" err="1">
                <a:latin typeface="Cambria" panose="02040503050406030204" pitchFamily="18" charset="0"/>
              </a:rPr>
              <a:t>i</a:t>
            </a:r>
            <a:r>
              <a:rPr lang="en-US" altLang="zh-TW" sz="2400" dirty="0">
                <a:latin typeface="Cambria" panose="02040503050406030204" pitchFamily="18" charset="0"/>
              </a:rPr>
              <a:t>][</a:t>
            </a:r>
            <a:r>
              <a:rPr lang="en-US" altLang="zh-TW" sz="2400" dirty="0" smtClean="0">
                <a:latin typeface="Cambria" panose="02040503050406030204" pitchFamily="18" charset="0"/>
              </a:rPr>
              <a:t>j-1] + </a:t>
            </a:r>
            <a:r>
              <a:rPr lang="en-US" altLang="zh-TW" sz="2400" dirty="0" smtClean="0">
                <a:latin typeface="Cambria" panose="02040503050406030204" pitchFamily="18" charset="0"/>
              </a:rPr>
              <a:t>W</a:t>
            </a:r>
            <a:r>
              <a:rPr lang="en-US" altLang="zh-TW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[</a:t>
            </a:r>
            <a:r>
              <a:rPr lang="en-US" altLang="zh-TW" sz="2400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-dollar[j]]</a:t>
            </a:r>
            <a:r>
              <a:rPr lang="en-US" altLang="zh-TW" sz="2400" dirty="0" smtClean="0">
                <a:latin typeface="Cambria" panose="02040503050406030204" pitchFamily="18" charset="0"/>
              </a:rPr>
              <a:t>[</a:t>
            </a:r>
            <a:r>
              <a:rPr lang="en-US" altLang="zh-TW" sz="2400" dirty="0">
                <a:latin typeface="Cambria" panose="02040503050406030204" pitchFamily="18" charset="0"/>
              </a:rPr>
              <a:t>j</a:t>
            </a:r>
            <a:r>
              <a:rPr lang="en-US" altLang="zh-TW" sz="2400" dirty="0" smtClean="0">
                <a:latin typeface="Cambria" panose="020405030504060302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 </a:t>
            </a:r>
            <a:r>
              <a:rPr lang="en-US" altLang="zh-TW" sz="2400" dirty="0" smtClean="0">
                <a:latin typeface="Cambria" panose="02040503050406030204" pitchFamily="18" charset="0"/>
              </a:rPr>
              <a:t>         </a:t>
            </a:r>
          </a:p>
          <a:p>
            <a:pPr marL="0" indent="0">
              <a:buNone/>
            </a:pPr>
            <a:endParaRPr lang="en-US" altLang="zh-TW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Cambria" panose="02040503050406030204" pitchFamily="18" charset="0"/>
              </a:rPr>
              <a:t>           </a:t>
            </a:r>
          </a:p>
          <a:p>
            <a:pPr marL="0" indent="0">
              <a:buNone/>
            </a:pPr>
            <a:r>
              <a:rPr lang="en-US" altLang="zh-TW" sz="2400" dirty="0">
                <a:latin typeface="Cambria" panose="02040503050406030204" pitchFamily="18" charset="0"/>
              </a:rPr>
              <a:t> </a:t>
            </a:r>
            <a:r>
              <a:rPr lang="en-US" altLang="zh-TW" sz="2400" dirty="0" smtClean="0">
                <a:latin typeface="Cambria" panose="02040503050406030204" pitchFamily="18" charset="0"/>
              </a:rPr>
              <a:t>           else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ambria" panose="02040503050406030204" pitchFamily="18" charset="0"/>
              </a:rPr>
              <a:t>                   W[i</a:t>
            </a:r>
            <a:r>
              <a:rPr lang="en-US" altLang="zh-TW" sz="2400" dirty="0">
                <a:latin typeface="Cambria" panose="02040503050406030204" pitchFamily="18" charset="0"/>
              </a:rPr>
              <a:t>][j] = W[i][j-1</a:t>
            </a:r>
            <a:r>
              <a:rPr lang="en-US" altLang="zh-TW" sz="2400" dirty="0" smtClean="0">
                <a:latin typeface="Cambria" panose="02040503050406030204" pitchFamily="18" charset="0"/>
              </a:rPr>
              <a:t>];</a:t>
            </a:r>
            <a:endParaRPr lang="en-US" altLang="zh-TW" sz="2800" dirty="0">
              <a:latin typeface="Cambria" panose="02040503050406030204" pitchFamily="18" charset="0"/>
            </a:endParaRP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822260"/>
              </p:ext>
            </p:extLst>
          </p:nvPr>
        </p:nvGraphicFramePr>
        <p:xfrm>
          <a:off x="2209241" y="2111256"/>
          <a:ext cx="558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40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200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400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2000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115616" y="2039248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dollar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cxnSp>
        <p:nvCxnSpPr>
          <p:cNvPr id="9" name="直線接點 8"/>
          <p:cNvCxnSpPr/>
          <p:nvPr/>
        </p:nvCxnSpPr>
        <p:spPr bwMode="auto">
          <a:xfrm>
            <a:off x="3203848" y="4581128"/>
            <a:ext cx="13681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接點 9"/>
          <p:cNvCxnSpPr/>
          <p:nvPr/>
        </p:nvCxnSpPr>
        <p:spPr bwMode="auto">
          <a:xfrm>
            <a:off x="4724400" y="4581128"/>
            <a:ext cx="265591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字方塊 11"/>
          <p:cNvSpPr txBox="1"/>
          <p:nvPr/>
        </p:nvSpPr>
        <p:spPr>
          <a:xfrm>
            <a:off x="2413385" y="4941167"/>
            <a:ext cx="2949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Without</a:t>
            </a:r>
            <a:r>
              <a:rPr lang="en-US" altLang="zh-TW" b="1" dirty="0" smtClean="0"/>
              <a:t> considering</a:t>
            </a:r>
            <a:r>
              <a:rPr lang="en-US" altLang="zh-TW" dirty="0" smtClean="0"/>
              <a:t> </a:t>
            </a:r>
          </a:p>
          <a:p>
            <a:r>
              <a:rPr lang="en-US" altLang="zh-TW" b="1" dirty="0" smtClean="0"/>
              <a:t>dollar[j]</a:t>
            </a:r>
            <a:endParaRPr lang="zh-TW" altLang="en-US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304384" y="4941168"/>
            <a:ext cx="2521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With</a:t>
            </a:r>
            <a:r>
              <a:rPr lang="en-US" altLang="zh-TW" b="1" dirty="0" smtClean="0"/>
              <a:t> considering</a:t>
            </a:r>
            <a:r>
              <a:rPr lang="en-US" altLang="zh-TW" dirty="0" smtClean="0"/>
              <a:t> </a:t>
            </a:r>
          </a:p>
          <a:p>
            <a:r>
              <a:rPr lang="en-US" altLang="zh-TW" b="1" dirty="0" smtClean="0"/>
              <a:t>dollar[j]</a:t>
            </a:r>
            <a:endParaRPr lang="zh-TW" altLang="en-US" b="1" dirty="0"/>
          </a:p>
        </p:txBody>
      </p:sp>
      <p:cxnSp>
        <p:nvCxnSpPr>
          <p:cNvPr id="15" name="直線單箭頭接點 14"/>
          <p:cNvCxnSpPr/>
          <p:nvPr/>
        </p:nvCxnSpPr>
        <p:spPr bwMode="auto">
          <a:xfrm flipV="1">
            <a:off x="3347864" y="4581128"/>
            <a:ext cx="612068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單箭頭接點 18"/>
          <p:cNvCxnSpPr/>
          <p:nvPr/>
        </p:nvCxnSpPr>
        <p:spPr bwMode="auto">
          <a:xfrm flipH="1" flipV="1">
            <a:off x="6300192" y="4581128"/>
            <a:ext cx="940693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內容版面配置區 2"/>
          <p:cNvSpPr txBox="1">
            <a:spLocks/>
          </p:cNvSpPr>
          <p:nvPr/>
        </p:nvSpPr>
        <p:spPr bwMode="auto">
          <a:xfrm>
            <a:off x="611560" y="404664"/>
            <a:ext cx="813690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dirty="0" smtClean="0"/>
              <a:t>Dollars: </a:t>
            </a:r>
          </a:p>
          <a:p>
            <a:pPr lvl="1"/>
            <a:r>
              <a:rPr lang="en-US" altLang="zh-TW" sz="2400" dirty="0" smtClean="0"/>
              <a:t>1(5c), 2(10c), 4(20c), 10(50c), 20(1$), 40(2$), 100(5$), 200(10$), 400(20$), 1000(50$), 2000(100$)</a:t>
            </a:r>
          </a:p>
          <a:p>
            <a:endParaRPr lang="en-US" altLang="zh-TW" dirty="0" smtClean="0"/>
          </a:p>
          <a:p>
            <a:pPr marL="0" indent="0">
              <a:buFont typeface="Wingdings" pitchFamily="2" charset="2"/>
              <a:buNone/>
            </a:pPr>
            <a:endParaRPr lang="en-US" altLang="zh-TW" sz="2800" dirty="0" smtClean="0">
              <a:latin typeface="Cambria" panose="02040503050406030204" pitchFamily="18" charset="0"/>
            </a:endParaRPr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8118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9632" y="1124744"/>
            <a:ext cx="7632848" cy="4595136"/>
          </a:xfrm>
        </p:spPr>
        <p:txBody>
          <a:bodyPr/>
          <a:lstStyle/>
          <a:p>
            <a:r>
              <a:rPr lang="en-US" altLang="zh-TW" dirty="0" smtClean="0"/>
              <a:t>Dynamic Programming:</a:t>
            </a:r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908448"/>
              </p:ext>
            </p:extLst>
          </p:nvPr>
        </p:nvGraphicFramePr>
        <p:xfrm>
          <a:off x="1763688" y="1988840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40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 bwMode="auto">
          <a:xfrm>
            <a:off x="1979712" y="5733256"/>
            <a:ext cx="0" cy="50405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1611541" y="6309320"/>
            <a:ext cx="22910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6000=300x100/5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56376" y="227687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/>
              <a:t>i</a:t>
            </a:r>
            <a:endParaRPr lang="zh-TW" altLang="en-US" b="1" i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2358158" y="152717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j</a:t>
            </a:r>
            <a:endParaRPr lang="zh-TW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410260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9632" y="1124744"/>
            <a:ext cx="7632848" cy="4595136"/>
          </a:xfrm>
        </p:spPr>
        <p:txBody>
          <a:bodyPr/>
          <a:lstStyle/>
          <a:p>
            <a:r>
              <a:rPr lang="en-US" altLang="zh-TW" dirty="0" smtClean="0"/>
              <a:t>Dynamic Programming:</a:t>
            </a:r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72278"/>
              </p:ext>
            </p:extLst>
          </p:nvPr>
        </p:nvGraphicFramePr>
        <p:xfrm>
          <a:off x="1763688" y="1988840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40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 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 bwMode="auto">
          <a:xfrm>
            <a:off x="1979712" y="5733256"/>
            <a:ext cx="0" cy="50405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1611541" y="6309320"/>
            <a:ext cx="22910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6000=300x100/5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56376" y="227687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/>
              <a:t>i</a:t>
            </a:r>
            <a:endParaRPr lang="zh-TW" altLang="en-US" b="1" i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2358158" y="152717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j</a:t>
            </a:r>
            <a:endParaRPr lang="zh-TW" altLang="en-US" b="1" i="1" dirty="0"/>
          </a:p>
        </p:txBody>
      </p:sp>
      <p:cxnSp>
        <p:nvCxnSpPr>
          <p:cNvPr id="10" name="直線單箭頭接點 9"/>
          <p:cNvCxnSpPr/>
          <p:nvPr/>
        </p:nvCxnSpPr>
        <p:spPr bwMode="auto">
          <a:xfrm>
            <a:off x="2555776" y="2924944"/>
            <a:ext cx="36004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接點 11"/>
          <p:cNvCxnSpPr/>
          <p:nvPr/>
        </p:nvCxnSpPr>
        <p:spPr bwMode="auto">
          <a:xfrm>
            <a:off x="2750549" y="1628800"/>
            <a:ext cx="21251" cy="424847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1278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9632" y="1124744"/>
            <a:ext cx="7632848" cy="4595136"/>
          </a:xfrm>
        </p:spPr>
        <p:txBody>
          <a:bodyPr/>
          <a:lstStyle/>
          <a:p>
            <a:r>
              <a:rPr lang="en-US" altLang="zh-TW" dirty="0" smtClean="0"/>
              <a:t>Dynamic Programming:</a:t>
            </a:r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551201"/>
              </p:ext>
            </p:extLst>
          </p:nvPr>
        </p:nvGraphicFramePr>
        <p:xfrm>
          <a:off x="1763688" y="1988840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40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bg2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  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 bwMode="auto">
          <a:xfrm>
            <a:off x="1979712" y="5733256"/>
            <a:ext cx="0" cy="50405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1611541" y="6309320"/>
            <a:ext cx="22910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6000=300x100/5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56376" y="227687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/>
              <a:t>i</a:t>
            </a:r>
            <a:endParaRPr lang="zh-TW" altLang="en-US" b="1" i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2358158" y="152717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j</a:t>
            </a:r>
            <a:endParaRPr lang="zh-TW" altLang="en-US" b="1" i="1" dirty="0"/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3254605" y="1628800"/>
            <a:ext cx="21251" cy="424847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>
            <a:off x="3131840" y="3284984"/>
            <a:ext cx="36004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5876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1689</TotalTime>
  <Words>917</Words>
  <Application>Microsoft Office PowerPoint</Application>
  <PresentationFormat>如螢幕大小 (4:3)</PresentationFormat>
  <Paragraphs>659</Paragraphs>
  <Slides>14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古典-1</vt:lpstr>
      <vt:lpstr>Uva 147 Dollars </vt:lpstr>
      <vt:lpstr>Problem Descriptions</vt:lpstr>
      <vt:lpstr>Input</vt:lpstr>
      <vt:lpstr>Output</vt:lpstr>
      <vt:lpstr>I/O Example</vt:lpstr>
      <vt:lpstr>Solution </vt:lpstr>
      <vt:lpstr>Solution </vt:lpstr>
      <vt:lpstr>Solution </vt:lpstr>
      <vt:lpstr>Solution </vt:lpstr>
      <vt:lpstr>Solution </vt:lpstr>
      <vt:lpstr>Solution </vt:lpstr>
      <vt:lpstr>Solution </vt:lpstr>
      <vt:lpstr>Solution </vt:lpstr>
      <vt:lpstr>Solution 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909</cp:revision>
  <dcterms:created xsi:type="dcterms:W3CDTF">2007-09-17T04:06:35Z</dcterms:created>
  <dcterms:modified xsi:type="dcterms:W3CDTF">2018-11-29T01:40:25Z</dcterms:modified>
</cp:coreProperties>
</file>