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sldIdLst>
    <p:sldId id="256" r:id="rId2"/>
    <p:sldId id="305" r:id="rId3"/>
    <p:sldId id="343" r:id="rId4"/>
    <p:sldId id="344" r:id="rId5"/>
    <p:sldId id="339" r:id="rId6"/>
    <p:sldId id="341" r:id="rId7"/>
    <p:sldId id="342" r:id="rId8"/>
    <p:sldId id="354" r:id="rId9"/>
    <p:sldId id="355" r:id="rId10"/>
    <p:sldId id="356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  <a:srgbClr val="FF99CC"/>
    <a:srgbClr val="FF66FF"/>
    <a:srgbClr val="0000FF"/>
    <a:srgbClr val="0000CC"/>
    <a:srgbClr val="00FF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94660"/>
  </p:normalViewPr>
  <p:slideViewPr>
    <p:cSldViewPr>
      <p:cViewPr varScale="1">
        <p:scale>
          <a:sx n="112" d="100"/>
          <a:sy n="112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>
                <a:latin typeface="Arial" charset="0"/>
              </a:rPr>
              <a:t>Uva</a:t>
            </a:r>
            <a:r>
              <a:rPr lang="en-US" altLang="zh-TW" dirty="0" smtClean="0">
                <a:latin typeface="Arial" charset="0"/>
              </a:rPr>
              <a:t> 11456</a:t>
            </a:r>
            <a:br>
              <a:rPr lang="en-US" altLang="zh-TW" dirty="0" smtClean="0">
                <a:latin typeface="Arial" charset="0"/>
              </a:rPr>
            </a:br>
            <a:r>
              <a:rPr lang="en-US" altLang="zh-TW" dirty="0" err="1" smtClean="0">
                <a:latin typeface="Arial" charset="0"/>
              </a:rPr>
              <a:t>Transorting</a:t>
            </a:r>
            <a:endParaRPr lang="en-US" altLang="zh-TW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3861048"/>
            <a:ext cx="6172200" cy="1360488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Times: 1 second</a:t>
            </a:r>
            <a:endParaRPr lang="en-US" altLang="zh-TW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194761"/>
              </p:ext>
            </p:extLst>
          </p:nvPr>
        </p:nvGraphicFramePr>
        <p:xfrm>
          <a:off x="2639253" y="1359812"/>
          <a:ext cx="338437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000"/>
                <a:gridCol w="621000"/>
                <a:gridCol w="621000"/>
                <a:gridCol w="1521376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LIS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LDS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LIS+LDS-1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橢圓 3"/>
          <p:cNvSpPr/>
          <p:nvPr/>
        </p:nvSpPr>
        <p:spPr bwMode="auto">
          <a:xfrm>
            <a:off x="2711261" y="2511940"/>
            <a:ext cx="432048" cy="28803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63189" y="2943988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3  2  1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028800"/>
              </p:ext>
            </p:extLst>
          </p:nvPr>
        </p:nvGraphicFramePr>
        <p:xfrm>
          <a:off x="2699792" y="4077072"/>
          <a:ext cx="338437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000"/>
                <a:gridCol w="621000"/>
                <a:gridCol w="621000"/>
                <a:gridCol w="1521376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LIS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LDS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LIS+LDS-1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2703130" y="5589240"/>
            <a:ext cx="5693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3 1</a:t>
            </a:r>
          </a:p>
          <a:p>
            <a:r>
              <a:rPr lang="en-US" altLang="zh-TW" dirty="0" smtClean="0"/>
              <a:t>3 2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 bwMode="auto">
          <a:xfrm>
            <a:off x="2771800" y="5229200"/>
            <a:ext cx="432048" cy="28803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3419872" y="5229200"/>
            <a:ext cx="432048" cy="28803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47864" y="5589240"/>
            <a:ext cx="5693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2 1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577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Longest Increasing Subsequence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484784"/>
            <a:ext cx="7992888" cy="5040560"/>
          </a:xfrm>
        </p:spPr>
        <p:txBody>
          <a:bodyPr/>
          <a:lstStyle/>
          <a:p>
            <a:r>
              <a:rPr lang="en-US" altLang="zh-TW" dirty="0" smtClean="0"/>
              <a:t>Problem a sequence {x[0], x[1],…,x[n-1]},</a:t>
            </a:r>
            <a:r>
              <a:rPr lang="zh-TW" altLang="en-US" dirty="0" smtClean="0"/>
              <a:t> </a:t>
            </a:r>
            <a:r>
              <a:rPr lang="en-US" altLang="zh-TW" dirty="0" smtClean="0"/>
              <a:t>determine its Longest Increasing Subsequence.</a:t>
            </a:r>
          </a:p>
          <a:p>
            <a:endParaRPr lang="en-US" altLang="zh-TW" dirty="0"/>
          </a:p>
          <a:p>
            <a:r>
              <a:rPr lang="en-US" altLang="zh-TW" dirty="0" smtClean="0"/>
              <a:t>Example: n=8</a:t>
            </a:r>
          </a:p>
          <a:p>
            <a:pPr lvl="1"/>
            <a:r>
              <a:rPr lang="en-US" altLang="zh-TW" dirty="0" smtClean="0"/>
              <a:t>X = {</a:t>
            </a:r>
            <a:r>
              <a:rPr lang="en-US" altLang="zh-TW" dirty="0">
                <a:solidFill>
                  <a:schemeClr val="tx1"/>
                </a:solidFill>
              </a:rPr>
              <a:t>9, 5, </a:t>
            </a:r>
            <a:r>
              <a:rPr lang="en-US" altLang="zh-TW" u="sng" dirty="0">
                <a:solidFill>
                  <a:srgbClr val="FF0000"/>
                </a:solidFill>
              </a:rPr>
              <a:t>2</a:t>
            </a:r>
            <a:r>
              <a:rPr lang="en-US" altLang="zh-TW" dirty="0">
                <a:solidFill>
                  <a:schemeClr val="tx1"/>
                </a:solidFill>
              </a:rPr>
              <a:t>, 8, 7, </a:t>
            </a:r>
            <a:r>
              <a:rPr lang="en-US" altLang="zh-TW" u="sng" dirty="0">
                <a:solidFill>
                  <a:srgbClr val="FF0000"/>
                </a:solidFill>
              </a:rPr>
              <a:t>3</a:t>
            </a:r>
            <a:r>
              <a:rPr lang="en-US" altLang="zh-TW" dirty="0">
                <a:solidFill>
                  <a:schemeClr val="tx1"/>
                </a:solidFill>
              </a:rPr>
              <a:t>, 1, </a:t>
            </a:r>
            <a:r>
              <a:rPr lang="en-US" altLang="zh-TW" dirty="0">
                <a:solidFill>
                  <a:srgbClr val="FF0000"/>
                </a:solidFill>
              </a:rPr>
              <a:t>6</a:t>
            </a:r>
            <a:r>
              <a:rPr lang="en-US" altLang="zh-TW" dirty="0">
                <a:solidFill>
                  <a:schemeClr val="tx1"/>
                </a:solidFill>
              </a:rPr>
              <a:t>,</a:t>
            </a:r>
            <a:r>
              <a:rPr lang="en-US" altLang="zh-TW" u="sng" dirty="0">
                <a:solidFill>
                  <a:schemeClr val="tx1"/>
                </a:solidFill>
              </a:rPr>
              <a:t>4</a:t>
            </a:r>
            <a:r>
              <a:rPr lang="en-US" altLang="zh-TW" dirty="0"/>
              <a:t>}</a:t>
            </a:r>
            <a:endParaRPr lang="en-US" altLang="zh-TW" dirty="0" smtClean="0"/>
          </a:p>
          <a:p>
            <a:pPr lvl="1"/>
            <a:r>
              <a:rPr lang="en-US" altLang="zh-TW" dirty="0"/>
              <a:t>LIS is {2, 3, 6} or {2,3,4}, </a:t>
            </a:r>
            <a:r>
              <a:rPr lang="en-US" altLang="zh-TW" dirty="0" err="1"/>
              <a:t>lenngth</a:t>
            </a:r>
            <a:r>
              <a:rPr lang="en-US" altLang="zh-TW" dirty="0"/>
              <a:t>=3.</a:t>
            </a:r>
          </a:p>
        </p:txBody>
      </p:sp>
    </p:spTree>
    <p:extLst>
      <p:ext uri="{BB962C8B-B14F-4D97-AF65-F5344CB8AC3E}">
        <p14:creationId xmlns:p14="http://schemas.microsoft.com/office/powerpoint/2010/main" val="210286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403648" y="4797152"/>
            <a:ext cx="5112568" cy="1008112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Longest Increasing Subsequence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99592" y="1484784"/>
                <a:ext cx="8244408" cy="5040560"/>
              </a:xfrm>
            </p:spPr>
            <p:txBody>
              <a:bodyPr/>
              <a:lstStyle/>
              <a:p>
                <a:r>
                  <a:rPr lang="en-US" altLang="zh-TW" dirty="0" smtClean="0"/>
                  <a:t>Example: n=9</a:t>
                </a:r>
              </a:p>
              <a:p>
                <a:pPr lvl="1"/>
                <a:r>
                  <a:rPr lang="en-US" altLang="zh-TW" dirty="0" smtClean="0"/>
                  <a:t>X = {</a:t>
                </a:r>
                <a:r>
                  <a:rPr lang="en-US" altLang="zh-TW" dirty="0">
                    <a:solidFill>
                      <a:schemeClr val="bg2"/>
                    </a:solidFill>
                  </a:rPr>
                  <a:t>9</a:t>
                </a:r>
                <a:r>
                  <a:rPr lang="en-US" altLang="zh-TW" dirty="0" smtClean="0">
                    <a:solidFill>
                      <a:schemeClr val="bg2"/>
                    </a:solidFill>
                  </a:rPr>
                  <a:t>, 5, </a:t>
                </a:r>
                <a:r>
                  <a:rPr lang="en-US" altLang="zh-TW" dirty="0">
                    <a:solidFill>
                      <a:schemeClr val="bg2"/>
                    </a:solidFill>
                  </a:rPr>
                  <a:t>2</a:t>
                </a:r>
                <a:r>
                  <a:rPr lang="en-US" altLang="zh-TW" dirty="0" smtClean="0">
                    <a:solidFill>
                      <a:schemeClr val="bg2"/>
                    </a:solidFill>
                  </a:rPr>
                  <a:t>, </a:t>
                </a:r>
                <a:r>
                  <a:rPr lang="en-US" altLang="zh-TW" dirty="0">
                    <a:solidFill>
                      <a:schemeClr val="bg2"/>
                    </a:solidFill>
                  </a:rPr>
                  <a:t>8</a:t>
                </a:r>
                <a:r>
                  <a:rPr lang="en-US" altLang="zh-TW" dirty="0" smtClean="0">
                    <a:solidFill>
                      <a:schemeClr val="bg2"/>
                    </a:solidFill>
                  </a:rPr>
                  <a:t>, </a:t>
                </a:r>
                <a:r>
                  <a:rPr lang="en-US" altLang="zh-TW" dirty="0">
                    <a:solidFill>
                      <a:schemeClr val="bg2"/>
                    </a:solidFill>
                  </a:rPr>
                  <a:t>7</a:t>
                </a:r>
                <a:r>
                  <a:rPr lang="en-US" altLang="zh-TW" dirty="0" smtClean="0">
                    <a:solidFill>
                      <a:schemeClr val="bg2"/>
                    </a:solidFill>
                  </a:rPr>
                  <a:t>, </a:t>
                </a:r>
                <a:r>
                  <a:rPr lang="en-US" altLang="zh-TW" dirty="0">
                    <a:solidFill>
                      <a:schemeClr val="bg2"/>
                    </a:solidFill>
                  </a:rPr>
                  <a:t>3</a:t>
                </a:r>
                <a:r>
                  <a:rPr lang="en-US" altLang="zh-TW" dirty="0" smtClean="0">
                    <a:solidFill>
                      <a:schemeClr val="bg2"/>
                    </a:solidFill>
                  </a:rPr>
                  <a:t>, </a:t>
                </a:r>
                <a:r>
                  <a:rPr lang="en-US" altLang="zh-TW" dirty="0">
                    <a:solidFill>
                      <a:schemeClr val="bg2"/>
                    </a:solidFill>
                  </a:rPr>
                  <a:t>1</a:t>
                </a:r>
                <a:r>
                  <a:rPr lang="en-US" altLang="zh-TW" dirty="0" smtClean="0">
                    <a:solidFill>
                      <a:schemeClr val="bg2"/>
                    </a:solidFill>
                  </a:rPr>
                  <a:t>, 6,4</a:t>
                </a:r>
                <a:r>
                  <a:rPr lang="en-US" altLang="zh-TW" dirty="0" smtClean="0"/>
                  <a:t>}</a:t>
                </a:r>
              </a:p>
              <a:p>
                <a:pPr lvl="1"/>
                <a:r>
                  <a:rPr lang="en-US" altLang="zh-TW" dirty="0" smtClean="0"/>
                  <a:t>LIS is {2, </a:t>
                </a:r>
                <a:r>
                  <a:rPr lang="en-US" altLang="zh-TW" dirty="0"/>
                  <a:t>3</a:t>
                </a:r>
                <a:r>
                  <a:rPr lang="en-US" altLang="zh-TW" dirty="0" smtClean="0"/>
                  <a:t>, 6} or {2,3,4}, </a:t>
                </a:r>
                <a:r>
                  <a:rPr lang="en-US" altLang="zh-TW" dirty="0" err="1" smtClean="0"/>
                  <a:t>lenngth</a:t>
                </a:r>
                <a:r>
                  <a:rPr lang="en-US" altLang="zh-TW" dirty="0" smtClean="0"/>
                  <a:t>=3.</a:t>
                </a:r>
              </a:p>
              <a:p>
                <a:endParaRPr lang="en-US" altLang="zh-TW" dirty="0"/>
              </a:p>
              <a:p>
                <a:r>
                  <a:rPr lang="en-US" altLang="zh-TW" dirty="0" smtClean="0"/>
                  <a:t>Recurrence formula: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LIS[0]=1 // base case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LIS[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]=1+ max(LIS[j])        ,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𝒋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𝟎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..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𝒊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e>
                    </m:d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𝒂𝒏𝒅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𝒋</m:t>
                        </m:r>
                      </m:e>
                    </m:d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𝒊</m:t>
                        </m:r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 smtClean="0"/>
                  <a:t>Answer: </a:t>
                </a:r>
                <a:r>
                  <a:rPr lang="en-US" altLang="zh-TW" u="sng" dirty="0" smtClean="0">
                    <a:solidFill>
                      <a:srgbClr val="FF0000"/>
                    </a:solidFill>
                  </a:rPr>
                  <a:t>The highest LIS[k]</a:t>
                </a:r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𝒌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∈[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..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altLang="zh-TW" sz="2800" dirty="0"/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endParaRPr lang="en-US" altLang="zh-TW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484784"/>
                <a:ext cx="8244408" cy="5040560"/>
              </a:xfrm>
              <a:blipFill rotWithShape="1">
                <a:blip r:embed="rId2"/>
                <a:stretch>
                  <a:fillRect t="-1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大括弧 4"/>
          <p:cNvSpPr/>
          <p:nvPr/>
        </p:nvSpPr>
        <p:spPr bwMode="auto">
          <a:xfrm>
            <a:off x="1151620" y="4509120"/>
            <a:ext cx="180020" cy="1224136"/>
          </a:xfrm>
          <a:prstGeom prst="leftBrace">
            <a:avLst>
              <a:gd name="adj1" fmla="val 8333"/>
              <a:gd name="adj2" fmla="val 47955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62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1580" y="882756"/>
            <a:ext cx="7992888" cy="5040560"/>
          </a:xfrm>
        </p:spPr>
        <p:txBody>
          <a:bodyPr/>
          <a:lstStyle/>
          <a:p>
            <a:r>
              <a:rPr lang="en-US" altLang="zh-TW" dirty="0" smtClean="0"/>
              <a:t>Example: n=9</a:t>
            </a:r>
          </a:p>
          <a:p>
            <a:pPr lvl="1"/>
            <a:r>
              <a:rPr lang="en-US" altLang="zh-TW" dirty="0" smtClean="0"/>
              <a:t>X = {</a:t>
            </a:r>
            <a:r>
              <a:rPr lang="en-US" altLang="zh-TW" u="sng" dirty="0">
                <a:solidFill>
                  <a:srgbClr val="FF0000"/>
                </a:solidFill>
              </a:rPr>
              <a:t>9</a:t>
            </a:r>
            <a:r>
              <a:rPr lang="en-US" altLang="zh-TW" dirty="0"/>
              <a:t>, 5, 2, </a:t>
            </a:r>
            <a:r>
              <a:rPr lang="en-US" altLang="zh-TW" u="sng" dirty="0">
                <a:solidFill>
                  <a:srgbClr val="FF0000"/>
                </a:solidFill>
              </a:rPr>
              <a:t>8</a:t>
            </a:r>
            <a:r>
              <a:rPr lang="en-US" altLang="zh-TW" dirty="0"/>
              <a:t>, </a:t>
            </a:r>
            <a:r>
              <a:rPr lang="en-US" altLang="zh-TW" u="sng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, </a:t>
            </a:r>
            <a:r>
              <a:rPr lang="en-US" altLang="zh-TW" u="sng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, 1, 6,4}</a:t>
            </a:r>
          </a:p>
          <a:p>
            <a:endParaRPr lang="en-US" altLang="zh-TW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351085"/>
              </p:ext>
            </p:extLst>
          </p:nvPr>
        </p:nvGraphicFramePr>
        <p:xfrm>
          <a:off x="1277996" y="2230080"/>
          <a:ext cx="716399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491"/>
                <a:gridCol w="712834"/>
                <a:gridCol w="712834"/>
                <a:gridCol w="712834"/>
                <a:gridCol w="712834"/>
                <a:gridCol w="712834"/>
                <a:gridCol w="712834"/>
                <a:gridCol w="712834"/>
                <a:gridCol w="712834"/>
                <a:gridCol w="7128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index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0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5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7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X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9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5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7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LIS[0]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LIS[1]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LIS[2]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LIS[3]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LIS[4]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LIS[5]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LIS[6]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LIS[7]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LIS[8]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Final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橢圓 9"/>
          <p:cNvSpPr/>
          <p:nvPr/>
        </p:nvSpPr>
        <p:spPr bwMode="auto">
          <a:xfrm>
            <a:off x="3563888" y="407707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7092280" y="6285916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7812360" y="6285169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059112" y="1700808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Length=3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2123728" y="335699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2843808" y="407707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3572415" y="442700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2843808" y="442700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3563888" y="478704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橢圓 22"/>
          <p:cNvSpPr/>
          <p:nvPr/>
        </p:nvSpPr>
        <p:spPr bwMode="auto">
          <a:xfrm>
            <a:off x="6411919" y="557838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橢圓 23"/>
          <p:cNvSpPr/>
          <p:nvPr/>
        </p:nvSpPr>
        <p:spPr bwMode="auto">
          <a:xfrm>
            <a:off x="5724128" y="555076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3572415" y="5542995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2843808" y="5542995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橢圓 26"/>
          <p:cNvSpPr/>
          <p:nvPr/>
        </p:nvSpPr>
        <p:spPr bwMode="auto">
          <a:xfrm>
            <a:off x="6411919" y="5900630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橢圓 27"/>
          <p:cNvSpPr/>
          <p:nvPr/>
        </p:nvSpPr>
        <p:spPr bwMode="auto">
          <a:xfrm>
            <a:off x="5706754" y="5903035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9" name="橢圓 28"/>
          <p:cNvSpPr/>
          <p:nvPr/>
        </p:nvSpPr>
        <p:spPr bwMode="auto">
          <a:xfrm>
            <a:off x="3593156" y="591080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159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1580" y="882756"/>
            <a:ext cx="7992888" cy="5040560"/>
          </a:xfrm>
        </p:spPr>
        <p:txBody>
          <a:bodyPr/>
          <a:lstStyle/>
          <a:p>
            <a:r>
              <a:rPr lang="en-US" altLang="zh-TW" dirty="0" smtClean="0"/>
              <a:t>Example: n=9</a:t>
            </a:r>
          </a:p>
          <a:p>
            <a:pPr lvl="1"/>
            <a:r>
              <a:rPr lang="en-US" altLang="zh-TW" dirty="0" smtClean="0"/>
              <a:t>X = {</a:t>
            </a:r>
            <a:r>
              <a:rPr lang="en-US" altLang="zh-TW" u="sng" dirty="0">
                <a:solidFill>
                  <a:srgbClr val="FF0000"/>
                </a:solidFill>
              </a:rPr>
              <a:t>9</a:t>
            </a:r>
            <a:r>
              <a:rPr lang="en-US" altLang="zh-TW" dirty="0"/>
              <a:t>, 5, 2, </a:t>
            </a:r>
            <a:r>
              <a:rPr lang="en-US" altLang="zh-TW" u="sng" dirty="0">
                <a:solidFill>
                  <a:srgbClr val="FF0000"/>
                </a:solidFill>
              </a:rPr>
              <a:t>8</a:t>
            </a:r>
            <a:r>
              <a:rPr lang="en-US" altLang="zh-TW" dirty="0"/>
              <a:t>, </a:t>
            </a:r>
            <a:r>
              <a:rPr lang="en-US" altLang="zh-TW" u="sng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, </a:t>
            </a:r>
            <a:r>
              <a:rPr lang="en-US" altLang="zh-TW" u="sng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, 1, 6,4}</a:t>
            </a:r>
          </a:p>
          <a:p>
            <a:endParaRPr lang="en-US" altLang="zh-TW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403106"/>
              </p:ext>
            </p:extLst>
          </p:nvPr>
        </p:nvGraphicFramePr>
        <p:xfrm>
          <a:off x="1277996" y="2230080"/>
          <a:ext cx="716399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491"/>
                <a:gridCol w="712834"/>
                <a:gridCol w="712834"/>
                <a:gridCol w="712834"/>
                <a:gridCol w="712834"/>
                <a:gridCol w="712834"/>
                <a:gridCol w="712834"/>
                <a:gridCol w="712834"/>
                <a:gridCol w="712834"/>
                <a:gridCol w="7128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index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0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5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7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X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9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5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7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LIS[0]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LIS[1]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LIS[2]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LIS[3]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LIS[4]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LIS[5]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LIS[6]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LIS[7]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LIS[8]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Final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橢圓 9"/>
          <p:cNvSpPr/>
          <p:nvPr/>
        </p:nvSpPr>
        <p:spPr bwMode="auto">
          <a:xfrm>
            <a:off x="3563888" y="407707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7092280" y="6285916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7812360" y="6285169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059112" y="1700808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Length=3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2123728" y="335699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2843808" y="407707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3572415" y="442700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2843808" y="442700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3563888" y="478704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橢圓 22"/>
          <p:cNvSpPr/>
          <p:nvPr/>
        </p:nvSpPr>
        <p:spPr bwMode="auto">
          <a:xfrm>
            <a:off x="6411919" y="557838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橢圓 23"/>
          <p:cNvSpPr/>
          <p:nvPr/>
        </p:nvSpPr>
        <p:spPr bwMode="auto">
          <a:xfrm>
            <a:off x="5724128" y="555076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3572415" y="5542995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2843808" y="5542995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橢圓 26"/>
          <p:cNvSpPr/>
          <p:nvPr/>
        </p:nvSpPr>
        <p:spPr bwMode="auto">
          <a:xfrm>
            <a:off x="6411919" y="5900630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橢圓 27"/>
          <p:cNvSpPr/>
          <p:nvPr/>
        </p:nvSpPr>
        <p:spPr bwMode="auto">
          <a:xfrm>
            <a:off x="5706754" y="5903035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9" name="橢圓 28"/>
          <p:cNvSpPr/>
          <p:nvPr/>
        </p:nvSpPr>
        <p:spPr bwMode="auto">
          <a:xfrm>
            <a:off x="3593156" y="591080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手繪多邊形 3"/>
          <p:cNvSpPr/>
          <p:nvPr/>
        </p:nvSpPr>
        <p:spPr bwMode="auto">
          <a:xfrm>
            <a:off x="5926975" y="4504663"/>
            <a:ext cx="1463040" cy="1089802"/>
          </a:xfrm>
          <a:custGeom>
            <a:avLst/>
            <a:gdLst>
              <a:gd name="connsiteX0" fmla="*/ 1463040 w 1463040"/>
              <a:gd name="connsiteY0" fmla="*/ 1089802 h 1089802"/>
              <a:gd name="connsiteX1" fmla="*/ 955963 w 1463040"/>
              <a:gd name="connsiteY1" fmla="*/ 391533 h 1089802"/>
              <a:gd name="connsiteX2" fmla="*/ 174567 w 1463040"/>
              <a:gd name="connsiteY2" fmla="*/ 835 h 1089802"/>
              <a:gd name="connsiteX3" fmla="*/ 0 w 1463040"/>
              <a:gd name="connsiteY3" fmla="*/ 308406 h 1089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3040" h="1089802">
                <a:moveTo>
                  <a:pt x="1463040" y="1089802"/>
                </a:moveTo>
                <a:cubicBezTo>
                  <a:pt x="1316874" y="831415"/>
                  <a:pt x="1170709" y="573028"/>
                  <a:pt x="955963" y="391533"/>
                </a:cubicBezTo>
                <a:cubicBezTo>
                  <a:pt x="741217" y="210038"/>
                  <a:pt x="333894" y="14689"/>
                  <a:pt x="174567" y="835"/>
                </a:cubicBezTo>
                <a:cubicBezTo>
                  <a:pt x="15240" y="-13020"/>
                  <a:pt x="7620" y="147693"/>
                  <a:pt x="0" y="308406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3769489" y="3304817"/>
            <a:ext cx="2115922" cy="1225619"/>
          </a:xfrm>
          <a:custGeom>
            <a:avLst/>
            <a:gdLst>
              <a:gd name="connsiteX0" fmla="*/ 2115922 w 2115922"/>
              <a:gd name="connsiteY0" fmla="*/ 1225619 h 1225619"/>
              <a:gd name="connsiteX1" fmla="*/ 1542344 w 2115922"/>
              <a:gd name="connsiteY1" fmla="*/ 502412 h 1225619"/>
              <a:gd name="connsiteX2" fmla="*/ 669507 w 2115922"/>
              <a:gd name="connsiteY2" fmla="*/ 53525 h 1225619"/>
              <a:gd name="connsiteX3" fmla="*/ 87616 w 2115922"/>
              <a:gd name="connsiteY3" fmla="*/ 45212 h 1225619"/>
              <a:gd name="connsiteX4" fmla="*/ 12802 w 2115922"/>
              <a:gd name="connsiteY4" fmla="*/ 386034 h 122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922" h="1225619">
                <a:moveTo>
                  <a:pt x="2115922" y="1225619"/>
                </a:moveTo>
                <a:cubicBezTo>
                  <a:pt x="1949667" y="961690"/>
                  <a:pt x="1783413" y="697761"/>
                  <a:pt x="1542344" y="502412"/>
                </a:cubicBezTo>
                <a:cubicBezTo>
                  <a:pt x="1301275" y="307063"/>
                  <a:pt x="911962" y="129725"/>
                  <a:pt x="669507" y="53525"/>
                </a:cubicBezTo>
                <a:cubicBezTo>
                  <a:pt x="427052" y="-22675"/>
                  <a:pt x="197067" y="-10206"/>
                  <a:pt x="87616" y="45212"/>
                </a:cubicBezTo>
                <a:cubicBezTo>
                  <a:pt x="-21835" y="100630"/>
                  <a:pt x="-4517" y="243332"/>
                  <a:pt x="12802" y="386034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419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1580" y="882756"/>
            <a:ext cx="7992888" cy="5040560"/>
          </a:xfrm>
        </p:spPr>
        <p:txBody>
          <a:bodyPr/>
          <a:lstStyle/>
          <a:p>
            <a:r>
              <a:rPr lang="en-US" altLang="zh-TW" dirty="0" smtClean="0"/>
              <a:t>Example: n=9</a:t>
            </a:r>
          </a:p>
          <a:p>
            <a:pPr lvl="1"/>
            <a:r>
              <a:rPr lang="en-US" altLang="zh-TW" dirty="0" smtClean="0"/>
              <a:t>X = {</a:t>
            </a:r>
            <a:r>
              <a:rPr lang="en-US" altLang="zh-TW" u="sng" dirty="0">
                <a:solidFill>
                  <a:srgbClr val="FF0000"/>
                </a:solidFill>
              </a:rPr>
              <a:t>9</a:t>
            </a:r>
            <a:r>
              <a:rPr lang="en-US" altLang="zh-TW" dirty="0"/>
              <a:t>, 5, 2, </a:t>
            </a:r>
            <a:r>
              <a:rPr lang="en-US" altLang="zh-TW" u="sng" dirty="0">
                <a:solidFill>
                  <a:srgbClr val="FF0000"/>
                </a:solidFill>
              </a:rPr>
              <a:t>8</a:t>
            </a:r>
            <a:r>
              <a:rPr lang="en-US" altLang="zh-TW" dirty="0"/>
              <a:t>, </a:t>
            </a:r>
            <a:r>
              <a:rPr lang="en-US" altLang="zh-TW" u="sng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, </a:t>
            </a:r>
            <a:r>
              <a:rPr lang="en-US" altLang="zh-TW" u="sng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, 1, 6,4}</a:t>
            </a:r>
          </a:p>
          <a:p>
            <a:endParaRPr lang="en-US" altLang="zh-TW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531503"/>
              </p:ext>
            </p:extLst>
          </p:nvPr>
        </p:nvGraphicFramePr>
        <p:xfrm>
          <a:off x="1277996" y="2230080"/>
          <a:ext cx="716399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491"/>
                <a:gridCol w="712834"/>
                <a:gridCol w="712834"/>
                <a:gridCol w="712834"/>
                <a:gridCol w="712834"/>
                <a:gridCol w="712834"/>
                <a:gridCol w="712834"/>
                <a:gridCol w="712834"/>
                <a:gridCol w="712834"/>
                <a:gridCol w="7128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index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0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5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7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X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9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5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7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LIS[0]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LIS[1]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LIS[2]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LIS[3]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LIS[4]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LIS[5]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LIS[6]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LIS[7]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LIS[8]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Final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橢圓 9"/>
          <p:cNvSpPr/>
          <p:nvPr/>
        </p:nvSpPr>
        <p:spPr bwMode="auto">
          <a:xfrm>
            <a:off x="3563888" y="407707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7092280" y="6285916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7812360" y="6285169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059112" y="1700808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Length=3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2123728" y="335699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2843808" y="407707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3572415" y="442700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2843808" y="442700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3563888" y="478704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橢圓 22"/>
          <p:cNvSpPr/>
          <p:nvPr/>
        </p:nvSpPr>
        <p:spPr bwMode="auto">
          <a:xfrm>
            <a:off x="6411919" y="557838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橢圓 23"/>
          <p:cNvSpPr/>
          <p:nvPr/>
        </p:nvSpPr>
        <p:spPr bwMode="auto">
          <a:xfrm>
            <a:off x="5724128" y="555076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3572415" y="5542995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2843808" y="5542995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橢圓 26"/>
          <p:cNvSpPr/>
          <p:nvPr/>
        </p:nvSpPr>
        <p:spPr bwMode="auto">
          <a:xfrm>
            <a:off x="6411919" y="5900630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橢圓 27"/>
          <p:cNvSpPr/>
          <p:nvPr/>
        </p:nvSpPr>
        <p:spPr bwMode="auto">
          <a:xfrm>
            <a:off x="5706754" y="5903035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9" name="橢圓 28"/>
          <p:cNvSpPr/>
          <p:nvPr/>
        </p:nvSpPr>
        <p:spPr bwMode="auto">
          <a:xfrm>
            <a:off x="3593156" y="591080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3769489" y="3304817"/>
            <a:ext cx="2115922" cy="1225619"/>
          </a:xfrm>
          <a:custGeom>
            <a:avLst/>
            <a:gdLst>
              <a:gd name="connsiteX0" fmla="*/ 2115922 w 2115922"/>
              <a:gd name="connsiteY0" fmla="*/ 1225619 h 1225619"/>
              <a:gd name="connsiteX1" fmla="*/ 1542344 w 2115922"/>
              <a:gd name="connsiteY1" fmla="*/ 502412 h 1225619"/>
              <a:gd name="connsiteX2" fmla="*/ 669507 w 2115922"/>
              <a:gd name="connsiteY2" fmla="*/ 53525 h 1225619"/>
              <a:gd name="connsiteX3" fmla="*/ 87616 w 2115922"/>
              <a:gd name="connsiteY3" fmla="*/ 45212 h 1225619"/>
              <a:gd name="connsiteX4" fmla="*/ 12802 w 2115922"/>
              <a:gd name="connsiteY4" fmla="*/ 386034 h 122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922" h="1225619">
                <a:moveTo>
                  <a:pt x="2115922" y="1225619"/>
                </a:moveTo>
                <a:cubicBezTo>
                  <a:pt x="1949667" y="961690"/>
                  <a:pt x="1783413" y="697761"/>
                  <a:pt x="1542344" y="502412"/>
                </a:cubicBezTo>
                <a:cubicBezTo>
                  <a:pt x="1301275" y="307063"/>
                  <a:pt x="911962" y="129725"/>
                  <a:pt x="669507" y="53525"/>
                </a:cubicBezTo>
                <a:cubicBezTo>
                  <a:pt x="427052" y="-22675"/>
                  <a:pt x="197067" y="-10206"/>
                  <a:pt x="87616" y="45212"/>
                </a:cubicBezTo>
                <a:cubicBezTo>
                  <a:pt x="-21835" y="100630"/>
                  <a:pt x="-4517" y="243332"/>
                  <a:pt x="12802" y="386034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手繪多邊形 6"/>
          <p:cNvSpPr/>
          <p:nvPr/>
        </p:nvSpPr>
        <p:spPr bwMode="auto">
          <a:xfrm>
            <a:off x="6026727" y="4395378"/>
            <a:ext cx="2086495" cy="1506658"/>
          </a:xfrm>
          <a:custGeom>
            <a:avLst/>
            <a:gdLst>
              <a:gd name="connsiteX0" fmla="*/ 2086495 w 2086495"/>
              <a:gd name="connsiteY0" fmla="*/ 1506658 h 1506658"/>
              <a:gd name="connsiteX1" fmla="*/ 1255222 w 2086495"/>
              <a:gd name="connsiteY1" fmla="*/ 268062 h 1506658"/>
              <a:gd name="connsiteX2" fmla="*/ 357448 w 2086495"/>
              <a:gd name="connsiteY2" fmla="*/ 2055 h 1506658"/>
              <a:gd name="connsiteX3" fmla="*/ 0 w 2086495"/>
              <a:gd name="connsiteY3" fmla="*/ 334564 h 1506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6495" h="1506658">
                <a:moveTo>
                  <a:pt x="2086495" y="1506658"/>
                </a:moveTo>
                <a:cubicBezTo>
                  <a:pt x="1814945" y="1012743"/>
                  <a:pt x="1543396" y="518829"/>
                  <a:pt x="1255222" y="268062"/>
                </a:cubicBezTo>
                <a:cubicBezTo>
                  <a:pt x="967048" y="17295"/>
                  <a:pt x="566652" y="-9029"/>
                  <a:pt x="357448" y="2055"/>
                </a:cubicBezTo>
                <a:cubicBezTo>
                  <a:pt x="148244" y="13139"/>
                  <a:pt x="74122" y="173851"/>
                  <a:pt x="0" y="334564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838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403648" y="3140968"/>
            <a:ext cx="5112568" cy="1008112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Time </a:t>
            </a:r>
            <a:r>
              <a:rPr lang="en-US" altLang="zh-TW" dirty="0" err="1" smtClean="0"/>
              <a:t>Complexityy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99592" y="1484784"/>
                <a:ext cx="8244408" cy="5040560"/>
              </a:xfrm>
            </p:spPr>
            <p:txBody>
              <a:bodyPr/>
              <a:lstStyle/>
              <a:p>
                <a:endParaRPr lang="en-US" altLang="zh-TW" dirty="0"/>
              </a:p>
              <a:p>
                <a:r>
                  <a:rPr lang="en-US" altLang="zh-TW" dirty="0" smtClean="0"/>
                  <a:t>Recurrence formula: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LIS[0]=1 // base case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LIS[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]=1+ max(LIS[j])        ,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𝒋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𝟎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..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𝒊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e>
                    </m:d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𝒂𝒏𝒅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𝒋</m:t>
                        </m:r>
                      </m:e>
                    </m:d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𝒊</m:t>
                        </m:r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 smtClean="0"/>
                  <a:t>Answer: </a:t>
                </a:r>
                <a:r>
                  <a:rPr lang="en-US" altLang="zh-TW" u="sng" dirty="0" smtClean="0">
                    <a:solidFill>
                      <a:srgbClr val="FF0000"/>
                    </a:solidFill>
                  </a:rPr>
                  <a:t>The highest LIS[k]</a:t>
                </a:r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𝒌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∈[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..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altLang="zh-TW" sz="2800" dirty="0"/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484784"/>
                <a:ext cx="8244408" cy="504056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大括弧 4"/>
          <p:cNvSpPr/>
          <p:nvPr/>
        </p:nvSpPr>
        <p:spPr bwMode="auto">
          <a:xfrm>
            <a:off x="971600" y="2708920"/>
            <a:ext cx="360040" cy="1296144"/>
          </a:xfrm>
          <a:prstGeom prst="leftBrace">
            <a:avLst>
              <a:gd name="adj1" fmla="val 8333"/>
              <a:gd name="adj2" fmla="val 47955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444208" y="2710661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O(n</a:t>
            </a:r>
            <a:r>
              <a:rPr lang="en-US" altLang="zh-TW" sz="3600" b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)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004362" y="368189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O(n)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31640" y="5086925"/>
            <a:ext cx="6391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Find </a:t>
            </a:r>
            <a:r>
              <a:rPr lang="en-US" altLang="zh-TW" sz="3600" b="1" dirty="0" err="1" smtClean="0">
                <a:solidFill>
                  <a:srgbClr val="FF0000"/>
                </a:solidFill>
              </a:rPr>
              <a:t>Length:O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(n)+O(n</a:t>
            </a:r>
            <a:r>
              <a:rPr lang="en-US" altLang="zh-TW" sz="3600" b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)=O(</a:t>
            </a:r>
            <a:r>
              <a:rPr lang="en-US" altLang="zh-TW" sz="3600" b="1" dirty="0">
                <a:solidFill>
                  <a:srgbClr val="FF0000"/>
                </a:solidFill>
              </a:rPr>
              <a:t>n</a:t>
            </a:r>
            <a:r>
              <a:rPr lang="en-US" altLang="zh-TW" sz="3600" b="1" baseline="30000" dirty="0">
                <a:solidFill>
                  <a:srgbClr val="FF0000"/>
                </a:solidFill>
              </a:rPr>
              <a:t>2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sz="3600" b="1" dirty="0" smtClean="0">
                <a:solidFill>
                  <a:srgbClr val="FF0000"/>
                </a:solidFill>
              </a:rPr>
              <a:t>Find LIS subsequence: O(n)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26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1580" y="882756"/>
            <a:ext cx="7992888" cy="5040560"/>
          </a:xfrm>
        </p:spPr>
        <p:txBody>
          <a:bodyPr/>
          <a:lstStyle/>
          <a:p>
            <a:r>
              <a:rPr lang="en-US" altLang="zh-TW" dirty="0" smtClean="0"/>
              <a:t>Example: n=9</a:t>
            </a:r>
          </a:p>
          <a:p>
            <a:pPr lvl="1"/>
            <a:r>
              <a:rPr lang="en-US" altLang="zh-TW" dirty="0" smtClean="0"/>
              <a:t>X = {</a:t>
            </a:r>
            <a:r>
              <a:rPr lang="en-US" altLang="zh-TW" u="sng" dirty="0">
                <a:solidFill>
                  <a:srgbClr val="FF0000"/>
                </a:solidFill>
              </a:rPr>
              <a:t>9</a:t>
            </a:r>
            <a:r>
              <a:rPr lang="en-US" altLang="zh-TW" dirty="0"/>
              <a:t>, 5, 2, </a:t>
            </a:r>
            <a:r>
              <a:rPr lang="en-US" altLang="zh-TW" u="sng" dirty="0">
                <a:solidFill>
                  <a:srgbClr val="FF0000"/>
                </a:solidFill>
              </a:rPr>
              <a:t>8</a:t>
            </a:r>
            <a:r>
              <a:rPr lang="en-US" altLang="zh-TW" dirty="0"/>
              <a:t>, </a:t>
            </a:r>
            <a:r>
              <a:rPr lang="en-US" altLang="zh-TW" u="sng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, </a:t>
            </a:r>
            <a:r>
              <a:rPr lang="en-US" altLang="zh-TW" u="sng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, 1, 6,4}</a:t>
            </a:r>
          </a:p>
          <a:p>
            <a:endParaRPr lang="en-US" altLang="zh-TW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575728"/>
              </p:ext>
            </p:extLst>
          </p:nvPr>
        </p:nvGraphicFramePr>
        <p:xfrm>
          <a:off x="1277996" y="2230080"/>
          <a:ext cx="716399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491"/>
                <a:gridCol w="712834"/>
                <a:gridCol w="712834"/>
                <a:gridCol w="712834"/>
                <a:gridCol w="712834"/>
                <a:gridCol w="712834"/>
                <a:gridCol w="712834"/>
                <a:gridCol w="712834"/>
                <a:gridCol w="712834"/>
                <a:gridCol w="7128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index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0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5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7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X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9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5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7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LIS[0]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LIS[1]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LIS[2]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LIS[3]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LIS[4]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LIS[5]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LIS[6]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LIS[7]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LIS[8]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Final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橢圓 9"/>
          <p:cNvSpPr/>
          <p:nvPr/>
        </p:nvSpPr>
        <p:spPr bwMode="auto">
          <a:xfrm>
            <a:off x="3563888" y="407707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7092280" y="6285916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7812360" y="6285169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059112" y="1700808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Length=3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2123728" y="335699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2843808" y="407707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3572415" y="442700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2843808" y="442700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3563888" y="478704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橢圓 22"/>
          <p:cNvSpPr/>
          <p:nvPr/>
        </p:nvSpPr>
        <p:spPr bwMode="auto">
          <a:xfrm>
            <a:off x="6411919" y="557838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橢圓 23"/>
          <p:cNvSpPr/>
          <p:nvPr/>
        </p:nvSpPr>
        <p:spPr bwMode="auto">
          <a:xfrm>
            <a:off x="5724128" y="555076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3572415" y="5542995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2843808" y="5542995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橢圓 26"/>
          <p:cNvSpPr/>
          <p:nvPr/>
        </p:nvSpPr>
        <p:spPr bwMode="auto">
          <a:xfrm>
            <a:off x="6411919" y="5900630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橢圓 27"/>
          <p:cNvSpPr/>
          <p:nvPr/>
        </p:nvSpPr>
        <p:spPr bwMode="auto">
          <a:xfrm>
            <a:off x="5706754" y="5903035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9" name="橢圓 28"/>
          <p:cNvSpPr/>
          <p:nvPr/>
        </p:nvSpPr>
        <p:spPr bwMode="auto">
          <a:xfrm>
            <a:off x="3593156" y="591080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3769489" y="3304817"/>
            <a:ext cx="2115922" cy="1225619"/>
          </a:xfrm>
          <a:custGeom>
            <a:avLst/>
            <a:gdLst>
              <a:gd name="connsiteX0" fmla="*/ 2115922 w 2115922"/>
              <a:gd name="connsiteY0" fmla="*/ 1225619 h 1225619"/>
              <a:gd name="connsiteX1" fmla="*/ 1542344 w 2115922"/>
              <a:gd name="connsiteY1" fmla="*/ 502412 h 1225619"/>
              <a:gd name="connsiteX2" fmla="*/ 669507 w 2115922"/>
              <a:gd name="connsiteY2" fmla="*/ 53525 h 1225619"/>
              <a:gd name="connsiteX3" fmla="*/ 87616 w 2115922"/>
              <a:gd name="connsiteY3" fmla="*/ 45212 h 1225619"/>
              <a:gd name="connsiteX4" fmla="*/ 12802 w 2115922"/>
              <a:gd name="connsiteY4" fmla="*/ 386034 h 122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922" h="1225619">
                <a:moveTo>
                  <a:pt x="2115922" y="1225619"/>
                </a:moveTo>
                <a:cubicBezTo>
                  <a:pt x="1949667" y="961690"/>
                  <a:pt x="1783413" y="697761"/>
                  <a:pt x="1542344" y="502412"/>
                </a:cubicBezTo>
                <a:cubicBezTo>
                  <a:pt x="1301275" y="307063"/>
                  <a:pt x="911962" y="129725"/>
                  <a:pt x="669507" y="53525"/>
                </a:cubicBezTo>
                <a:cubicBezTo>
                  <a:pt x="427052" y="-22675"/>
                  <a:pt x="197067" y="-10206"/>
                  <a:pt x="87616" y="45212"/>
                </a:cubicBezTo>
                <a:cubicBezTo>
                  <a:pt x="-21835" y="100630"/>
                  <a:pt x="-4517" y="243332"/>
                  <a:pt x="12802" y="386034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手繪多邊形 6"/>
          <p:cNvSpPr/>
          <p:nvPr/>
        </p:nvSpPr>
        <p:spPr bwMode="auto">
          <a:xfrm>
            <a:off x="6026727" y="4395378"/>
            <a:ext cx="2086495" cy="1506658"/>
          </a:xfrm>
          <a:custGeom>
            <a:avLst/>
            <a:gdLst>
              <a:gd name="connsiteX0" fmla="*/ 2086495 w 2086495"/>
              <a:gd name="connsiteY0" fmla="*/ 1506658 h 1506658"/>
              <a:gd name="connsiteX1" fmla="*/ 1255222 w 2086495"/>
              <a:gd name="connsiteY1" fmla="*/ 268062 h 1506658"/>
              <a:gd name="connsiteX2" fmla="*/ 357448 w 2086495"/>
              <a:gd name="connsiteY2" fmla="*/ 2055 h 1506658"/>
              <a:gd name="connsiteX3" fmla="*/ 0 w 2086495"/>
              <a:gd name="connsiteY3" fmla="*/ 334564 h 1506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6495" h="1506658">
                <a:moveTo>
                  <a:pt x="2086495" y="1506658"/>
                </a:moveTo>
                <a:cubicBezTo>
                  <a:pt x="1814945" y="1012743"/>
                  <a:pt x="1543396" y="518829"/>
                  <a:pt x="1255222" y="268062"/>
                </a:cubicBezTo>
                <a:cubicBezTo>
                  <a:pt x="967048" y="17295"/>
                  <a:pt x="566652" y="-9029"/>
                  <a:pt x="357448" y="2055"/>
                </a:cubicBezTo>
                <a:cubicBezTo>
                  <a:pt x="148244" y="13139"/>
                  <a:pt x="74122" y="173851"/>
                  <a:pt x="0" y="334564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388424" y="2924944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{9(1)}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8388424" y="3255367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{5(1)}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388424" y="3615407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{2(1)}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388424" y="4005064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{2(1), 8(2)}</a:t>
            </a:r>
            <a:endParaRPr lang="zh-TW" altLang="en-US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8388424" y="4407495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{2(1), </a:t>
            </a:r>
            <a:r>
              <a:rPr lang="en-US" altLang="zh-TW" b="1" u="sng" dirty="0" smtClean="0">
                <a:solidFill>
                  <a:srgbClr val="FF0000"/>
                </a:solidFill>
              </a:rPr>
              <a:t>7(2)</a:t>
            </a:r>
            <a:r>
              <a:rPr lang="en-US" altLang="zh-TW" b="1" dirty="0" smtClean="0"/>
              <a:t>}</a:t>
            </a:r>
            <a:endParaRPr lang="zh-TW" altLang="en-US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8388424" y="4767535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{2(1), </a:t>
            </a:r>
            <a:r>
              <a:rPr lang="en-US" altLang="zh-TW" b="1" u="sng" dirty="0" smtClean="0">
                <a:solidFill>
                  <a:srgbClr val="FF0000"/>
                </a:solidFill>
              </a:rPr>
              <a:t>3(2</a:t>
            </a:r>
            <a:r>
              <a:rPr lang="en-US" altLang="zh-TW" b="1" dirty="0" smtClean="0"/>
              <a:t>)}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388424" y="5104525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{</a:t>
            </a:r>
            <a:r>
              <a:rPr lang="en-US" altLang="zh-TW" b="1" u="sng" dirty="0" smtClean="0">
                <a:solidFill>
                  <a:srgbClr val="FF0000"/>
                </a:solidFill>
              </a:rPr>
              <a:t>1(1)</a:t>
            </a:r>
            <a:r>
              <a:rPr lang="en-US" altLang="zh-TW" b="1" dirty="0" smtClean="0"/>
              <a:t>, 3(2)}</a:t>
            </a:r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8388424" y="5487615"/>
            <a:ext cx="219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{1(1), 3(2),6(3)}</a:t>
            </a:r>
            <a:endParaRPr lang="zh-TW" altLang="en-US" b="1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8388424" y="5847655"/>
            <a:ext cx="219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{1(1), 3(2),</a:t>
            </a:r>
            <a:r>
              <a:rPr lang="en-US" altLang="zh-TW" b="1" dirty="0" smtClean="0">
                <a:solidFill>
                  <a:srgbClr val="FF0000"/>
                </a:solidFill>
              </a:rPr>
              <a:t>4(3)</a:t>
            </a:r>
            <a:r>
              <a:rPr lang="en-US" altLang="zh-TW" b="1" dirty="0" smtClean="0"/>
              <a:t>}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85703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403648" y="3140968"/>
            <a:ext cx="5112568" cy="1008112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Time </a:t>
            </a:r>
            <a:r>
              <a:rPr lang="en-US" altLang="zh-TW" dirty="0" err="1" smtClean="0"/>
              <a:t>Complexityy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99592" y="1484784"/>
                <a:ext cx="8244408" cy="5040560"/>
              </a:xfrm>
            </p:spPr>
            <p:txBody>
              <a:bodyPr/>
              <a:lstStyle/>
              <a:p>
                <a:endParaRPr lang="en-US" altLang="zh-TW" dirty="0"/>
              </a:p>
              <a:p>
                <a:r>
                  <a:rPr lang="en-US" altLang="zh-TW" dirty="0" smtClean="0"/>
                  <a:t>Recurrence formula: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LIS[0]=1 // base case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LIS[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]=1+ max(LIS[j])        ,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𝒋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𝟎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..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𝒊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e>
                    </m:d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𝒂𝒏𝒅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𝒋</m:t>
                        </m:r>
                      </m:e>
                    </m:d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𝒊</m:t>
                        </m:r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 smtClean="0"/>
                  <a:t>Answer: </a:t>
                </a:r>
                <a:r>
                  <a:rPr lang="en-US" altLang="zh-TW" u="sng" dirty="0" smtClean="0">
                    <a:solidFill>
                      <a:srgbClr val="FF0000"/>
                    </a:solidFill>
                  </a:rPr>
                  <a:t>The highest LIS[k]</a:t>
                </a:r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𝒌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∈[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..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altLang="zh-TW" sz="2800" dirty="0"/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484784"/>
                <a:ext cx="8244408" cy="504056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大括弧 4"/>
          <p:cNvSpPr/>
          <p:nvPr/>
        </p:nvSpPr>
        <p:spPr bwMode="auto">
          <a:xfrm>
            <a:off x="971600" y="2708920"/>
            <a:ext cx="360040" cy="1296144"/>
          </a:xfrm>
          <a:prstGeom prst="leftBrace">
            <a:avLst>
              <a:gd name="adj1" fmla="val 8333"/>
              <a:gd name="adj2" fmla="val 47955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300192" y="2500114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O(</a:t>
            </a:r>
            <a:r>
              <a:rPr lang="en-US" altLang="zh-TW" sz="3600" b="1" dirty="0" err="1" smtClean="0">
                <a:solidFill>
                  <a:srgbClr val="FF0000"/>
                </a:solidFill>
              </a:rPr>
              <a:t>nlogk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)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004362" y="368189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O(n)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31640" y="5086925"/>
            <a:ext cx="77764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Find </a:t>
            </a:r>
            <a:r>
              <a:rPr lang="en-US" altLang="zh-TW" sz="3600" b="1" dirty="0" err="1" smtClean="0">
                <a:solidFill>
                  <a:srgbClr val="FF0000"/>
                </a:solidFill>
              </a:rPr>
              <a:t>Length:O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(n)+O(</a:t>
            </a:r>
            <a:r>
              <a:rPr lang="en-US" altLang="zh-TW" sz="3600" b="1" dirty="0" err="1" smtClean="0">
                <a:solidFill>
                  <a:srgbClr val="FF0000"/>
                </a:solidFill>
              </a:rPr>
              <a:t>nlogk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)=O(</a:t>
            </a:r>
            <a:r>
              <a:rPr lang="en-US" altLang="zh-TW" sz="3600" b="1" dirty="0" err="1" smtClean="0">
                <a:solidFill>
                  <a:srgbClr val="FF0000"/>
                </a:solidFill>
              </a:rPr>
              <a:t>nlogk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sz="3600" b="1" dirty="0" smtClean="0">
                <a:solidFill>
                  <a:srgbClr val="FF0000"/>
                </a:solidFill>
              </a:rPr>
              <a:t>Find LIS subsequence: O(n)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 bwMode="auto">
          <a:xfrm>
            <a:off x="7164288" y="1700808"/>
            <a:ext cx="648072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字方塊 10"/>
          <p:cNvSpPr txBox="1"/>
          <p:nvPr/>
        </p:nvSpPr>
        <p:spPr>
          <a:xfrm>
            <a:off x="4572000" y="1054477"/>
            <a:ext cx="4403770" cy="64633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K is the length of LIS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80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 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5328592"/>
          </a:xfrm>
        </p:spPr>
        <p:txBody>
          <a:bodyPr/>
          <a:lstStyle/>
          <a:p>
            <a:r>
              <a:rPr lang="en-US" altLang="zh-TW" dirty="0"/>
              <a:t>Erin is an engineer. She drives trains. She also arranges the cars within each </a:t>
            </a:r>
            <a:r>
              <a:rPr lang="en-US" altLang="zh-TW" dirty="0" smtClean="0"/>
              <a:t>train.</a:t>
            </a:r>
          </a:p>
          <a:p>
            <a:r>
              <a:rPr lang="en-US" altLang="zh-TW" dirty="0" smtClean="0"/>
              <a:t>She </a:t>
            </a:r>
            <a:r>
              <a:rPr lang="en-US" altLang="zh-TW" dirty="0"/>
              <a:t>prefers to </a:t>
            </a:r>
            <a:r>
              <a:rPr lang="en-US" altLang="zh-TW" dirty="0" smtClean="0"/>
              <a:t>put the </a:t>
            </a:r>
            <a:r>
              <a:rPr lang="en-US" altLang="zh-TW" dirty="0"/>
              <a:t>cars </a:t>
            </a:r>
            <a:r>
              <a:rPr lang="en-US" altLang="zh-TW" u="sng" dirty="0">
                <a:solidFill>
                  <a:srgbClr val="FF0000"/>
                </a:solidFill>
              </a:rPr>
              <a:t>in decreasing order of weight</a:t>
            </a:r>
            <a:r>
              <a:rPr lang="en-US" altLang="zh-TW" dirty="0"/>
              <a:t>, with the heaviest car at the front of the train.</a:t>
            </a:r>
          </a:p>
          <a:p>
            <a:r>
              <a:rPr lang="en-US" altLang="zh-TW" dirty="0"/>
              <a:t>Unfortunately, sorting train cars is not easy. One cannot simply pick up a car and place it </a:t>
            </a:r>
            <a:r>
              <a:rPr lang="en-US" altLang="zh-TW" dirty="0" smtClean="0"/>
              <a:t>somewhere else</a:t>
            </a:r>
            <a:r>
              <a:rPr lang="en-US" altLang="zh-TW" dirty="0"/>
              <a:t>. </a:t>
            </a:r>
            <a:endParaRPr lang="en-US" altLang="zh-TW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2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 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5328592"/>
          </a:xfrm>
        </p:spPr>
        <p:txBody>
          <a:bodyPr/>
          <a:lstStyle/>
          <a:p>
            <a:r>
              <a:rPr lang="en-US" altLang="zh-TW" dirty="0" smtClean="0"/>
              <a:t>It </a:t>
            </a:r>
            <a:r>
              <a:rPr lang="en-US" altLang="zh-TW" dirty="0"/>
              <a:t>is impractical to insert a car within an existing train. A car may only be added to the </a:t>
            </a:r>
            <a:r>
              <a:rPr lang="en-US" altLang="zh-TW" dirty="0" smtClean="0"/>
              <a:t>beginning and </a:t>
            </a:r>
            <a:r>
              <a:rPr lang="en-US" altLang="zh-TW" dirty="0"/>
              <a:t>end of the train.</a:t>
            </a:r>
          </a:p>
          <a:p>
            <a:r>
              <a:rPr lang="en-US" altLang="zh-TW" dirty="0"/>
              <a:t>Cars arrive at the train station </a:t>
            </a:r>
            <a:r>
              <a:rPr lang="en-US" altLang="zh-TW" u="sng" dirty="0">
                <a:solidFill>
                  <a:srgbClr val="FF0000"/>
                </a:solidFill>
              </a:rPr>
              <a:t>in a predetermined order</a:t>
            </a:r>
            <a:r>
              <a:rPr lang="en-US" altLang="zh-TW" dirty="0"/>
              <a:t>. When each car arrives, Erin can add </a:t>
            </a:r>
            <a:r>
              <a:rPr lang="en-US" altLang="zh-TW" dirty="0" smtClean="0"/>
              <a:t>it to </a:t>
            </a:r>
            <a:r>
              <a:rPr lang="en-US" altLang="zh-TW" dirty="0"/>
              <a:t>the beginning or end of her train, or refuse to add it at all. </a:t>
            </a:r>
            <a:endParaRPr lang="en-US" altLang="zh-TW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4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28654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 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124744"/>
            <a:ext cx="7776864" cy="4896544"/>
          </a:xfrm>
        </p:spPr>
        <p:txBody>
          <a:bodyPr/>
          <a:lstStyle/>
          <a:p>
            <a:r>
              <a:rPr lang="en-US" altLang="zh-TW" dirty="0"/>
              <a:t>The resulting train should be as long </a:t>
            </a:r>
            <a:r>
              <a:rPr lang="en-US" altLang="zh-TW" dirty="0" smtClean="0"/>
              <a:t>as possible</a:t>
            </a:r>
            <a:r>
              <a:rPr lang="en-US" altLang="zh-TW" dirty="0"/>
              <a:t>, but the cars within it must be ordered by weight.</a:t>
            </a:r>
          </a:p>
          <a:p>
            <a:r>
              <a:rPr lang="en-US" altLang="zh-TW" dirty="0"/>
              <a:t>Given the weights of the cars in the order in which they arrive, what is the longest train that </a:t>
            </a:r>
            <a:r>
              <a:rPr lang="en-US" altLang="zh-TW" dirty="0" smtClean="0"/>
              <a:t>Erin can </a:t>
            </a:r>
            <a:r>
              <a:rPr lang="en-US" altLang="zh-TW" dirty="0"/>
              <a:t>make?</a:t>
            </a:r>
            <a:endParaRPr lang="en-US" altLang="zh-TW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23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268760"/>
            <a:ext cx="8352928" cy="4536504"/>
          </a:xfrm>
        </p:spPr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smtClean="0"/>
              <a:t>first </a:t>
            </a:r>
            <a:r>
              <a:rPr lang="en-US" altLang="zh-TW" dirty="0"/>
              <a:t>line is </a:t>
            </a:r>
            <a:r>
              <a:rPr lang="en-US" altLang="zh-TW" u="sng" dirty="0">
                <a:solidFill>
                  <a:srgbClr val="FF0000"/>
                </a:solidFill>
              </a:rPr>
              <a:t>the number of test cases</a:t>
            </a:r>
            <a:r>
              <a:rPr lang="en-US" altLang="zh-TW" dirty="0"/>
              <a:t> to follow.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test cases follow, one after another; the </a:t>
            </a:r>
            <a:r>
              <a:rPr lang="en-US" altLang="zh-TW" dirty="0" smtClean="0"/>
              <a:t>format of </a:t>
            </a:r>
            <a:r>
              <a:rPr lang="en-US" altLang="zh-TW" dirty="0"/>
              <a:t>each test case is the following:</a:t>
            </a:r>
          </a:p>
          <a:p>
            <a:r>
              <a:rPr lang="en-US" altLang="zh-TW" dirty="0"/>
              <a:t>The </a:t>
            </a:r>
            <a:r>
              <a:rPr lang="en-US" altLang="zh-TW" dirty="0" smtClean="0"/>
              <a:t>first </a:t>
            </a:r>
            <a:r>
              <a:rPr lang="en-US" altLang="zh-TW" dirty="0"/>
              <a:t>line contains an integer </a:t>
            </a:r>
            <a:r>
              <a:rPr lang="en-US" altLang="zh-TW" dirty="0" smtClean="0"/>
              <a:t>0≤</a:t>
            </a:r>
            <a:r>
              <a:rPr lang="en-US" altLang="zh-TW" i="1" dirty="0" smtClean="0"/>
              <a:t>n ≤</a:t>
            </a:r>
            <a:r>
              <a:rPr lang="en-US" altLang="zh-TW" dirty="0" smtClean="0"/>
              <a:t>2000</a:t>
            </a:r>
            <a:r>
              <a:rPr lang="en-US" altLang="zh-TW" dirty="0"/>
              <a:t>, the number of cars. </a:t>
            </a:r>
            <a:endParaRPr lang="en-US" altLang="zh-TW" dirty="0" smtClean="0"/>
          </a:p>
          <a:p>
            <a:r>
              <a:rPr lang="en-US" altLang="zh-TW" dirty="0" smtClean="0"/>
              <a:t>Each </a:t>
            </a:r>
            <a:r>
              <a:rPr lang="en-US" altLang="zh-TW" dirty="0"/>
              <a:t>of the following </a:t>
            </a:r>
            <a:r>
              <a:rPr lang="en-US" altLang="zh-TW" i="1" dirty="0"/>
              <a:t>n </a:t>
            </a:r>
            <a:r>
              <a:rPr lang="en-US" altLang="zh-TW" dirty="0" smtClean="0"/>
              <a:t>lines contains </a:t>
            </a:r>
            <a:r>
              <a:rPr lang="en-US" altLang="zh-TW" dirty="0"/>
              <a:t>a </a:t>
            </a:r>
            <a:r>
              <a:rPr lang="en-US" altLang="zh-TW" u="sng" dirty="0">
                <a:solidFill>
                  <a:srgbClr val="FF0000"/>
                </a:solidFill>
              </a:rPr>
              <a:t>non-negative integer</a:t>
            </a:r>
            <a:r>
              <a:rPr lang="en-US" altLang="zh-TW" dirty="0"/>
              <a:t> giving the weight of a </a:t>
            </a:r>
            <a:r>
              <a:rPr lang="en-US" altLang="zh-TW" dirty="0" smtClean="0"/>
              <a:t>car.</a:t>
            </a:r>
          </a:p>
          <a:p>
            <a:r>
              <a:rPr lang="en-US" altLang="zh-TW" u="sng" dirty="0" smtClean="0">
                <a:solidFill>
                  <a:srgbClr val="FF0000"/>
                </a:solidFill>
              </a:rPr>
              <a:t>No </a:t>
            </a:r>
            <a:r>
              <a:rPr lang="en-US" altLang="zh-TW" u="sng" dirty="0">
                <a:solidFill>
                  <a:srgbClr val="FF0000"/>
                </a:solidFill>
              </a:rPr>
              <a:t>two cars have the same weight</a:t>
            </a:r>
            <a:r>
              <a:rPr lang="en-US" altLang="zh-TW" dirty="0"/>
              <a:t>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335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4536504"/>
          </a:xfrm>
        </p:spPr>
        <p:txBody>
          <a:bodyPr/>
          <a:lstStyle/>
          <a:p>
            <a:r>
              <a:rPr lang="en-US" altLang="zh-TW" dirty="0"/>
              <a:t>Output </a:t>
            </a:r>
            <a:r>
              <a:rPr lang="en-US" altLang="zh-TW" u="sng" dirty="0">
                <a:solidFill>
                  <a:srgbClr val="FF0000"/>
                </a:solidFill>
              </a:rPr>
              <a:t>a single integer</a:t>
            </a:r>
            <a:r>
              <a:rPr lang="en-US" altLang="zh-TW" dirty="0"/>
              <a:t> giving the </a:t>
            </a:r>
            <a:r>
              <a:rPr lang="en-US" altLang="zh-TW" u="sng" dirty="0">
                <a:solidFill>
                  <a:srgbClr val="FF0000"/>
                </a:solidFill>
              </a:rPr>
              <a:t>number of cars in the longest train</a:t>
            </a:r>
            <a:r>
              <a:rPr lang="en-US" altLang="zh-TW" dirty="0"/>
              <a:t> that can be made with the </a:t>
            </a:r>
            <a:r>
              <a:rPr lang="en-US" altLang="zh-TW" dirty="0" smtClean="0"/>
              <a:t>given restrictions</a:t>
            </a:r>
            <a:r>
              <a:rPr lang="en-US" altLang="zh-TW" dirty="0"/>
              <a:t>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3965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5321860" y="1052736"/>
            <a:ext cx="2706524" cy="55446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800" dirty="0" smtClean="0"/>
              <a:t>Output 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400" b="0" dirty="0" smtClean="0">
                <a:sym typeface="Wingdings 2"/>
              </a:rPr>
              <a:t>3</a:t>
            </a:r>
            <a:endParaRPr lang="fr-FR" altLang="zh-TW" sz="2400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I/O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1030424"/>
            <a:ext cx="2160240" cy="5589240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sz="2800" dirty="0" smtClean="0"/>
              <a:t>Input  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b="0" dirty="0"/>
              <a:t>1</a:t>
            </a:r>
          </a:p>
          <a:p>
            <a:pPr marL="0" indent="0">
              <a:buNone/>
            </a:pPr>
            <a:r>
              <a:rPr lang="en-US" altLang="zh-TW" sz="2800" b="0" dirty="0"/>
              <a:t>3</a:t>
            </a:r>
          </a:p>
          <a:p>
            <a:pPr marL="0" indent="0">
              <a:buNone/>
            </a:pPr>
            <a:r>
              <a:rPr lang="en-US" altLang="zh-TW" sz="2800" b="0" dirty="0"/>
              <a:t>1</a:t>
            </a:r>
          </a:p>
          <a:p>
            <a:pPr marL="0" indent="0">
              <a:buNone/>
            </a:pPr>
            <a:r>
              <a:rPr lang="en-US" altLang="zh-TW" sz="2800" b="0" dirty="0"/>
              <a:t>2</a:t>
            </a:r>
          </a:p>
          <a:p>
            <a:pPr marL="0" indent="0">
              <a:buNone/>
            </a:pPr>
            <a:r>
              <a:rPr lang="en-US" altLang="zh-TW" sz="2800" b="0" dirty="0"/>
              <a:t>3</a:t>
            </a:r>
            <a:endParaRPr lang="en-US" altLang="zh-TW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907920" y="940516"/>
            <a:ext cx="2769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Number of test case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 bwMode="auto">
          <a:xfrm flipH="1">
            <a:off x="1331640" y="1402181"/>
            <a:ext cx="576064" cy="43843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矩形 5"/>
          <p:cNvSpPr/>
          <p:nvPr/>
        </p:nvSpPr>
        <p:spPr bwMode="auto">
          <a:xfrm>
            <a:off x="827584" y="1620385"/>
            <a:ext cx="2160240" cy="44046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27584" y="2052433"/>
            <a:ext cx="2160240" cy="196483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 flipH="1" flipV="1">
            <a:off x="1439652" y="2276872"/>
            <a:ext cx="648072" cy="699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文字方塊 19"/>
          <p:cNvSpPr txBox="1"/>
          <p:nvPr/>
        </p:nvSpPr>
        <p:spPr>
          <a:xfrm>
            <a:off x="2130941" y="2115943"/>
            <a:ext cx="2230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Number of cars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2051720" y="3261170"/>
            <a:ext cx="2201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Weights of cars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827584" y="2611016"/>
            <a:ext cx="2160240" cy="13961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42" name="直線單箭頭接點 41"/>
          <p:cNvCxnSpPr/>
          <p:nvPr/>
        </p:nvCxnSpPr>
        <p:spPr bwMode="auto">
          <a:xfrm flipH="1" flipV="1">
            <a:off x="1439652" y="3261170"/>
            <a:ext cx="633925" cy="1964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3321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3666326" y="2612450"/>
            <a:ext cx="2351379" cy="521263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666327" y="1587131"/>
            <a:ext cx="2351379" cy="52126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3666327" y="2108394"/>
            <a:ext cx="576064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M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6" name="直線單箭頭接點 5"/>
          <p:cNvCxnSpPr/>
          <p:nvPr/>
        </p:nvCxnSpPr>
        <p:spPr bwMode="auto">
          <a:xfrm flipH="1">
            <a:off x="4603616" y="1770958"/>
            <a:ext cx="9361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/>
          <p:cNvSpPr txBox="1"/>
          <p:nvPr/>
        </p:nvSpPr>
        <p:spPr>
          <a:xfrm>
            <a:off x="4603616" y="112474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LIS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605245" y="3071084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LDS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 bwMode="auto">
          <a:xfrm flipH="1">
            <a:off x="4651722" y="2873081"/>
            <a:ext cx="9361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/>
          <p:cNvSpPr txBox="1"/>
          <p:nvPr/>
        </p:nvSpPr>
        <p:spPr>
          <a:xfrm>
            <a:off x="6025376" y="1599188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 </a:t>
            </a:r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 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endParaRPr lang="zh-TW" altLang="en-US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652749" y="629167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17025" y="1616929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b="1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endParaRPr lang="zh-TW" altLang="en-US" b="1" baseline="-2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197272" y="2593027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b="1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endParaRPr lang="zh-TW" altLang="en-US" b="1" baseline="-2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069480" y="2642248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 </a:t>
            </a:r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 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endParaRPr lang="zh-TW" altLang="en-US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683019" y="4960822"/>
            <a:ext cx="576064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M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681117" y="4437112"/>
            <a:ext cx="2351379" cy="52126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907704" y="5481440"/>
            <a:ext cx="2351379" cy="521263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515328" y="2629423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b="1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endParaRPr lang="zh-TW" altLang="en-US" b="1" baseline="-2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9" name="直線單箭頭接點 28"/>
          <p:cNvCxnSpPr/>
          <p:nvPr/>
        </p:nvCxnSpPr>
        <p:spPr bwMode="auto">
          <a:xfrm>
            <a:off x="1907704" y="6219664"/>
            <a:ext cx="424374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文字方塊 31"/>
          <p:cNvSpPr txBox="1"/>
          <p:nvPr/>
        </p:nvSpPr>
        <p:spPr>
          <a:xfrm>
            <a:off x="1907704" y="629167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5525263" y="1599188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b="1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endParaRPr lang="zh-TW" altLang="en-US" b="1" baseline="-2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458095" y="446691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b="1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endParaRPr lang="zh-TW" altLang="en-US" b="1" baseline="-2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731190" y="446691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b="1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endParaRPr lang="zh-TW" altLang="en-US" b="1" baseline="-2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929527" y="552325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b="1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endParaRPr lang="zh-TW" altLang="en-US" b="1" baseline="-2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699181" y="5523249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b="1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endParaRPr lang="zh-TW" altLang="en-US" b="1" baseline="-2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0" name="直線接點 39"/>
          <p:cNvCxnSpPr/>
          <p:nvPr/>
        </p:nvCxnSpPr>
        <p:spPr bwMode="auto">
          <a:xfrm>
            <a:off x="2699792" y="2360422"/>
            <a:ext cx="79208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線接點 41"/>
          <p:cNvCxnSpPr/>
          <p:nvPr/>
        </p:nvCxnSpPr>
        <p:spPr bwMode="auto">
          <a:xfrm>
            <a:off x="4327686" y="2360422"/>
            <a:ext cx="79208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2734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橢圓 54"/>
          <p:cNvSpPr/>
          <p:nvPr/>
        </p:nvSpPr>
        <p:spPr bwMode="auto">
          <a:xfrm>
            <a:off x="3699181" y="3759423"/>
            <a:ext cx="444628" cy="461665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666326" y="2612450"/>
            <a:ext cx="2351379" cy="521263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666327" y="1587131"/>
            <a:ext cx="2351379" cy="52126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3666327" y="2108394"/>
            <a:ext cx="576064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6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6" name="直線單箭頭接點 5"/>
          <p:cNvCxnSpPr/>
          <p:nvPr/>
        </p:nvCxnSpPr>
        <p:spPr bwMode="auto">
          <a:xfrm flipH="1">
            <a:off x="5119774" y="1389174"/>
            <a:ext cx="9361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/>
          <p:cNvSpPr txBox="1"/>
          <p:nvPr/>
        </p:nvSpPr>
        <p:spPr>
          <a:xfrm>
            <a:off x="4603616" y="112474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LIS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605245" y="3071084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LDS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 bwMode="auto">
          <a:xfrm flipH="1">
            <a:off x="5261001" y="3301916"/>
            <a:ext cx="9361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/>
          <p:cNvSpPr txBox="1"/>
          <p:nvPr/>
        </p:nvSpPr>
        <p:spPr>
          <a:xfrm>
            <a:off x="6025376" y="1599188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 </a:t>
            </a:r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 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endParaRPr lang="zh-TW" altLang="en-US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774683" y="1616929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6  5  4  3  1</a:t>
            </a:r>
            <a:endParaRPr lang="zh-TW" altLang="en-US" b="1" baseline="-2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069480" y="2642248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 </a:t>
            </a:r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 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endParaRPr lang="zh-TW" altLang="en-US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683019" y="5483463"/>
            <a:ext cx="576064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6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681117" y="4959753"/>
            <a:ext cx="2351379" cy="52126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907704" y="6004081"/>
            <a:ext cx="2351379" cy="521263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458095" y="4989551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b="1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endParaRPr lang="zh-TW" altLang="en-US" b="1" baseline="-2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731190" y="4989551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b="1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endParaRPr lang="zh-TW" altLang="en-US" b="1" baseline="-2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929527" y="6045891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b="1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endParaRPr lang="zh-TW" altLang="en-US" b="1" baseline="-2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699181" y="604589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b="1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endParaRPr lang="zh-TW" altLang="en-US" b="1" baseline="-2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0" name="直線接點 39"/>
          <p:cNvCxnSpPr/>
          <p:nvPr/>
        </p:nvCxnSpPr>
        <p:spPr bwMode="auto">
          <a:xfrm>
            <a:off x="2699792" y="2360422"/>
            <a:ext cx="79208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線接點 41"/>
          <p:cNvCxnSpPr/>
          <p:nvPr/>
        </p:nvCxnSpPr>
        <p:spPr bwMode="auto">
          <a:xfrm>
            <a:off x="4327686" y="2360422"/>
            <a:ext cx="79208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字方塊 27"/>
          <p:cNvSpPr txBox="1"/>
          <p:nvPr/>
        </p:nvSpPr>
        <p:spPr>
          <a:xfrm>
            <a:off x="3779912" y="260417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6  7  8  9</a:t>
            </a:r>
            <a:endParaRPr lang="zh-TW" altLang="en-US" b="1" baseline="-2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754938" y="3759423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6  7  5  8  9  4  3  1</a:t>
            </a:r>
            <a:endParaRPr lang="zh-TW" altLang="en-US" b="1" baseline="-2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" name="直線單箭頭接點 4"/>
          <p:cNvCxnSpPr>
            <a:endCxn id="14" idx="0"/>
          </p:cNvCxnSpPr>
          <p:nvPr/>
        </p:nvCxnSpPr>
        <p:spPr bwMode="auto">
          <a:xfrm flipH="1">
            <a:off x="3415599" y="4221088"/>
            <a:ext cx="912087" cy="12623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字方塊 13"/>
          <p:cNvSpPr txBox="1"/>
          <p:nvPr/>
        </p:nvSpPr>
        <p:spPr>
          <a:xfrm>
            <a:off x="3246322" y="54834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23" name="直線單箭頭接點 22"/>
          <p:cNvCxnSpPr>
            <a:endCxn id="39" idx="0"/>
          </p:cNvCxnSpPr>
          <p:nvPr/>
        </p:nvCxnSpPr>
        <p:spPr bwMode="auto">
          <a:xfrm flipH="1">
            <a:off x="4550368" y="4221088"/>
            <a:ext cx="316922" cy="13047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文字方塊 38"/>
          <p:cNvSpPr txBox="1"/>
          <p:nvPr/>
        </p:nvSpPr>
        <p:spPr>
          <a:xfrm>
            <a:off x="4381091" y="552585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33" name="直線單箭頭接點 32"/>
          <p:cNvCxnSpPr/>
          <p:nvPr/>
        </p:nvCxnSpPr>
        <p:spPr bwMode="auto">
          <a:xfrm flipH="1">
            <a:off x="2915816" y="4221088"/>
            <a:ext cx="2455986" cy="1230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文字方塊 42"/>
          <p:cNvSpPr txBox="1"/>
          <p:nvPr/>
        </p:nvSpPr>
        <p:spPr>
          <a:xfrm>
            <a:off x="2793286" y="544522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cxnSp>
        <p:nvCxnSpPr>
          <p:cNvPr id="44" name="直線單箭頭接點 43"/>
          <p:cNvCxnSpPr/>
          <p:nvPr/>
        </p:nvCxnSpPr>
        <p:spPr bwMode="auto">
          <a:xfrm flipH="1">
            <a:off x="2411760" y="4221088"/>
            <a:ext cx="3318204" cy="1224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文字方塊 44"/>
          <p:cNvSpPr txBox="1"/>
          <p:nvPr/>
        </p:nvSpPr>
        <p:spPr>
          <a:xfrm>
            <a:off x="2267744" y="544522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</a:t>
            </a:r>
            <a:endParaRPr lang="zh-TW" altLang="en-US" dirty="0"/>
          </a:p>
        </p:txBody>
      </p:sp>
      <p:cxnSp>
        <p:nvCxnSpPr>
          <p:cNvPr id="47" name="直線單箭頭接點 46"/>
          <p:cNvCxnSpPr/>
          <p:nvPr/>
        </p:nvCxnSpPr>
        <p:spPr bwMode="auto">
          <a:xfrm flipH="1">
            <a:off x="4867290" y="4221088"/>
            <a:ext cx="1329815" cy="13681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文字方塊 47"/>
          <p:cNvSpPr txBox="1"/>
          <p:nvPr/>
        </p:nvSpPr>
        <p:spPr>
          <a:xfrm>
            <a:off x="4737502" y="551723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097542" y="551723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5508104" y="551723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52" name="直線單箭頭接點 51"/>
          <p:cNvCxnSpPr>
            <a:endCxn id="49" idx="0"/>
          </p:cNvCxnSpPr>
          <p:nvPr/>
        </p:nvCxnSpPr>
        <p:spPr bwMode="auto">
          <a:xfrm flipH="1">
            <a:off x="5266819" y="4221088"/>
            <a:ext cx="1389499" cy="12961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單箭頭接點 53"/>
          <p:cNvCxnSpPr>
            <a:endCxn id="50" idx="0"/>
          </p:cNvCxnSpPr>
          <p:nvPr/>
        </p:nvCxnSpPr>
        <p:spPr bwMode="auto">
          <a:xfrm flipH="1">
            <a:off x="5677381" y="4221088"/>
            <a:ext cx="1414899" cy="12961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17600287"/>
      </p:ext>
    </p:extLst>
  </p:cSld>
  <p:clrMapOvr>
    <a:masterClrMapping/>
  </p:clrMapOvr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1928</TotalTime>
  <Words>1222</Words>
  <Application>Microsoft Office PowerPoint</Application>
  <PresentationFormat>如螢幕大小 (4:3)</PresentationFormat>
  <Paragraphs>503</Paragraphs>
  <Slides>18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古典-1</vt:lpstr>
      <vt:lpstr>Uva 11456 Transorting</vt:lpstr>
      <vt:lpstr>Problem Descriptions (1/3)</vt:lpstr>
      <vt:lpstr>Problem Descriptions (2/3)</vt:lpstr>
      <vt:lpstr>Problem Descriptions (3/3)</vt:lpstr>
      <vt:lpstr>Input</vt:lpstr>
      <vt:lpstr>Output</vt:lpstr>
      <vt:lpstr>I/O Example</vt:lpstr>
      <vt:lpstr>Solution</vt:lpstr>
      <vt:lpstr>Example</vt:lpstr>
      <vt:lpstr>Example</vt:lpstr>
      <vt:lpstr>Longest Increasing Subsequence</vt:lpstr>
      <vt:lpstr>Longest Increasing Subsequence</vt:lpstr>
      <vt:lpstr>Example</vt:lpstr>
      <vt:lpstr>Example</vt:lpstr>
      <vt:lpstr>Example</vt:lpstr>
      <vt:lpstr>Time Complexityy</vt:lpstr>
      <vt:lpstr>Example</vt:lpstr>
      <vt:lpstr>Time Complexityy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Viola</cp:lastModifiedBy>
  <cp:revision>997</cp:revision>
  <dcterms:created xsi:type="dcterms:W3CDTF">2007-09-17T04:06:35Z</dcterms:created>
  <dcterms:modified xsi:type="dcterms:W3CDTF">2018-12-13T18:56:50Z</dcterms:modified>
</cp:coreProperties>
</file>