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305" r:id="rId3"/>
    <p:sldId id="357" r:id="rId4"/>
    <p:sldId id="358" r:id="rId5"/>
    <p:sldId id="359" r:id="rId6"/>
    <p:sldId id="360" r:id="rId7"/>
    <p:sldId id="361" r:id="rId8"/>
    <p:sldId id="339" r:id="rId9"/>
    <p:sldId id="362" r:id="rId10"/>
    <p:sldId id="341" r:id="rId11"/>
    <p:sldId id="34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00"/>
    <a:srgbClr val="0033CC"/>
    <a:srgbClr val="FF99CC"/>
    <a:srgbClr val="FF66FF"/>
    <a:srgbClr val="0000FF"/>
    <a:srgbClr val="0000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 varScale="1">
        <p:scale>
          <a:sx n="68" d="100"/>
          <a:sy n="68" d="100"/>
        </p:scale>
        <p:origin x="-1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9068F-60CD-4D92-9C9D-3C184FFEC4A9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21840-0B5D-4E3A-B640-9AA6CDEE46DE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055C4-72EE-4368-8748-4E9978B6AD63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B7C10-4648-489C-9618-CDEF1FA7ECC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1B70E-7962-45D0-B5F4-AB288A1E5A7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43F26-B0F7-4E12-9EAE-94472AD2869D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15901-1C43-48D7-8936-9C6119BB6B5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FEE48-D74B-4045-8EFE-D49BE8EC88B8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EE1CF-312D-4AA8-B356-94E527AF8CBD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3D305-8233-4B47-89A4-09EF061C9EF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10537</a:t>
            </a:r>
            <a:br>
              <a:rPr lang="en-US" altLang="zh-TW" dirty="0" smtClean="0">
                <a:latin typeface="Arial" charset="0"/>
              </a:rPr>
            </a:br>
            <a:r>
              <a:rPr lang="en-US" altLang="zh-TW" dirty="0"/>
              <a:t>The Toll! Revisited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861048"/>
            <a:ext cx="6172200" cy="13604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Times: 1 second</a:t>
            </a:r>
            <a:endParaRPr lang="en-US" altLang="zh-TW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124744"/>
            <a:ext cx="7776864" cy="4536504"/>
          </a:xfrm>
        </p:spPr>
        <p:txBody>
          <a:bodyPr/>
          <a:lstStyle/>
          <a:p>
            <a:r>
              <a:rPr lang="en-US" altLang="zh-TW" sz="2800" dirty="0"/>
              <a:t>The output consists of </a:t>
            </a:r>
            <a:r>
              <a:rPr lang="en-US" altLang="zh-TW" sz="2800" u="sng" dirty="0">
                <a:solidFill>
                  <a:srgbClr val="FF0000"/>
                </a:solidFill>
              </a:rPr>
              <a:t>three lines for each test case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lvl="1"/>
            <a:r>
              <a:rPr lang="en-US" altLang="zh-TW" dirty="0" smtClean="0"/>
              <a:t>First </a:t>
            </a:r>
            <a:r>
              <a:rPr lang="en-US" altLang="zh-TW" dirty="0"/>
              <a:t>line displays the case </a:t>
            </a:r>
            <a:r>
              <a:rPr lang="en-US" altLang="zh-TW" dirty="0" smtClean="0"/>
              <a:t>number</a:t>
            </a:r>
          </a:p>
          <a:p>
            <a:pPr lvl="1"/>
            <a:r>
              <a:rPr lang="en-US" altLang="zh-TW" dirty="0" smtClean="0"/>
              <a:t>second line </a:t>
            </a:r>
            <a:r>
              <a:rPr lang="en-US" altLang="zh-TW" sz="2800" dirty="0" smtClean="0"/>
              <a:t>shows </a:t>
            </a:r>
            <a:r>
              <a:rPr lang="en-US" altLang="zh-TW" sz="2800" dirty="0"/>
              <a:t>the number of items required at the beginning of the journey 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third </a:t>
            </a:r>
            <a:r>
              <a:rPr lang="en-US" altLang="zh-TW" sz="2800" dirty="0"/>
              <a:t>line shows the </a:t>
            </a:r>
            <a:r>
              <a:rPr lang="en-US" altLang="zh-TW" sz="2800" dirty="0" smtClean="0"/>
              <a:t>path according </a:t>
            </a:r>
            <a:r>
              <a:rPr lang="en-US" altLang="zh-TW" sz="2800" dirty="0"/>
              <a:t>to the problem statement above. 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Actually</a:t>
            </a:r>
            <a:r>
              <a:rPr lang="en-US" altLang="zh-TW" sz="2800" dirty="0"/>
              <a:t>, the path contains all the city/village names </a:t>
            </a:r>
            <a:r>
              <a:rPr lang="en-US" altLang="zh-TW" sz="2800" dirty="0" smtClean="0"/>
              <a:t>that Sindbad </a:t>
            </a:r>
            <a:r>
              <a:rPr lang="en-US" altLang="zh-TW" sz="2800" dirty="0"/>
              <a:t>sees along his journey. </a:t>
            </a:r>
            <a:endParaRPr lang="en-US" altLang="zh-TW" sz="2800" dirty="0" smtClean="0"/>
          </a:p>
          <a:p>
            <a:r>
              <a:rPr lang="en-US" altLang="zh-TW" sz="2800" dirty="0" smtClean="0"/>
              <a:t>Two </a:t>
            </a:r>
            <a:r>
              <a:rPr lang="en-US" altLang="zh-TW" sz="2800" dirty="0"/>
              <a:t>consecutive city/village names in the path are </a:t>
            </a:r>
            <a:r>
              <a:rPr lang="en-US" altLang="zh-TW" sz="2800" u="sng" dirty="0">
                <a:solidFill>
                  <a:srgbClr val="FF0000"/>
                </a:solidFill>
              </a:rPr>
              <a:t>separated by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a hyphen</a:t>
            </a:r>
            <a:r>
              <a:rPr lang="en-US" altLang="zh-TW" sz="2800" dirty="0"/>
              <a:t>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339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030424"/>
            <a:ext cx="2160240" cy="5278896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800" dirty="0" smtClean="0"/>
              <a:t>Input  </a:t>
            </a:r>
            <a:endParaRPr lang="en-US" altLang="zh-TW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 smtClean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 smtClean="0"/>
              <a:t>a Z</a:t>
            </a:r>
            <a:endParaRPr lang="en-US" altLang="zh-TW" sz="2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19 a 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 smtClean="0"/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 smtClean="0"/>
              <a:t>A</a:t>
            </a:r>
            <a:r>
              <a:rPr lang="en-US" altLang="zh-TW" sz="2800" b="0" dirty="0"/>
              <a:t> </a:t>
            </a:r>
            <a:r>
              <a:rPr lang="en-US" altLang="zh-TW" sz="2800" b="0" dirty="0" smtClean="0"/>
              <a:t>D</a:t>
            </a:r>
            <a:endParaRPr lang="en-US" altLang="zh-TW" sz="2800" b="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D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A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b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c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39 A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-1</a:t>
            </a:r>
            <a:endParaRPr lang="en-US" altLang="zh-TW" sz="2800" dirty="0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 bwMode="auto">
          <a:xfrm>
            <a:off x="5652120" y="980728"/>
            <a:ext cx="2160240" cy="316835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dirty="0" smtClean="0"/>
              <a:t>Output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Case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a-Z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Case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44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b="0" dirty="0"/>
              <a:t>A-b-c-X</a:t>
            </a:r>
            <a:endParaRPr lang="en-US" altLang="zh-TW" sz="2800" dirty="0"/>
          </a:p>
        </p:txBody>
      </p:sp>
      <p:sp>
        <p:nvSpPr>
          <p:cNvPr id="21" name="矩形 20"/>
          <p:cNvSpPr/>
          <p:nvPr/>
        </p:nvSpPr>
        <p:spPr bwMode="auto">
          <a:xfrm>
            <a:off x="827584" y="2780928"/>
            <a:ext cx="2160240" cy="30243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990357" y="1419339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Roadmap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>
            <a:stCxn id="24" idx="1"/>
          </p:cNvCxnSpPr>
          <p:nvPr/>
        </p:nvCxnSpPr>
        <p:spPr bwMode="auto">
          <a:xfrm flipH="1">
            <a:off x="1763688" y="2957246"/>
            <a:ext cx="1226669" cy="32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字方塊 23"/>
          <p:cNvSpPr txBox="1"/>
          <p:nvPr/>
        </p:nvSpPr>
        <p:spPr>
          <a:xfrm>
            <a:off x="2990357" y="2726413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roads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47259" y="1556792"/>
            <a:ext cx="2131437" cy="12332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827584" y="5373216"/>
            <a:ext cx="122413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27584" y="2358008"/>
            <a:ext cx="1085393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10161" y="3201944"/>
            <a:ext cx="1224136" cy="21712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2195736" y="3620991"/>
            <a:ext cx="1226669" cy="32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3422405" y="335815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Roads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 flipH="1">
            <a:off x="1912978" y="5373216"/>
            <a:ext cx="1434886" cy="232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3326243" y="4889138"/>
            <a:ext cx="2138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Delivered items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Start point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End point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77308"/>
            <a:ext cx="3128688" cy="2220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2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708703" y="2886389"/>
            <a:ext cx="396044" cy="432048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35992" y="2132856"/>
            <a:ext cx="396044" cy="4320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47085" y="2958397"/>
            <a:ext cx="396044" cy="432048"/>
          </a:xfrm>
          <a:prstGeom prst="rect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X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5174701" y="4628728"/>
            <a:ext cx="432048" cy="43204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533" y="4259952"/>
            <a:ext cx="432048" cy="43204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接點 8"/>
          <p:cNvCxnSpPr>
            <a:stCxn id="3" idx="0"/>
            <a:endCxn id="4" idx="1"/>
          </p:cNvCxnSpPr>
          <p:nvPr/>
        </p:nvCxnSpPr>
        <p:spPr bwMode="auto">
          <a:xfrm flipV="1">
            <a:off x="2906725" y="2348880"/>
            <a:ext cx="1529267" cy="537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>
            <a:stCxn id="4" idx="3"/>
            <a:endCxn id="5" idx="0"/>
          </p:cNvCxnSpPr>
          <p:nvPr/>
        </p:nvCxnSpPr>
        <p:spPr bwMode="auto">
          <a:xfrm>
            <a:off x="4832036" y="2348880"/>
            <a:ext cx="1513071" cy="609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>
            <a:stCxn id="3" idx="2"/>
            <a:endCxn id="7" idx="1"/>
          </p:cNvCxnSpPr>
          <p:nvPr/>
        </p:nvCxnSpPr>
        <p:spPr bwMode="auto">
          <a:xfrm>
            <a:off x="2906725" y="3318437"/>
            <a:ext cx="720080" cy="10047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7" idx="5"/>
            <a:endCxn id="6" idx="2"/>
          </p:cNvCxnSpPr>
          <p:nvPr/>
        </p:nvCxnSpPr>
        <p:spPr bwMode="auto">
          <a:xfrm>
            <a:off x="3932309" y="4628728"/>
            <a:ext cx="124239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6" idx="7"/>
            <a:endCxn id="5" idx="2"/>
          </p:cNvCxnSpPr>
          <p:nvPr/>
        </p:nvCxnSpPr>
        <p:spPr bwMode="auto">
          <a:xfrm flipV="1">
            <a:off x="5543477" y="3390445"/>
            <a:ext cx="801630" cy="1301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6660232" y="3102413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6591435" y="30871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start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098885" y="24866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42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50123" y="166955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∞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215970" y="492283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571586" y="4592111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∞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269873" y="284962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602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708703" y="2886389"/>
            <a:ext cx="396044" cy="432048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35992" y="2132856"/>
            <a:ext cx="396044" cy="4320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47085" y="2958397"/>
            <a:ext cx="396044" cy="432048"/>
          </a:xfrm>
          <a:prstGeom prst="rect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X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5174701" y="4628728"/>
            <a:ext cx="432048" cy="43204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533" y="4259952"/>
            <a:ext cx="432048" cy="43204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接點 8"/>
          <p:cNvCxnSpPr>
            <a:stCxn id="3" idx="0"/>
            <a:endCxn id="4" idx="1"/>
          </p:cNvCxnSpPr>
          <p:nvPr/>
        </p:nvCxnSpPr>
        <p:spPr bwMode="auto">
          <a:xfrm flipV="1">
            <a:off x="2906725" y="2348880"/>
            <a:ext cx="1529267" cy="537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>
            <a:stCxn id="4" idx="3"/>
            <a:endCxn id="5" idx="0"/>
          </p:cNvCxnSpPr>
          <p:nvPr/>
        </p:nvCxnSpPr>
        <p:spPr bwMode="auto">
          <a:xfrm>
            <a:off x="4832036" y="2348880"/>
            <a:ext cx="1513071" cy="609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>
            <a:stCxn id="3" idx="2"/>
            <a:endCxn id="7" idx="1"/>
          </p:cNvCxnSpPr>
          <p:nvPr/>
        </p:nvCxnSpPr>
        <p:spPr bwMode="auto">
          <a:xfrm>
            <a:off x="2906725" y="3318437"/>
            <a:ext cx="720080" cy="10047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7" idx="5"/>
            <a:endCxn id="6" idx="2"/>
          </p:cNvCxnSpPr>
          <p:nvPr/>
        </p:nvCxnSpPr>
        <p:spPr bwMode="auto">
          <a:xfrm>
            <a:off x="3932309" y="4628728"/>
            <a:ext cx="124239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6" idx="7"/>
            <a:endCxn id="5" idx="2"/>
          </p:cNvCxnSpPr>
          <p:nvPr/>
        </p:nvCxnSpPr>
        <p:spPr bwMode="auto">
          <a:xfrm flipV="1">
            <a:off x="5543477" y="3390445"/>
            <a:ext cx="801630" cy="1301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6660232" y="3102413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6591435" y="30871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start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098885" y="24866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42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367589" y="17431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45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48064" y="49835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43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503493" y="459211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44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269873" y="284962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0215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708703" y="2886389"/>
            <a:ext cx="396044" cy="432048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35992" y="2132856"/>
            <a:ext cx="396044" cy="4320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47085" y="2958397"/>
            <a:ext cx="396044" cy="432048"/>
          </a:xfrm>
          <a:prstGeom prst="rect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X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5174701" y="4628728"/>
            <a:ext cx="432048" cy="43204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533" y="4259952"/>
            <a:ext cx="432048" cy="43204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接點 8"/>
          <p:cNvCxnSpPr>
            <a:stCxn id="3" idx="0"/>
            <a:endCxn id="4" idx="1"/>
          </p:cNvCxnSpPr>
          <p:nvPr/>
        </p:nvCxnSpPr>
        <p:spPr bwMode="auto">
          <a:xfrm flipV="1">
            <a:off x="2906725" y="2348880"/>
            <a:ext cx="1529267" cy="537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>
            <a:stCxn id="4" idx="3"/>
            <a:endCxn id="5" idx="0"/>
          </p:cNvCxnSpPr>
          <p:nvPr/>
        </p:nvCxnSpPr>
        <p:spPr bwMode="auto">
          <a:xfrm>
            <a:off x="4832036" y="2348880"/>
            <a:ext cx="1513071" cy="609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>
            <a:stCxn id="3" idx="2"/>
            <a:endCxn id="7" idx="1"/>
          </p:cNvCxnSpPr>
          <p:nvPr/>
        </p:nvCxnSpPr>
        <p:spPr bwMode="auto">
          <a:xfrm>
            <a:off x="2906725" y="3318437"/>
            <a:ext cx="720080" cy="10047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7" idx="5"/>
            <a:endCxn id="6" idx="2"/>
          </p:cNvCxnSpPr>
          <p:nvPr/>
        </p:nvCxnSpPr>
        <p:spPr bwMode="auto">
          <a:xfrm>
            <a:off x="3932309" y="4628728"/>
            <a:ext cx="124239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6" idx="7"/>
            <a:endCxn id="5" idx="2"/>
          </p:cNvCxnSpPr>
          <p:nvPr/>
        </p:nvCxnSpPr>
        <p:spPr bwMode="auto">
          <a:xfrm flipV="1">
            <a:off x="5543477" y="3390445"/>
            <a:ext cx="801630" cy="1301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6660232" y="3102413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6591435" y="30871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start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098885" y="24866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42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367589" y="17431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45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48064" y="49835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43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503493" y="459211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44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69873" y="28496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44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012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 bwMode="auto">
          <a:xfrm>
            <a:off x="2269874" y="2780928"/>
            <a:ext cx="996892" cy="609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708703" y="2886389"/>
            <a:ext cx="396044" cy="432048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A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435992" y="2132856"/>
            <a:ext cx="396044" cy="43204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D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47085" y="2958397"/>
            <a:ext cx="396044" cy="432048"/>
          </a:xfrm>
          <a:prstGeom prst="rect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X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5174701" y="4628728"/>
            <a:ext cx="432048" cy="43204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c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533" y="4259952"/>
            <a:ext cx="432048" cy="432048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b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接點 8"/>
          <p:cNvCxnSpPr>
            <a:stCxn id="3" idx="0"/>
            <a:endCxn id="4" idx="1"/>
          </p:cNvCxnSpPr>
          <p:nvPr/>
        </p:nvCxnSpPr>
        <p:spPr bwMode="auto">
          <a:xfrm flipV="1">
            <a:off x="2906725" y="2348880"/>
            <a:ext cx="1529267" cy="537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接點 10"/>
          <p:cNvCxnSpPr>
            <a:stCxn id="4" idx="3"/>
            <a:endCxn id="5" idx="0"/>
          </p:cNvCxnSpPr>
          <p:nvPr/>
        </p:nvCxnSpPr>
        <p:spPr bwMode="auto">
          <a:xfrm>
            <a:off x="4832036" y="2348880"/>
            <a:ext cx="1513071" cy="6095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/>
          <p:cNvCxnSpPr>
            <a:stCxn id="3" idx="2"/>
            <a:endCxn id="7" idx="1"/>
          </p:cNvCxnSpPr>
          <p:nvPr/>
        </p:nvCxnSpPr>
        <p:spPr bwMode="auto">
          <a:xfrm>
            <a:off x="2906725" y="3318437"/>
            <a:ext cx="720080" cy="10047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/>
          <p:cNvCxnSpPr>
            <a:stCxn id="7" idx="5"/>
            <a:endCxn id="6" idx="2"/>
          </p:cNvCxnSpPr>
          <p:nvPr/>
        </p:nvCxnSpPr>
        <p:spPr bwMode="auto">
          <a:xfrm>
            <a:off x="3932309" y="4628728"/>
            <a:ext cx="1242392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>
            <a:stCxn id="6" idx="7"/>
            <a:endCxn id="5" idx="2"/>
          </p:cNvCxnSpPr>
          <p:nvPr/>
        </p:nvCxnSpPr>
        <p:spPr bwMode="auto">
          <a:xfrm flipV="1">
            <a:off x="5543477" y="3390445"/>
            <a:ext cx="801630" cy="1301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/>
          <p:nvPr/>
        </p:nvCxnSpPr>
        <p:spPr bwMode="auto">
          <a:xfrm flipH="1">
            <a:off x="6660232" y="3102413"/>
            <a:ext cx="576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字方塊 27"/>
          <p:cNvSpPr txBox="1"/>
          <p:nvPr/>
        </p:nvSpPr>
        <p:spPr>
          <a:xfrm>
            <a:off x="6591435" y="30871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start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098885" y="24866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42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367589" y="17431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45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48064" y="49835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43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503493" y="459211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44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69873" y="28496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44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2746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B023-61DD-4753-97E3-CF809D7FC3D3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89451" name="Oval 11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89453" name="Oval 13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89454" name="AutoShape 14"/>
          <p:cNvCxnSpPr>
            <a:cxnSpLocks noChangeShapeType="1"/>
            <a:stCxn id="189453" idx="7"/>
            <a:endCxn id="1894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5" name="AutoShape 15"/>
          <p:cNvCxnSpPr>
            <a:cxnSpLocks noChangeShapeType="1"/>
            <a:stCxn id="189453" idx="5"/>
            <a:endCxn id="1894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6" name="AutoShape 16"/>
          <p:cNvCxnSpPr>
            <a:cxnSpLocks noChangeShapeType="1"/>
            <a:stCxn id="189451" idx="7"/>
            <a:endCxn id="1894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52" idx="1"/>
            <a:endCxn id="1894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8" name="AutoShape 18"/>
          <p:cNvCxnSpPr>
            <a:cxnSpLocks noChangeShapeType="1"/>
            <a:stCxn id="189451" idx="1"/>
            <a:endCxn id="1894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9" name="AutoShape 19"/>
          <p:cNvCxnSpPr>
            <a:cxnSpLocks noChangeShapeType="1"/>
            <a:stCxn id="189450" idx="5"/>
            <a:endCxn id="1894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89466" name="Rectangle 26"/>
          <p:cNvSpPr>
            <a:spLocks noChangeArrowheads="1"/>
          </p:cNvSpPr>
          <p:nvPr/>
        </p:nvSpPr>
        <p:spPr bwMode="auto">
          <a:xfrm>
            <a:off x="684213" y="1700213"/>
            <a:ext cx="4464050" cy="12969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5867400" y="3644900"/>
            <a:ext cx="274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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A, B, C, D</a:t>
            </a:r>
          </a:p>
        </p:txBody>
      </p:sp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4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2E62-65A5-49A0-B846-38F4A43303C5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1496" name="AutoShape 8"/>
          <p:cNvCxnSpPr>
            <a:cxnSpLocks noChangeShapeType="1"/>
            <a:stCxn id="191495" idx="7"/>
            <a:endCxn id="19149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7" name="AutoShape 9"/>
          <p:cNvCxnSpPr>
            <a:cxnSpLocks noChangeShapeType="1"/>
            <a:stCxn id="191495" idx="5"/>
            <a:endCxn id="19149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8" name="AutoShape 10"/>
          <p:cNvCxnSpPr>
            <a:cxnSpLocks noChangeShapeType="1"/>
            <a:stCxn id="191493" idx="7"/>
            <a:endCxn id="19149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9" name="AutoShape 11"/>
          <p:cNvCxnSpPr>
            <a:cxnSpLocks noChangeShapeType="1"/>
            <a:stCxn id="191494" idx="1"/>
            <a:endCxn id="19149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0" name="AutoShape 12"/>
          <p:cNvCxnSpPr>
            <a:cxnSpLocks noChangeShapeType="1"/>
            <a:stCxn id="191493" idx="1"/>
            <a:endCxn id="19149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1" name="AutoShape 13"/>
          <p:cNvCxnSpPr>
            <a:cxnSpLocks noChangeShapeType="1"/>
            <a:stCxn id="191492" idx="5"/>
            <a:endCxn id="19149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684213" y="2997200"/>
            <a:ext cx="44640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1510" name="Line 22"/>
          <p:cNvSpPr>
            <a:spLocks noChangeShapeType="1"/>
          </p:cNvSpPr>
          <p:nvPr/>
        </p:nvSpPr>
        <p:spPr bwMode="auto">
          <a:xfrm>
            <a:off x="5940425" y="4437063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1512" name="Rectangle 24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1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7E78-461C-4680-BA26-BA6C8633B71A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3544" name="AutoShape 8"/>
          <p:cNvCxnSpPr>
            <a:cxnSpLocks noChangeShapeType="1"/>
            <a:stCxn id="193543" idx="7"/>
            <a:endCxn id="19354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5" name="AutoShape 9"/>
          <p:cNvCxnSpPr>
            <a:cxnSpLocks noChangeShapeType="1"/>
            <a:stCxn id="193543" idx="5"/>
            <a:endCxn id="19354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6" name="AutoShape 10"/>
          <p:cNvCxnSpPr>
            <a:cxnSpLocks noChangeShapeType="1"/>
            <a:stCxn id="193541" idx="7"/>
            <a:endCxn id="19354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7" name="AutoShape 11"/>
          <p:cNvCxnSpPr>
            <a:cxnSpLocks noChangeShapeType="1"/>
            <a:stCxn id="193542" idx="1"/>
            <a:endCxn id="19354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8" name="AutoShape 12"/>
          <p:cNvCxnSpPr>
            <a:cxnSpLocks noChangeShapeType="1"/>
            <a:stCxn id="193541" idx="1"/>
            <a:endCxn id="19354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9" name="AutoShape 13"/>
          <p:cNvCxnSpPr>
            <a:cxnSpLocks noChangeShapeType="1"/>
            <a:stCxn id="193540" idx="5"/>
            <a:endCxn id="19354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355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1331913" y="4365625"/>
            <a:ext cx="48958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6659563" y="3068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2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7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D614-ECEC-48CD-A3BF-99530D5C0CCE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5592" name="AutoShape 8"/>
          <p:cNvCxnSpPr>
            <a:cxnSpLocks noChangeShapeType="1"/>
            <a:stCxn id="195591" idx="7"/>
            <a:endCxn id="195588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3" name="AutoShape 9"/>
          <p:cNvCxnSpPr>
            <a:cxnSpLocks noChangeShapeType="1"/>
            <a:stCxn id="195591" idx="5"/>
            <a:endCxn id="195589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4" name="AutoShape 10"/>
          <p:cNvCxnSpPr>
            <a:cxnSpLocks noChangeShapeType="1"/>
            <a:stCxn id="195589" idx="7"/>
            <a:endCxn id="195590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5" name="AutoShape 11"/>
          <p:cNvCxnSpPr>
            <a:cxnSpLocks noChangeShapeType="1"/>
            <a:stCxn id="195590" idx="1"/>
            <a:endCxn id="195588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6" name="AutoShape 12"/>
          <p:cNvCxnSpPr>
            <a:cxnSpLocks noChangeShapeType="1"/>
            <a:stCxn id="195589" idx="1"/>
            <a:endCxn id="195588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7" name="AutoShape 13"/>
          <p:cNvCxnSpPr>
            <a:cxnSpLocks noChangeShapeType="1"/>
            <a:stCxn id="195588" idx="5"/>
            <a:endCxn id="195589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755650" y="3068638"/>
            <a:ext cx="4032250" cy="1223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5607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5608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en-US" altLang="zh-TW" dirty="0"/>
              <a:t>Sindbad the Sailor sold 66 silver spoons to the Sultan of Samarkand. The selling was quite easy; </a:t>
            </a:r>
            <a:r>
              <a:rPr lang="en-US" altLang="zh-TW" dirty="0" smtClean="0"/>
              <a:t>but delivering </a:t>
            </a:r>
            <a:r>
              <a:rPr lang="en-US" altLang="zh-TW" dirty="0"/>
              <a:t>was complicated. The items were transported over land, </a:t>
            </a:r>
            <a:r>
              <a:rPr lang="en-US" altLang="zh-TW" dirty="0">
                <a:solidFill>
                  <a:srgbClr val="FF0000"/>
                </a:solidFill>
              </a:rPr>
              <a:t>passing through several towns </a:t>
            </a:r>
            <a:r>
              <a:rPr lang="en-US" altLang="zh-TW" dirty="0" smtClean="0">
                <a:solidFill>
                  <a:srgbClr val="FF0000"/>
                </a:solidFill>
              </a:rPr>
              <a:t>and villages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town and village </a:t>
            </a:r>
            <a:r>
              <a:rPr lang="en-US" altLang="zh-TW" u="sng" dirty="0">
                <a:solidFill>
                  <a:srgbClr val="FF0000"/>
                </a:solidFill>
              </a:rPr>
              <a:t>demanded an entry toll</a:t>
            </a:r>
            <a:r>
              <a:rPr lang="en-US" altLang="zh-TW" dirty="0"/>
              <a:t>. 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BECB-116A-4714-B0BA-529DD796BA31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7640" name="AutoShape 8"/>
          <p:cNvCxnSpPr>
            <a:cxnSpLocks noChangeShapeType="1"/>
            <a:stCxn id="197639" idx="7"/>
            <a:endCxn id="197636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1" name="AutoShape 9"/>
          <p:cNvCxnSpPr>
            <a:cxnSpLocks noChangeShapeType="1"/>
            <a:stCxn id="197639" idx="5"/>
            <a:endCxn id="197637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2" name="AutoShape 10"/>
          <p:cNvCxnSpPr>
            <a:cxnSpLocks noChangeShapeType="1"/>
            <a:stCxn id="197637" idx="7"/>
            <a:endCxn id="197638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3" name="AutoShape 11"/>
          <p:cNvCxnSpPr>
            <a:cxnSpLocks noChangeShapeType="1"/>
            <a:stCxn id="197638" idx="1"/>
            <a:endCxn id="197636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4" name="AutoShape 12"/>
          <p:cNvCxnSpPr>
            <a:cxnSpLocks noChangeShapeType="1"/>
            <a:stCxn id="197637" idx="1"/>
            <a:endCxn id="197636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5" name="AutoShape 13"/>
          <p:cNvCxnSpPr>
            <a:cxnSpLocks noChangeShapeType="1"/>
            <a:stCxn id="197636" idx="5"/>
            <a:endCxn id="197637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1331913" y="4292600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55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7656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7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FFF2-B561-4C62-9140-3AB7D381AD2C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9688" name="AutoShape 8"/>
          <p:cNvCxnSpPr>
            <a:cxnSpLocks noChangeShapeType="1"/>
            <a:stCxn id="199687" idx="7"/>
            <a:endCxn id="199684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89" name="AutoShape 9"/>
          <p:cNvCxnSpPr>
            <a:cxnSpLocks noChangeShapeType="1"/>
            <a:stCxn id="199687" idx="5"/>
            <a:endCxn id="199685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0" name="AutoShape 10"/>
          <p:cNvCxnSpPr>
            <a:cxnSpLocks noChangeShapeType="1"/>
            <a:stCxn id="199685" idx="7"/>
            <a:endCxn id="199686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1" name="AutoShape 11"/>
          <p:cNvCxnSpPr>
            <a:cxnSpLocks noChangeShapeType="1"/>
            <a:stCxn id="199686" idx="1"/>
            <a:endCxn id="199684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2" name="AutoShape 12"/>
          <p:cNvCxnSpPr>
            <a:cxnSpLocks noChangeShapeType="1"/>
            <a:stCxn id="199685" idx="1"/>
            <a:endCxn id="199684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3" name="AutoShape 13"/>
          <p:cNvCxnSpPr>
            <a:cxnSpLocks noChangeShapeType="1"/>
            <a:stCxn id="199684" idx="5"/>
            <a:endCxn id="199685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199702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9706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3CC-8447-405D-80E8-176FE73F2E8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3784" name="AutoShape 8"/>
          <p:cNvCxnSpPr>
            <a:cxnSpLocks noChangeShapeType="1"/>
            <a:stCxn id="203783" idx="7"/>
            <a:endCxn id="20378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5" name="AutoShape 9"/>
          <p:cNvCxnSpPr>
            <a:cxnSpLocks noChangeShapeType="1"/>
            <a:stCxn id="203783" idx="5"/>
            <a:endCxn id="20378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6" name="AutoShape 10"/>
          <p:cNvCxnSpPr>
            <a:cxnSpLocks noChangeShapeType="1"/>
            <a:stCxn id="203781" idx="7"/>
            <a:endCxn id="20378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7" name="AutoShape 11"/>
          <p:cNvCxnSpPr>
            <a:cxnSpLocks noChangeShapeType="1"/>
            <a:stCxn id="203782" idx="1"/>
            <a:endCxn id="20378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8" name="AutoShape 12"/>
          <p:cNvCxnSpPr>
            <a:cxnSpLocks noChangeShapeType="1"/>
            <a:stCxn id="203781" idx="1"/>
            <a:endCxn id="20378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9" name="AutoShape 13"/>
          <p:cNvCxnSpPr>
            <a:cxnSpLocks noChangeShapeType="1"/>
            <a:stCxn id="203780" idx="5"/>
            <a:endCxn id="20378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1331913" y="4365625"/>
            <a:ext cx="4752975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52C-F89F-4B66-9670-70D270B2829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1736" name="AutoShape 8"/>
          <p:cNvCxnSpPr>
            <a:cxnSpLocks noChangeShapeType="1"/>
            <a:stCxn id="201735" idx="7"/>
            <a:endCxn id="20173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7" name="AutoShape 9"/>
          <p:cNvCxnSpPr>
            <a:cxnSpLocks noChangeShapeType="1"/>
            <a:stCxn id="201735" idx="5"/>
            <a:endCxn id="20173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8" name="AutoShape 10"/>
          <p:cNvCxnSpPr>
            <a:cxnSpLocks noChangeShapeType="1"/>
            <a:stCxn id="201733" idx="7"/>
            <a:endCxn id="20173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9" name="AutoShape 11"/>
          <p:cNvCxnSpPr>
            <a:cxnSpLocks noChangeShapeType="1"/>
            <a:stCxn id="201734" idx="1"/>
            <a:endCxn id="20173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0" name="AutoShape 12"/>
          <p:cNvCxnSpPr>
            <a:cxnSpLocks noChangeShapeType="1"/>
            <a:stCxn id="201733" idx="1"/>
            <a:endCxn id="20173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1" name="AutoShape 13"/>
          <p:cNvCxnSpPr>
            <a:cxnSpLocks noChangeShapeType="1"/>
            <a:stCxn id="201732" idx="5"/>
            <a:endCxn id="20173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1750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1754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2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43F3-0564-435E-B079-DA23204CB62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1331913" y="4365625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50" name="Oval 26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5851" name="Oval 27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5852" name="Oval 28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5853" name="Oval 29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5854" name="AutoShape 30"/>
          <p:cNvCxnSpPr>
            <a:cxnSpLocks noChangeShapeType="1"/>
            <a:stCxn id="205853" idx="7"/>
            <a:endCxn id="2058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5" name="AutoShape 31"/>
          <p:cNvCxnSpPr>
            <a:cxnSpLocks noChangeShapeType="1"/>
            <a:stCxn id="205853" idx="5"/>
            <a:endCxn id="2058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6" name="AutoShape 32"/>
          <p:cNvCxnSpPr>
            <a:cxnSpLocks noChangeShapeType="1"/>
            <a:stCxn id="205851" idx="7"/>
            <a:endCxn id="2058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7" name="AutoShape 33"/>
          <p:cNvCxnSpPr>
            <a:cxnSpLocks noChangeShapeType="1"/>
            <a:stCxn id="205852" idx="1"/>
            <a:endCxn id="2058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8" name="AutoShape 34"/>
          <p:cNvCxnSpPr>
            <a:cxnSpLocks noChangeShapeType="1"/>
            <a:stCxn id="205851" idx="1"/>
            <a:endCxn id="2058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9" name="AutoShape 35"/>
          <p:cNvCxnSpPr>
            <a:cxnSpLocks noChangeShapeType="1"/>
            <a:stCxn id="205850" idx="5"/>
            <a:endCxn id="2058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860" name="Text Box 36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5861" name="Text Box 37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5864" name="Text Box 40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5866" name="Text Box 42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4805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9EC-EEC6-4F9B-A5C6-81643688AD65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5256213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43438" y="1916113"/>
            <a:ext cx="383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ExtractMin() called?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827088" y="3213100"/>
            <a:ext cx="4032250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1403350" y="4581525"/>
            <a:ext cx="4824413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148263" y="3789363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Relax called?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2627313" y="6021388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 b="1">
                <a:solidFill>
                  <a:srgbClr val="FF0000"/>
                </a:solidFill>
                <a:latin typeface="Courier New" pitchFamily="49" charset="0"/>
              </a:rPr>
              <a:t>A:O(V lg V + E)</a:t>
            </a:r>
            <a:endParaRPr lang="en-US" altLang="zh-TW" sz="2800" b="1" i="1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13" grpId="0" autoUpdateAnimBg="0"/>
      <p:bldP spid="12391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 smtClean="0"/>
              <a:t>一二三四五六七八九十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281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 smtClean="0"/>
              <a:t>蔥抓餅口味冰淇淋好讚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907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 smtClean="0"/>
              <a:t>擺癡擬島抵載幹蛇抹阿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8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5328592"/>
          </a:xfrm>
        </p:spPr>
        <p:txBody>
          <a:bodyPr/>
          <a:lstStyle/>
          <a:p>
            <a:r>
              <a:rPr lang="en-US" altLang="zh-TW" dirty="0" smtClean="0"/>
              <a:t>There </a:t>
            </a:r>
            <a:r>
              <a:rPr lang="en-US" altLang="zh-TW" dirty="0"/>
              <a:t>were </a:t>
            </a:r>
            <a:r>
              <a:rPr lang="en-US" altLang="zh-TW" u="sng" dirty="0">
                <a:solidFill>
                  <a:srgbClr val="FF0000"/>
                </a:solidFill>
              </a:rPr>
              <a:t>no tolls for leaving</a:t>
            </a:r>
            <a:r>
              <a:rPr lang="en-US" altLang="zh-TW" dirty="0"/>
              <a:t>. The toll </a:t>
            </a:r>
            <a:r>
              <a:rPr lang="en-US" altLang="zh-TW" dirty="0" smtClean="0"/>
              <a:t>for entering </a:t>
            </a:r>
            <a:r>
              <a:rPr lang="en-US" altLang="zh-TW" dirty="0"/>
              <a:t>a </a:t>
            </a:r>
            <a:r>
              <a:rPr lang="en-US" altLang="zh-TW" i="1" u="sng" dirty="0">
                <a:solidFill>
                  <a:srgbClr val="FF0000"/>
                </a:solidFill>
              </a:rPr>
              <a:t>village </a:t>
            </a:r>
            <a:r>
              <a:rPr lang="en-US" altLang="zh-TW" u="sng" dirty="0">
                <a:solidFill>
                  <a:srgbClr val="FF0000"/>
                </a:solidFill>
              </a:rPr>
              <a:t>was simply one item</a:t>
            </a:r>
            <a:r>
              <a:rPr lang="en-US" altLang="zh-TW" dirty="0"/>
              <a:t>. The toll for entering a </a:t>
            </a:r>
            <a:r>
              <a:rPr lang="en-US" altLang="zh-TW" i="1" dirty="0"/>
              <a:t>town </a:t>
            </a:r>
            <a:r>
              <a:rPr lang="en-US" altLang="zh-TW" u="sng" dirty="0">
                <a:solidFill>
                  <a:srgbClr val="FF0000"/>
                </a:solidFill>
              </a:rPr>
              <a:t>was one piece per 20 items carried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For example, to enter a town carrying </a:t>
            </a:r>
            <a:r>
              <a:rPr lang="en-US" altLang="zh-TW" u="sng" dirty="0">
                <a:solidFill>
                  <a:srgbClr val="FF0000"/>
                </a:solidFill>
              </a:rPr>
              <a:t>70 items</a:t>
            </a:r>
            <a:r>
              <a:rPr lang="en-US" altLang="zh-TW" dirty="0"/>
              <a:t>, you had to </a:t>
            </a:r>
            <a:r>
              <a:rPr lang="en-US" altLang="zh-TW" u="sng" dirty="0">
                <a:solidFill>
                  <a:srgbClr val="FF0000"/>
                </a:solidFill>
              </a:rPr>
              <a:t>pay 4 items as toll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towns and </a:t>
            </a:r>
            <a:r>
              <a:rPr lang="en-US" altLang="zh-TW" dirty="0" smtClean="0"/>
              <a:t>villages were </a:t>
            </a:r>
            <a:r>
              <a:rPr lang="en-US" altLang="zh-TW" dirty="0"/>
              <a:t>situated strategically between rocks, swamps and rivers, so you could not avoid them.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052736"/>
            <a:ext cx="7776864" cy="5328592"/>
          </a:xfrm>
        </p:spPr>
        <p:txBody>
          <a:bodyPr/>
          <a:lstStyle/>
          <a:p>
            <a:r>
              <a:rPr lang="en-US" altLang="zh-TW" dirty="0"/>
              <a:t>Predicting the tolls charged in each village or town is quite simple, but finding the best route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the cheapest </a:t>
            </a:r>
            <a:r>
              <a:rPr lang="en-US" altLang="zh-TW" dirty="0">
                <a:solidFill>
                  <a:srgbClr val="FF0000"/>
                </a:solidFill>
              </a:rPr>
              <a:t>route) is a real challenge.</a:t>
            </a:r>
            <a:r>
              <a:rPr lang="en-US" altLang="zh-TW" dirty="0"/>
              <a:t> The best route depends upon the number of items carried. </a:t>
            </a:r>
            <a:endParaRPr lang="en-US" altLang="zh-TW" dirty="0" smtClean="0"/>
          </a:p>
          <a:p>
            <a:r>
              <a:rPr lang="en-US" altLang="zh-TW" dirty="0" smtClean="0"/>
              <a:t>For</a:t>
            </a:r>
            <a:r>
              <a:rPr lang="en-US" altLang="zh-TW" dirty="0"/>
              <a:t> </a:t>
            </a:r>
            <a:r>
              <a:rPr lang="en-US" altLang="zh-TW" dirty="0" smtClean="0"/>
              <a:t>numbers </a:t>
            </a:r>
            <a:r>
              <a:rPr lang="en-US" altLang="zh-TW" dirty="0"/>
              <a:t>up to 20, villages and towns charge the same. For large numbers of items, it makes sense </a:t>
            </a:r>
            <a:r>
              <a:rPr lang="en-US" altLang="zh-TW" dirty="0" smtClean="0"/>
              <a:t>to avoid </a:t>
            </a:r>
            <a:r>
              <a:rPr lang="en-US" altLang="zh-TW" dirty="0"/>
              <a:t>towns and travel through more villages, as illustrated in Figure 2.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052736"/>
            <a:ext cx="7776864" cy="5328592"/>
          </a:xfrm>
        </p:spPr>
        <p:txBody>
          <a:bodyPr/>
          <a:lstStyle/>
          <a:p>
            <a:r>
              <a:rPr lang="en-US" altLang="zh-TW" dirty="0"/>
              <a:t>You must write a program to solve </a:t>
            </a:r>
            <a:r>
              <a:rPr lang="en-US" altLang="zh-TW" dirty="0" err="1"/>
              <a:t>Sindbads</a:t>
            </a:r>
            <a:r>
              <a:rPr lang="en-US" altLang="zh-TW" dirty="0"/>
              <a:t> problem. Given the number of items to be </a:t>
            </a:r>
            <a:r>
              <a:rPr lang="en-US" altLang="zh-TW" dirty="0" smtClean="0"/>
              <a:t>delivered to </a:t>
            </a:r>
            <a:r>
              <a:rPr lang="en-US" altLang="zh-TW" dirty="0"/>
              <a:t>a certain town or village and a road map, your program must determine the total number of </a:t>
            </a:r>
            <a:r>
              <a:rPr lang="en-US" altLang="zh-TW" dirty="0" smtClean="0"/>
              <a:t>items required </a:t>
            </a:r>
            <a:r>
              <a:rPr lang="en-US" altLang="zh-TW" dirty="0"/>
              <a:t>at the beginning of the journey that uses a cheapest route. </a:t>
            </a:r>
            <a:endParaRPr lang="en-US" altLang="zh-TW" dirty="0" smtClean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will also </a:t>
            </a:r>
            <a:r>
              <a:rPr lang="en-US" altLang="zh-TW" dirty="0">
                <a:solidFill>
                  <a:srgbClr val="FF0000"/>
                </a:solidFill>
              </a:rPr>
              <a:t>have to find </a:t>
            </a:r>
            <a:r>
              <a:rPr lang="en-US" altLang="zh-TW" dirty="0" smtClean="0">
                <a:solidFill>
                  <a:srgbClr val="FF0000"/>
                </a:solidFill>
              </a:rPr>
              <a:t>the cheapest </a:t>
            </a:r>
            <a:r>
              <a:rPr lang="en-US" altLang="zh-TW" dirty="0">
                <a:solidFill>
                  <a:srgbClr val="FF0000"/>
                </a:solidFill>
              </a:rPr>
              <a:t>route</a:t>
            </a:r>
            <a:r>
              <a:rPr lang="en-US" altLang="zh-TW" dirty="0"/>
              <a:t>. If there is more than one such route, print the lexicographically smallest one (</a:t>
            </a:r>
            <a:r>
              <a:rPr lang="en-US" altLang="zh-TW" u="sng" dirty="0">
                <a:solidFill>
                  <a:srgbClr val="FF0000"/>
                </a:solidFill>
              </a:rPr>
              <a:t>A-n-d </a:t>
            </a:r>
            <a:r>
              <a:rPr lang="en-US" altLang="zh-TW" u="sng" dirty="0" smtClean="0">
                <a:solidFill>
                  <a:srgbClr val="FF0000"/>
                </a:solidFill>
              </a:rPr>
              <a:t>is smaller </a:t>
            </a:r>
            <a:r>
              <a:rPr lang="en-US" altLang="zh-TW" u="sng" dirty="0">
                <a:solidFill>
                  <a:srgbClr val="FF0000"/>
                </a:solidFill>
              </a:rPr>
              <a:t>than a-n-d</a:t>
            </a:r>
            <a:r>
              <a:rPr lang="en-US" altLang="zh-TW" dirty="0"/>
              <a:t>).</a:t>
            </a:r>
            <a:endParaRPr lang="en-US" altLang="zh-TW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0226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98" y="2708920"/>
            <a:ext cx="9144000" cy="1811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837946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045858" y="24632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65383" y="24632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73295" y="24632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97586" y="23912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9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7145" y="33196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57969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581702" y="14794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81702" y="21104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5" idx="0"/>
            <a:endCxn id="3" idx="2"/>
          </p:cNvCxnSpPr>
          <p:nvPr/>
        </p:nvCxnSpPr>
        <p:spPr bwMode="auto">
          <a:xfrm flipV="1">
            <a:off x="3827924" y="1941099"/>
            <a:ext cx="0" cy="1693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3143453" y="36450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143453" y="4276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>
            <a:stCxn id="13" idx="0"/>
            <a:endCxn id="12" idx="2"/>
          </p:cNvCxnSpPr>
          <p:nvPr/>
        </p:nvCxnSpPr>
        <p:spPr bwMode="auto">
          <a:xfrm flipV="1">
            <a:off x="3389675" y="4106689"/>
            <a:ext cx="0" cy="1693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187624" y="3645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87624" y="42760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>
            <a:stCxn id="16" idx="0"/>
            <a:endCxn id="15" idx="2"/>
          </p:cNvCxnSpPr>
          <p:nvPr/>
        </p:nvCxnSpPr>
        <p:spPr bwMode="auto">
          <a:xfrm flipV="1">
            <a:off x="1433846" y="4106688"/>
            <a:ext cx="0" cy="1693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971600" y="31409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72400" y="14010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172400" y="2032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>
            <a:stCxn id="22" idx="0"/>
            <a:endCxn id="21" idx="2"/>
          </p:cNvCxnSpPr>
          <p:nvPr/>
        </p:nvCxnSpPr>
        <p:spPr bwMode="auto">
          <a:xfrm flipV="1">
            <a:off x="8418622" y="1862666"/>
            <a:ext cx="0" cy="1693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字方塊 23"/>
          <p:cNvSpPr txBox="1"/>
          <p:nvPr/>
        </p:nvSpPr>
        <p:spPr>
          <a:xfrm>
            <a:off x="7020272" y="9393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020272" y="1570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>
            <a:stCxn id="25" idx="0"/>
            <a:endCxn id="24" idx="2"/>
          </p:cNvCxnSpPr>
          <p:nvPr/>
        </p:nvCxnSpPr>
        <p:spPr bwMode="auto">
          <a:xfrm flipV="1">
            <a:off x="7266494" y="1401001"/>
            <a:ext cx="0" cy="1693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字方塊 26"/>
          <p:cNvSpPr txBox="1"/>
          <p:nvPr/>
        </p:nvSpPr>
        <p:spPr>
          <a:xfrm>
            <a:off x="5148064" y="21144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9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8352928" cy="4536504"/>
          </a:xfrm>
        </p:spPr>
        <p:txBody>
          <a:bodyPr/>
          <a:lstStyle/>
          <a:p>
            <a:r>
              <a:rPr lang="en-US" altLang="zh-TW" sz="2800" dirty="0"/>
              <a:t>The input consists of several test cases. Each test case consists of two parts: the roadmap followed </a:t>
            </a:r>
            <a:r>
              <a:rPr lang="en-US" altLang="zh-TW" sz="2800" dirty="0" smtClean="0"/>
              <a:t>by the </a:t>
            </a:r>
            <a:r>
              <a:rPr lang="en-US" altLang="zh-TW" sz="2800" dirty="0"/>
              <a:t>delivery details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/>
              <a:t>The </a:t>
            </a:r>
            <a:r>
              <a:rPr lang="en-US" altLang="zh-TW" sz="2800" u="sng" dirty="0">
                <a:solidFill>
                  <a:srgbClr val="FF0000"/>
                </a:solidFill>
              </a:rPr>
              <a:t>first line of the roadmap contains an integer </a:t>
            </a:r>
            <a:r>
              <a:rPr lang="en-US" altLang="zh-TW" sz="2800" i="1" u="sng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, which is the number of roads in the </a:t>
            </a:r>
            <a:r>
              <a:rPr lang="en-US" altLang="zh-TW" sz="2800" dirty="0" smtClean="0"/>
              <a:t>map </a:t>
            </a:r>
            <a:r>
              <a:rPr lang="en-US" altLang="zh-TW" sz="2800" dirty="0" smtClean="0">
                <a:solidFill>
                  <a:srgbClr val="FF0000"/>
                </a:solidFill>
              </a:rPr>
              <a:t>(0≤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n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Each </a:t>
            </a:r>
            <a:r>
              <a:rPr lang="en-US" altLang="zh-TW" sz="2800" dirty="0"/>
              <a:t>of the </a:t>
            </a:r>
            <a:r>
              <a:rPr lang="en-US" altLang="zh-TW" sz="2800" u="sng" dirty="0">
                <a:solidFill>
                  <a:srgbClr val="FF0000"/>
                </a:solidFill>
              </a:rPr>
              <a:t>next </a:t>
            </a:r>
            <a:r>
              <a:rPr lang="en-US" altLang="zh-TW" sz="2800" i="1" u="sng" dirty="0">
                <a:solidFill>
                  <a:srgbClr val="FF0000"/>
                </a:solidFill>
              </a:rPr>
              <a:t>n </a:t>
            </a:r>
            <a:r>
              <a:rPr lang="en-US" altLang="zh-TW" sz="2800" u="sng" dirty="0">
                <a:solidFill>
                  <a:srgbClr val="FF0000"/>
                </a:solidFill>
              </a:rPr>
              <a:t>lines</a:t>
            </a:r>
            <a:r>
              <a:rPr lang="en-US" altLang="zh-TW" sz="2800" dirty="0"/>
              <a:t> contains </a:t>
            </a:r>
            <a:r>
              <a:rPr lang="en-US" altLang="zh-TW" sz="2800" dirty="0">
                <a:solidFill>
                  <a:srgbClr val="FF0000"/>
                </a:solidFill>
              </a:rPr>
              <a:t>exactly two letters representing the two endpoints of a road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A </a:t>
            </a:r>
            <a:r>
              <a:rPr lang="en-US" altLang="zh-TW" sz="2800" u="sng" dirty="0">
                <a:solidFill>
                  <a:srgbClr val="FF0000"/>
                </a:solidFill>
              </a:rPr>
              <a:t>capital letter represents a town</a:t>
            </a:r>
            <a:r>
              <a:rPr lang="en-US" altLang="zh-TW" sz="2800" dirty="0"/>
              <a:t>; </a:t>
            </a:r>
            <a:r>
              <a:rPr lang="en-US" altLang="zh-TW" sz="2800" u="sng" dirty="0">
                <a:solidFill>
                  <a:srgbClr val="FF0000"/>
                </a:solidFill>
              </a:rPr>
              <a:t>a lower case letter represents a village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Roads </a:t>
            </a:r>
            <a:r>
              <a:rPr lang="en-US" altLang="zh-TW" sz="2800" dirty="0"/>
              <a:t>can be </a:t>
            </a:r>
            <a:r>
              <a:rPr lang="en-US" altLang="zh-TW" sz="2800" u="sng" dirty="0">
                <a:solidFill>
                  <a:srgbClr val="FF0000"/>
                </a:solidFill>
              </a:rPr>
              <a:t>traveled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in either </a:t>
            </a:r>
            <a:r>
              <a:rPr lang="en-US" altLang="zh-TW" sz="2800" u="sng" dirty="0">
                <a:solidFill>
                  <a:srgbClr val="FF0000"/>
                </a:solidFill>
              </a:rPr>
              <a:t>direction</a:t>
            </a:r>
            <a:r>
              <a:rPr lang="en-US" altLang="zh-TW" sz="2800" dirty="0"/>
              <a:t>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7335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8352928" cy="4536504"/>
          </a:xfrm>
        </p:spPr>
        <p:txBody>
          <a:bodyPr/>
          <a:lstStyle/>
          <a:p>
            <a:r>
              <a:rPr lang="en-US" altLang="zh-TW" sz="2800" dirty="0"/>
              <a:t>Following the roadmap is a single line for the delivery details. </a:t>
            </a:r>
            <a:endParaRPr lang="en-US" altLang="zh-TW" sz="2800" dirty="0" smtClean="0"/>
          </a:p>
          <a:p>
            <a:r>
              <a:rPr lang="en-US" altLang="zh-TW" sz="2800" dirty="0" smtClean="0"/>
              <a:t>This </a:t>
            </a:r>
            <a:r>
              <a:rPr lang="en-US" altLang="zh-TW" sz="2800" dirty="0"/>
              <a:t>line consists of </a:t>
            </a:r>
            <a:r>
              <a:rPr lang="en-US" altLang="zh-TW" sz="2800" u="sng" dirty="0">
                <a:solidFill>
                  <a:srgbClr val="FF0000"/>
                </a:solidFill>
              </a:rPr>
              <a:t>three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things</a:t>
            </a:r>
            <a:r>
              <a:rPr lang="en-US" altLang="zh-TW" sz="2800" dirty="0" smtClean="0"/>
              <a:t>: </a:t>
            </a:r>
          </a:p>
          <a:p>
            <a:pPr lvl="1"/>
            <a:r>
              <a:rPr lang="en-US" altLang="zh-TW" u="sng" dirty="0" smtClean="0">
                <a:solidFill>
                  <a:srgbClr val="FF0000"/>
                </a:solidFill>
              </a:rPr>
              <a:t>an </a:t>
            </a:r>
            <a:r>
              <a:rPr lang="en-US" altLang="zh-TW" u="sng" dirty="0">
                <a:solidFill>
                  <a:srgbClr val="FF0000"/>
                </a:solidFill>
              </a:rPr>
              <a:t>integer </a:t>
            </a:r>
            <a:r>
              <a:rPr lang="en-US" altLang="zh-TW" i="1" u="sng" dirty="0">
                <a:solidFill>
                  <a:srgbClr val="FF0000"/>
                </a:solidFill>
              </a:rPr>
              <a:t>p </a:t>
            </a:r>
            <a:r>
              <a:rPr lang="en-US" altLang="zh-TW" u="sng" dirty="0">
                <a:solidFill>
                  <a:srgbClr val="FF0000"/>
                </a:solidFill>
              </a:rPr>
              <a:t>(0 </a:t>
            </a:r>
            <a:r>
              <a:rPr lang="en-US" altLang="zh-TW" i="1" u="sng" dirty="0">
                <a:solidFill>
                  <a:srgbClr val="FF0000"/>
                </a:solidFill>
              </a:rPr>
              <a:t>&lt; p &lt; </a:t>
            </a:r>
            <a:r>
              <a:rPr lang="en-US" altLang="zh-TW" u="sng" dirty="0" smtClean="0">
                <a:solidFill>
                  <a:srgbClr val="FF0000"/>
                </a:solidFill>
              </a:rPr>
              <a:t>1,000,000,000</a:t>
            </a:r>
            <a:r>
              <a:rPr lang="en-US" altLang="zh-TW" u="sng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for the number of items that must be </a:t>
            </a:r>
            <a:r>
              <a:rPr lang="en-US" altLang="zh-TW" dirty="0" smtClean="0"/>
              <a:t>delivered</a:t>
            </a:r>
          </a:p>
          <a:p>
            <a:pPr lvl="1"/>
            <a:r>
              <a:rPr lang="en-US" altLang="zh-TW" u="sng" dirty="0" smtClean="0">
                <a:solidFill>
                  <a:srgbClr val="FF0000"/>
                </a:solidFill>
              </a:rPr>
              <a:t>a </a:t>
            </a:r>
            <a:r>
              <a:rPr lang="en-US" altLang="zh-TW" u="sng" dirty="0">
                <a:solidFill>
                  <a:srgbClr val="FF0000"/>
                </a:solidFill>
              </a:rPr>
              <a:t>letter for </a:t>
            </a:r>
            <a:r>
              <a:rPr lang="en-US" altLang="zh-TW" u="sng" dirty="0" smtClean="0">
                <a:solidFill>
                  <a:srgbClr val="FF0000"/>
                </a:solidFill>
              </a:rPr>
              <a:t>the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starting place</a:t>
            </a:r>
            <a:endParaRPr lang="en-US" altLang="zh-TW" dirty="0"/>
          </a:p>
          <a:p>
            <a:pPr lvl="1"/>
            <a:r>
              <a:rPr lang="en-US" altLang="zh-TW" sz="2800" u="sng" dirty="0" smtClean="0">
                <a:solidFill>
                  <a:srgbClr val="FF0000"/>
                </a:solidFill>
              </a:rPr>
              <a:t>a </a:t>
            </a:r>
            <a:r>
              <a:rPr lang="en-US" altLang="zh-TW" sz="2800" u="sng" dirty="0">
                <a:solidFill>
                  <a:srgbClr val="FF0000"/>
                </a:solidFill>
              </a:rPr>
              <a:t>letter for the place of delivery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The </a:t>
            </a:r>
            <a:r>
              <a:rPr lang="en-US" altLang="zh-TW" sz="2800" dirty="0"/>
              <a:t>roadmap is always such that the items can </a:t>
            </a:r>
            <a:r>
              <a:rPr lang="en-US" altLang="zh-TW" sz="2800" dirty="0" smtClean="0"/>
              <a:t>be delivered. The </a:t>
            </a:r>
            <a:r>
              <a:rPr lang="en-US" altLang="zh-TW" sz="2800" dirty="0"/>
              <a:t>last test case is followed by a line containing the number </a:t>
            </a:r>
            <a:r>
              <a:rPr lang="en-US" altLang="zh-TW" sz="2800" u="sng" dirty="0">
                <a:solidFill>
                  <a:srgbClr val="FF0000"/>
                </a:solidFill>
              </a:rPr>
              <a:t>‘-1’</a:t>
            </a:r>
            <a:r>
              <a:rPr lang="en-US" altLang="zh-TW" sz="2800" dirty="0"/>
              <a:t>.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2564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2230</TotalTime>
  <Words>1637</Words>
  <Application>Microsoft Office PowerPoint</Application>
  <PresentationFormat>如螢幕大小 (4:3)</PresentationFormat>
  <Paragraphs>391</Paragraphs>
  <Slides>28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古典-1</vt:lpstr>
      <vt:lpstr>Uva 10537 The Toll! Revisited</vt:lpstr>
      <vt:lpstr>Problem Descriptions (1/4)</vt:lpstr>
      <vt:lpstr>Problem Descriptions (2/4)</vt:lpstr>
      <vt:lpstr>Problem Descriptions (3/4)</vt:lpstr>
      <vt:lpstr>Problem Descriptions (4/4)</vt:lpstr>
      <vt:lpstr>Example 1</vt:lpstr>
      <vt:lpstr>Example 2</vt:lpstr>
      <vt:lpstr>Input (1/2)</vt:lpstr>
      <vt:lpstr>Input (2/2)</vt:lpstr>
      <vt:lpstr>Output</vt:lpstr>
      <vt:lpstr>I/O Example</vt:lpstr>
      <vt:lpstr>Solution</vt:lpstr>
      <vt:lpstr>Solution</vt:lpstr>
      <vt:lpstr>Solution</vt:lpstr>
      <vt:lpstr>Solution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一二三四五六七八九十</vt:lpstr>
      <vt:lpstr>蔥抓餅口味冰淇淋好讚</vt:lpstr>
      <vt:lpstr>擺癡擬島抵載幹蛇抹阿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1033</cp:revision>
  <dcterms:created xsi:type="dcterms:W3CDTF">2007-09-17T04:06:35Z</dcterms:created>
  <dcterms:modified xsi:type="dcterms:W3CDTF">2018-12-19T09:20:48Z</dcterms:modified>
</cp:coreProperties>
</file>