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305" r:id="rId3"/>
    <p:sldId id="343" r:id="rId4"/>
    <p:sldId id="344" r:id="rId5"/>
    <p:sldId id="345" r:id="rId6"/>
    <p:sldId id="346" r:id="rId7"/>
    <p:sldId id="339" r:id="rId8"/>
    <p:sldId id="347" r:id="rId9"/>
    <p:sldId id="341" r:id="rId10"/>
    <p:sldId id="348" r:id="rId11"/>
    <p:sldId id="342" r:id="rId12"/>
    <p:sldId id="349" r:id="rId13"/>
    <p:sldId id="350" r:id="rId14"/>
    <p:sldId id="352" r:id="rId15"/>
    <p:sldId id="351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F0000"/>
    <a:srgbClr val="0000CC"/>
    <a:srgbClr val="00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>
      <p:cViewPr varScale="1">
        <p:scale>
          <a:sx n="68" d="100"/>
          <a:sy n="68" d="100"/>
        </p:scale>
        <p:origin x="-12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FA4196A-3421-44B2-B7B4-4EF918D2F35F}" type="slidenum">
              <a:rPr lang="en-US" altLang="zh-TW" sz="1200">
                <a:latin typeface="Arial" charset="0"/>
              </a:rPr>
              <a:pPr eaLnBrk="1" hangingPunct="1"/>
              <a:t>13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CFA4196A-3421-44B2-B7B4-4EF918D2F35F}" type="slidenum">
              <a:rPr lang="en-US" altLang="zh-TW" sz="1200">
                <a:latin typeface="Arial" charset="0"/>
              </a:rPr>
              <a:pPr eaLnBrk="1" hangingPunct="1"/>
              <a:t>14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fld id="{8F432ADF-DF5C-470C-A7C2-8057C9956C4F}" type="slidenum">
              <a:rPr lang="en-US" altLang="zh-TW" sz="1200">
                <a:latin typeface="Arial" charset="0"/>
              </a:rPr>
              <a:pPr eaLnBrk="1" hangingPunct="1"/>
              <a:t>15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1234 (LA4110)</a:t>
            </a:r>
            <a:br>
              <a:rPr lang="en-US" altLang="zh-TW" dirty="0" smtClean="0">
                <a:latin typeface="Arial" charset="0"/>
              </a:rPr>
            </a:br>
            <a:r>
              <a:rPr lang="en-US" altLang="zh-TW" dirty="0" smtClean="0">
                <a:latin typeface="Arial" charset="0"/>
              </a:rPr>
              <a:t>Racing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861048"/>
            <a:ext cx="6172200" cy="136048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Times: 3 seconds</a:t>
            </a:r>
            <a:endParaRPr lang="en-US" altLang="zh-TW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9512" y="188640"/>
            <a:ext cx="8728926" cy="230832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/>
              <a:t>Note: </a:t>
            </a:r>
            <a:endParaRPr lang="en-US" altLang="zh-TW" b="1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zh-TW" b="1" dirty="0" smtClean="0"/>
              <a:t>The </a:t>
            </a:r>
            <a:r>
              <a:rPr lang="en-US" altLang="zh-TW" b="1" dirty="0"/>
              <a:t>sample data set depicts the situation shown in Figure </a:t>
            </a:r>
            <a:r>
              <a:rPr lang="en-US" altLang="zh-TW" b="1" dirty="0" smtClean="0"/>
              <a:t>5.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b="1" dirty="0" smtClean="0"/>
              <a:t>The </a:t>
            </a:r>
            <a:r>
              <a:rPr lang="en-US" altLang="zh-TW" b="1" dirty="0"/>
              <a:t>two cameras show where cameras might be placed </a:t>
            </a:r>
            <a:r>
              <a:rPr lang="en-US" altLang="zh-TW" b="1" dirty="0" smtClean="0"/>
              <a:t>in </a:t>
            </a:r>
            <a:r>
              <a:rPr lang="en-US" altLang="zh-TW" b="1" dirty="0"/>
              <a:t>order to monitor each circuit at minimal cost. 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b="1" dirty="0" smtClean="0"/>
              <a:t>Since </a:t>
            </a:r>
            <a:r>
              <a:rPr lang="en-US" altLang="zh-TW" b="1" dirty="0"/>
              <a:t>each of the cameras have a cost of 3, the total minimal cost is 6. </a:t>
            </a:r>
            <a:endParaRPr lang="zh-TW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62868"/>
            <a:ext cx="5172075" cy="397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46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3923928" y="1268760"/>
            <a:ext cx="4824536" cy="51125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dirty="0" smtClean="0"/>
              <a:t>Output 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b="0" dirty="0" smtClean="0">
                <a:sym typeface="Wingdings 2"/>
              </a:rPr>
              <a:t>6</a:t>
            </a:r>
            <a:endParaRPr lang="fr-FR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I/O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030424"/>
            <a:ext cx="2160240" cy="558924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800" dirty="0" smtClean="0"/>
              <a:t>Input  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1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6 </a:t>
            </a:r>
            <a:r>
              <a:rPr lang="en-US" altLang="zh-TW" sz="2800" dirty="0"/>
              <a:t>7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1 </a:t>
            </a:r>
            <a:r>
              <a:rPr lang="en-US" altLang="zh-TW" sz="2800" dirty="0"/>
              <a:t>2 5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2 </a:t>
            </a:r>
            <a:r>
              <a:rPr lang="en-US" altLang="zh-TW" sz="2800" dirty="0"/>
              <a:t>3 3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1 </a:t>
            </a:r>
            <a:r>
              <a:rPr lang="en-US" altLang="zh-TW" sz="2800" dirty="0"/>
              <a:t>4 5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4 </a:t>
            </a:r>
            <a:r>
              <a:rPr lang="en-US" altLang="zh-TW" sz="2800" dirty="0"/>
              <a:t>5 4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5 </a:t>
            </a:r>
            <a:r>
              <a:rPr lang="en-US" altLang="zh-TW" sz="2800" dirty="0"/>
              <a:t>6 4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6 </a:t>
            </a:r>
            <a:r>
              <a:rPr lang="en-US" altLang="zh-TW" sz="2800" dirty="0"/>
              <a:t>3 3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5 </a:t>
            </a:r>
            <a:r>
              <a:rPr lang="en-US" altLang="zh-TW" sz="2800" dirty="0"/>
              <a:t>2 3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0 </a:t>
            </a:r>
            <a:endParaRPr lang="en-US" altLang="zh-TW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30941" y="908720"/>
            <a:ext cx="276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Number of test case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1619672" y="1181950"/>
            <a:ext cx="576064" cy="4384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/>
          <p:cNvSpPr/>
          <p:nvPr/>
        </p:nvSpPr>
        <p:spPr bwMode="auto">
          <a:xfrm>
            <a:off x="827584" y="1620385"/>
            <a:ext cx="2160240" cy="44046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27584" y="2052433"/>
            <a:ext cx="2160240" cy="41128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 flipV="1">
            <a:off x="1439652" y="2276872"/>
            <a:ext cx="648072" cy="1398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2130941" y="2115943"/>
            <a:ext cx="16843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n,m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Number of 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junctions 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and roads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27584" y="2636912"/>
            <a:ext cx="936104" cy="35283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 flipH="1" flipV="1">
            <a:off x="1619672" y="2900774"/>
            <a:ext cx="468052" cy="9242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2051720" y="3573016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</a:t>
            </a:r>
            <a:r>
              <a:rPr lang="en-US" altLang="zh-TW" b="1" dirty="0" smtClean="0">
                <a:solidFill>
                  <a:srgbClr val="FF0000"/>
                </a:solidFill>
              </a:rPr>
              <a:t> roads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node-node-cost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1839449" y="6093296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end of test case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1187624" y="6396136"/>
            <a:ext cx="666074" cy="635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橢圓 21"/>
          <p:cNvSpPr/>
          <p:nvPr/>
        </p:nvSpPr>
        <p:spPr bwMode="auto">
          <a:xfrm>
            <a:off x="4644008" y="2416680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橢圓 29"/>
          <p:cNvSpPr/>
          <p:nvPr/>
        </p:nvSpPr>
        <p:spPr bwMode="auto">
          <a:xfrm>
            <a:off x="5976156" y="2420888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4" name="直線接點 23"/>
          <p:cNvCxnSpPr>
            <a:stCxn id="22" idx="6"/>
            <a:endCxn id="30" idx="2"/>
          </p:cNvCxnSpPr>
          <p:nvPr/>
        </p:nvCxnSpPr>
        <p:spPr bwMode="auto">
          <a:xfrm>
            <a:off x="5004048" y="2598804"/>
            <a:ext cx="972108" cy="42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5266819" y="21900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 bwMode="auto">
          <a:xfrm>
            <a:off x="7236296" y="2428892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5" name="直線接點 34"/>
          <p:cNvCxnSpPr>
            <a:stCxn id="30" idx="6"/>
            <a:endCxn id="34" idx="2"/>
          </p:cNvCxnSpPr>
          <p:nvPr/>
        </p:nvCxnSpPr>
        <p:spPr bwMode="auto">
          <a:xfrm>
            <a:off x="6336196" y="2603012"/>
            <a:ext cx="900100" cy="8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字方塊 37"/>
          <p:cNvSpPr txBox="1"/>
          <p:nvPr/>
        </p:nvSpPr>
        <p:spPr>
          <a:xfrm>
            <a:off x="6609710" y="22048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 bwMode="auto">
          <a:xfrm>
            <a:off x="4644008" y="3618511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接點 32"/>
          <p:cNvCxnSpPr>
            <a:stCxn id="22" idx="4"/>
            <a:endCxn id="39" idx="0"/>
          </p:cNvCxnSpPr>
          <p:nvPr/>
        </p:nvCxnSpPr>
        <p:spPr bwMode="auto">
          <a:xfrm>
            <a:off x="4824028" y="2780928"/>
            <a:ext cx="0" cy="837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4824028" y="29688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 bwMode="auto">
          <a:xfrm>
            <a:off x="5978227" y="3642920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5" name="直線接點 44"/>
          <p:cNvCxnSpPr>
            <a:stCxn id="39" idx="6"/>
            <a:endCxn id="44" idx="2"/>
          </p:cNvCxnSpPr>
          <p:nvPr/>
        </p:nvCxnSpPr>
        <p:spPr bwMode="auto">
          <a:xfrm>
            <a:off x="5004048" y="3800635"/>
            <a:ext cx="974179" cy="244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/>
          <p:cNvSpPr txBox="1"/>
          <p:nvPr/>
        </p:nvSpPr>
        <p:spPr>
          <a:xfrm>
            <a:off x="5321860" y="33633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52" name="橢圓 51"/>
          <p:cNvSpPr/>
          <p:nvPr/>
        </p:nvSpPr>
        <p:spPr bwMode="auto">
          <a:xfrm>
            <a:off x="7260654" y="3653022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6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5" name="直線接點 54"/>
          <p:cNvCxnSpPr>
            <a:stCxn id="44" idx="6"/>
            <a:endCxn id="52" idx="2"/>
          </p:cNvCxnSpPr>
          <p:nvPr/>
        </p:nvCxnSpPr>
        <p:spPr bwMode="auto">
          <a:xfrm>
            <a:off x="6338267" y="3825044"/>
            <a:ext cx="922387" cy="10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字方塊 55"/>
          <p:cNvSpPr txBox="1"/>
          <p:nvPr/>
        </p:nvSpPr>
        <p:spPr>
          <a:xfrm>
            <a:off x="6677654" y="33876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57" name="直線接點 56"/>
          <p:cNvCxnSpPr>
            <a:stCxn id="34" idx="4"/>
            <a:endCxn id="52" idx="0"/>
          </p:cNvCxnSpPr>
          <p:nvPr/>
        </p:nvCxnSpPr>
        <p:spPr bwMode="auto">
          <a:xfrm>
            <a:off x="7416316" y="2793140"/>
            <a:ext cx="24358" cy="8598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文字方塊 58"/>
          <p:cNvSpPr txBox="1"/>
          <p:nvPr/>
        </p:nvSpPr>
        <p:spPr>
          <a:xfrm>
            <a:off x="7380312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61" name="直線接點 60"/>
          <p:cNvCxnSpPr>
            <a:stCxn id="44" idx="0"/>
            <a:endCxn id="30" idx="4"/>
          </p:cNvCxnSpPr>
          <p:nvPr/>
        </p:nvCxnSpPr>
        <p:spPr bwMode="auto">
          <a:xfrm flipH="1" flipV="1">
            <a:off x="6156176" y="2785136"/>
            <a:ext cx="2071" cy="85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文字方塊 61"/>
          <p:cNvSpPr txBox="1"/>
          <p:nvPr/>
        </p:nvSpPr>
        <p:spPr>
          <a:xfrm>
            <a:off x="6083932" y="292601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3" name="矩形 62"/>
          <p:cNvSpPr/>
          <p:nvPr/>
        </p:nvSpPr>
        <p:spPr bwMode="auto">
          <a:xfrm>
            <a:off x="6609710" y="2276872"/>
            <a:ext cx="338554" cy="334144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6033646" y="2998859"/>
            <a:ext cx="338554" cy="334144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0" name="手繪多邊形 69"/>
          <p:cNvSpPr/>
          <p:nvPr/>
        </p:nvSpPr>
        <p:spPr>
          <a:xfrm>
            <a:off x="6338267" y="2701524"/>
            <a:ext cx="1034740" cy="1025007"/>
          </a:xfrm>
          <a:custGeom>
            <a:avLst/>
            <a:gdLst>
              <a:gd name="connsiteX0" fmla="*/ 112285 w 1160692"/>
              <a:gd name="connsiteY0" fmla="*/ 79776 h 1025007"/>
              <a:gd name="connsiteX1" fmla="*/ 83710 w 1160692"/>
              <a:gd name="connsiteY1" fmla="*/ 889401 h 1025007"/>
              <a:gd name="connsiteX2" fmla="*/ 1045735 w 1160692"/>
              <a:gd name="connsiteY2" fmla="*/ 946551 h 1025007"/>
              <a:gd name="connsiteX3" fmla="*/ 1045735 w 1160692"/>
              <a:gd name="connsiteY3" fmla="*/ 98826 h 1025007"/>
              <a:gd name="connsiteX4" fmla="*/ 169435 w 1160692"/>
              <a:gd name="connsiteY4" fmla="*/ 51201 h 102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692" h="1025007">
                <a:moveTo>
                  <a:pt x="112285" y="79776"/>
                </a:moveTo>
                <a:cubicBezTo>
                  <a:pt x="20210" y="412357"/>
                  <a:pt x="-71865" y="744939"/>
                  <a:pt x="83710" y="889401"/>
                </a:cubicBezTo>
                <a:cubicBezTo>
                  <a:pt x="239285" y="1033864"/>
                  <a:pt x="885397" y="1078314"/>
                  <a:pt x="1045735" y="946551"/>
                </a:cubicBezTo>
                <a:cubicBezTo>
                  <a:pt x="1206073" y="814788"/>
                  <a:pt x="1191785" y="248051"/>
                  <a:pt x="1045735" y="98826"/>
                </a:cubicBezTo>
                <a:cubicBezTo>
                  <a:pt x="899685" y="-50399"/>
                  <a:pt x="534560" y="401"/>
                  <a:pt x="169435" y="5120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" name="手繪多邊形 70"/>
          <p:cNvSpPr/>
          <p:nvPr/>
        </p:nvSpPr>
        <p:spPr>
          <a:xfrm>
            <a:off x="4855750" y="2701524"/>
            <a:ext cx="1160692" cy="1025007"/>
          </a:xfrm>
          <a:custGeom>
            <a:avLst/>
            <a:gdLst>
              <a:gd name="connsiteX0" fmla="*/ 112285 w 1160692"/>
              <a:gd name="connsiteY0" fmla="*/ 79776 h 1025007"/>
              <a:gd name="connsiteX1" fmla="*/ 83710 w 1160692"/>
              <a:gd name="connsiteY1" fmla="*/ 889401 h 1025007"/>
              <a:gd name="connsiteX2" fmla="*/ 1045735 w 1160692"/>
              <a:gd name="connsiteY2" fmla="*/ 946551 h 1025007"/>
              <a:gd name="connsiteX3" fmla="*/ 1045735 w 1160692"/>
              <a:gd name="connsiteY3" fmla="*/ 98826 h 1025007"/>
              <a:gd name="connsiteX4" fmla="*/ 169435 w 1160692"/>
              <a:gd name="connsiteY4" fmla="*/ 51201 h 102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692" h="1025007">
                <a:moveTo>
                  <a:pt x="112285" y="79776"/>
                </a:moveTo>
                <a:cubicBezTo>
                  <a:pt x="20210" y="412357"/>
                  <a:pt x="-71865" y="744939"/>
                  <a:pt x="83710" y="889401"/>
                </a:cubicBezTo>
                <a:cubicBezTo>
                  <a:pt x="239285" y="1033864"/>
                  <a:pt x="885397" y="1078314"/>
                  <a:pt x="1045735" y="946551"/>
                </a:cubicBezTo>
                <a:cubicBezTo>
                  <a:pt x="1206073" y="814788"/>
                  <a:pt x="1191785" y="248051"/>
                  <a:pt x="1045735" y="98826"/>
                </a:cubicBezTo>
                <a:cubicBezTo>
                  <a:pt x="899685" y="-50399"/>
                  <a:pt x="534560" y="401"/>
                  <a:pt x="169435" y="51201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32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Maximum Spanning Tree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841960" y="2047748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174108" y="2051956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接點 5"/>
          <p:cNvCxnSpPr>
            <a:stCxn id="4" idx="6"/>
            <a:endCxn id="5" idx="2"/>
          </p:cNvCxnSpPr>
          <p:nvPr/>
        </p:nvCxnSpPr>
        <p:spPr bwMode="auto">
          <a:xfrm>
            <a:off x="1202000" y="2229872"/>
            <a:ext cx="972108" cy="42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464771" y="18211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 bwMode="auto">
          <a:xfrm>
            <a:off x="3434248" y="2059960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接點 8"/>
          <p:cNvCxnSpPr>
            <a:stCxn id="5" idx="6"/>
            <a:endCxn id="8" idx="2"/>
          </p:cNvCxnSpPr>
          <p:nvPr/>
        </p:nvCxnSpPr>
        <p:spPr bwMode="auto">
          <a:xfrm>
            <a:off x="2534148" y="2234080"/>
            <a:ext cx="900100" cy="8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2807662" y="18359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 bwMode="auto">
          <a:xfrm>
            <a:off x="841960" y="3249579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" name="直線接點 11"/>
          <p:cNvCxnSpPr>
            <a:stCxn id="4" idx="4"/>
            <a:endCxn id="11" idx="0"/>
          </p:cNvCxnSpPr>
          <p:nvPr/>
        </p:nvCxnSpPr>
        <p:spPr bwMode="auto">
          <a:xfrm>
            <a:off x="1021980" y="2411996"/>
            <a:ext cx="0" cy="837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1021980" y="25999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2176179" y="3273988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5" name="直線接點 14"/>
          <p:cNvCxnSpPr>
            <a:stCxn id="11" idx="6"/>
            <a:endCxn id="14" idx="2"/>
          </p:cNvCxnSpPr>
          <p:nvPr/>
        </p:nvCxnSpPr>
        <p:spPr bwMode="auto">
          <a:xfrm>
            <a:off x="1202000" y="3431703"/>
            <a:ext cx="974179" cy="244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1519812" y="29944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3458606" y="3284090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6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" name="直線接點 17"/>
          <p:cNvCxnSpPr>
            <a:stCxn id="14" idx="6"/>
            <a:endCxn id="17" idx="2"/>
          </p:cNvCxnSpPr>
          <p:nvPr/>
        </p:nvCxnSpPr>
        <p:spPr bwMode="auto">
          <a:xfrm>
            <a:off x="2536219" y="3456112"/>
            <a:ext cx="922387" cy="10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2875606" y="301874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20" name="直線接點 19"/>
          <p:cNvCxnSpPr>
            <a:stCxn id="8" idx="4"/>
            <a:endCxn id="17" idx="0"/>
          </p:cNvCxnSpPr>
          <p:nvPr/>
        </p:nvCxnSpPr>
        <p:spPr bwMode="auto">
          <a:xfrm>
            <a:off x="3614268" y="2424208"/>
            <a:ext cx="24358" cy="8598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3578264" y="25263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22" name="直線接點 21"/>
          <p:cNvCxnSpPr>
            <a:stCxn id="14" idx="0"/>
            <a:endCxn id="5" idx="4"/>
          </p:cNvCxnSpPr>
          <p:nvPr/>
        </p:nvCxnSpPr>
        <p:spPr bwMode="auto">
          <a:xfrm flipH="1" flipV="1">
            <a:off x="2354128" y="2416204"/>
            <a:ext cx="2071" cy="85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字方塊 22"/>
          <p:cNvSpPr txBox="1"/>
          <p:nvPr/>
        </p:nvSpPr>
        <p:spPr>
          <a:xfrm>
            <a:off x="2281884" y="25570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 bwMode="auto">
          <a:xfrm>
            <a:off x="4893965" y="2072047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6226113" y="2076255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0" name="直線接點 29"/>
          <p:cNvCxnSpPr>
            <a:stCxn id="28" idx="6"/>
            <a:endCxn id="29" idx="2"/>
          </p:cNvCxnSpPr>
          <p:nvPr/>
        </p:nvCxnSpPr>
        <p:spPr bwMode="auto">
          <a:xfrm>
            <a:off x="5254005" y="2254171"/>
            <a:ext cx="972108" cy="420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字方塊 30"/>
          <p:cNvSpPr txBox="1"/>
          <p:nvPr/>
        </p:nvSpPr>
        <p:spPr>
          <a:xfrm>
            <a:off x="5516776" y="184542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 bwMode="auto">
          <a:xfrm>
            <a:off x="7486253" y="2084259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接點 32"/>
          <p:cNvCxnSpPr>
            <a:stCxn id="29" idx="6"/>
            <a:endCxn id="32" idx="2"/>
          </p:cNvCxnSpPr>
          <p:nvPr/>
        </p:nvCxnSpPr>
        <p:spPr bwMode="auto">
          <a:xfrm>
            <a:off x="6586153" y="2258379"/>
            <a:ext cx="900100" cy="800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字方塊 33"/>
          <p:cNvSpPr txBox="1"/>
          <p:nvPr/>
        </p:nvSpPr>
        <p:spPr>
          <a:xfrm>
            <a:off x="6859667" y="186023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 bwMode="auto">
          <a:xfrm>
            <a:off x="4893965" y="3273878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6" name="直線接點 35"/>
          <p:cNvCxnSpPr>
            <a:stCxn id="28" idx="4"/>
            <a:endCxn id="35" idx="0"/>
          </p:cNvCxnSpPr>
          <p:nvPr/>
        </p:nvCxnSpPr>
        <p:spPr bwMode="auto">
          <a:xfrm>
            <a:off x="5073985" y="2436295"/>
            <a:ext cx="0" cy="83758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字方塊 36"/>
          <p:cNvSpPr txBox="1"/>
          <p:nvPr/>
        </p:nvSpPr>
        <p:spPr>
          <a:xfrm>
            <a:off x="5073985" y="26242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 bwMode="auto">
          <a:xfrm>
            <a:off x="6228184" y="3298287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5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9" name="直線接點 38"/>
          <p:cNvCxnSpPr>
            <a:stCxn id="35" idx="6"/>
            <a:endCxn id="38" idx="2"/>
          </p:cNvCxnSpPr>
          <p:nvPr/>
        </p:nvCxnSpPr>
        <p:spPr bwMode="auto">
          <a:xfrm>
            <a:off x="5254005" y="3456002"/>
            <a:ext cx="974179" cy="2440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5571817" y="301874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 bwMode="auto">
          <a:xfrm>
            <a:off x="7510611" y="3308389"/>
            <a:ext cx="360040" cy="3642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6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2" name="直線接點 41"/>
          <p:cNvCxnSpPr>
            <a:stCxn id="38" idx="6"/>
            <a:endCxn id="41" idx="2"/>
          </p:cNvCxnSpPr>
          <p:nvPr/>
        </p:nvCxnSpPr>
        <p:spPr bwMode="auto">
          <a:xfrm>
            <a:off x="6588224" y="3480411"/>
            <a:ext cx="922387" cy="1010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6927611" y="30430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2" idx="4"/>
            <a:endCxn id="41" idx="0"/>
          </p:cNvCxnSpPr>
          <p:nvPr/>
        </p:nvCxnSpPr>
        <p:spPr bwMode="auto">
          <a:xfrm>
            <a:off x="7666273" y="2448507"/>
            <a:ext cx="24358" cy="85988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7630269" y="25506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6" name="直線接點 45"/>
          <p:cNvCxnSpPr>
            <a:stCxn id="38" idx="0"/>
            <a:endCxn id="29" idx="4"/>
          </p:cNvCxnSpPr>
          <p:nvPr/>
        </p:nvCxnSpPr>
        <p:spPr bwMode="auto">
          <a:xfrm flipH="1" flipV="1">
            <a:off x="6406133" y="2440503"/>
            <a:ext cx="2071" cy="85778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33CC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文字方塊 46"/>
          <p:cNvSpPr txBox="1"/>
          <p:nvPr/>
        </p:nvSpPr>
        <p:spPr>
          <a:xfrm>
            <a:off x="6408204" y="26334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019581" y="4119463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Answer: 3+3=6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150" y="5492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>
                <a:sym typeface="Symbol" pitchFamily="18" charset="2"/>
              </a:rPr>
              <a:t>Kruskal</a:t>
            </a:r>
            <a:r>
              <a:rPr lang="en-US" altLang="zh-TW" smtClean="0">
                <a:latin typeface="Arial" charset="0"/>
                <a:sym typeface="Symbol" pitchFamily="18" charset="2"/>
              </a:rPr>
              <a:t>’</a:t>
            </a:r>
            <a:r>
              <a:rPr lang="en-US" altLang="zh-TW" smtClean="0">
                <a:sym typeface="Symbol" pitchFamily="18" charset="2"/>
              </a:rPr>
              <a:t>s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268413"/>
            <a:ext cx="7315200" cy="41910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sym typeface="Symbol" pitchFamily="18" charset="2"/>
              </a:rPr>
              <a:t>Answer: </a:t>
            </a:r>
            <a:r>
              <a:rPr lang="en-US" altLang="zh-TW" u="sng" dirty="0" smtClean="0">
                <a:solidFill>
                  <a:srgbClr val="0000FF"/>
                </a:solidFill>
                <a:sym typeface="Symbol" pitchFamily="18" charset="2"/>
              </a:rPr>
              <a:t>Maximum Cost=67</a:t>
            </a:r>
            <a:endParaRPr lang="en-US" altLang="zh-TW" u="sng" dirty="0" smtClean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1600200" y="3810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H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648200" y="3810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B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7315200" y="3810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C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1600200" y="5410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G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4648200" y="5410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E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7315200" y="5410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D</a:t>
            </a: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3124200" y="6096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F</a:t>
            </a:r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3124200" y="3124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A</a:t>
            </a:r>
          </a:p>
        </p:txBody>
      </p:sp>
      <p:cxnSp>
        <p:nvCxnSpPr>
          <p:cNvPr id="43020" name="AutoShape 12"/>
          <p:cNvCxnSpPr>
            <a:cxnSpLocks noChangeShapeType="1"/>
            <a:stCxn id="43019" idx="5"/>
            <a:endCxn id="43013" idx="1"/>
          </p:cNvCxnSpPr>
          <p:nvPr/>
        </p:nvCxnSpPr>
        <p:spPr bwMode="auto">
          <a:xfrm>
            <a:off x="3579813" y="35988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AutoShape 13"/>
          <p:cNvCxnSpPr>
            <a:cxnSpLocks noChangeShapeType="1"/>
            <a:stCxn id="43019" idx="3"/>
            <a:endCxn id="43012" idx="7"/>
          </p:cNvCxnSpPr>
          <p:nvPr/>
        </p:nvCxnSpPr>
        <p:spPr bwMode="auto">
          <a:xfrm flipH="1">
            <a:off x="2055813" y="35988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14"/>
          <p:cNvCxnSpPr>
            <a:cxnSpLocks noChangeShapeType="1"/>
            <a:stCxn id="43012" idx="6"/>
            <a:endCxn id="43013" idx="2"/>
          </p:cNvCxnSpPr>
          <p:nvPr/>
        </p:nvCxnSpPr>
        <p:spPr bwMode="auto">
          <a:xfrm>
            <a:off x="2152650" y="4076700"/>
            <a:ext cx="2476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15"/>
          <p:cNvCxnSpPr>
            <a:cxnSpLocks noChangeShapeType="1"/>
            <a:stCxn id="43015" idx="0"/>
            <a:endCxn id="43012" idx="4"/>
          </p:cNvCxnSpPr>
          <p:nvPr/>
        </p:nvCxnSpPr>
        <p:spPr bwMode="auto">
          <a:xfrm flipV="1">
            <a:off x="1866900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AutoShape 16"/>
          <p:cNvCxnSpPr>
            <a:cxnSpLocks noChangeShapeType="1"/>
            <a:stCxn id="43015" idx="5"/>
            <a:endCxn id="43018" idx="1"/>
          </p:cNvCxnSpPr>
          <p:nvPr/>
        </p:nvCxnSpPr>
        <p:spPr bwMode="auto">
          <a:xfrm>
            <a:off x="2055813" y="58848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17"/>
          <p:cNvCxnSpPr>
            <a:cxnSpLocks noChangeShapeType="1"/>
            <a:stCxn id="43018" idx="7"/>
            <a:endCxn id="43016" idx="3"/>
          </p:cNvCxnSpPr>
          <p:nvPr/>
        </p:nvCxnSpPr>
        <p:spPr bwMode="auto">
          <a:xfrm flipV="1">
            <a:off x="3579813" y="58848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8"/>
          <p:cNvCxnSpPr>
            <a:cxnSpLocks noChangeShapeType="1"/>
            <a:stCxn id="43016" idx="0"/>
            <a:endCxn id="43013" idx="4"/>
          </p:cNvCxnSpPr>
          <p:nvPr/>
        </p:nvCxnSpPr>
        <p:spPr bwMode="auto">
          <a:xfrm flipV="1">
            <a:off x="4914900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19"/>
          <p:cNvCxnSpPr>
            <a:cxnSpLocks noChangeShapeType="1"/>
            <a:stCxn id="43013" idx="6"/>
            <a:endCxn id="43014" idx="2"/>
          </p:cNvCxnSpPr>
          <p:nvPr/>
        </p:nvCxnSpPr>
        <p:spPr bwMode="auto">
          <a:xfrm>
            <a:off x="5200650" y="40767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8" name="AutoShape 20"/>
          <p:cNvCxnSpPr>
            <a:cxnSpLocks noChangeShapeType="1"/>
            <a:stCxn id="43016" idx="6"/>
            <a:endCxn id="43017" idx="2"/>
          </p:cNvCxnSpPr>
          <p:nvPr/>
        </p:nvCxnSpPr>
        <p:spPr bwMode="auto">
          <a:xfrm>
            <a:off x="5200650" y="56769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9" name="AutoShape 21"/>
          <p:cNvCxnSpPr>
            <a:cxnSpLocks noChangeShapeType="1"/>
            <a:stCxn id="43018" idx="0"/>
            <a:endCxn id="43012" idx="5"/>
          </p:cNvCxnSpPr>
          <p:nvPr/>
        </p:nvCxnSpPr>
        <p:spPr bwMode="auto">
          <a:xfrm rot="5400000" flipH="1">
            <a:off x="1827213" y="45132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1466850" y="45862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14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2762250" y="48768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10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2438400" y="5943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3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2438400" y="3352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6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4108450" y="3352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4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3200400" y="37242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5</a:t>
            </a:r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4946650" y="4632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2</a:t>
            </a:r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6089650" y="3733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9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6032500" y="53181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15</a:t>
            </a: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4025900" y="5969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8</a:t>
            </a:r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>
            <a:off x="2338388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2913063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3492500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4138613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4643438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>
            <a:off x="5218113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>
            <a:off x="5867400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6515100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7018338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9" name="Line 41"/>
          <p:cNvSpPr>
            <a:spLocks noChangeShapeType="1"/>
          </p:cNvSpPr>
          <p:nvPr/>
        </p:nvSpPr>
        <p:spPr bwMode="auto">
          <a:xfrm>
            <a:off x="7666038" y="1989138"/>
            <a:ext cx="0" cy="935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50" name="Text Box 45"/>
          <p:cNvSpPr txBox="1">
            <a:spLocks noChangeArrowheads="1"/>
          </p:cNvSpPr>
          <p:nvPr/>
        </p:nvSpPr>
        <p:spPr bwMode="auto">
          <a:xfrm>
            <a:off x="1978025" y="2152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2</a:t>
            </a:r>
          </a:p>
        </p:txBody>
      </p:sp>
      <p:sp>
        <p:nvSpPr>
          <p:cNvPr id="43051" name="Text Box 46"/>
          <p:cNvSpPr txBox="1">
            <a:spLocks noChangeArrowheads="1"/>
          </p:cNvSpPr>
          <p:nvPr/>
        </p:nvSpPr>
        <p:spPr bwMode="auto">
          <a:xfrm>
            <a:off x="2624138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3</a:t>
            </a:r>
          </a:p>
        </p:txBody>
      </p:sp>
      <p:sp>
        <p:nvSpPr>
          <p:cNvPr id="43052" name="Text Box 47"/>
          <p:cNvSpPr txBox="1">
            <a:spLocks noChangeArrowheads="1"/>
          </p:cNvSpPr>
          <p:nvPr/>
        </p:nvSpPr>
        <p:spPr bwMode="auto">
          <a:xfrm>
            <a:off x="3154363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4</a:t>
            </a:r>
          </a:p>
        </p:txBody>
      </p:sp>
      <p:sp>
        <p:nvSpPr>
          <p:cNvPr id="43053" name="Text Box 48"/>
          <p:cNvSpPr txBox="1">
            <a:spLocks noChangeArrowheads="1"/>
          </p:cNvSpPr>
          <p:nvPr/>
        </p:nvSpPr>
        <p:spPr bwMode="auto">
          <a:xfrm>
            <a:off x="3849688" y="210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5</a:t>
            </a:r>
          </a:p>
        </p:txBody>
      </p:sp>
      <p:sp>
        <p:nvSpPr>
          <p:cNvPr id="43054" name="Text Box 49"/>
          <p:cNvSpPr txBox="1">
            <a:spLocks noChangeArrowheads="1"/>
          </p:cNvSpPr>
          <p:nvPr/>
        </p:nvSpPr>
        <p:spPr bwMode="auto">
          <a:xfrm>
            <a:off x="4354513" y="210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6</a:t>
            </a:r>
          </a:p>
        </p:txBody>
      </p:sp>
      <p:sp>
        <p:nvSpPr>
          <p:cNvPr id="43055" name="Text Box 50"/>
          <p:cNvSpPr txBox="1">
            <a:spLocks noChangeArrowheads="1"/>
          </p:cNvSpPr>
          <p:nvPr/>
        </p:nvSpPr>
        <p:spPr bwMode="auto">
          <a:xfrm>
            <a:off x="4881563" y="210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8</a:t>
            </a:r>
          </a:p>
        </p:txBody>
      </p:sp>
      <p:sp>
        <p:nvSpPr>
          <p:cNvPr id="43056" name="Text Box 51"/>
          <p:cNvSpPr txBox="1">
            <a:spLocks noChangeArrowheads="1"/>
          </p:cNvSpPr>
          <p:nvPr/>
        </p:nvSpPr>
        <p:spPr bwMode="auto">
          <a:xfrm>
            <a:off x="5529263" y="2081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9</a:t>
            </a:r>
          </a:p>
        </p:txBody>
      </p:sp>
      <p:sp>
        <p:nvSpPr>
          <p:cNvPr id="43057" name="Text Box 52"/>
          <p:cNvSpPr txBox="1">
            <a:spLocks noChangeArrowheads="1"/>
          </p:cNvSpPr>
          <p:nvPr/>
        </p:nvSpPr>
        <p:spPr bwMode="auto">
          <a:xfrm>
            <a:off x="6024563" y="2108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10</a:t>
            </a:r>
          </a:p>
        </p:txBody>
      </p:sp>
      <p:sp>
        <p:nvSpPr>
          <p:cNvPr id="43058" name="Text Box 53"/>
          <p:cNvSpPr txBox="1">
            <a:spLocks noChangeArrowheads="1"/>
          </p:cNvSpPr>
          <p:nvPr/>
        </p:nvSpPr>
        <p:spPr bwMode="auto">
          <a:xfrm>
            <a:off x="6513513" y="2108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14</a:t>
            </a:r>
          </a:p>
        </p:txBody>
      </p:sp>
      <p:sp>
        <p:nvSpPr>
          <p:cNvPr id="43059" name="Text Box 54"/>
          <p:cNvSpPr txBox="1">
            <a:spLocks noChangeArrowheads="1"/>
          </p:cNvSpPr>
          <p:nvPr/>
        </p:nvSpPr>
        <p:spPr bwMode="auto">
          <a:xfrm>
            <a:off x="7177088" y="2133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15</a:t>
            </a:r>
          </a:p>
        </p:txBody>
      </p:sp>
      <p:sp>
        <p:nvSpPr>
          <p:cNvPr id="371773" name="Line 61"/>
          <p:cNvSpPr>
            <a:spLocks noChangeShapeType="1"/>
          </p:cNvSpPr>
          <p:nvPr/>
        </p:nvSpPr>
        <p:spPr bwMode="auto">
          <a:xfrm>
            <a:off x="4138613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74" name="Line 62"/>
          <p:cNvSpPr>
            <a:spLocks noChangeShapeType="1"/>
          </p:cNvSpPr>
          <p:nvPr/>
        </p:nvSpPr>
        <p:spPr bwMode="auto">
          <a:xfrm>
            <a:off x="2124075" y="4076700"/>
            <a:ext cx="2519363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75" name="Line 63"/>
          <p:cNvSpPr>
            <a:spLocks noChangeShapeType="1"/>
          </p:cNvSpPr>
          <p:nvPr/>
        </p:nvSpPr>
        <p:spPr bwMode="auto">
          <a:xfrm flipV="1">
            <a:off x="2051050" y="3573463"/>
            <a:ext cx="1152525" cy="2873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76" name="Line 64"/>
          <p:cNvSpPr>
            <a:spLocks noChangeShapeType="1"/>
          </p:cNvSpPr>
          <p:nvPr/>
        </p:nvSpPr>
        <p:spPr bwMode="auto">
          <a:xfrm>
            <a:off x="4643438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77" name="Line 65"/>
          <p:cNvSpPr>
            <a:spLocks noChangeShapeType="1"/>
          </p:cNvSpPr>
          <p:nvPr/>
        </p:nvSpPr>
        <p:spPr bwMode="auto">
          <a:xfrm>
            <a:off x="5218113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78" name="Line 66"/>
          <p:cNvSpPr>
            <a:spLocks noChangeShapeType="1"/>
          </p:cNvSpPr>
          <p:nvPr/>
        </p:nvSpPr>
        <p:spPr bwMode="auto">
          <a:xfrm flipV="1">
            <a:off x="3563938" y="5876925"/>
            <a:ext cx="1152525" cy="2889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79" name="Line 67"/>
          <p:cNvSpPr>
            <a:spLocks noChangeShapeType="1"/>
          </p:cNvSpPr>
          <p:nvPr/>
        </p:nvSpPr>
        <p:spPr bwMode="auto">
          <a:xfrm>
            <a:off x="5219700" y="4076700"/>
            <a:ext cx="2089150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80" name="Line 68"/>
          <p:cNvSpPr>
            <a:spLocks noChangeShapeType="1"/>
          </p:cNvSpPr>
          <p:nvPr/>
        </p:nvSpPr>
        <p:spPr bwMode="auto">
          <a:xfrm>
            <a:off x="5867400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81" name="Line 69"/>
          <p:cNvSpPr>
            <a:spLocks noChangeShapeType="1"/>
          </p:cNvSpPr>
          <p:nvPr/>
        </p:nvSpPr>
        <p:spPr bwMode="auto">
          <a:xfrm>
            <a:off x="6515100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371783" name="AutoShape 71"/>
          <p:cNvCxnSpPr>
            <a:cxnSpLocks noChangeShapeType="1"/>
          </p:cNvCxnSpPr>
          <p:nvPr/>
        </p:nvCxnSpPr>
        <p:spPr bwMode="auto">
          <a:xfrm rot="5400000" flipH="1">
            <a:off x="1822450" y="4521200"/>
            <a:ext cx="1792288" cy="1335088"/>
          </a:xfrm>
          <a:prstGeom prst="curvedConnector3">
            <a:avLst>
              <a:gd name="adj1" fmla="val 47829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1784" name="Line 72"/>
          <p:cNvSpPr>
            <a:spLocks noChangeShapeType="1"/>
          </p:cNvSpPr>
          <p:nvPr/>
        </p:nvSpPr>
        <p:spPr bwMode="auto">
          <a:xfrm>
            <a:off x="7018338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85" name="Line 73"/>
          <p:cNvSpPr>
            <a:spLocks noChangeShapeType="1"/>
          </p:cNvSpPr>
          <p:nvPr/>
        </p:nvSpPr>
        <p:spPr bwMode="auto">
          <a:xfrm flipV="1">
            <a:off x="1835150" y="4292600"/>
            <a:ext cx="73025" cy="1152525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86" name="Line 74"/>
          <p:cNvSpPr>
            <a:spLocks noChangeShapeType="1"/>
          </p:cNvSpPr>
          <p:nvPr/>
        </p:nvSpPr>
        <p:spPr bwMode="auto">
          <a:xfrm>
            <a:off x="5219700" y="5661025"/>
            <a:ext cx="2089150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71787" name="Line 75"/>
          <p:cNvSpPr>
            <a:spLocks noChangeShapeType="1"/>
          </p:cNvSpPr>
          <p:nvPr/>
        </p:nvSpPr>
        <p:spPr bwMode="auto">
          <a:xfrm>
            <a:off x="7667625" y="1989138"/>
            <a:ext cx="0" cy="935037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80" name="Text Box 76"/>
          <p:cNvSpPr txBox="1">
            <a:spLocks noChangeArrowheads="1"/>
          </p:cNvSpPr>
          <p:nvPr/>
        </p:nvSpPr>
        <p:spPr bwMode="auto">
          <a:xfrm>
            <a:off x="-36513" y="2117725"/>
            <a:ext cx="1952626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800" b="1"/>
              <a:t>Sort Edges: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025900" y="3352800"/>
            <a:ext cx="496888" cy="457200"/>
          </a:xfrm>
          <a:prstGeom prst="rect">
            <a:avLst/>
          </a:prstGeom>
          <a:noFill/>
          <a:ln w="762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314575" y="5893059"/>
            <a:ext cx="496888" cy="457200"/>
          </a:xfrm>
          <a:prstGeom prst="rect">
            <a:avLst/>
          </a:prstGeom>
          <a:noFill/>
          <a:ln w="762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4760912" y="4572000"/>
            <a:ext cx="496888" cy="457200"/>
          </a:xfrm>
          <a:prstGeom prst="rect">
            <a:avLst/>
          </a:prstGeom>
          <a:noFill/>
          <a:ln w="762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482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73" grpId="0" animBg="1"/>
      <p:bldP spid="371774" grpId="0" animBg="1"/>
      <p:bldP spid="371775" grpId="0" animBg="1"/>
      <p:bldP spid="371776" grpId="0" animBg="1"/>
      <p:bldP spid="371777" grpId="0" animBg="1"/>
      <p:bldP spid="371778" grpId="0" animBg="1"/>
      <p:bldP spid="371779" grpId="0" animBg="1"/>
      <p:bldP spid="371780" grpId="0" animBg="1"/>
      <p:bldP spid="371781" grpId="0" animBg="1"/>
      <p:bldP spid="371784" grpId="0" animBg="1"/>
      <p:bldP spid="371785" grpId="0" animBg="1"/>
      <p:bldP spid="371786" grpId="0" animBg="1"/>
      <p:bldP spid="371787" grpId="0" animBg="1"/>
      <p:bldP spid="2" grpId="0" animBg="1"/>
      <p:bldP spid="74" grpId="0" animBg="1"/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150" y="549275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ym typeface="Symbol" pitchFamily="18" charset="2"/>
              </a:rPr>
              <a:t>Set Cameras</a:t>
            </a:r>
            <a:endParaRPr lang="en-US" altLang="zh-TW" dirty="0" smtClean="0">
              <a:sym typeface="Symbol" pitchFamily="18" charset="2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1581150" y="2652939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H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629150" y="2652939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B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7296150" y="2652939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C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1581150" y="4253139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G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4629150" y="4253139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E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7296150" y="4253139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D</a:t>
            </a: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3105150" y="4938939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F</a:t>
            </a:r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3105150" y="1967139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b="1"/>
              <a:t>A</a:t>
            </a:r>
          </a:p>
        </p:txBody>
      </p:sp>
      <p:cxnSp>
        <p:nvCxnSpPr>
          <p:cNvPr id="43020" name="AutoShape 12"/>
          <p:cNvCxnSpPr>
            <a:cxnSpLocks noChangeShapeType="1"/>
            <a:stCxn id="43019" idx="5"/>
            <a:endCxn id="43013" idx="1"/>
          </p:cNvCxnSpPr>
          <p:nvPr/>
        </p:nvCxnSpPr>
        <p:spPr bwMode="auto">
          <a:xfrm>
            <a:off x="3560763" y="2441802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AutoShape 13"/>
          <p:cNvCxnSpPr>
            <a:cxnSpLocks noChangeShapeType="1"/>
            <a:stCxn id="43019" idx="3"/>
            <a:endCxn id="43012" idx="7"/>
          </p:cNvCxnSpPr>
          <p:nvPr/>
        </p:nvCxnSpPr>
        <p:spPr bwMode="auto">
          <a:xfrm flipH="1">
            <a:off x="2036763" y="2441802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14"/>
          <p:cNvCxnSpPr>
            <a:cxnSpLocks noChangeShapeType="1"/>
            <a:stCxn id="43012" idx="6"/>
            <a:endCxn id="43013" idx="2"/>
          </p:cNvCxnSpPr>
          <p:nvPr/>
        </p:nvCxnSpPr>
        <p:spPr bwMode="auto">
          <a:xfrm>
            <a:off x="2133600" y="2919639"/>
            <a:ext cx="2476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15"/>
          <p:cNvCxnSpPr>
            <a:cxnSpLocks noChangeShapeType="1"/>
            <a:stCxn id="43015" idx="0"/>
            <a:endCxn id="43012" idx="4"/>
          </p:cNvCxnSpPr>
          <p:nvPr/>
        </p:nvCxnSpPr>
        <p:spPr bwMode="auto">
          <a:xfrm flipV="1">
            <a:off x="1847850" y="3205389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AutoShape 16"/>
          <p:cNvCxnSpPr>
            <a:cxnSpLocks noChangeShapeType="1"/>
            <a:stCxn id="43015" idx="5"/>
            <a:endCxn id="43018" idx="1"/>
          </p:cNvCxnSpPr>
          <p:nvPr/>
        </p:nvCxnSpPr>
        <p:spPr bwMode="auto">
          <a:xfrm>
            <a:off x="2036763" y="4727802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17"/>
          <p:cNvCxnSpPr>
            <a:cxnSpLocks noChangeShapeType="1"/>
            <a:stCxn id="43018" idx="7"/>
            <a:endCxn id="43016" idx="3"/>
          </p:cNvCxnSpPr>
          <p:nvPr/>
        </p:nvCxnSpPr>
        <p:spPr bwMode="auto">
          <a:xfrm flipV="1">
            <a:off x="3560763" y="4727802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8"/>
          <p:cNvCxnSpPr>
            <a:cxnSpLocks noChangeShapeType="1"/>
            <a:stCxn id="43016" idx="0"/>
            <a:endCxn id="43013" idx="4"/>
          </p:cNvCxnSpPr>
          <p:nvPr/>
        </p:nvCxnSpPr>
        <p:spPr bwMode="auto">
          <a:xfrm flipV="1">
            <a:off x="4895850" y="3205389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19"/>
          <p:cNvCxnSpPr>
            <a:cxnSpLocks noChangeShapeType="1"/>
            <a:stCxn id="43013" idx="6"/>
            <a:endCxn id="43014" idx="2"/>
          </p:cNvCxnSpPr>
          <p:nvPr/>
        </p:nvCxnSpPr>
        <p:spPr bwMode="auto">
          <a:xfrm>
            <a:off x="5181600" y="2919639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8" name="AutoShape 20"/>
          <p:cNvCxnSpPr>
            <a:cxnSpLocks noChangeShapeType="1"/>
            <a:stCxn id="43016" idx="6"/>
            <a:endCxn id="43017" idx="2"/>
          </p:cNvCxnSpPr>
          <p:nvPr/>
        </p:nvCxnSpPr>
        <p:spPr bwMode="auto">
          <a:xfrm>
            <a:off x="5181600" y="4519839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9" name="AutoShape 21"/>
          <p:cNvCxnSpPr>
            <a:cxnSpLocks noChangeShapeType="1"/>
            <a:stCxn id="43018" idx="0"/>
            <a:endCxn id="43012" idx="5"/>
          </p:cNvCxnSpPr>
          <p:nvPr/>
        </p:nvCxnSpPr>
        <p:spPr bwMode="auto">
          <a:xfrm rot="5400000" flipH="1">
            <a:off x="1808163" y="3356202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1447800" y="3429227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14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2743200" y="3719739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10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2419350" y="478653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3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2419350" y="219573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6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4089400" y="219573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4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3181350" y="25672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5</a:t>
            </a:r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4927600" y="347526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2</a:t>
            </a:r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6070600" y="257673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9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6013450" y="4161064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15</a:t>
            </a: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4006850" y="481193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ctr"/>
            <a:r>
              <a:rPr lang="en-US" altLang="zh-TW" sz="2000" b="1"/>
              <a:t>8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006850" y="2195739"/>
            <a:ext cx="496888" cy="457200"/>
          </a:xfrm>
          <a:prstGeom prst="rect">
            <a:avLst/>
          </a:prstGeom>
          <a:noFill/>
          <a:ln w="762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295525" y="4735998"/>
            <a:ext cx="496888" cy="457200"/>
          </a:xfrm>
          <a:prstGeom prst="rect">
            <a:avLst/>
          </a:prstGeom>
          <a:noFill/>
          <a:ln w="762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4741862" y="3414939"/>
            <a:ext cx="496888" cy="457200"/>
          </a:xfrm>
          <a:prstGeom prst="rect">
            <a:avLst/>
          </a:prstGeom>
          <a:noFill/>
          <a:ln w="762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手繪多邊形 2"/>
          <p:cNvSpPr/>
          <p:nvPr/>
        </p:nvSpPr>
        <p:spPr bwMode="auto">
          <a:xfrm>
            <a:off x="2415192" y="3054731"/>
            <a:ext cx="2192171" cy="1759865"/>
          </a:xfrm>
          <a:custGeom>
            <a:avLst/>
            <a:gdLst>
              <a:gd name="connsiteX0" fmla="*/ 1223747 w 2192171"/>
              <a:gd name="connsiteY0" fmla="*/ 1759865 h 1759865"/>
              <a:gd name="connsiteX1" fmla="*/ 1055796 w 2192171"/>
              <a:gd name="connsiteY1" fmla="*/ 994755 h 1759865"/>
              <a:gd name="connsiteX2" fmla="*/ 150726 w 2192171"/>
              <a:gd name="connsiteY2" fmla="*/ 528224 h 1759865"/>
              <a:gd name="connsiteX3" fmla="*/ 188049 w 2192171"/>
              <a:gd name="connsiteY3" fmla="*/ 136338 h 1759865"/>
              <a:gd name="connsiteX4" fmla="*/ 1970196 w 2192171"/>
              <a:gd name="connsiteY4" fmla="*/ 99016 h 1759865"/>
              <a:gd name="connsiteX5" fmla="*/ 2100824 w 2192171"/>
              <a:gd name="connsiteY5" fmla="*/ 1386640 h 1759865"/>
              <a:gd name="connsiteX6" fmla="*/ 1382367 w 2192171"/>
              <a:gd name="connsiteY6" fmla="*/ 1657228 h 175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2171" h="1759865">
                <a:moveTo>
                  <a:pt x="1223747" y="1759865"/>
                </a:moveTo>
                <a:cubicBezTo>
                  <a:pt x="1229190" y="1479947"/>
                  <a:pt x="1234633" y="1200029"/>
                  <a:pt x="1055796" y="994755"/>
                </a:cubicBezTo>
                <a:cubicBezTo>
                  <a:pt x="876959" y="789481"/>
                  <a:pt x="295350" y="671293"/>
                  <a:pt x="150726" y="528224"/>
                </a:cubicBezTo>
                <a:cubicBezTo>
                  <a:pt x="6102" y="385155"/>
                  <a:pt x="-115196" y="207873"/>
                  <a:pt x="188049" y="136338"/>
                </a:cubicBezTo>
                <a:cubicBezTo>
                  <a:pt x="491294" y="64803"/>
                  <a:pt x="1651400" y="-109368"/>
                  <a:pt x="1970196" y="99016"/>
                </a:cubicBezTo>
                <a:cubicBezTo>
                  <a:pt x="2288992" y="307400"/>
                  <a:pt x="2198796" y="1126938"/>
                  <a:pt x="2100824" y="1386640"/>
                </a:cubicBezTo>
                <a:cubicBezTo>
                  <a:pt x="2002852" y="1646342"/>
                  <a:pt x="1692609" y="1651785"/>
                  <a:pt x="1382367" y="1657228"/>
                </a:cubicBezTo>
              </a:path>
            </a:pathLst>
          </a:custGeom>
          <a:noFill/>
          <a:ln w="571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1962634" y="3554963"/>
            <a:ext cx="1141412" cy="1144870"/>
          </a:xfrm>
          <a:custGeom>
            <a:avLst/>
            <a:gdLst>
              <a:gd name="connsiteX0" fmla="*/ 34117 w 1141412"/>
              <a:gd name="connsiteY0" fmla="*/ 0 h 1144870"/>
              <a:gd name="connsiteX1" fmla="*/ 34117 w 1141412"/>
              <a:gd name="connsiteY1" fmla="*/ 578498 h 1144870"/>
              <a:gd name="connsiteX2" fmla="*/ 388680 w 1141412"/>
              <a:gd name="connsiteY2" fmla="*/ 951723 h 1144870"/>
              <a:gd name="connsiteX3" fmla="*/ 1107137 w 1141412"/>
              <a:gd name="connsiteY3" fmla="*/ 1138335 h 1144870"/>
              <a:gd name="connsiteX4" fmla="*/ 948517 w 1141412"/>
              <a:gd name="connsiteY4" fmla="*/ 727788 h 1144870"/>
              <a:gd name="connsiteX5" fmla="*/ 267382 w 1141412"/>
              <a:gd name="connsiteY5" fmla="*/ 466531 h 1144870"/>
              <a:gd name="connsiteX6" fmla="*/ 99431 w 1141412"/>
              <a:gd name="connsiteY6" fmla="*/ 55984 h 1144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1412" h="1144870">
                <a:moveTo>
                  <a:pt x="34117" y="0"/>
                </a:moveTo>
                <a:cubicBezTo>
                  <a:pt x="4570" y="209939"/>
                  <a:pt x="-24977" y="419878"/>
                  <a:pt x="34117" y="578498"/>
                </a:cubicBezTo>
                <a:cubicBezTo>
                  <a:pt x="93211" y="737119"/>
                  <a:pt x="209843" y="858417"/>
                  <a:pt x="388680" y="951723"/>
                </a:cubicBezTo>
                <a:cubicBezTo>
                  <a:pt x="567517" y="1045029"/>
                  <a:pt x="1013831" y="1175657"/>
                  <a:pt x="1107137" y="1138335"/>
                </a:cubicBezTo>
                <a:cubicBezTo>
                  <a:pt x="1200443" y="1101013"/>
                  <a:pt x="1088476" y="839755"/>
                  <a:pt x="948517" y="727788"/>
                </a:cubicBezTo>
                <a:cubicBezTo>
                  <a:pt x="808558" y="615821"/>
                  <a:pt x="408896" y="578498"/>
                  <a:pt x="267382" y="466531"/>
                </a:cubicBezTo>
                <a:cubicBezTo>
                  <a:pt x="125868" y="354564"/>
                  <a:pt x="112649" y="205274"/>
                  <a:pt x="99431" y="55984"/>
                </a:cubicBezTo>
              </a:path>
            </a:pathLst>
          </a:custGeom>
          <a:noFill/>
          <a:ln w="571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70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76250"/>
            <a:ext cx="73152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Kruskal’s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8280400" cy="51260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u="sng" dirty="0" err="1" smtClean="0">
                <a:solidFill>
                  <a:srgbClr val="0000FF"/>
                </a:solidFill>
              </a:rPr>
              <a:t>Kruskal’s</a:t>
            </a:r>
            <a:r>
              <a:rPr lang="en-US" altLang="zh-TW" u="sng" dirty="0" smtClean="0">
                <a:solidFill>
                  <a:srgbClr val="0000FF"/>
                </a:solidFill>
              </a:rPr>
              <a:t> Algorithm( G(V,E)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Courier New" pitchFamily="49" charset="0"/>
              </a:rPr>
              <a:t>{ T← </a:t>
            </a: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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  While |T|&lt;|V|-1 and E≠ 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  { </a:t>
            </a:r>
            <a:r>
              <a:rPr lang="en-US" altLang="zh-TW" sz="2800" dirty="0" err="1" smtClean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ExtraxtMax</a:t>
            </a:r>
            <a:r>
              <a:rPr lang="en-US" altLang="zh-TW" sz="2800" dirty="0" smtClean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(</a:t>
            </a:r>
            <a:r>
              <a:rPr lang="en-US" altLang="zh-TW" sz="2800" dirty="0" err="1" smtClean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altLang="zh-TW" sz="2800" dirty="0" smtClean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) from 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    If(</a:t>
            </a:r>
            <a:r>
              <a:rPr lang="en-US" altLang="zh-TW" sz="2800" dirty="0" err="1" smtClean="0">
                <a:latin typeface="Courier New" pitchFamily="49" charset="0"/>
                <a:sym typeface="Symbol" pitchFamily="18" charset="2"/>
              </a:rPr>
              <a:t>v,w</a:t>
            </a: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)doesn’t cause cycle in 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        then add (</a:t>
            </a:r>
            <a:r>
              <a:rPr lang="en-US" altLang="zh-TW" sz="2800" dirty="0" err="1" smtClean="0">
                <a:latin typeface="Courier New" pitchFamily="49" charset="0"/>
                <a:sym typeface="Symbol" pitchFamily="18" charset="2"/>
              </a:rPr>
              <a:t>v,w</a:t>
            </a: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) to 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        else discard (</a:t>
            </a:r>
            <a:r>
              <a:rPr lang="en-US" altLang="zh-TW" sz="2800" dirty="0" err="1" smtClean="0">
                <a:latin typeface="Courier New" pitchFamily="49" charset="0"/>
                <a:sym typeface="Symbol" pitchFamily="18" charset="2"/>
              </a:rPr>
              <a:t>v,w</a:t>
            </a: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dirty="0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64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328592"/>
          </a:xfrm>
        </p:spPr>
        <p:txBody>
          <a:bodyPr/>
          <a:lstStyle/>
          <a:p>
            <a:r>
              <a:rPr lang="en-US" altLang="zh-TW" dirty="0"/>
              <a:t>Singapore will host a Formula One race in 2008. The race will be held on a 5.067km long street circuit, consisting of 14 left hand turns and 10 right hand turns. </a:t>
            </a:r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the run up to the F1 race, the number of illegal night street racing activities have been on the rise. Such races consists of several rounds around a designated street circuit.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328592"/>
          </a:xfrm>
        </p:spPr>
        <p:txBody>
          <a:bodyPr/>
          <a:lstStyle/>
          <a:p>
            <a:r>
              <a:rPr lang="en-US" altLang="zh-TW" dirty="0"/>
              <a:t>The authorities would like to deploy a new vehicle monitoring system in order to catch these illegal Saint Andrew’s Road, part of the Formula One circuit racers.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system consists of a (Kenny </a:t>
            </a:r>
            <a:r>
              <a:rPr lang="en-US" altLang="zh-TW" dirty="0" err="1"/>
              <a:t>Pek</a:t>
            </a:r>
            <a:r>
              <a:rPr lang="en-US" altLang="zh-TW" dirty="0"/>
              <a:t>, </a:t>
            </a:r>
            <a:r>
              <a:rPr lang="en-US" altLang="zh-TW" dirty="0" err="1"/>
              <a:t>Piccom</a:t>
            </a:r>
            <a:r>
              <a:rPr lang="en-US" altLang="zh-TW" dirty="0"/>
              <a:t>) number of cameras mounted along various roads. For the system to be effective, there should be </a:t>
            </a:r>
            <a:r>
              <a:rPr lang="en-US" altLang="zh-TW" u="sng" dirty="0">
                <a:solidFill>
                  <a:srgbClr val="FF0000"/>
                </a:solidFill>
              </a:rPr>
              <a:t>at least one camera along each of the possible circuits</a:t>
            </a:r>
            <a:r>
              <a:rPr lang="en-US" altLang="zh-TW" dirty="0"/>
              <a:t>.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692696"/>
            <a:ext cx="7776864" cy="5328592"/>
          </a:xfrm>
        </p:spPr>
        <p:txBody>
          <a:bodyPr/>
          <a:lstStyle/>
          <a:p>
            <a:r>
              <a:rPr lang="en-US" altLang="zh-TW" dirty="0"/>
              <a:t>The Singapore road system can be represented as </a:t>
            </a:r>
            <a:r>
              <a:rPr lang="en-US" altLang="zh-TW" u="sng" dirty="0">
                <a:solidFill>
                  <a:srgbClr val="FF0000"/>
                </a:solidFill>
              </a:rPr>
              <a:t>a series of junctions and connecting bidirectional roads</a:t>
            </a:r>
            <a:r>
              <a:rPr lang="en-US" altLang="zh-TW" dirty="0"/>
              <a:t> (see Figure 5). 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possible racing circuit consists of a </a:t>
            </a:r>
            <a:r>
              <a:rPr lang="en-US" altLang="zh-TW" u="sng" dirty="0">
                <a:solidFill>
                  <a:srgbClr val="FF0000"/>
                </a:solidFill>
              </a:rPr>
              <a:t>start junction</a:t>
            </a:r>
            <a:r>
              <a:rPr lang="en-US" altLang="zh-TW" dirty="0"/>
              <a:t> followed by a path consisting of three or more roads that eventually leads </a:t>
            </a:r>
            <a:r>
              <a:rPr lang="en-US" altLang="zh-TW" u="sng" dirty="0">
                <a:solidFill>
                  <a:srgbClr val="FF0000"/>
                </a:solidFill>
              </a:rPr>
              <a:t>back to the start junction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Each </a:t>
            </a:r>
            <a:r>
              <a:rPr lang="en-US" altLang="zh-TW" dirty="0"/>
              <a:t>road in a racing circuit </a:t>
            </a:r>
            <a:r>
              <a:rPr lang="en-US" altLang="zh-TW" u="sng" dirty="0">
                <a:solidFill>
                  <a:srgbClr val="FF0000"/>
                </a:solidFill>
              </a:rPr>
              <a:t>can be traversed only in one direction, and only once</a:t>
            </a:r>
            <a:r>
              <a:rPr lang="en-US" altLang="zh-TW" dirty="0"/>
              <a:t>. 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(4/5)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052736"/>
            <a:ext cx="7776864" cy="5328592"/>
          </a:xfrm>
        </p:spPr>
        <p:txBody>
          <a:bodyPr/>
          <a:lstStyle/>
          <a:p>
            <a:r>
              <a:rPr lang="en-US" altLang="zh-TW" dirty="0"/>
              <a:t>Your task is to write a program that </a:t>
            </a:r>
            <a:r>
              <a:rPr lang="en-US" altLang="zh-TW" u="sng" dirty="0">
                <a:solidFill>
                  <a:srgbClr val="FF0000"/>
                </a:solidFill>
              </a:rPr>
              <a:t>computes the optimal placement of the vehicle-monitoring cameras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You </a:t>
            </a:r>
            <a:r>
              <a:rPr lang="en-US" altLang="zh-TW" dirty="0"/>
              <a:t>will be provided with a description of a connected road network to be monitored in terms of the roads and junctions.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junctions are </a:t>
            </a:r>
            <a:r>
              <a:rPr lang="en-US" altLang="zh-TW" u="sng" dirty="0">
                <a:solidFill>
                  <a:srgbClr val="FF0000"/>
                </a:solidFill>
              </a:rPr>
              <a:t>identified by the bigger numbers</a:t>
            </a:r>
            <a:r>
              <a:rPr lang="en-US" altLang="zh-TW" dirty="0"/>
              <a:t> in Figure 5.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en-US" altLang="zh-TW" u="sng" dirty="0">
                <a:solidFill>
                  <a:srgbClr val="FF0000"/>
                </a:solidFill>
              </a:rPr>
              <a:t>camera can be deployed on the roads</a:t>
            </a:r>
            <a:r>
              <a:rPr lang="en-US" altLang="zh-TW" dirty="0"/>
              <a:t> (and not the junctions).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328592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u="sng" dirty="0">
                <a:solidFill>
                  <a:srgbClr val="FF0000"/>
                </a:solidFill>
              </a:rPr>
              <a:t>cost of deploying a camera depends on the road on which it is placed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smaller numbers by the roads in Figure 5 indicate the cost of deploying a camera on that road. </a:t>
            </a:r>
            <a:endParaRPr lang="en-US" altLang="zh-TW" dirty="0" smtClean="0"/>
          </a:p>
          <a:p>
            <a:r>
              <a:rPr lang="en-US" altLang="zh-TW" dirty="0" smtClean="0"/>
              <a:t>Your </a:t>
            </a:r>
            <a:r>
              <a:rPr lang="en-US" altLang="zh-TW" dirty="0"/>
              <a:t>job is to select </a:t>
            </a:r>
            <a:r>
              <a:rPr lang="en-US" altLang="zh-TW" u="sng" dirty="0">
                <a:solidFill>
                  <a:srgbClr val="FF0000"/>
                </a:solidFill>
              </a:rPr>
              <a:t>a set of roads that minimizes the total cost</a:t>
            </a:r>
            <a:r>
              <a:rPr lang="en-US" altLang="zh-TW" dirty="0"/>
              <a:t> of deployment </a:t>
            </a:r>
            <a:r>
              <a:rPr lang="en-US" altLang="zh-TW" u="sng" dirty="0">
                <a:solidFill>
                  <a:srgbClr val="FF0000"/>
                </a:solidFill>
              </a:rPr>
              <a:t>while ensuring that there is at least one camera along every possible racing circuit</a:t>
            </a:r>
            <a:r>
              <a:rPr lang="en-US" altLang="zh-TW" dirty="0"/>
              <a:t> (i.e. loop in the road network).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dirty="0"/>
              <a:t>The input consists of </a:t>
            </a:r>
            <a:r>
              <a:rPr lang="en-US" altLang="zh-TW" u="sng" dirty="0">
                <a:solidFill>
                  <a:srgbClr val="FF0000"/>
                </a:solidFill>
              </a:rPr>
              <a:t>a line containing the number c of </a:t>
            </a:r>
            <a:r>
              <a:rPr lang="en-US" altLang="zh-TW" u="sng" dirty="0" smtClean="0">
                <a:solidFill>
                  <a:srgbClr val="FF0000"/>
                </a:solidFill>
              </a:rPr>
              <a:t>datasets</a:t>
            </a:r>
            <a:r>
              <a:rPr lang="en-US" altLang="zh-TW" dirty="0" smtClean="0"/>
              <a:t>, followed </a:t>
            </a:r>
            <a:r>
              <a:rPr lang="en-US" altLang="zh-TW" dirty="0"/>
              <a:t>by c datasets, followed by a line containing the number ‘0’.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first line of each dataset contains </a:t>
            </a:r>
            <a:r>
              <a:rPr lang="en-US" altLang="zh-TW" u="sng" dirty="0">
                <a:solidFill>
                  <a:srgbClr val="FF0000"/>
                </a:solidFill>
              </a:rPr>
              <a:t>two positive integers, n and m</a:t>
            </a:r>
            <a:r>
              <a:rPr lang="en-US" altLang="zh-TW" dirty="0"/>
              <a:t>, separated by a blank, which represent the </a:t>
            </a:r>
            <a:r>
              <a:rPr lang="en-US" altLang="zh-TW" u="sng" dirty="0">
                <a:solidFill>
                  <a:srgbClr val="FF0000"/>
                </a:solidFill>
              </a:rPr>
              <a:t>number of junctions</a:t>
            </a:r>
            <a:r>
              <a:rPr lang="en-US" altLang="zh-TW" dirty="0"/>
              <a:t> and </a:t>
            </a:r>
            <a:r>
              <a:rPr lang="en-US" altLang="zh-TW" u="sng" dirty="0">
                <a:solidFill>
                  <a:srgbClr val="FF0000"/>
                </a:solidFill>
              </a:rPr>
              <a:t>number of roads</a:t>
            </a:r>
            <a:r>
              <a:rPr lang="en-US" altLang="zh-TW" dirty="0"/>
              <a:t>, respectively.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335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124744"/>
            <a:ext cx="7776864" cy="4536504"/>
          </a:xfrm>
        </p:spPr>
        <p:txBody>
          <a:bodyPr/>
          <a:lstStyle/>
          <a:p>
            <a:r>
              <a:rPr lang="en-US" altLang="zh-TW" dirty="0" smtClean="0"/>
              <a:t>You </a:t>
            </a:r>
            <a:r>
              <a:rPr lang="en-US" altLang="zh-TW" dirty="0"/>
              <a:t>may assume that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0 </a:t>
            </a:r>
            <a:r>
              <a:rPr lang="en-US" altLang="zh-TW" dirty="0"/>
              <a:t>&lt; n &lt; 10000 and 0 &lt; m &lt; </a:t>
            </a:r>
            <a:r>
              <a:rPr lang="en-US" altLang="zh-TW" dirty="0" smtClean="0"/>
              <a:t>100000 </a:t>
            </a:r>
          </a:p>
          <a:p>
            <a:r>
              <a:rPr lang="en-US" altLang="zh-TW" dirty="0" smtClean="0"/>
              <a:t>For </a:t>
            </a:r>
            <a:r>
              <a:rPr lang="en-US" altLang="zh-TW" dirty="0"/>
              <a:t>simplicity, we label each of the </a:t>
            </a:r>
            <a:r>
              <a:rPr lang="en-US" altLang="zh-TW" u="sng" dirty="0">
                <a:solidFill>
                  <a:srgbClr val="FF0000"/>
                </a:solidFill>
              </a:rPr>
              <a:t>n junctions from 1 to n</a:t>
            </a:r>
            <a:r>
              <a:rPr lang="en-US" altLang="zh-TW" dirty="0"/>
              <a:t>. The following m lines of each dataset each describes one road. Each line consists of three positive integers which are the labels of two different junctions and the cost of deploying a camera on this road.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cost of deploying a camera is </a:t>
            </a:r>
            <a:r>
              <a:rPr lang="en-US" altLang="zh-TW" u="sng" dirty="0">
                <a:solidFill>
                  <a:srgbClr val="FF0000"/>
                </a:solidFill>
              </a:rPr>
              <a:t>between 1 and 1000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999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dirty="0"/>
              <a:t>The output consists of </a:t>
            </a:r>
            <a:r>
              <a:rPr lang="en-US" altLang="zh-TW" u="sng" dirty="0">
                <a:solidFill>
                  <a:srgbClr val="FF0000"/>
                </a:solidFill>
              </a:rPr>
              <a:t>one line for each dataset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u="sng" dirty="0">
                <a:solidFill>
                  <a:srgbClr val="FF0000"/>
                </a:solidFill>
              </a:rPr>
              <a:t>c-</a:t>
            </a:r>
            <a:r>
              <a:rPr lang="en-US" altLang="zh-TW" u="sng" dirty="0" err="1">
                <a:solidFill>
                  <a:srgbClr val="FF0000"/>
                </a:solidFill>
              </a:rPr>
              <a:t>th</a:t>
            </a:r>
            <a:r>
              <a:rPr lang="en-US" altLang="zh-TW" dirty="0"/>
              <a:t> line contains </a:t>
            </a:r>
            <a:r>
              <a:rPr lang="en-US" altLang="zh-TW" u="sng" dirty="0">
                <a:solidFill>
                  <a:srgbClr val="FF0000"/>
                </a:solidFill>
              </a:rPr>
              <a:t>one single number</a:t>
            </a:r>
            <a:r>
              <a:rPr lang="en-US" altLang="zh-TW" dirty="0"/>
              <a:t>, representing the minimal cost of setting up the vehicle monitoring system such that </a:t>
            </a:r>
            <a:r>
              <a:rPr lang="en-US" altLang="zh-TW" u="sng" dirty="0">
                <a:solidFill>
                  <a:srgbClr val="FF0000"/>
                </a:solidFill>
              </a:rPr>
              <a:t>there is at least one camera </a:t>
            </a:r>
            <a:r>
              <a:rPr lang="en-US" altLang="zh-TW" u="sng" dirty="0" smtClean="0">
                <a:solidFill>
                  <a:srgbClr val="FF0000"/>
                </a:solidFill>
              </a:rPr>
              <a:t>along </a:t>
            </a:r>
            <a:r>
              <a:rPr lang="en-US" altLang="zh-TW" u="sng" dirty="0">
                <a:solidFill>
                  <a:srgbClr val="FF0000"/>
                </a:solidFill>
              </a:rPr>
              <a:t>every possible circuit</a:t>
            </a:r>
            <a:r>
              <a:rPr lang="en-US" altLang="zh-TW" dirty="0"/>
              <a:t>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96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1788</TotalTime>
  <Words>799</Words>
  <Application>Microsoft Office PowerPoint</Application>
  <PresentationFormat>如螢幕大小 (4:3)</PresentationFormat>
  <Paragraphs>163</Paragraphs>
  <Slides>15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古典-1</vt:lpstr>
      <vt:lpstr>Uva 1234 (LA4110) Racing</vt:lpstr>
      <vt:lpstr>Problem Descriptions (1/5)</vt:lpstr>
      <vt:lpstr>Problem Descriptions (2/5)</vt:lpstr>
      <vt:lpstr>Problem Descriptions (3/5)</vt:lpstr>
      <vt:lpstr>Problem Descriptions (4/5)</vt:lpstr>
      <vt:lpstr>Problem Descriptions (5/5)</vt:lpstr>
      <vt:lpstr>Input</vt:lpstr>
      <vt:lpstr>Input</vt:lpstr>
      <vt:lpstr>Output</vt:lpstr>
      <vt:lpstr>PowerPoint 簡報</vt:lpstr>
      <vt:lpstr>I/O Example</vt:lpstr>
      <vt:lpstr>Maximum Spanning Tree</vt:lpstr>
      <vt:lpstr>Kruskal’s Algorithm</vt:lpstr>
      <vt:lpstr>Set Cameras</vt:lpstr>
      <vt:lpstr>Kruskal’s Algorithm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948</cp:revision>
  <dcterms:created xsi:type="dcterms:W3CDTF">2007-09-17T04:06:35Z</dcterms:created>
  <dcterms:modified xsi:type="dcterms:W3CDTF">2018-12-05T08:59:29Z</dcterms:modified>
</cp:coreProperties>
</file>