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2"/>
  </p:notesMasterIdLst>
  <p:sldIdLst>
    <p:sldId id="256" r:id="rId2"/>
    <p:sldId id="373" r:id="rId3"/>
    <p:sldId id="374" r:id="rId4"/>
    <p:sldId id="375" r:id="rId5"/>
    <p:sldId id="376" r:id="rId6"/>
    <p:sldId id="377" r:id="rId7"/>
    <p:sldId id="378" r:id="rId8"/>
    <p:sldId id="386" r:id="rId9"/>
    <p:sldId id="387" r:id="rId10"/>
    <p:sldId id="379" r:id="rId11"/>
    <p:sldId id="388" r:id="rId12"/>
    <p:sldId id="380" r:id="rId13"/>
    <p:sldId id="381" r:id="rId14"/>
    <p:sldId id="382" r:id="rId15"/>
    <p:sldId id="384" r:id="rId16"/>
    <p:sldId id="383" r:id="rId17"/>
    <p:sldId id="385" r:id="rId18"/>
    <p:sldId id="389" r:id="rId19"/>
    <p:sldId id="418" r:id="rId20"/>
    <p:sldId id="406" r:id="rId21"/>
    <p:sldId id="407" r:id="rId22"/>
    <p:sldId id="408" r:id="rId23"/>
    <p:sldId id="419" r:id="rId24"/>
    <p:sldId id="409" r:id="rId25"/>
    <p:sldId id="412" r:id="rId26"/>
    <p:sldId id="420" r:id="rId27"/>
    <p:sldId id="421" r:id="rId28"/>
    <p:sldId id="423" r:id="rId29"/>
    <p:sldId id="424" r:id="rId30"/>
    <p:sldId id="425" r:id="rId31"/>
    <p:sldId id="422" r:id="rId32"/>
    <p:sldId id="427" r:id="rId33"/>
    <p:sldId id="414" r:id="rId34"/>
    <p:sldId id="429" r:id="rId35"/>
    <p:sldId id="428" r:id="rId36"/>
    <p:sldId id="430" r:id="rId37"/>
    <p:sldId id="417" r:id="rId38"/>
    <p:sldId id="431" r:id="rId39"/>
    <p:sldId id="432" r:id="rId40"/>
    <p:sldId id="433" r:id="rId4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FF99FF"/>
    <a:srgbClr val="F8F8F8"/>
    <a:srgbClr val="FF00FF"/>
    <a:srgbClr val="0033CC"/>
    <a:srgbClr val="00CCFF"/>
    <a:srgbClr val="00FFFF"/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87840" autoAdjust="0"/>
  </p:normalViewPr>
  <p:slideViewPr>
    <p:cSldViewPr>
      <p:cViewPr>
        <p:scale>
          <a:sx n="100" d="100"/>
          <a:sy n="100" d="100"/>
        </p:scale>
        <p:origin x="-1860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/>
              <a:t>Uva</a:t>
            </a:r>
            <a:r>
              <a:rPr lang="en-US" altLang="zh-TW" dirty="0" smtClean="0"/>
              <a:t> 11235</a:t>
            </a:r>
            <a:endParaRPr lang="en-US" altLang="zh-TW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600" y="3573016"/>
            <a:ext cx="7488832" cy="1360488"/>
          </a:xfrm>
        </p:spPr>
        <p:txBody>
          <a:bodyPr/>
          <a:lstStyle/>
          <a:p>
            <a:r>
              <a:rPr lang="en-US" altLang="zh-TW" dirty="0" smtClean="0"/>
              <a:t>Frequent Values</a:t>
            </a:r>
          </a:p>
          <a:p>
            <a:pPr eaLnBrk="1" hangingPunct="1"/>
            <a:r>
              <a:rPr lang="en-US" altLang="zh-TW" dirty="0" smtClean="0">
                <a:latin typeface="Arial" charset="0"/>
              </a:rPr>
              <a:t>Time: 3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4785" y="260648"/>
            <a:ext cx="7845687" cy="838200"/>
          </a:xfrm>
        </p:spPr>
        <p:txBody>
          <a:bodyPr/>
          <a:lstStyle/>
          <a:p>
            <a:r>
              <a:rPr lang="en-US" altLang="zh-TW" dirty="0" smtClean="0">
                <a:latin typeface="Calibri" pitchFamily="34" charset="0"/>
              </a:rPr>
              <a:t>Query Case 2: </a:t>
            </a:r>
            <a:r>
              <a:rPr lang="en-US" altLang="zh-TW" dirty="0" smtClean="0">
                <a:solidFill>
                  <a:srgbClr val="FF0000"/>
                </a:solidFill>
                <a:latin typeface="Calibri" pitchFamily="34" charset="0"/>
              </a:rPr>
              <a:t>type[L]!=type[R]</a:t>
            </a:r>
            <a:endParaRPr lang="zh-TW" altLang="en-US" dirty="0">
              <a:solidFill>
                <a:srgbClr val="FF0000"/>
              </a:solidFill>
              <a:latin typeface="Calibri" pitchFamily="34" charset="0"/>
              <a:ea typeface="標楷體" pitchFamily="65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81326"/>
              </p:ext>
            </p:extLst>
          </p:nvPr>
        </p:nvGraphicFramePr>
        <p:xfrm>
          <a:off x="1835696" y="1196752"/>
          <a:ext cx="27709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-108520" y="2096456"/>
            <a:ext cx="969053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pt-BR" altLang="zh-TW" b="1" dirty="0" smtClean="0">
                <a:latin typeface="Calibri" pitchFamily="34" charset="0"/>
              </a:rPr>
              <a:t>Ans=max(</a:t>
            </a:r>
            <a:r>
              <a:rPr lang="pt-BR" altLang="zh-TW" b="1" u="sng" dirty="0" smtClean="0">
                <a:solidFill>
                  <a:srgbClr val="FF0000"/>
                </a:solidFill>
                <a:latin typeface="Calibri" pitchFamily="34" charset="0"/>
              </a:rPr>
              <a:t>right(L</a:t>
            </a:r>
            <a:r>
              <a:rPr lang="pt-BR" altLang="zh-TW" b="1" u="sng" dirty="0">
                <a:solidFill>
                  <a:srgbClr val="FF0000"/>
                </a:solidFill>
                <a:latin typeface="Calibri" pitchFamily="34" charset="0"/>
              </a:rPr>
              <a:t>)-L+1</a:t>
            </a:r>
            <a:r>
              <a:rPr lang="pt-BR" altLang="zh-TW" b="1" dirty="0">
                <a:latin typeface="Calibri" pitchFamily="34" charset="0"/>
              </a:rPr>
              <a:t> , </a:t>
            </a:r>
            <a:r>
              <a:rPr lang="pt-BR" altLang="zh-TW" b="1" u="sng" dirty="0">
                <a:solidFill>
                  <a:srgbClr val="FF0000"/>
                </a:solidFill>
                <a:latin typeface="Calibri" pitchFamily="34" charset="0"/>
              </a:rPr>
              <a:t>R - left[R]+1</a:t>
            </a:r>
            <a:r>
              <a:rPr lang="pt-BR" altLang="zh-TW" b="1" dirty="0">
                <a:latin typeface="Calibri" pitchFamily="34" charset="0"/>
              </a:rPr>
              <a:t>, </a:t>
            </a:r>
            <a:r>
              <a:rPr lang="pt-BR" altLang="zh-TW" b="1" u="sng" dirty="0">
                <a:solidFill>
                  <a:srgbClr val="FF0000"/>
                </a:solidFill>
                <a:latin typeface="Calibri" pitchFamily="34" charset="0"/>
              </a:rPr>
              <a:t>max </a:t>
            </a:r>
            <a:r>
              <a:rPr lang="pt-BR" altLang="zh-TW" b="1" u="sng" dirty="0" smtClean="0">
                <a:solidFill>
                  <a:srgbClr val="FF0000"/>
                </a:solidFill>
                <a:latin typeface="Calibri" pitchFamily="34" charset="0"/>
              </a:rPr>
              <a:t>count </a:t>
            </a:r>
            <a:r>
              <a:rPr lang="pt-BR" altLang="zh-TW" b="1" u="sng" dirty="0" smtClean="0">
                <a:solidFill>
                  <a:srgbClr val="FF0000"/>
                </a:solidFill>
                <a:latin typeface="Calibri" pitchFamily="34" charset="0"/>
              </a:rPr>
              <a:t>(count[L+1</a:t>
            </a:r>
            <a:r>
              <a:rPr lang="pt-BR" altLang="zh-TW" b="1" u="sng" dirty="0" smtClean="0">
                <a:solidFill>
                  <a:srgbClr val="FF0000"/>
                </a:solidFill>
                <a:latin typeface="Calibri" pitchFamily="34" charset="0"/>
              </a:rPr>
              <a:t>] ~ </a:t>
            </a:r>
            <a:r>
              <a:rPr lang="pt-BR" altLang="zh-TW" b="1" u="sng" dirty="0" smtClean="0">
                <a:solidFill>
                  <a:srgbClr val="FF0000"/>
                </a:solidFill>
                <a:latin typeface="Calibri" pitchFamily="34" charset="0"/>
              </a:rPr>
              <a:t>count[R-1</a:t>
            </a:r>
            <a:r>
              <a:rPr lang="pt-BR" altLang="zh-TW" b="1" u="sng" dirty="0" smtClean="0">
                <a:solidFill>
                  <a:srgbClr val="FF0000"/>
                </a:solidFill>
                <a:latin typeface="Calibri" pitchFamily="34" charset="0"/>
              </a:rPr>
              <a:t>])</a:t>
            </a:r>
            <a:r>
              <a:rPr lang="pt-BR" altLang="zh-TW" b="1" dirty="0" smtClean="0">
                <a:latin typeface="Calibri" pitchFamily="34" charset="0"/>
              </a:rPr>
              <a:t>)</a:t>
            </a:r>
            <a:endParaRPr lang="zh-TW" altLang="en-US" b="1" dirty="0">
              <a:latin typeface="Calibri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259632" y="2555612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0033CC"/>
                </a:solidFill>
                <a:latin typeface="Calibri" pitchFamily="34" charset="0"/>
              </a:rPr>
              <a:t>No. of type[L]</a:t>
            </a:r>
            <a:endParaRPr lang="zh-TW" altLang="en-US" sz="1800" b="1" dirty="0">
              <a:solidFill>
                <a:srgbClr val="0033CC"/>
              </a:solidFill>
              <a:latin typeface="Calibri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987824" y="2555612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0033CC"/>
                </a:solidFill>
                <a:latin typeface="Calibri" pitchFamily="34" charset="0"/>
              </a:rPr>
              <a:t>No. of </a:t>
            </a:r>
            <a:r>
              <a:rPr lang="en-US" altLang="zh-TW" sz="1800" b="1" dirty="0" err="1" smtClean="0">
                <a:solidFill>
                  <a:srgbClr val="0033CC"/>
                </a:solidFill>
                <a:latin typeface="Calibri" pitchFamily="34" charset="0"/>
              </a:rPr>
              <a:t>num</a:t>
            </a:r>
            <a:r>
              <a:rPr lang="en-US" altLang="zh-TW" sz="1800" b="1" dirty="0" smtClean="0">
                <a:solidFill>
                  <a:srgbClr val="0033CC"/>
                </a:solidFill>
                <a:latin typeface="Calibri" pitchFamily="34" charset="0"/>
              </a:rPr>
              <a:t>[R]</a:t>
            </a:r>
            <a:endParaRPr lang="zh-TW" altLang="en-US" sz="1800" b="1" dirty="0">
              <a:solidFill>
                <a:srgbClr val="0033CC"/>
              </a:solidFill>
              <a:latin typeface="Calibri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970059" y="2555612"/>
            <a:ext cx="442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0033CC"/>
                </a:solidFill>
                <a:latin typeface="Calibri" pitchFamily="34" charset="0"/>
              </a:rPr>
              <a:t>From count[L]+1 To count[R]-1 </a:t>
            </a:r>
            <a:r>
              <a:rPr lang="zh-TW" altLang="en-US" sz="1800" b="1" dirty="0" smtClean="0">
                <a:solidFill>
                  <a:srgbClr val="0033CC"/>
                </a:solidFill>
                <a:latin typeface="標楷體" pitchFamily="65" charset="-120"/>
                <a:ea typeface="標楷體" pitchFamily="65" charset="-120"/>
              </a:rPr>
              <a:t>之</a:t>
            </a:r>
            <a:r>
              <a:rPr lang="zh-TW" altLang="en-US" sz="1800" b="1" dirty="0" smtClean="0">
                <a:solidFill>
                  <a:srgbClr val="0033CC"/>
                </a:solidFill>
                <a:latin typeface="Calibri" pitchFamily="34" charset="0"/>
              </a:rPr>
              <a:t> </a:t>
            </a:r>
            <a:r>
              <a:rPr lang="en-US" altLang="zh-TW" sz="1800" b="1" dirty="0" smtClean="0">
                <a:solidFill>
                  <a:srgbClr val="0033CC"/>
                </a:solidFill>
                <a:latin typeface="Calibri" pitchFamily="34" charset="0"/>
              </a:rPr>
              <a:t>max count</a:t>
            </a:r>
            <a:endParaRPr lang="zh-TW" altLang="en-US" sz="1800" b="1" dirty="0">
              <a:solidFill>
                <a:srgbClr val="0033CC"/>
              </a:solidFill>
              <a:latin typeface="Calibri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73161" y="2546612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Calibri" pitchFamily="34" charset="0"/>
              </a:rPr>
              <a:t>(1)</a:t>
            </a:r>
            <a:endParaRPr lang="zh-TW" altLang="en-US" b="1" dirty="0">
              <a:latin typeface="Calibri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660109" y="2535287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Calibri" pitchFamily="34" charset="0"/>
              </a:rPr>
              <a:t>(2)</a:t>
            </a:r>
            <a:endParaRPr lang="zh-TW" altLang="en-US" b="1" dirty="0">
              <a:latin typeface="Calibri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660108" y="126876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Calibri" pitchFamily="34" charset="0"/>
              </a:rPr>
              <a:t>(3)</a:t>
            </a:r>
            <a:endParaRPr lang="zh-TW" altLang="en-US" b="1" dirty="0">
              <a:latin typeface="Calibri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644008" y="251327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Calibri" pitchFamily="34" charset="0"/>
              </a:rPr>
              <a:t>(3)</a:t>
            </a:r>
            <a:endParaRPr lang="zh-TW" altLang="en-US" b="1" dirty="0">
              <a:latin typeface="Calibri" pitchFamily="34" charset="0"/>
            </a:endParaRPr>
          </a:p>
        </p:txBody>
      </p:sp>
      <p:cxnSp>
        <p:nvCxnSpPr>
          <p:cNvPr id="5" name="直線接點 4"/>
          <p:cNvCxnSpPr/>
          <p:nvPr/>
        </p:nvCxnSpPr>
        <p:spPr bwMode="auto">
          <a:xfrm>
            <a:off x="1354126" y="4509120"/>
            <a:ext cx="158417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27"/>
          <p:cNvCxnSpPr/>
          <p:nvPr/>
        </p:nvCxnSpPr>
        <p:spPr bwMode="auto">
          <a:xfrm>
            <a:off x="2938302" y="4509120"/>
            <a:ext cx="913618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接點 30"/>
          <p:cNvCxnSpPr/>
          <p:nvPr/>
        </p:nvCxnSpPr>
        <p:spPr bwMode="auto">
          <a:xfrm>
            <a:off x="3851920" y="4509120"/>
            <a:ext cx="913618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接點 31"/>
          <p:cNvCxnSpPr/>
          <p:nvPr/>
        </p:nvCxnSpPr>
        <p:spPr bwMode="auto">
          <a:xfrm>
            <a:off x="4738502" y="4509120"/>
            <a:ext cx="913618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/>
          <p:cNvCxnSpPr/>
          <p:nvPr/>
        </p:nvCxnSpPr>
        <p:spPr bwMode="auto">
          <a:xfrm>
            <a:off x="5652120" y="4509120"/>
            <a:ext cx="158417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文字方塊 33"/>
          <p:cNvSpPr txBox="1"/>
          <p:nvPr/>
        </p:nvSpPr>
        <p:spPr>
          <a:xfrm>
            <a:off x="1881226" y="3591501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itchFamily="34" charset="0"/>
              </a:rPr>
              <a:t>L</a:t>
            </a:r>
            <a:endParaRPr lang="zh-TW" altLang="en-US" b="1" dirty="0">
              <a:latin typeface="Calibri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265313" y="361816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Calibri" pitchFamily="34" charset="0"/>
              </a:rPr>
              <a:t>R</a:t>
            </a:r>
            <a:endParaRPr lang="zh-TW" altLang="en-US" b="1" dirty="0">
              <a:latin typeface="Calibri" pitchFamily="34" charset="0"/>
            </a:endParaRPr>
          </a:p>
        </p:txBody>
      </p:sp>
      <p:cxnSp>
        <p:nvCxnSpPr>
          <p:cNvPr id="36" name="直線單箭頭接點 35"/>
          <p:cNvCxnSpPr/>
          <p:nvPr/>
        </p:nvCxnSpPr>
        <p:spPr bwMode="auto">
          <a:xfrm>
            <a:off x="6444208" y="3996498"/>
            <a:ext cx="0" cy="4857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線單箭頭接點 36"/>
          <p:cNvCxnSpPr/>
          <p:nvPr/>
        </p:nvCxnSpPr>
        <p:spPr bwMode="auto">
          <a:xfrm>
            <a:off x="2038481" y="3969833"/>
            <a:ext cx="13239" cy="47443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線接點 38"/>
          <p:cNvCxnSpPr/>
          <p:nvPr/>
        </p:nvCxnSpPr>
        <p:spPr bwMode="auto">
          <a:xfrm>
            <a:off x="2009998" y="4797152"/>
            <a:ext cx="92830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線接點 39"/>
          <p:cNvCxnSpPr/>
          <p:nvPr/>
        </p:nvCxnSpPr>
        <p:spPr bwMode="auto">
          <a:xfrm>
            <a:off x="5659920" y="4797152"/>
            <a:ext cx="8562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接點 42"/>
          <p:cNvCxnSpPr/>
          <p:nvPr/>
        </p:nvCxnSpPr>
        <p:spPr bwMode="auto">
          <a:xfrm>
            <a:off x="2923616" y="4797152"/>
            <a:ext cx="273630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線接點 45"/>
          <p:cNvCxnSpPr/>
          <p:nvPr/>
        </p:nvCxnSpPr>
        <p:spPr bwMode="auto">
          <a:xfrm>
            <a:off x="2923616" y="3969833"/>
            <a:ext cx="14686" cy="1403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線接點 46"/>
          <p:cNvCxnSpPr/>
          <p:nvPr/>
        </p:nvCxnSpPr>
        <p:spPr bwMode="auto">
          <a:xfrm>
            <a:off x="5657179" y="4005064"/>
            <a:ext cx="14686" cy="1403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文字方塊 47"/>
          <p:cNvSpPr txBox="1"/>
          <p:nvPr/>
        </p:nvSpPr>
        <p:spPr>
          <a:xfrm>
            <a:off x="1218224" y="4998342"/>
            <a:ext cx="1640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TW" b="1" u="sng" dirty="0">
                <a:solidFill>
                  <a:srgbClr val="FF0000"/>
                </a:solidFill>
                <a:latin typeface="Calibri" pitchFamily="34" charset="0"/>
              </a:rPr>
              <a:t>right(L)-L+1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5770465" y="4983831"/>
            <a:ext cx="1705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TW" b="1" u="sng" dirty="0">
                <a:solidFill>
                  <a:srgbClr val="FF0000"/>
                </a:solidFill>
                <a:latin typeface="Calibri" pitchFamily="34" charset="0"/>
              </a:rPr>
              <a:t>R - left[R]+1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919796" y="5661248"/>
            <a:ext cx="3550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TW" b="1" u="sng" dirty="0">
                <a:solidFill>
                  <a:srgbClr val="FF0000"/>
                </a:solidFill>
                <a:latin typeface="Calibri" pitchFamily="34" charset="0"/>
              </a:rPr>
              <a:t>max count </a:t>
            </a:r>
            <a:endParaRPr lang="pt-BR" altLang="zh-TW" b="1" u="sng" dirty="0" smtClean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pt-BR" altLang="zh-TW" b="1" u="sng" smtClean="0">
                <a:solidFill>
                  <a:srgbClr val="FF0000"/>
                </a:solidFill>
                <a:latin typeface="Calibri" pitchFamily="34" charset="0"/>
              </a:rPr>
              <a:t>(count[L+1</a:t>
            </a:r>
            <a:r>
              <a:rPr lang="pt-BR" altLang="zh-TW" b="1" u="sng" dirty="0" smtClean="0">
                <a:solidFill>
                  <a:srgbClr val="FF0000"/>
                </a:solidFill>
                <a:latin typeface="Calibri" pitchFamily="34" charset="0"/>
              </a:rPr>
              <a:t>] </a:t>
            </a:r>
            <a:r>
              <a:rPr lang="pt-BR" altLang="zh-TW" b="1" u="sng">
                <a:solidFill>
                  <a:srgbClr val="FF0000"/>
                </a:solidFill>
                <a:latin typeface="Calibri" pitchFamily="34" charset="0"/>
              </a:rPr>
              <a:t>~ </a:t>
            </a:r>
            <a:r>
              <a:rPr lang="pt-BR" altLang="zh-TW" b="1" u="sng" smtClean="0">
                <a:solidFill>
                  <a:srgbClr val="FF0000"/>
                </a:solidFill>
                <a:latin typeface="Calibri" pitchFamily="34" charset="0"/>
              </a:rPr>
              <a:t>count[R- </a:t>
            </a:r>
            <a:r>
              <a:rPr lang="pt-BR" altLang="zh-TW" b="1" u="sng" dirty="0">
                <a:solidFill>
                  <a:srgbClr val="FF0000"/>
                </a:solidFill>
                <a:latin typeface="Calibri" pitchFamily="34" charset="0"/>
              </a:rPr>
              <a:t>1])</a:t>
            </a:r>
            <a:endParaRPr lang="zh-TW" altLang="en-US" dirty="0"/>
          </a:p>
        </p:txBody>
      </p:sp>
      <p:cxnSp>
        <p:nvCxnSpPr>
          <p:cNvPr id="53" name="直線單箭頭接點 52"/>
          <p:cNvCxnSpPr/>
          <p:nvPr/>
        </p:nvCxnSpPr>
        <p:spPr bwMode="auto">
          <a:xfrm flipV="1">
            <a:off x="4291768" y="4983831"/>
            <a:ext cx="0" cy="6774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字方塊 29"/>
          <p:cNvSpPr txBox="1"/>
          <p:nvPr/>
        </p:nvSpPr>
        <p:spPr>
          <a:xfrm>
            <a:off x="1609888" y="5597271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O(1)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444208" y="5589240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O(1)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00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TW" dirty="0" smtClean="0"/>
              <a:t>RMQ-Sparse Table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2856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315200" cy="838200"/>
          </a:xfrm>
        </p:spPr>
        <p:txBody>
          <a:bodyPr/>
          <a:lstStyle/>
          <a:p>
            <a:r>
              <a:rPr lang="en-US" altLang="zh-TW" dirty="0" smtClean="0">
                <a:latin typeface="Calibri" pitchFamily="34" charset="0"/>
              </a:rPr>
              <a:t>Range Max/Min Query (RMQ)</a:t>
            </a:r>
            <a:endParaRPr lang="zh-TW" altLang="en-US" dirty="0">
              <a:solidFill>
                <a:srgbClr val="FF0000"/>
              </a:solidFill>
              <a:latin typeface="Calibri" pitchFamily="34" charset="0"/>
              <a:ea typeface="標楷體" pitchFamily="65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80842"/>
              </p:ext>
            </p:extLst>
          </p:nvPr>
        </p:nvGraphicFramePr>
        <p:xfrm>
          <a:off x="1403648" y="1628800"/>
          <a:ext cx="67687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51"/>
                <a:gridCol w="451251"/>
                <a:gridCol w="451251"/>
                <a:gridCol w="451251"/>
                <a:gridCol w="451251"/>
                <a:gridCol w="451251"/>
                <a:gridCol w="451251"/>
                <a:gridCol w="451251"/>
                <a:gridCol w="451251"/>
                <a:gridCol w="451251"/>
                <a:gridCol w="451251"/>
                <a:gridCol w="451251"/>
                <a:gridCol w="451251"/>
                <a:gridCol w="451251"/>
                <a:gridCol w="4512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TW" sz="1200" b="1" baseline="30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TW" sz="1200" b="1" baseline="30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15" name="直線接點 14"/>
          <p:cNvCxnSpPr/>
          <p:nvPr/>
        </p:nvCxnSpPr>
        <p:spPr bwMode="auto">
          <a:xfrm>
            <a:off x="1835696" y="2924944"/>
            <a:ext cx="93610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27"/>
          <p:cNvCxnSpPr/>
          <p:nvPr/>
        </p:nvCxnSpPr>
        <p:spPr bwMode="auto">
          <a:xfrm>
            <a:off x="2339752" y="3140968"/>
            <a:ext cx="93610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/>
          <p:nvPr/>
        </p:nvCxnSpPr>
        <p:spPr bwMode="auto">
          <a:xfrm>
            <a:off x="2771800" y="3284984"/>
            <a:ext cx="93610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接點 29"/>
          <p:cNvCxnSpPr/>
          <p:nvPr/>
        </p:nvCxnSpPr>
        <p:spPr bwMode="auto">
          <a:xfrm>
            <a:off x="3275856" y="3429000"/>
            <a:ext cx="93610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接點 30"/>
          <p:cNvCxnSpPr/>
          <p:nvPr/>
        </p:nvCxnSpPr>
        <p:spPr bwMode="auto">
          <a:xfrm>
            <a:off x="3779912" y="3645024"/>
            <a:ext cx="93610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接點 31"/>
          <p:cNvCxnSpPr/>
          <p:nvPr/>
        </p:nvCxnSpPr>
        <p:spPr bwMode="auto">
          <a:xfrm>
            <a:off x="4211960" y="3789040"/>
            <a:ext cx="93610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/>
          <p:cNvCxnSpPr/>
          <p:nvPr/>
        </p:nvCxnSpPr>
        <p:spPr bwMode="auto">
          <a:xfrm>
            <a:off x="4644008" y="3933056"/>
            <a:ext cx="93610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接點 33"/>
          <p:cNvCxnSpPr/>
          <p:nvPr/>
        </p:nvCxnSpPr>
        <p:spPr bwMode="auto">
          <a:xfrm>
            <a:off x="5148064" y="4149080"/>
            <a:ext cx="93610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接點 34"/>
          <p:cNvCxnSpPr/>
          <p:nvPr/>
        </p:nvCxnSpPr>
        <p:spPr bwMode="auto">
          <a:xfrm>
            <a:off x="5580112" y="4293096"/>
            <a:ext cx="93610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線接點 35"/>
          <p:cNvCxnSpPr/>
          <p:nvPr/>
        </p:nvCxnSpPr>
        <p:spPr bwMode="auto">
          <a:xfrm>
            <a:off x="6012160" y="4437112"/>
            <a:ext cx="93610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線接點 36"/>
          <p:cNvCxnSpPr/>
          <p:nvPr/>
        </p:nvCxnSpPr>
        <p:spPr bwMode="auto">
          <a:xfrm>
            <a:off x="6516216" y="4653136"/>
            <a:ext cx="93610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線接點 37"/>
          <p:cNvCxnSpPr/>
          <p:nvPr/>
        </p:nvCxnSpPr>
        <p:spPr bwMode="auto">
          <a:xfrm>
            <a:off x="6948264" y="4797152"/>
            <a:ext cx="93610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線接點 38"/>
          <p:cNvCxnSpPr/>
          <p:nvPr/>
        </p:nvCxnSpPr>
        <p:spPr bwMode="auto">
          <a:xfrm>
            <a:off x="7308304" y="4949552"/>
            <a:ext cx="93610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90115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315200" cy="838200"/>
          </a:xfrm>
        </p:spPr>
        <p:txBody>
          <a:bodyPr/>
          <a:lstStyle/>
          <a:p>
            <a:r>
              <a:rPr lang="en-US" altLang="zh-TW" dirty="0" smtClean="0">
                <a:latin typeface="Calibri" pitchFamily="34" charset="0"/>
              </a:rPr>
              <a:t>Range Max/Min Query (RMQ)</a:t>
            </a:r>
            <a:endParaRPr lang="zh-TW" altLang="en-US" dirty="0">
              <a:solidFill>
                <a:srgbClr val="FF0000"/>
              </a:solidFill>
              <a:latin typeface="Calibri" pitchFamily="34" charset="0"/>
              <a:ea typeface="標楷體" pitchFamily="65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583548"/>
              </p:ext>
            </p:extLst>
          </p:nvPr>
        </p:nvGraphicFramePr>
        <p:xfrm>
          <a:off x="1403648" y="1628800"/>
          <a:ext cx="67687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51"/>
                <a:gridCol w="451251"/>
                <a:gridCol w="451251"/>
                <a:gridCol w="451251"/>
                <a:gridCol w="451251"/>
                <a:gridCol w="451251"/>
                <a:gridCol w="451251"/>
                <a:gridCol w="451251"/>
                <a:gridCol w="451251"/>
                <a:gridCol w="451251"/>
                <a:gridCol w="451251"/>
                <a:gridCol w="451251"/>
                <a:gridCol w="451251"/>
                <a:gridCol w="451251"/>
                <a:gridCol w="4512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TW" sz="1200" b="1" baseline="30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TW" sz="1200" b="1" baseline="30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TW" sz="1200" b="1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7" name="直線接點 16"/>
          <p:cNvCxnSpPr/>
          <p:nvPr/>
        </p:nvCxnSpPr>
        <p:spPr bwMode="auto">
          <a:xfrm>
            <a:off x="1835696" y="3356992"/>
            <a:ext cx="187220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/>
          <p:cNvCxnSpPr/>
          <p:nvPr/>
        </p:nvCxnSpPr>
        <p:spPr bwMode="auto">
          <a:xfrm>
            <a:off x="2339752" y="3573016"/>
            <a:ext cx="187220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/>
          <p:cNvCxnSpPr/>
          <p:nvPr/>
        </p:nvCxnSpPr>
        <p:spPr bwMode="auto">
          <a:xfrm>
            <a:off x="2771800" y="3717032"/>
            <a:ext cx="187220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接點 20"/>
          <p:cNvCxnSpPr/>
          <p:nvPr/>
        </p:nvCxnSpPr>
        <p:spPr bwMode="auto">
          <a:xfrm>
            <a:off x="3203848" y="3933056"/>
            <a:ext cx="187220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橢圓 3"/>
          <p:cNvSpPr/>
          <p:nvPr/>
        </p:nvSpPr>
        <p:spPr bwMode="auto">
          <a:xfrm>
            <a:off x="1835696" y="2348880"/>
            <a:ext cx="504056" cy="43204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橢圓 22"/>
          <p:cNvSpPr/>
          <p:nvPr/>
        </p:nvSpPr>
        <p:spPr bwMode="auto">
          <a:xfrm>
            <a:off x="2699792" y="2348880"/>
            <a:ext cx="504056" cy="43204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橢圓 23"/>
          <p:cNvSpPr/>
          <p:nvPr/>
        </p:nvSpPr>
        <p:spPr bwMode="auto">
          <a:xfrm>
            <a:off x="2267744" y="2348880"/>
            <a:ext cx="504056" cy="43204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3203848" y="2348880"/>
            <a:ext cx="504056" cy="43204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6" name="直線接點 25"/>
          <p:cNvCxnSpPr/>
          <p:nvPr/>
        </p:nvCxnSpPr>
        <p:spPr bwMode="auto">
          <a:xfrm>
            <a:off x="3635896" y="4085456"/>
            <a:ext cx="187220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接點 26"/>
          <p:cNvCxnSpPr/>
          <p:nvPr/>
        </p:nvCxnSpPr>
        <p:spPr bwMode="auto">
          <a:xfrm>
            <a:off x="4067944" y="4221088"/>
            <a:ext cx="187220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線接點 39"/>
          <p:cNvCxnSpPr/>
          <p:nvPr/>
        </p:nvCxnSpPr>
        <p:spPr bwMode="auto">
          <a:xfrm>
            <a:off x="4572000" y="4365104"/>
            <a:ext cx="187220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線接點 40"/>
          <p:cNvCxnSpPr/>
          <p:nvPr/>
        </p:nvCxnSpPr>
        <p:spPr bwMode="auto">
          <a:xfrm>
            <a:off x="5004048" y="4509120"/>
            <a:ext cx="187220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線接點 41"/>
          <p:cNvCxnSpPr/>
          <p:nvPr/>
        </p:nvCxnSpPr>
        <p:spPr bwMode="auto">
          <a:xfrm>
            <a:off x="5436096" y="4653136"/>
            <a:ext cx="187220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接點 42"/>
          <p:cNvCxnSpPr/>
          <p:nvPr/>
        </p:nvCxnSpPr>
        <p:spPr bwMode="auto">
          <a:xfrm>
            <a:off x="5796136" y="4797152"/>
            <a:ext cx="187220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線接點 43"/>
          <p:cNvCxnSpPr/>
          <p:nvPr/>
        </p:nvCxnSpPr>
        <p:spPr bwMode="auto">
          <a:xfrm>
            <a:off x="6372200" y="4941168"/>
            <a:ext cx="187220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38616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64450" y="116632"/>
            <a:ext cx="7315200" cy="838200"/>
          </a:xfrm>
        </p:spPr>
        <p:txBody>
          <a:bodyPr/>
          <a:lstStyle/>
          <a:p>
            <a:r>
              <a:rPr lang="en-US" altLang="zh-TW" dirty="0" smtClean="0">
                <a:latin typeface="Calibri" pitchFamily="34" charset="0"/>
              </a:rPr>
              <a:t>Range Max/Min Query (RMQ)</a:t>
            </a:r>
            <a:endParaRPr lang="zh-TW" altLang="en-US" dirty="0">
              <a:solidFill>
                <a:srgbClr val="FF0000"/>
              </a:solidFill>
              <a:latin typeface="Calibri" pitchFamily="34" charset="0"/>
              <a:ea typeface="標楷體" pitchFamily="65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173659"/>
              </p:ext>
            </p:extLst>
          </p:nvPr>
        </p:nvGraphicFramePr>
        <p:xfrm>
          <a:off x="2123715" y="1628800"/>
          <a:ext cx="676876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51"/>
                <a:gridCol w="451251"/>
                <a:gridCol w="451251"/>
                <a:gridCol w="451251"/>
                <a:gridCol w="451251"/>
                <a:gridCol w="451251"/>
                <a:gridCol w="451251"/>
                <a:gridCol w="451251"/>
                <a:gridCol w="451251"/>
                <a:gridCol w="451251"/>
                <a:gridCol w="451251"/>
                <a:gridCol w="451251"/>
                <a:gridCol w="451251"/>
                <a:gridCol w="451251"/>
                <a:gridCol w="4512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TW" sz="1200" b="1" baseline="30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TW" sz="1200" b="1" baseline="30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TW" sz="1200" b="1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TW" sz="1200" b="1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7" name="直線接點 16"/>
          <p:cNvCxnSpPr/>
          <p:nvPr/>
        </p:nvCxnSpPr>
        <p:spPr bwMode="auto">
          <a:xfrm>
            <a:off x="2555763" y="3717032"/>
            <a:ext cx="3600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橢圓 3"/>
          <p:cNvSpPr/>
          <p:nvPr/>
        </p:nvSpPr>
        <p:spPr bwMode="auto">
          <a:xfrm>
            <a:off x="2555763" y="2708920"/>
            <a:ext cx="504056" cy="43204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橢圓 22"/>
          <p:cNvSpPr/>
          <p:nvPr/>
        </p:nvSpPr>
        <p:spPr bwMode="auto">
          <a:xfrm>
            <a:off x="4355963" y="2685536"/>
            <a:ext cx="504056" cy="43204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橢圓 23"/>
          <p:cNvSpPr/>
          <p:nvPr/>
        </p:nvSpPr>
        <p:spPr bwMode="auto">
          <a:xfrm>
            <a:off x="2987811" y="2685536"/>
            <a:ext cx="504056" cy="43204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4788011" y="2711277"/>
            <a:ext cx="504056" cy="43204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auto">
          <a:xfrm>
            <a:off x="2987811" y="3933056"/>
            <a:ext cx="3600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27"/>
          <p:cNvCxnSpPr/>
          <p:nvPr/>
        </p:nvCxnSpPr>
        <p:spPr bwMode="auto">
          <a:xfrm>
            <a:off x="3419859" y="4077072"/>
            <a:ext cx="3600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/>
          <p:nvPr/>
        </p:nvCxnSpPr>
        <p:spPr bwMode="auto">
          <a:xfrm>
            <a:off x="3923915" y="4293096"/>
            <a:ext cx="3600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接點 29"/>
          <p:cNvCxnSpPr/>
          <p:nvPr/>
        </p:nvCxnSpPr>
        <p:spPr bwMode="auto">
          <a:xfrm>
            <a:off x="4355963" y="4509120"/>
            <a:ext cx="3600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接點 30"/>
          <p:cNvCxnSpPr/>
          <p:nvPr/>
        </p:nvCxnSpPr>
        <p:spPr bwMode="auto">
          <a:xfrm>
            <a:off x="4860019" y="4725144"/>
            <a:ext cx="3600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接點 31"/>
          <p:cNvCxnSpPr/>
          <p:nvPr/>
        </p:nvCxnSpPr>
        <p:spPr bwMode="auto">
          <a:xfrm>
            <a:off x="5292067" y="4941168"/>
            <a:ext cx="3600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右大括弧 2"/>
          <p:cNvSpPr/>
          <p:nvPr/>
        </p:nvSpPr>
        <p:spPr bwMode="auto">
          <a:xfrm rot="16200000">
            <a:off x="5598101" y="-1809582"/>
            <a:ext cx="288032" cy="63007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297123" y="6206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N=14</a:t>
            </a:r>
            <a:endParaRPr lang="zh-TW" altLang="en-US" b="1" dirty="0"/>
          </a:p>
        </p:txBody>
      </p:sp>
      <p:sp>
        <p:nvSpPr>
          <p:cNvPr id="6" name="左大括弧 5"/>
          <p:cNvSpPr/>
          <p:nvPr/>
        </p:nvSpPr>
        <p:spPr bwMode="auto">
          <a:xfrm>
            <a:off x="1691667" y="1988840"/>
            <a:ext cx="288032" cy="144016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16302" y="2696468"/>
                <a:ext cx="17193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TW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1" i="1" dirty="0">
                            <a:latin typeface="Cambria Math"/>
                          </a:rPr>
                          <m:t>𝒍𝒐𝒈</m:t>
                        </m:r>
                        <m:r>
                          <a:rPr lang="en-US" altLang="zh-TW" b="1" i="1" dirty="0">
                            <a:latin typeface="Cambria Math"/>
                          </a:rPr>
                          <m:t>(</m:t>
                        </m:r>
                        <m:r>
                          <a:rPr lang="en-US" altLang="zh-TW" b="1" i="1" dirty="0">
                            <a:latin typeface="Cambria Math"/>
                          </a:rPr>
                          <m:t>𝑵</m:t>
                        </m:r>
                        <m:r>
                          <a:rPr lang="en-US" altLang="zh-TW" b="1" i="1" dirty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TW" b="1" dirty="0" smtClean="0"/>
                  <a:t>=3</a:t>
                </a:r>
                <a:endParaRPr lang="zh-TW" altLang="en-US" b="1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02" y="2696468"/>
                <a:ext cx="1719381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10526" r="-4610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42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43608" y="1856"/>
            <a:ext cx="7315200" cy="838200"/>
          </a:xfrm>
        </p:spPr>
        <p:txBody>
          <a:bodyPr/>
          <a:lstStyle/>
          <a:p>
            <a:r>
              <a:rPr lang="en-US" altLang="zh-TW" dirty="0" smtClean="0">
                <a:latin typeface="Calibri" pitchFamily="34" charset="0"/>
              </a:rPr>
              <a:t>ST Construction</a:t>
            </a:r>
            <a:endParaRPr lang="zh-TW" altLang="en-US" dirty="0">
              <a:solidFill>
                <a:srgbClr val="FF0000"/>
              </a:solidFill>
              <a:latin typeface="Calibri" pitchFamily="34" charset="0"/>
              <a:ea typeface="標楷體" pitchFamily="65" charset="-12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753443"/>
            <a:ext cx="9286876" cy="534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1331640" y="2564904"/>
            <a:ext cx="3600400" cy="6480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555776" y="5229200"/>
            <a:ext cx="6694588" cy="2657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139952" y="4005064"/>
            <a:ext cx="1591271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8" name="直線單箭頭接點 7"/>
          <p:cNvCxnSpPr/>
          <p:nvPr/>
        </p:nvCxnSpPr>
        <p:spPr bwMode="auto">
          <a:xfrm flipH="1">
            <a:off x="5443191" y="3425205"/>
            <a:ext cx="288032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字方塊 11"/>
          <p:cNvSpPr txBox="1"/>
          <p:nvPr/>
        </p:nvSpPr>
        <p:spPr>
          <a:xfrm>
            <a:off x="5579542" y="2958629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j+</a:t>
            </a:r>
            <a:r>
              <a:rPr lang="zh-TW" altLang="en-US" b="1" dirty="0" smtClean="0">
                <a:latin typeface="Verdana" pitchFamily="34" charset="0"/>
                <a:cs typeface="Verdana" pitchFamily="34" charset="0"/>
              </a:rPr>
              <a:t>間隔</a:t>
            </a:r>
            <a:endParaRPr lang="zh-TW" altLang="en-US" b="1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07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 bwMode="auto">
          <a:xfrm>
            <a:off x="4644008" y="2448468"/>
            <a:ext cx="360040" cy="46166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315200" cy="838200"/>
          </a:xfrm>
        </p:spPr>
        <p:txBody>
          <a:bodyPr/>
          <a:lstStyle/>
          <a:p>
            <a:r>
              <a:rPr lang="en-US" altLang="zh-TW" dirty="0" smtClean="0">
                <a:latin typeface="Calibri" pitchFamily="34" charset="0"/>
              </a:rPr>
              <a:t>ST Query</a:t>
            </a:r>
            <a:endParaRPr lang="zh-TW" altLang="en-US" dirty="0">
              <a:solidFill>
                <a:srgbClr val="FF0000"/>
              </a:solidFill>
              <a:latin typeface="Calibri" pitchFamily="34" charset="0"/>
              <a:ea typeface="標楷體" pitchFamily="65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179433"/>
              </p:ext>
            </p:extLst>
          </p:nvPr>
        </p:nvGraphicFramePr>
        <p:xfrm>
          <a:off x="1475656" y="3573016"/>
          <a:ext cx="676876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51"/>
                <a:gridCol w="451251"/>
                <a:gridCol w="451251"/>
                <a:gridCol w="451251"/>
                <a:gridCol w="451251"/>
                <a:gridCol w="451251"/>
                <a:gridCol w="451251"/>
                <a:gridCol w="451251"/>
                <a:gridCol w="451251"/>
                <a:gridCol w="451251"/>
                <a:gridCol w="451251"/>
                <a:gridCol w="451251"/>
                <a:gridCol w="451251"/>
                <a:gridCol w="451251"/>
                <a:gridCol w="4512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TW" sz="1200" b="1" baseline="30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TW" sz="1200" b="1" baseline="30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TW" sz="1200" b="1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TW" sz="1200" b="1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2905573" y="2679303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Calibri" pitchFamily="34" charset="0"/>
              </a:rPr>
              <a:t>L</a:t>
            </a:r>
            <a:endParaRPr lang="zh-TW" altLang="en-US" b="1" dirty="0">
              <a:latin typeface="Calibri" pitchFamily="34" charset="0"/>
            </a:endParaRPr>
          </a:p>
        </p:txBody>
      </p:sp>
      <p:cxnSp>
        <p:nvCxnSpPr>
          <p:cNvPr id="6" name="直線單箭頭接點 5"/>
          <p:cNvCxnSpPr/>
          <p:nvPr/>
        </p:nvCxnSpPr>
        <p:spPr bwMode="auto">
          <a:xfrm>
            <a:off x="3059832" y="3068960"/>
            <a:ext cx="0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字方塊 18"/>
          <p:cNvSpPr txBox="1"/>
          <p:nvPr/>
        </p:nvSpPr>
        <p:spPr>
          <a:xfrm>
            <a:off x="7380312" y="2679302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Calibri" pitchFamily="34" charset="0"/>
              </a:rPr>
              <a:t>R</a:t>
            </a:r>
            <a:endParaRPr lang="zh-TW" altLang="en-US" b="1" dirty="0">
              <a:latin typeface="Calibri" pitchFamily="34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>
            <a:off x="7537567" y="3068959"/>
            <a:ext cx="0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文字方塊 7"/>
          <p:cNvSpPr txBox="1"/>
          <p:nvPr/>
        </p:nvSpPr>
        <p:spPr>
          <a:xfrm>
            <a:off x="3563888" y="2448468"/>
            <a:ext cx="3733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alibri" pitchFamily="34" charset="0"/>
              </a:rPr>
              <a:t>11 </a:t>
            </a:r>
            <a:r>
              <a:rPr lang="zh-TW" altLang="en-US" dirty="0" smtClean="0">
                <a:solidFill>
                  <a:srgbClr val="FF0000"/>
                </a:solidFill>
                <a:latin typeface="Calibri" pitchFamily="34" charset="0"/>
              </a:rPr>
              <a:t>代表 </a:t>
            </a:r>
            <a:r>
              <a:rPr lang="en-US" altLang="zh-TW" dirty="0" smtClean="0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en-US" altLang="zh-TW" baseline="30000" dirty="0" smtClean="0">
                <a:solidFill>
                  <a:srgbClr val="FF0000"/>
                </a:solidFill>
                <a:latin typeface="Calibri" pitchFamily="34" charset="0"/>
              </a:rPr>
              <a:t>3</a:t>
            </a:r>
            <a:r>
              <a:rPr lang="en-US" altLang="zh-TW" dirty="0" smtClean="0">
                <a:solidFill>
                  <a:srgbClr val="FF0000"/>
                </a:solidFill>
                <a:latin typeface="Calibri" pitchFamily="34" charset="0"/>
              </a:rPr>
              <a:t>=8 </a:t>
            </a:r>
            <a:r>
              <a:rPr lang="zh-TW" altLang="en-US" dirty="0" smtClean="0">
                <a:solidFill>
                  <a:srgbClr val="FF0000"/>
                </a:solidFill>
                <a:latin typeface="Calibri" pitchFamily="34" charset="0"/>
              </a:rPr>
              <a:t>可以跨過一半</a:t>
            </a:r>
            <a:endParaRPr lang="zh-TW" altLang="en-US" baseline="30000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10" name="直線單箭頭接點 9"/>
          <p:cNvCxnSpPr/>
          <p:nvPr/>
        </p:nvCxnSpPr>
        <p:spPr bwMode="auto">
          <a:xfrm>
            <a:off x="2843808" y="5589240"/>
            <a:ext cx="3600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橢圓 12"/>
          <p:cNvSpPr/>
          <p:nvPr/>
        </p:nvSpPr>
        <p:spPr bwMode="auto">
          <a:xfrm>
            <a:off x="2843808" y="5013176"/>
            <a:ext cx="432048" cy="43204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4211960" y="5019307"/>
            <a:ext cx="432048" cy="43204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7" name="直線單箭頭接點 26"/>
          <p:cNvCxnSpPr/>
          <p:nvPr/>
        </p:nvCxnSpPr>
        <p:spPr bwMode="auto">
          <a:xfrm>
            <a:off x="4139952" y="5805264"/>
            <a:ext cx="3600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文字方塊 4"/>
          <p:cNvSpPr txBox="1"/>
          <p:nvPr/>
        </p:nvSpPr>
        <p:spPr>
          <a:xfrm>
            <a:off x="742961" y="1008111"/>
            <a:ext cx="4325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(13-3)+1=11=0..01011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4087522" y="1008111"/>
            <a:ext cx="216024" cy="46166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2" name="直線接點 11"/>
          <p:cNvCxnSpPr/>
          <p:nvPr/>
        </p:nvCxnSpPr>
        <p:spPr bwMode="auto">
          <a:xfrm>
            <a:off x="3403446" y="1523280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接點 20"/>
          <p:cNvCxnSpPr>
            <a:endCxn id="19" idx="1"/>
          </p:cNvCxnSpPr>
          <p:nvPr/>
        </p:nvCxnSpPr>
        <p:spPr bwMode="auto">
          <a:xfrm>
            <a:off x="3122978" y="2910134"/>
            <a:ext cx="425733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文字方塊 22"/>
          <p:cNvSpPr txBox="1"/>
          <p:nvPr/>
        </p:nvSpPr>
        <p:spPr>
          <a:xfrm>
            <a:off x="3223426" y="1493663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28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27583" y="1844824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31-28=3</a:t>
            </a:r>
          </a:p>
        </p:txBody>
      </p:sp>
      <p:cxnSp>
        <p:nvCxnSpPr>
          <p:cNvPr id="29" name="直線單箭頭接點 28"/>
          <p:cNvCxnSpPr>
            <a:stCxn id="28" idx="3"/>
          </p:cNvCxnSpPr>
          <p:nvPr/>
        </p:nvCxnSpPr>
        <p:spPr bwMode="auto">
          <a:xfrm>
            <a:off x="2525484" y="2075657"/>
            <a:ext cx="2118524" cy="3728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27349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43608" y="1856"/>
            <a:ext cx="7315200" cy="838200"/>
          </a:xfrm>
        </p:spPr>
        <p:txBody>
          <a:bodyPr/>
          <a:lstStyle/>
          <a:p>
            <a:r>
              <a:rPr lang="en-US" altLang="zh-TW" dirty="0" smtClean="0">
                <a:latin typeface="Calibri" pitchFamily="34" charset="0"/>
              </a:rPr>
              <a:t>Query</a:t>
            </a:r>
            <a:endParaRPr lang="zh-TW" altLang="en-US" dirty="0">
              <a:solidFill>
                <a:srgbClr val="FF0000"/>
              </a:solidFill>
              <a:latin typeface="Calibri" pitchFamily="34" charset="0"/>
              <a:ea typeface="標楷體" pitchFamily="65" charset="-12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7067550" cy="292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37" y="4437112"/>
            <a:ext cx="9161537" cy="11233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3131840" y="1844824"/>
            <a:ext cx="3816424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7" name="直線單箭頭接點 6"/>
          <p:cNvCxnSpPr/>
          <p:nvPr/>
        </p:nvCxnSpPr>
        <p:spPr bwMode="auto">
          <a:xfrm flipH="1">
            <a:off x="5724128" y="764704"/>
            <a:ext cx="504056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文字方塊 7"/>
          <p:cNvSpPr txBox="1"/>
          <p:nvPr/>
        </p:nvSpPr>
        <p:spPr>
          <a:xfrm>
            <a:off x="5564180" y="310753"/>
            <a:ext cx="3602268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dist</a:t>
            </a:r>
            <a:r>
              <a:rPr lang="en-US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zh-TW" altLang="en-US" dirty="0" smtClean="0">
                <a:latin typeface="Verdana" pitchFamily="34" charset="0"/>
                <a:cs typeface="Verdana" pitchFamily="34" charset="0"/>
              </a:rPr>
              <a:t>最左邊</a:t>
            </a:r>
            <a:r>
              <a:rPr lang="en-US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zh-TW" altLang="en-US" dirty="0" smtClean="0">
                <a:latin typeface="Verdana" pitchFamily="34" charset="0"/>
                <a:cs typeface="Verdana" pitchFamily="34" charset="0"/>
              </a:rPr>
              <a:t>在第幾個</a:t>
            </a:r>
            <a:r>
              <a:rPr lang="en-US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bit</a:t>
            </a:r>
            <a:endParaRPr lang="zh-TW" altLang="en-US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981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197"/>
            <a:ext cx="9144000" cy="64981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630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90872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Drawback of Sparse 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比較浪費空間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無法修改</a:t>
            </a:r>
          </a:p>
        </p:txBody>
      </p:sp>
    </p:spTree>
    <p:extLst>
      <p:ext uri="{BB962C8B-B14F-4D97-AF65-F5344CB8AC3E}">
        <p14:creationId xmlns:p14="http://schemas.microsoft.com/office/powerpoint/2010/main" val="352144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r>
              <a:rPr lang="en-US" altLang="zh-TW" sz="2800" dirty="0"/>
              <a:t>You are given a sequence of n integers a1, a2, . . . , an in </a:t>
            </a:r>
            <a:r>
              <a:rPr lang="en-US" altLang="zh-TW" sz="2800" dirty="0" smtClean="0">
                <a:solidFill>
                  <a:srgbClr val="FF0000"/>
                </a:solidFill>
              </a:rPr>
              <a:t>“non-decreasing order”. </a:t>
            </a:r>
          </a:p>
          <a:p>
            <a:r>
              <a:rPr lang="en-US" altLang="zh-TW" sz="2800" dirty="0" smtClean="0"/>
              <a:t>In </a:t>
            </a:r>
            <a:r>
              <a:rPr lang="en-US" altLang="zh-TW" sz="2800" dirty="0"/>
              <a:t>addition to that, you are given </a:t>
            </a:r>
            <a:r>
              <a:rPr lang="en-US" altLang="zh-TW" sz="2800" dirty="0">
                <a:solidFill>
                  <a:srgbClr val="FF0000"/>
                </a:solidFill>
              </a:rPr>
              <a:t>several queries</a:t>
            </a:r>
            <a:r>
              <a:rPr lang="en-US" altLang="zh-TW" sz="2800" dirty="0"/>
              <a:t> consisting of indices i and j (1 ≤ i ≤ j ≤ n). </a:t>
            </a:r>
            <a:r>
              <a:rPr lang="en-US" altLang="zh-TW" sz="2800" dirty="0" smtClean="0"/>
              <a:t>For </a:t>
            </a:r>
            <a:r>
              <a:rPr lang="en-US" altLang="zh-TW" sz="2800" dirty="0"/>
              <a:t>each query, determine the </a:t>
            </a:r>
            <a:r>
              <a:rPr lang="en-US" altLang="zh-TW" sz="2800" dirty="0">
                <a:solidFill>
                  <a:srgbClr val="FF0000"/>
                </a:solidFill>
              </a:rPr>
              <a:t>most frequent value</a:t>
            </a:r>
            <a:r>
              <a:rPr lang="en-US" altLang="zh-TW" sz="2800" dirty="0"/>
              <a:t> among the integers </a:t>
            </a:r>
            <a:r>
              <a:rPr lang="en-US" altLang="zh-TW" sz="2800" dirty="0" err="1"/>
              <a:t>a</a:t>
            </a:r>
            <a:r>
              <a:rPr lang="en-US" altLang="zh-TW" sz="2800" baseline="-25000" dirty="0" err="1"/>
              <a:t>i</a:t>
            </a:r>
            <a:r>
              <a:rPr lang="en-US" altLang="zh-TW" sz="2800" dirty="0"/>
              <a:t> , . . . , </a:t>
            </a:r>
            <a:r>
              <a:rPr lang="en-US" altLang="zh-TW" sz="2800" dirty="0" err="1"/>
              <a:t>a</a:t>
            </a:r>
            <a:r>
              <a:rPr lang="en-US" altLang="zh-TW" sz="2800" baseline="-25000" dirty="0" err="1"/>
              <a:t>j</a:t>
            </a:r>
            <a:r>
              <a:rPr lang="en-US" altLang="zh-TW" sz="2800" dirty="0"/>
              <a:t> . 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4519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TW" dirty="0" smtClean="0"/>
              <a:t>Segment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9525" y="6359525"/>
            <a:ext cx="587375" cy="4889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3510D9B-67B4-44E9-B3BD-FC5FD4D221DA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544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7423" y="328935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Segment Tree </a:t>
            </a:r>
            <a:r>
              <a:rPr lang="en-US" altLang="zh-TW" dirty="0" smtClean="0">
                <a:solidFill>
                  <a:srgbClr val="FF0000"/>
                </a:solidFill>
              </a:rPr>
              <a:t>[0, 7]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1048653" y="2060848"/>
            <a:ext cx="7353122" cy="3240360"/>
            <a:chOff x="1182192" y="1870085"/>
            <a:chExt cx="7353122" cy="3240360"/>
          </a:xfrm>
        </p:grpSpPr>
        <p:pic>
          <p:nvPicPr>
            <p:cNvPr id="2050" name="Picture 2" descr="「Segment Tree」的圖片搜尋結果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192" y="1870085"/>
              <a:ext cx="7353122" cy="324036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字方塊 6"/>
            <p:cNvSpPr txBox="1"/>
            <p:nvPr/>
          </p:nvSpPr>
          <p:spPr>
            <a:xfrm>
              <a:off x="4495304" y="194209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771800" y="228812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2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228184" y="227118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3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979712" y="268365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4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723650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5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364088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6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092280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7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47664" y="297546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8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27057" y="298294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9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276630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10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350561" y="2975466"/>
              <a:ext cx="3785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11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001035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12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940926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13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805022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14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668344" y="299035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15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9" name="文字方塊 48"/>
          <p:cNvSpPr txBox="1"/>
          <p:nvPr/>
        </p:nvSpPr>
        <p:spPr>
          <a:xfrm>
            <a:off x="4072989" y="4550565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2398215" y="4550565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782591" y="4533688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232826" y="4361329"/>
            <a:ext cx="6984776" cy="8893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64" name="直線接點 63"/>
          <p:cNvCxnSpPr/>
          <p:nvPr/>
        </p:nvCxnSpPr>
        <p:spPr bwMode="auto">
          <a:xfrm>
            <a:off x="3001919" y="1650286"/>
            <a:ext cx="0" cy="223224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/>
          <p:cNvCxnSpPr/>
          <p:nvPr/>
        </p:nvCxnSpPr>
        <p:spPr bwMode="auto">
          <a:xfrm>
            <a:off x="4725214" y="1569485"/>
            <a:ext cx="0" cy="245706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線接點 64"/>
          <p:cNvCxnSpPr/>
          <p:nvPr/>
        </p:nvCxnSpPr>
        <p:spPr bwMode="auto">
          <a:xfrm flipH="1">
            <a:off x="6376785" y="1650286"/>
            <a:ext cx="5118" cy="2170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字方塊 43"/>
          <p:cNvSpPr txBox="1"/>
          <p:nvPr/>
        </p:nvSpPr>
        <p:spPr>
          <a:xfrm>
            <a:off x="4456550" y="1261708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M=3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094645" y="1362254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M=5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2699792" y="1362254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M=1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58" name="直線接點 57"/>
          <p:cNvCxnSpPr/>
          <p:nvPr/>
        </p:nvCxnSpPr>
        <p:spPr bwMode="auto">
          <a:xfrm>
            <a:off x="2123728" y="1794302"/>
            <a:ext cx="0" cy="21602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文字方塊 58"/>
          <p:cNvSpPr txBox="1"/>
          <p:nvPr/>
        </p:nvSpPr>
        <p:spPr>
          <a:xfrm>
            <a:off x="1835696" y="1558533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M=0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3679695" y="1640413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M=2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67" name="直線接點 66"/>
          <p:cNvCxnSpPr/>
          <p:nvPr/>
        </p:nvCxnSpPr>
        <p:spPr bwMode="auto">
          <a:xfrm>
            <a:off x="3851920" y="1866310"/>
            <a:ext cx="0" cy="20162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文字方塊 67"/>
          <p:cNvSpPr txBox="1"/>
          <p:nvPr/>
        </p:nvSpPr>
        <p:spPr>
          <a:xfrm>
            <a:off x="5292080" y="1630541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M=4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69" name="直線接點 68"/>
          <p:cNvCxnSpPr/>
          <p:nvPr/>
        </p:nvCxnSpPr>
        <p:spPr bwMode="auto">
          <a:xfrm>
            <a:off x="5580112" y="1866310"/>
            <a:ext cx="0" cy="20162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線接點 69"/>
          <p:cNvCxnSpPr/>
          <p:nvPr/>
        </p:nvCxnSpPr>
        <p:spPr bwMode="auto">
          <a:xfrm>
            <a:off x="7236296" y="1938318"/>
            <a:ext cx="0" cy="20162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文字方塊 70"/>
          <p:cNvSpPr txBox="1"/>
          <p:nvPr/>
        </p:nvSpPr>
        <p:spPr>
          <a:xfrm>
            <a:off x="6948264" y="170254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M=6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4" name="橢圓 53"/>
          <p:cNvSpPr/>
          <p:nvPr/>
        </p:nvSpPr>
        <p:spPr bwMode="auto">
          <a:xfrm>
            <a:off x="1573300" y="3407566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2" name="橢圓 71"/>
          <p:cNvSpPr/>
          <p:nvPr/>
        </p:nvSpPr>
        <p:spPr bwMode="auto">
          <a:xfrm>
            <a:off x="2013732" y="301770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3" name="橢圓 72"/>
          <p:cNvSpPr/>
          <p:nvPr/>
        </p:nvSpPr>
        <p:spPr bwMode="auto">
          <a:xfrm>
            <a:off x="2451992" y="341595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4" name="橢圓 73"/>
          <p:cNvSpPr/>
          <p:nvPr/>
        </p:nvSpPr>
        <p:spPr bwMode="auto">
          <a:xfrm>
            <a:off x="2857903" y="2654001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5" name="橢圓 74"/>
          <p:cNvSpPr/>
          <p:nvPr/>
        </p:nvSpPr>
        <p:spPr bwMode="auto">
          <a:xfrm>
            <a:off x="3707904" y="3043699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6" name="橢圓 75"/>
          <p:cNvSpPr/>
          <p:nvPr/>
        </p:nvSpPr>
        <p:spPr bwMode="auto">
          <a:xfrm>
            <a:off x="3292668" y="341595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7" name="橢圓 76"/>
          <p:cNvSpPr/>
          <p:nvPr/>
        </p:nvSpPr>
        <p:spPr bwMode="auto">
          <a:xfrm>
            <a:off x="4144118" y="341595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8" name="橢圓 77"/>
          <p:cNvSpPr/>
          <p:nvPr/>
        </p:nvSpPr>
        <p:spPr bwMode="auto">
          <a:xfrm>
            <a:off x="4567429" y="2262251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9" name="橢圓 78"/>
          <p:cNvSpPr/>
          <p:nvPr/>
        </p:nvSpPr>
        <p:spPr bwMode="auto">
          <a:xfrm>
            <a:off x="5416727" y="3037106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0" name="橢圓 79"/>
          <p:cNvSpPr/>
          <p:nvPr/>
        </p:nvSpPr>
        <p:spPr bwMode="auto">
          <a:xfrm>
            <a:off x="4975967" y="341595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1" name="橢圓 80"/>
          <p:cNvSpPr/>
          <p:nvPr/>
        </p:nvSpPr>
        <p:spPr bwMode="auto">
          <a:xfrm>
            <a:off x="5829407" y="3407566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2" name="橢圓 81"/>
          <p:cNvSpPr/>
          <p:nvPr/>
        </p:nvSpPr>
        <p:spPr bwMode="auto">
          <a:xfrm>
            <a:off x="6238274" y="2654001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3" name="橢圓 82"/>
          <p:cNvSpPr/>
          <p:nvPr/>
        </p:nvSpPr>
        <p:spPr bwMode="auto">
          <a:xfrm>
            <a:off x="7101983" y="3022213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4" name="橢圓 83"/>
          <p:cNvSpPr/>
          <p:nvPr/>
        </p:nvSpPr>
        <p:spPr bwMode="auto">
          <a:xfrm>
            <a:off x="6671483" y="341595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5" name="橢圓 84"/>
          <p:cNvSpPr/>
          <p:nvPr/>
        </p:nvSpPr>
        <p:spPr bwMode="auto">
          <a:xfrm>
            <a:off x="7534925" y="341595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512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7423" y="328935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Segment Tree 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[2, 5]=[2,3]+[4,5]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1048653" y="2584649"/>
            <a:ext cx="7353122" cy="3240360"/>
            <a:chOff x="1182192" y="1870085"/>
            <a:chExt cx="7353122" cy="3240360"/>
          </a:xfrm>
        </p:grpSpPr>
        <p:pic>
          <p:nvPicPr>
            <p:cNvPr id="2050" name="Picture 2" descr="「Segment Tree」的圖片搜尋結果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192" y="1870085"/>
              <a:ext cx="7353122" cy="324036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字方塊 6"/>
            <p:cNvSpPr txBox="1"/>
            <p:nvPr/>
          </p:nvSpPr>
          <p:spPr>
            <a:xfrm>
              <a:off x="4495304" y="194209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771800" y="228812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2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228184" y="227118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3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979712" y="268365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4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723650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5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364088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6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092280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7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47664" y="297546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8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27057" y="298294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9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276630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10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350561" y="2975466"/>
              <a:ext cx="3785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11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001035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12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940926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13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805022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14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668344" y="299035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15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9" name="文字方塊 48"/>
          <p:cNvSpPr txBox="1"/>
          <p:nvPr/>
        </p:nvSpPr>
        <p:spPr>
          <a:xfrm>
            <a:off x="4072989" y="5074366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2398215" y="5074366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782591" y="505748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232826" y="4885130"/>
            <a:ext cx="6984776" cy="8893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64" name="直線接點 63"/>
          <p:cNvCxnSpPr/>
          <p:nvPr/>
        </p:nvCxnSpPr>
        <p:spPr bwMode="auto">
          <a:xfrm>
            <a:off x="3001919" y="2174087"/>
            <a:ext cx="0" cy="223224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/>
          <p:cNvCxnSpPr/>
          <p:nvPr/>
        </p:nvCxnSpPr>
        <p:spPr bwMode="auto">
          <a:xfrm>
            <a:off x="4725214" y="2093286"/>
            <a:ext cx="0" cy="245706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線接點 64"/>
          <p:cNvCxnSpPr/>
          <p:nvPr/>
        </p:nvCxnSpPr>
        <p:spPr bwMode="auto">
          <a:xfrm flipH="1">
            <a:off x="6376785" y="2174087"/>
            <a:ext cx="5118" cy="2170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字方塊 43"/>
          <p:cNvSpPr txBox="1"/>
          <p:nvPr/>
        </p:nvSpPr>
        <p:spPr>
          <a:xfrm>
            <a:off x="4456550" y="1700808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M=3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094645" y="188605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M=5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2699792" y="188605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M=1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58" name="直線接點 57"/>
          <p:cNvCxnSpPr/>
          <p:nvPr/>
        </p:nvCxnSpPr>
        <p:spPr bwMode="auto">
          <a:xfrm>
            <a:off x="2123728" y="2318103"/>
            <a:ext cx="0" cy="21602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文字方塊 58"/>
          <p:cNvSpPr txBox="1"/>
          <p:nvPr/>
        </p:nvSpPr>
        <p:spPr>
          <a:xfrm>
            <a:off x="1835696" y="2082334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M=0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3679695" y="2164214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M=2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67" name="直線接點 66"/>
          <p:cNvCxnSpPr/>
          <p:nvPr/>
        </p:nvCxnSpPr>
        <p:spPr bwMode="auto">
          <a:xfrm>
            <a:off x="3851920" y="2390111"/>
            <a:ext cx="0" cy="20162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文字方塊 67"/>
          <p:cNvSpPr txBox="1"/>
          <p:nvPr/>
        </p:nvSpPr>
        <p:spPr>
          <a:xfrm>
            <a:off x="5292080" y="215434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M=4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69" name="直線接點 68"/>
          <p:cNvCxnSpPr/>
          <p:nvPr/>
        </p:nvCxnSpPr>
        <p:spPr bwMode="auto">
          <a:xfrm>
            <a:off x="5580112" y="2390111"/>
            <a:ext cx="0" cy="20162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線接點 69"/>
          <p:cNvCxnSpPr/>
          <p:nvPr/>
        </p:nvCxnSpPr>
        <p:spPr bwMode="auto">
          <a:xfrm>
            <a:off x="7236296" y="2462119"/>
            <a:ext cx="0" cy="20162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文字方塊 70"/>
          <p:cNvSpPr txBox="1"/>
          <p:nvPr/>
        </p:nvSpPr>
        <p:spPr>
          <a:xfrm>
            <a:off x="6948264" y="222635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M=6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4" name="橢圓 53"/>
          <p:cNvSpPr/>
          <p:nvPr/>
        </p:nvSpPr>
        <p:spPr bwMode="auto">
          <a:xfrm>
            <a:off x="1573300" y="3931367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2" name="橢圓 71"/>
          <p:cNvSpPr/>
          <p:nvPr/>
        </p:nvSpPr>
        <p:spPr bwMode="auto">
          <a:xfrm>
            <a:off x="2013732" y="3541501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3" name="橢圓 72"/>
          <p:cNvSpPr/>
          <p:nvPr/>
        </p:nvSpPr>
        <p:spPr bwMode="auto">
          <a:xfrm>
            <a:off x="2451992" y="3939751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4" name="橢圓 73"/>
          <p:cNvSpPr/>
          <p:nvPr/>
        </p:nvSpPr>
        <p:spPr bwMode="auto">
          <a:xfrm>
            <a:off x="2857903" y="3177802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5" name="橢圓 74"/>
          <p:cNvSpPr/>
          <p:nvPr/>
        </p:nvSpPr>
        <p:spPr bwMode="auto">
          <a:xfrm>
            <a:off x="3707904" y="3567500"/>
            <a:ext cx="288032" cy="288032"/>
          </a:xfrm>
          <a:prstGeom prst="ellipse">
            <a:avLst/>
          </a:prstGeom>
          <a:solidFill>
            <a:srgbClr val="99CC00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6" name="橢圓 75"/>
          <p:cNvSpPr/>
          <p:nvPr/>
        </p:nvSpPr>
        <p:spPr bwMode="auto">
          <a:xfrm>
            <a:off x="3292668" y="3939751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7" name="橢圓 76"/>
          <p:cNvSpPr/>
          <p:nvPr/>
        </p:nvSpPr>
        <p:spPr bwMode="auto">
          <a:xfrm>
            <a:off x="4144118" y="3939751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8" name="橢圓 77"/>
          <p:cNvSpPr/>
          <p:nvPr/>
        </p:nvSpPr>
        <p:spPr bwMode="auto">
          <a:xfrm>
            <a:off x="4567429" y="2786052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9" name="橢圓 78"/>
          <p:cNvSpPr/>
          <p:nvPr/>
        </p:nvSpPr>
        <p:spPr bwMode="auto">
          <a:xfrm>
            <a:off x="5416727" y="3560907"/>
            <a:ext cx="288032" cy="288032"/>
          </a:xfrm>
          <a:prstGeom prst="ellipse">
            <a:avLst/>
          </a:prstGeom>
          <a:solidFill>
            <a:srgbClr val="99CC00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0" name="橢圓 79"/>
          <p:cNvSpPr/>
          <p:nvPr/>
        </p:nvSpPr>
        <p:spPr bwMode="auto">
          <a:xfrm>
            <a:off x="4975967" y="3939751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1" name="橢圓 80"/>
          <p:cNvSpPr/>
          <p:nvPr/>
        </p:nvSpPr>
        <p:spPr bwMode="auto">
          <a:xfrm>
            <a:off x="5829407" y="3931367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2" name="橢圓 81"/>
          <p:cNvSpPr/>
          <p:nvPr/>
        </p:nvSpPr>
        <p:spPr bwMode="auto">
          <a:xfrm>
            <a:off x="6238274" y="3177802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3" name="橢圓 82"/>
          <p:cNvSpPr/>
          <p:nvPr/>
        </p:nvSpPr>
        <p:spPr bwMode="auto">
          <a:xfrm>
            <a:off x="7101983" y="354601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4" name="橢圓 83"/>
          <p:cNvSpPr/>
          <p:nvPr/>
        </p:nvSpPr>
        <p:spPr bwMode="auto">
          <a:xfrm>
            <a:off x="6671483" y="3939751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5" name="橢圓 84"/>
          <p:cNvSpPr/>
          <p:nvPr/>
        </p:nvSpPr>
        <p:spPr bwMode="auto">
          <a:xfrm>
            <a:off x="7534925" y="3939751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51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7423" y="328935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Segment Tree </a:t>
            </a:r>
            <a:r>
              <a:rPr lang="en-US" altLang="zh-TW" dirty="0" smtClean="0">
                <a:solidFill>
                  <a:srgbClr val="FF0000"/>
                </a:solidFill>
              </a:rPr>
              <a:t>[2, 5]</a:t>
            </a:r>
            <a:r>
              <a:rPr lang="en-US" altLang="zh-TW" dirty="0" smtClean="0">
                <a:solidFill>
                  <a:srgbClr val="FF0000"/>
                </a:solidFill>
                <a:latin typeface="Times New Roman"/>
                <a:cs typeface="Times New Roman"/>
              </a:rPr>
              <a:t>→ 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1048653" y="2060848"/>
            <a:ext cx="7353122" cy="3240360"/>
            <a:chOff x="1182192" y="1870085"/>
            <a:chExt cx="7353122" cy="3240360"/>
          </a:xfrm>
        </p:grpSpPr>
        <p:pic>
          <p:nvPicPr>
            <p:cNvPr id="2050" name="Picture 2" descr="「Segment Tree」的圖片搜尋結果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192" y="1870085"/>
              <a:ext cx="7353122" cy="324036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字方塊 6"/>
            <p:cNvSpPr txBox="1"/>
            <p:nvPr/>
          </p:nvSpPr>
          <p:spPr>
            <a:xfrm>
              <a:off x="4495304" y="194209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771800" y="228812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2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228184" y="227118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3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979712" y="268365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4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723650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5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364088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6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092280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7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47664" y="297546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8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27057" y="298294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9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276630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10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350561" y="2975466"/>
              <a:ext cx="3785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11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001035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12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940926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13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805022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14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668344" y="299035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15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9" name="文字方塊 48"/>
          <p:cNvSpPr txBox="1"/>
          <p:nvPr/>
        </p:nvSpPr>
        <p:spPr>
          <a:xfrm>
            <a:off x="4072989" y="4550565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2398215" y="4550565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782591" y="4533688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232826" y="4361329"/>
            <a:ext cx="6984776" cy="8893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423716"/>
              </p:ext>
            </p:extLst>
          </p:nvPr>
        </p:nvGraphicFramePr>
        <p:xfrm>
          <a:off x="1487483" y="4179725"/>
          <a:ext cx="655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000"/>
                <a:gridCol w="819000"/>
                <a:gridCol w="819000"/>
                <a:gridCol w="819000"/>
                <a:gridCol w="819000"/>
                <a:gridCol w="819000"/>
                <a:gridCol w="819000"/>
                <a:gridCol w="819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4" name="直線接點 63"/>
          <p:cNvCxnSpPr/>
          <p:nvPr/>
        </p:nvCxnSpPr>
        <p:spPr bwMode="auto">
          <a:xfrm>
            <a:off x="3001919" y="1650286"/>
            <a:ext cx="0" cy="223224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/>
          <p:cNvCxnSpPr/>
          <p:nvPr/>
        </p:nvCxnSpPr>
        <p:spPr bwMode="auto">
          <a:xfrm>
            <a:off x="4725214" y="1569485"/>
            <a:ext cx="0" cy="245706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線接點 64"/>
          <p:cNvCxnSpPr/>
          <p:nvPr/>
        </p:nvCxnSpPr>
        <p:spPr bwMode="auto">
          <a:xfrm flipH="1">
            <a:off x="6376785" y="1650286"/>
            <a:ext cx="5118" cy="2170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字方塊 43"/>
          <p:cNvSpPr txBox="1"/>
          <p:nvPr/>
        </p:nvSpPr>
        <p:spPr>
          <a:xfrm>
            <a:off x="4456550" y="1261708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M=3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094645" y="1362254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M=5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2699792" y="1362254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M=1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58" name="直線接點 57"/>
          <p:cNvCxnSpPr/>
          <p:nvPr/>
        </p:nvCxnSpPr>
        <p:spPr bwMode="auto">
          <a:xfrm>
            <a:off x="2123728" y="1794302"/>
            <a:ext cx="0" cy="21602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文字方塊 58"/>
          <p:cNvSpPr txBox="1"/>
          <p:nvPr/>
        </p:nvSpPr>
        <p:spPr>
          <a:xfrm>
            <a:off x="1835696" y="1558533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M=0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3679695" y="1640413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M=2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67" name="直線接點 66"/>
          <p:cNvCxnSpPr/>
          <p:nvPr/>
        </p:nvCxnSpPr>
        <p:spPr bwMode="auto">
          <a:xfrm>
            <a:off x="3851920" y="1866310"/>
            <a:ext cx="0" cy="20162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文字方塊 67"/>
          <p:cNvSpPr txBox="1"/>
          <p:nvPr/>
        </p:nvSpPr>
        <p:spPr>
          <a:xfrm>
            <a:off x="5292080" y="1630541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M=4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69" name="直線接點 68"/>
          <p:cNvCxnSpPr/>
          <p:nvPr/>
        </p:nvCxnSpPr>
        <p:spPr bwMode="auto">
          <a:xfrm>
            <a:off x="5580112" y="1866310"/>
            <a:ext cx="0" cy="20162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線接點 69"/>
          <p:cNvCxnSpPr/>
          <p:nvPr/>
        </p:nvCxnSpPr>
        <p:spPr bwMode="auto">
          <a:xfrm>
            <a:off x="7236296" y="1938318"/>
            <a:ext cx="0" cy="20162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文字方塊 70"/>
          <p:cNvSpPr txBox="1"/>
          <p:nvPr/>
        </p:nvSpPr>
        <p:spPr>
          <a:xfrm>
            <a:off x="6948264" y="170254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M=6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4" name="橢圓 53"/>
          <p:cNvSpPr/>
          <p:nvPr/>
        </p:nvSpPr>
        <p:spPr bwMode="auto">
          <a:xfrm>
            <a:off x="1573300" y="3407566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2" name="橢圓 71"/>
          <p:cNvSpPr/>
          <p:nvPr/>
        </p:nvSpPr>
        <p:spPr bwMode="auto">
          <a:xfrm>
            <a:off x="2013732" y="301770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3" name="橢圓 72"/>
          <p:cNvSpPr/>
          <p:nvPr/>
        </p:nvSpPr>
        <p:spPr bwMode="auto">
          <a:xfrm>
            <a:off x="2451992" y="341595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4" name="橢圓 73"/>
          <p:cNvSpPr/>
          <p:nvPr/>
        </p:nvSpPr>
        <p:spPr bwMode="auto">
          <a:xfrm>
            <a:off x="2857903" y="2654001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5" name="橢圓 74"/>
          <p:cNvSpPr/>
          <p:nvPr/>
        </p:nvSpPr>
        <p:spPr bwMode="auto">
          <a:xfrm>
            <a:off x="3707904" y="3043699"/>
            <a:ext cx="288032" cy="288032"/>
          </a:xfrm>
          <a:prstGeom prst="ellipse">
            <a:avLst/>
          </a:prstGeom>
          <a:solidFill>
            <a:srgbClr val="99CC00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6" name="橢圓 75"/>
          <p:cNvSpPr/>
          <p:nvPr/>
        </p:nvSpPr>
        <p:spPr bwMode="auto">
          <a:xfrm>
            <a:off x="3292668" y="341595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7" name="橢圓 76"/>
          <p:cNvSpPr/>
          <p:nvPr/>
        </p:nvSpPr>
        <p:spPr bwMode="auto">
          <a:xfrm>
            <a:off x="4144118" y="341595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8" name="橢圓 77"/>
          <p:cNvSpPr/>
          <p:nvPr/>
        </p:nvSpPr>
        <p:spPr bwMode="auto">
          <a:xfrm>
            <a:off x="4567429" y="2262251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9" name="橢圓 78"/>
          <p:cNvSpPr/>
          <p:nvPr/>
        </p:nvSpPr>
        <p:spPr bwMode="auto">
          <a:xfrm>
            <a:off x="5416727" y="3037106"/>
            <a:ext cx="288032" cy="288032"/>
          </a:xfrm>
          <a:prstGeom prst="ellipse">
            <a:avLst/>
          </a:prstGeom>
          <a:solidFill>
            <a:srgbClr val="99CC00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0" name="橢圓 79"/>
          <p:cNvSpPr/>
          <p:nvPr/>
        </p:nvSpPr>
        <p:spPr bwMode="auto">
          <a:xfrm>
            <a:off x="4975967" y="341595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1" name="橢圓 80"/>
          <p:cNvSpPr/>
          <p:nvPr/>
        </p:nvSpPr>
        <p:spPr bwMode="auto">
          <a:xfrm>
            <a:off x="5829407" y="3407566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2" name="橢圓 81"/>
          <p:cNvSpPr/>
          <p:nvPr/>
        </p:nvSpPr>
        <p:spPr bwMode="auto">
          <a:xfrm>
            <a:off x="6238274" y="2654001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3" name="橢圓 82"/>
          <p:cNvSpPr/>
          <p:nvPr/>
        </p:nvSpPr>
        <p:spPr bwMode="auto">
          <a:xfrm>
            <a:off x="7101983" y="3022213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4" name="橢圓 83"/>
          <p:cNvSpPr/>
          <p:nvPr/>
        </p:nvSpPr>
        <p:spPr bwMode="auto">
          <a:xfrm>
            <a:off x="6671483" y="341595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5" name="橢圓 84"/>
          <p:cNvSpPr/>
          <p:nvPr/>
        </p:nvSpPr>
        <p:spPr bwMode="auto">
          <a:xfrm>
            <a:off x="7534925" y="341595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574074" y="336542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0</a:t>
            </a:r>
            <a:endParaRPr lang="zh-TW" altLang="en-US" sz="1600" b="1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2452766" y="338230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3303168" y="338230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2</a:t>
            </a:r>
            <a:endParaRPr lang="zh-TW" altLang="en-US" sz="1600" b="1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4144892" y="339068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3</a:t>
            </a:r>
            <a:endParaRPr lang="zh-TW" altLang="en-US" sz="1600" b="1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4976741" y="338880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4</a:t>
            </a:r>
            <a:endParaRPr lang="zh-TW" altLang="en-US" sz="1600" b="1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5847619" y="338880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</a:t>
            </a:r>
            <a:endParaRPr lang="zh-TW" altLang="en-US" sz="1600" b="1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661006" y="338880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6</a:t>
            </a:r>
            <a:endParaRPr lang="zh-TW" altLang="en-US" sz="1600" b="1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7534805" y="338880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2014506" y="299695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3709767" y="301843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2</a:t>
            </a:r>
            <a:endParaRPr lang="zh-TW" altLang="en-US" sz="1600" b="1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5416727" y="299695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</a:t>
            </a:r>
            <a:endParaRPr lang="zh-TW" altLang="en-US" sz="1600" b="1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7101565" y="298658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6</a:t>
            </a:r>
            <a:endParaRPr lang="zh-TW" altLang="en-US" sz="1600" b="1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2855833" y="263122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2</a:t>
            </a:r>
            <a:endParaRPr lang="zh-TW" altLang="en-US" sz="1600" b="1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6246096" y="260347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</a:t>
            </a:r>
            <a:endParaRPr lang="zh-TW" altLang="en-US" sz="1600" b="1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4572774" y="223699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</a:t>
            </a:r>
            <a:endParaRPr lang="zh-TW" altLang="en-US" sz="16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25333" y="5507739"/>
            <a:ext cx="772423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Query the minimum of range [2, 5]: A[5] is the minimum.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85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7613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Segment Tree 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[1,7]=[1,1]+[2,3]+[4,7]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1048653" y="2584649"/>
            <a:ext cx="7353122" cy="3240360"/>
            <a:chOff x="1182192" y="1870085"/>
            <a:chExt cx="7353122" cy="3240360"/>
          </a:xfrm>
        </p:grpSpPr>
        <p:pic>
          <p:nvPicPr>
            <p:cNvPr id="2050" name="Picture 2" descr="「Segment Tree」的圖片搜尋結果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192" y="1870085"/>
              <a:ext cx="7353122" cy="324036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字方塊 6"/>
            <p:cNvSpPr txBox="1"/>
            <p:nvPr/>
          </p:nvSpPr>
          <p:spPr>
            <a:xfrm>
              <a:off x="4495304" y="194209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771800" y="228812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2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228184" y="227118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3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979712" y="268365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4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723650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5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364088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6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092280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7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47664" y="297546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8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27057" y="298294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9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276630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10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350561" y="2975466"/>
              <a:ext cx="3785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11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001035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12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940926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13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805022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14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668344" y="299035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15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9" name="文字方塊 48"/>
          <p:cNvSpPr txBox="1"/>
          <p:nvPr/>
        </p:nvSpPr>
        <p:spPr>
          <a:xfrm>
            <a:off x="4072989" y="5074366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2398215" y="5074366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782591" y="505748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232826" y="4885130"/>
            <a:ext cx="6984776" cy="8893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64" name="直線接點 63"/>
          <p:cNvCxnSpPr/>
          <p:nvPr/>
        </p:nvCxnSpPr>
        <p:spPr bwMode="auto">
          <a:xfrm>
            <a:off x="3001919" y="2174087"/>
            <a:ext cx="0" cy="223224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/>
          <p:cNvCxnSpPr/>
          <p:nvPr/>
        </p:nvCxnSpPr>
        <p:spPr bwMode="auto">
          <a:xfrm>
            <a:off x="4725214" y="2093286"/>
            <a:ext cx="0" cy="245706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線接點 64"/>
          <p:cNvCxnSpPr/>
          <p:nvPr/>
        </p:nvCxnSpPr>
        <p:spPr bwMode="auto">
          <a:xfrm flipH="1">
            <a:off x="6376785" y="2174087"/>
            <a:ext cx="5118" cy="2170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字方塊 43"/>
          <p:cNvSpPr txBox="1"/>
          <p:nvPr/>
        </p:nvSpPr>
        <p:spPr>
          <a:xfrm>
            <a:off x="4456550" y="1753071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M=3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094645" y="188605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M=5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2699792" y="188605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M=1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58" name="直線接點 57"/>
          <p:cNvCxnSpPr/>
          <p:nvPr/>
        </p:nvCxnSpPr>
        <p:spPr bwMode="auto">
          <a:xfrm>
            <a:off x="2123728" y="2318103"/>
            <a:ext cx="0" cy="21602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文字方塊 58"/>
          <p:cNvSpPr txBox="1"/>
          <p:nvPr/>
        </p:nvSpPr>
        <p:spPr>
          <a:xfrm>
            <a:off x="1835696" y="2082334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M=0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3679695" y="2164214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M=2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67" name="直線接點 66"/>
          <p:cNvCxnSpPr/>
          <p:nvPr/>
        </p:nvCxnSpPr>
        <p:spPr bwMode="auto">
          <a:xfrm>
            <a:off x="3851920" y="2390111"/>
            <a:ext cx="0" cy="20162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文字方塊 67"/>
          <p:cNvSpPr txBox="1"/>
          <p:nvPr/>
        </p:nvSpPr>
        <p:spPr>
          <a:xfrm>
            <a:off x="5292080" y="215434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M=4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69" name="直線接點 68"/>
          <p:cNvCxnSpPr/>
          <p:nvPr/>
        </p:nvCxnSpPr>
        <p:spPr bwMode="auto">
          <a:xfrm>
            <a:off x="5580112" y="2390111"/>
            <a:ext cx="0" cy="20162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線接點 69"/>
          <p:cNvCxnSpPr/>
          <p:nvPr/>
        </p:nvCxnSpPr>
        <p:spPr bwMode="auto">
          <a:xfrm>
            <a:off x="7236296" y="2462119"/>
            <a:ext cx="0" cy="20162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文字方塊 70"/>
          <p:cNvSpPr txBox="1"/>
          <p:nvPr/>
        </p:nvSpPr>
        <p:spPr>
          <a:xfrm>
            <a:off x="6948264" y="222635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M=6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4" name="橢圓 53"/>
          <p:cNvSpPr/>
          <p:nvPr/>
        </p:nvSpPr>
        <p:spPr bwMode="auto">
          <a:xfrm>
            <a:off x="1573300" y="3931367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2" name="橢圓 71"/>
          <p:cNvSpPr/>
          <p:nvPr/>
        </p:nvSpPr>
        <p:spPr bwMode="auto">
          <a:xfrm>
            <a:off x="2013732" y="3541501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3" name="橢圓 72"/>
          <p:cNvSpPr/>
          <p:nvPr/>
        </p:nvSpPr>
        <p:spPr bwMode="auto">
          <a:xfrm>
            <a:off x="2451992" y="3939751"/>
            <a:ext cx="288032" cy="288032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4" name="橢圓 73"/>
          <p:cNvSpPr/>
          <p:nvPr/>
        </p:nvSpPr>
        <p:spPr bwMode="auto">
          <a:xfrm>
            <a:off x="2857903" y="3177802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5" name="橢圓 74"/>
          <p:cNvSpPr/>
          <p:nvPr/>
        </p:nvSpPr>
        <p:spPr bwMode="auto">
          <a:xfrm>
            <a:off x="3707904" y="3567500"/>
            <a:ext cx="288032" cy="288032"/>
          </a:xfrm>
          <a:prstGeom prst="ellipse">
            <a:avLst/>
          </a:prstGeom>
          <a:solidFill>
            <a:srgbClr val="99CC00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6" name="橢圓 75"/>
          <p:cNvSpPr/>
          <p:nvPr/>
        </p:nvSpPr>
        <p:spPr bwMode="auto">
          <a:xfrm>
            <a:off x="3292668" y="3939751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7" name="橢圓 76"/>
          <p:cNvSpPr/>
          <p:nvPr/>
        </p:nvSpPr>
        <p:spPr bwMode="auto">
          <a:xfrm>
            <a:off x="4144118" y="3939751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8" name="橢圓 77"/>
          <p:cNvSpPr/>
          <p:nvPr/>
        </p:nvSpPr>
        <p:spPr bwMode="auto">
          <a:xfrm>
            <a:off x="4567429" y="2786052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9" name="橢圓 78"/>
          <p:cNvSpPr/>
          <p:nvPr/>
        </p:nvSpPr>
        <p:spPr bwMode="auto">
          <a:xfrm>
            <a:off x="5416727" y="3560907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0" name="橢圓 79"/>
          <p:cNvSpPr/>
          <p:nvPr/>
        </p:nvSpPr>
        <p:spPr bwMode="auto">
          <a:xfrm>
            <a:off x="4975967" y="3939751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1" name="橢圓 80"/>
          <p:cNvSpPr/>
          <p:nvPr/>
        </p:nvSpPr>
        <p:spPr bwMode="auto">
          <a:xfrm>
            <a:off x="5829407" y="3931367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2" name="橢圓 81"/>
          <p:cNvSpPr/>
          <p:nvPr/>
        </p:nvSpPr>
        <p:spPr bwMode="auto">
          <a:xfrm>
            <a:off x="6238274" y="3177802"/>
            <a:ext cx="288032" cy="288032"/>
          </a:xfrm>
          <a:prstGeom prst="ellipse">
            <a:avLst/>
          </a:prstGeom>
          <a:solidFill>
            <a:srgbClr val="99CC00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3" name="橢圓 82"/>
          <p:cNvSpPr/>
          <p:nvPr/>
        </p:nvSpPr>
        <p:spPr bwMode="auto">
          <a:xfrm>
            <a:off x="7101983" y="354601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4" name="橢圓 83"/>
          <p:cNvSpPr/>
          <p:nvPr/>
        </p:nvSpPr>
        <p:spPr bwMode="auto">
          <a:xfrm>
            <a:off x="6671483" y="3939751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5" name="橢圓 84"/>
          <p:cNvSpPr/>
          <p:nvPr/>
        </p:nvSpPr>
        <p:spPr bwMode="auto">
          <a:xfrm>
            <a:off x="7534925" y="3939751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427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7423" y="328935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Segment Tree </a:t>
            </a:r>
            <a:r>
              <a:rPr lang="en-US" altLang="zh-TW" dirty="0" smtClean="0">
                <a:solidFill>
                  <a:srgbClr val="FF0000"/>
                </a:solidFill>
              </a:rPr>
              <a:t>[1, 7]</a:t>
            </a:r>
            <a:r>
              <a:rPr lang="en-US" altLang="zh-TW" dirty="0" smtClean="0">
                <a:solidFill>
                  <a:srgbClr val="FF0000"/>
                </a:solidFill>
                <a:latin typeface="Times New Roman"/>
                <a:cs typeface="Times New Roman"/>
              </a:rPr>
              <a:t>→ 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1048653" y="2060848"/>
            <a:ext cx="7353122" cy="3240360"/>
            <a:chOff x="1182192" y="1870085"/>
            <a:chExt cx="7353122" cy="3240360"/>
          </a:xfrm>
        </p:grpSpPr>
        <p:pic>
          <p:nvPicPr>
            <p:cNvPr id="2050" name="Picture 2" descr="「Segment Tree」的圖片搜尋結果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192" y="1870085"/>
              <a:ext cx="7353122" cy="324036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字方塊 6"/>
            <p:cNvSpPr txBox="1"/>
            <p:nvPr/>
          </p:nvSpPr>
          <p:spPr>
            <a:xfrm>
              <a:off x="4495304" y="194209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771800" y="228812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2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228184" y="227118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3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979712" y="268365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4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723650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5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364088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6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092280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7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47664" y="297546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8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27057" y="298294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9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276630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10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350561" y="2975466"/>
              <a:ext cx="3785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11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001035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12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940926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13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805022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14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668344" y="299035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15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9" name="文字方塊 48"/>
          <p:cNvSpPr txBox="1"/>
          <p:nvPr/>
        </p:nvSpPr>
        <p:spPr>
          <a:xfrm>
            <a:off x="4072989" y="4550565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2398215" y="4550565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782591" y="4533688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232826" y="4361329"/>
            <a:ext cx="6984776" cy="8893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710379"/>
              </p:ext>
            </p:extLst>
          </p:nvPr>
        </p:nvGraphicFramePr>
        <p:xfrm>
          <a:off x="1487483" y="4179725"/>
          <a:ext cx="655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000"/>
                <a:gridCol w="819000"/>
                <a:gridCol w="819000"/>
                <a:gridCol w="819000"/>
                <a:gridCol w="819000"/>
                <a:gridCol w="819000"/>
                <a:gridCol w="819000"/>
                <a:gridCol w="819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4" name="直線接點 63"/>
          <p:cNvCxnSpPr/>
          <p:nvPr/>
        </p:nvCxnSpPr>
        <p:spPr bwMode="auto">
          <a:xfrm>
            <a:off x="3001919" y="1650286"/>
            <a:ext cx="0" cy="223224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/>
          <p:cNvCxnSpPr/>
          <p:nvPr/>
        </p:nvCxnSpPr>
        <p:spPr bwMode="auto">
          <a:xfrm>
            <a:off x="4725214" y="1569485"/>
            <a:ext cx="0" cy="245706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線接點 64"/>
          <p:cNvCxnSpPr/>
          <p:nvPr/>
        </p:nvCxnSpPr>
        <p:spPr bwMode="auto">
          <a:xfrm flipH="1">
            <a:off x="6376785" y="1650286"/>
            <a:ext cx="5118" cy="2170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字方塊 43"/>
          <p:cNvSpPr txBox="1"/>
          <p:nvPr/>
        </p:nvSpPr>
        <p:spPr>
          <a:xfrm>
            <a:off x="4456550" y="1261708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M=3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094645" y="1362254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M=5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2699792" y="1362254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M=1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58" name="直線接點 57"/>
          <p:cNvCxnSpPr/>
          <p:nvPr/>
        </p:nvCxnSpPr>
        <p:spPr bwMode="auto">
          <a:xfrm>
            <a:off x="2123728" y="1794302"/>
            <a:ext cx="0" cy="21602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文字方塊 58"/>
          <p:cNvSpPr txBox="1"/>
          <p:nvPr/>
        </p:nvSpPr>
        <p:spPr>
          <a:xfrm>
            <a:off x="1835696" y="1558533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M=0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3679695" y="1640413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M=2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67" name="直線接點 66"/>
          <p:cNvCxnSpPr/>
          <p:nvPr/>
        </p:nvCxnSpPr>
        <p:spPr bwMode="auto">
          <a:xfrm>
            <a:off x="3851920" y="1866310"/>
            <a:ext cx="0" cy="20162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文字方塊 67"/>
          <p:cNvSpPr txBox="1"/>
          <p:nvPr/>
        </p:nvSpPr>
        <p:spPr>
          <a:xfrm>
            <a:off x="5292080" y="1630541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M=4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69" name="直線接點 68"/>
          <p:cNvCxnSpPr/>
          <p:nvPr/>
        </p:nvCxnSpPr>
        <p:spPr bwMode="auto">
          <a:xfrm>
            <a:off x="5580112" y="1866310"/>
            <a:ext cx="0" cy="20162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線接點 69"/>
          <p:cNvCxnSpPr/>
          <p:nvPr/>
        </p:nvCxnSpPr>
        <p:spPr bwMode="auto">
          <a:xfrm>
            <a:off x="7236296" y="1938318"/>
            <a:ext cx="0" cy="20162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文字方塊 70"/>
          <p:cNvSpPr txBox="1"/>
          <p:nvPr/>
        </p:nvSpPr>
        <p:spPr>
          <a:xfrm>
            <a:off x="6948264" y="170254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M=6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4" name="橢圓 53"/>
          <p:cNvSpPr/>
          <p:nvPr/>
        </p:nvSpPr>
        <p:spPr bwMode="auto">
          <a:xfrm>
            <a:off x="1573300" y="3407566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2" name="橢圓 71"/>
          <p:cNvSpPr/>
          <p:nvPr/>
        </p:nvSpPr>
        <p:spPr bwMode="auto">
          <a:xfrm>
            <a:off x="2013732" y="301770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3" name="橢圓 72"/>
          <p:cNvSpPr/>
          <p:nvPr/>
        </p:nvSpPr>
        <p:spPr bwMode="auto">
          <a:xfrm>
            <a:off x="2451992" y="3415950"/>
            <a:ext cx="288032" cy="288032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4" name="橢圓 73"/>
          <p:cNvSpPr/>
          <p:nvPr/>
        </p:nvSpPr>
        <p:spPr bwMode="auto">
          <a:xfrm>
            <a:off x="2857903" y="2654001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5" name="橢圓 74"/>
          <p:cNvSpPr/>
          <p:nvPr/>
        </p:nvSpPr>
        <p:spPr bwMode="auto">
          <a:xfrm>
            <a:off x="3707904" y="3043699"/>
            <a:ext cx="288032" cy="288032"/>
          </a:xfrm>
          <a:prstGeom prst="ellipse">
            <a:avLst/>
          </a:prstGeom>
          <a:solidFill>
            <a:srgbClr val="99CC00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6" name="橢圓 75"/>
          <p:cNvSpPr/>
          <p:nvPr/>
        </p:nvSpPr>
        <p:spPr bwMode="auto">
          <a:xfrm>
            <a:off x="3292668" y="341595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7" name="橢圓 76"/>
          <p:cNvSpPr/>
          <p:nvPr/>
        </p:nvSpPr>
        <p:spPr bwMode="auto">
          <a:xfrm>
            <a:off x="4144118" y="341595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8" name="橢圓 77"/>
          <p:cNvSpPr/>
          <p:nvPr/>
        </p:nvSpPr>
        <p:spPr bwMode="auto">
          <a:xfrm>
            <a:off x="4567429" y="2262251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9" name="橢圓 78"/>
          <p:cNvSpPr/>
          <p:nvPr/>
        </p:nvSpPr>
        <p:spPr bwMode="auto">
          <a:xfrm>
            <a:off x="5416727" y="3037106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0" name="橢圓 79"/>
          <p:cNvSpPr/>
          <p:nvPr/>
        </p:nvSpPr>
        <p:spPr bwMode="auto">
          <a:xfrm>
            <a:off x="4975967" y="341595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1" name="橢圓 80"/>
          <p:cNvSpPr/>
          <p:nvPr/>
        </p:nvSpPr>
        <p:spPr bwMode="auto">
          <a:xfrm>
            <a:off x="5829407" y="3407566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2" name="橢圓 81"/>
          <p:cNvSpPr/>
          <p:nvPr/>
        </p:nvSpPr>
        <p:spPr bwMode="auto">
          <a:xfrm>
            <a:off x="6238274" y="2654001"/>
            <a:ext cx="288032" cy="288032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3" name="橢圓 82"/>
          <p:cNvSpPr/>
          <p:nvPr/>
        </p:nvSpPr>
        <p:spPr bwMode="auto">
          <a:xfrm>
            <a:off x="7101983" y="3022213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4" name="橢圓 83"/>
          <p:cNvSpPr/>
          <p:nvPr/>
        </p:nvSpPr>
        <p:spPr bwMode="auto">
          <a:xfrm>
            <a:off x="6671483" y="341595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5" name="橢圓 84"/>
          <p:cNvSpPr/>
          <p:nvPr/>
        </p:nvSpPr>
        <p:spPr bwMode="auto">
          <a:xfrm>
            <a:off x="7534925" y="341595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574074" y="336542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0</a:t>
            </a:r>
            <a:endParaRPr lang="zh-TW" altLang="en-US" sz="1600" b="1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2443901" y="337155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3303168" y="338230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2</a:t>
            </a:r>
            <a:endParaRPr lang="zh-TW" altLang="en-US" sz="1600" b="1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4144892" y="339068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3</a:t>
            </a:r>
            <a:endParaRPr lang="zh-TW" altLang="en-US" sz="1600" b="1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4976741" y="338880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4</a:t>
            </a:r>
            <a:endParaRPr lang="zh-TW" altLang="en-US" sz="1600" b="1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5847619" y="338880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</a:t>
            </a:r>
            <a:endParaRPr lang="zh-TW" altLang="en-US" sz="1600" b="1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661006" y="338880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6</a:t>
            </a:r>
            <a:endParaRPr lang="zh-TW" altLang="en-US" sz="1600" b="1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7534805" y="338880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2014506" y="299695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3709767" y="301843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2</a:t>
            </a:r>
            <a:endParaRPr lang="zh-TW" altLang="en-US" sz="1600" b="1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5417501" y="299695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</a:t>
            </a:r>
            <a:endParaRPr lang="zh-TW" altLang="en-US" sz="1600" b="1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7101565" y="298658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6</a:t>
            </a:r>
            <a:endParaRPr lang="zh-TW" altLang="en-US" sz="1600" b="1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2855833" y="263122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2</a:t>
            </a:r>
            <a:endParaRPr lang="zh-TW" altLang="en-US" sz="1600" b="1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6239048" y="26078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</a:t>
            </a:r>
            <a:endParaRPr lang="zh-TW" altLang="en-US" sz="1600" b="1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4572774" y="223699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</a:t>
            </a:r>
            <a:endParaRPr lang="zh-TW" altLang="en-US" sz="16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25333" y="5507739"/>
            <a:ext cx="772423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Query the minimum of range [1, 7]: A[5] is the minimum.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46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" y="542925"/>
            <a:ext cx="7248525" cy="6315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3944965" y="973782"/>
                <a:ext cx="5189113" cy="484684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/>
                        </a:rPr>
                        <m:t>𝑺𝑻</m:t>
                      </m:r>
                      <m:r>
                        <a:rPr lang="en-US" altLang="zh-TW" b="1" i="1" smtClean="0">
                          <a:latin typeface="Cambria Math"/>
                        </a:rPr>
                        <m:t> </m:t>
                      </m:r>
                      <m:r>
                        <a:rPr lang="en-US" altLang="zh-TW" b="1" i="1" smtClean="0">
                          <a:latin typeface="Cambria Math"/>
                        </a:rPr>
                        <m:t>𝒂𝒓𝒓𝒂𝒚</m:t>
                      </m:r>
                      <m:r>
                        <a:rPr lang="en-US" altLang="zh-TW" b="1" i="1" smtClean="0">
                          <a:latin typeface="Cambria Math"/>
                        </a:rPr>
                        <m:t> </m:t>
                      </m:r>
                      <m:r>
                        <a:rPr lang="en-US" altLang="zh-TW" b="1" i="1" smtClean="0">
                          <a:latin typeface="Cambria Math"/>
                        </a:rPr>
                        <m:t>𝒍𝒆𝒏𝒈𝒕𝒉</m:t>
                      </m:r>
                      <m:r>
                        <a:rPr lang="en-US" altLang="zh-TW" b="1" i="1" smtClean="0">
                          <a:latin typeface="Cambria Math"/>
                        </a:rPr>
                        <m:t> </m:t>
                      </m:r>
                      <m:r>
                        <a:rPr lang="en-US" altLang="zh-TW" b="1" i="1" smtClean="0">
                          <a:latin typeface="Cambria Math"/>
                        </a:rPr>
                        <m:t>𝒊𝒔</m:t>
                      </m:r>
                      <m:r>
                        <a:rPr lang="en-US" altLang="zh-TW" b="1" i="1" smtClean="0">
                          <a:latin typeface="Cambria Math"/>
                        </a:rPr>
                        <m:t> : </m:t>
                      </m:r>
                      <m:r>
                        <a:rPr lang="en-US" altLang="zh-TW" b="1" i="1" smtClean="0">
                          <a:latin typeface="Cambria Math"/>
                        </a:rPr>
                        <m:t>𝟐</m:t>
                      </m:r>
                      <m:r>
                        <a:rPr lang="en-US" altLang="zh-TW" b="1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altLang="zh-TW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TW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TW" b="1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 smtClean="0">
                                      <a:latin typeface="Cambria Math"/>
                                      <a:ea typeface="Cambria Math"/>
                                    </a:rPr>
                                    <m:t>𝒍𝒐𝒈</m:t>
                                  </m:r>
                                </m:e>
                                <m:sub>
                                  <m:r>
                                    <a:rPr lang="en-US" altLang="zh-TW" b="1" i="1" smtClean="0"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TW" b="1" i="1" smtClean="0">
                                  <a:latin typeface="Cambria Math"/>
                                  <a:ea typeface="Cambria Math"/>
                                </a:rPr>
                                <m:t>𝑵</m:t>
                              </m:r>
                            </m:e>
                          </m:d>
                          <m:r>
                            <a:rPr lang="en-US" altLang="zh-TW" b="1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altLang="zh-TW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965" y="973782"/>
                <a:ext cx="5189113" cy="4846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 txBox="1">
            <a:spLocks/>
          </p:cNvSpPr>
          <p:nvPr/>
        </p:nvSpPr>
        <p:spPr>
          <a:xfrm>
            <a:off x="1818878" y="0"/>
            <a:ext cx="7315200" cy="838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dirty="0" smtClean="0"/>
              <a:t>Build Segment Tree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051720" y="4077072"/>
            <a:ext cx="3600400" cy="5760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7614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868" y="0"/>
            <a:ext cx="711517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群組 8"/>
          <p:cNvGrpSpPr/>
          <p:nvPr/>
        </p:nvGrpSpPr>
        <p:grpSpPr>
          <a:xfrm>
            <a:off x="0" y="3356992"/>
            <a:ext cx="7353122" cy="3240360"/>
            <a:chOff x="1182192" y="1870085"/>
            <a:chExt cx="7353122" cy="3240360"/>
          </a:xfrm>
        </p:grpSpPr>
        <p:pic>
          <p:nvPicPr>
            <p:cNvPr id="2050" name="Picture 2" descr="「Segment Tree」的圖片搜尋結果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192" y="1870085"/>
              <a:ext cx="7353122" cy="324036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字方塊 6"/>
            <p:cNvSpPr txBox="1"/>
            <p:nvPr/>
          </p:nvSpPr>
          <p:spPr>
            <a:xfrm>
              <a:off x="4495304" y="194209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771800" y="228812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2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228184" y="227118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3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979712" y="268365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4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723650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5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364088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6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092280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7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47664" y="297546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8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27057" y="298294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9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276630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10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350561" y="2975466"/>
              <a:ext cx="3785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11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001035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12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940926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13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805022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14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668344" y="299035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15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9" name="文字方塊 48"/>
          <p:cNvSpPr txBox="1"/>
          <p:nvPr/>
        </p:nvSpPr>
        <p:spPr>
          <a:xfrm>
            <a:off x="3024336" y="584670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349562" y="584670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4733938" y="5829832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84173" y="5657473"/>
            <a:ext cx="6984776" cy="8893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595835"/>
              </p:ext>
            </p:extLst>
          </p:nvPr>
        </p:nvGraphicFramePr>
        <p:xfrm>
          <a:off x="438830" y="5475869"/>
          <a:ext cx="655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000"/>
                <a:gridCol w="819000"/>
                <a:gridCol w="819000"/>
                <a:gridCol w="819000"/>
                <a:gridCol w="819000"/>
                <a:gridCol w="819000"/>
                <a:gridCol w="819000"/>
                <a:gridCol w="819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3" name="直線接點 32"/>
          <p:cNvCxnSpPr/>
          <p:nvPr/>
        </p:nvCxnSpPr>
        <p:spPr bwMode="auto">
          <a:xfrm>
            <a:off x="3676561" y="2865629"/>
            <a:ext cx="0" cy="245706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橢圓 53"/>
          <p:cNvSpPr/>
          <p:nvPr/>
        </p:nvSpPr>
        <p:spPr bwMode="auto">
          <a:xfrm>
            <a:off x="524647" y="470371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2" name="橢圓 71"/>
          <p:cNvSpPr/>
          <p:nvPr/>
        </p:nvSpPr>
        <p:spPr bwMode="auto">
          <a:xfrm>
            <a:off x="965079" y="431384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3" name="橢圓 72"/>
          <p:cNvSpPr/>
          <p:nvPr/>
        </p:nvSpPr>
        <p:spPr bwMode="auto">
          <a:xfrm>
            <a:off x="1403339" y="471209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4" name="橢圓 73"/>
          <p:cNvSpPr/>
          <p:nvPr/>
        </p:nvSpPr>
        <p:spPr bwMode="auto">
          <a:xfrm>
            <a:off x="1809250" y="3950145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5" name="橢圓 74"/>
          <p:cNvSpPr/>
          <p:nvPr/>
        </p:nvSpPr>
        <p:spPr bwMode="auto">
          <a:xfrm>
            <a:off x="2659251" y="4339843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6" name="橢圓 75"/>
          <p:cNvSpPr/>
          <p:nvPr/>
        </p:nvSpPr>
        <p:spPr bwMode="auto">
          <a:xfrm>
            <a:off x="2244015" y="471209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7" name="橢圓 76"/>
          <p:cNvSpPr/>
          <p:nvPr/>
        </p:nvSpPr>
        <p:spPr bwMode="auto">
          <a:xfrm>
            <a:off x="3095465" y="471209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8" name="橢圓 77"/>
          <p:cNvSpPr/>
          <p:nvPr/>
        </p:nvSpPr>
        <p:spPr bwMode="auto">
          <a:xfrm>
            <a:off x="3518776" y="3558395"/>
            <a:ext cx="288032" cy="28803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9" name="橢圓 78"/>
          <p:cNvSpPr/>
          <p:nvPr/>
        </p:nvSpPr>
        <p:spPr bwMode="auto">
          <a:xfrm>
            <a:off x="4368074" y="433325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0" name="橢圓 79"/>
          <p:cNvSpPr/>
          <p:nvPr/>
        </p:nvSpPr>
        <p:spPr bwMode="auto">
          <a:xfrm>
            <a:off x="3927314" y="471209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1" name="橢圓 80"/>
          <p:cNvSpPr/>
          <p:nvPr/>
        </p:nvSpPr>
        <p:spPr bwMode="auto">
          <a:xfrm>
            <a:off x="4780754" y="470371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2" name="橢圓 81"/>
          <p:cNvSpPr/>
          <p:nvPr/>
        </p:nvSpPr>
        <p:spPr bwMode="auto">
          <a:xfrm>
            <a:off x="5189621" y="3950145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3" name="橢圓 82"/>
          <p:cNvSpPr/>
          <p:nvPr/>
        </p:nvSpPr>
        <p:spPr bwMode="auto">
          <a:xfrm>
            <a:off x="6053330" y="4318357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4" name="橢圓 83"/>
          <p:cNvSpPr/>
          <p:nvPr/>
        </p:nvSpPr>
        <p:spPr bwMode="auto">
          <a:xfrm>
            <a:off x="5622830" y="471209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5" name="橢圓 84"/>
          <p:cNvSpPr/>
          <p:nvPr/>
        </p:nvSpPr>
        <p:spPr bwMode="auto">
          <a:xfrm>
            <a:off x="6486272" y="471209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03" y="542664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A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0" y="3695347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ST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746249" y="2869102"/>
            <a:ext cx="3462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st_build</a:t>
            </a:r>
            <a:r>
              <a:rPr lang="en-US" altLang="zh-TW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(ST, A</a:t>
            </a:r>
            <a:r>
              <a:rPr lang="en-US" altLang="zh-TW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zh-TW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1, 0, 7)</a:t>
            </a:r>
            <a:endParaRPr lang="zh-TW" altLang="en-US" sz="20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547355" y="351068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nL</a:t>
            </a:r>
            <a:r>
              <a:rPr lang="en-US" altLang="zh-TW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=2</a:t>
            </a:r>
            <a:endParaRPr lang="zh-TW" altLang="en-US" sz="18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5008171" y="351774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nR</a:t>
            </a:r>
            <a:r>
              <a:rPr lang="en-US" altLang="zh-TW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=3</a:t>
            </a:r>
            <a:endParaRPr lang="zh-TW" altLang="en-US" sz="1800" b="1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5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868" y="0"/>
            <a:ext cx="711517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群組 8"/>
          <p:cNvGrpSpPr/>
          <p:nvPr/>
        </p:nvGrpSpPr>
        <p:grpSpPr>
          <a:xfrm>
            <a:off x="0" y="3356992"/>
            <a:ext cx="7353122" cy="3240360"/>
            <a:chOff x="1182192" y="1870085"/>
            <a:chExt cx="7353122" cy="3240360"/>
          </a:xfrm>
        </p:grpSpPr>
        <p:pic>
          <p:nvPicPr>
            <p:cNvPr id="2050" name="Picture 2" descr="「Segment Tree」的圖片搜尋結果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192" y="1870085"/>
              <a:ext cx="7353122" cy="324036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字方塊 6"/>
            <p:cNvSpPr txBox="1"/>
            <p:nvPr/>
          </p:nvSpPr>
          <p:spPr>
            <a:xfrm>
              <a:off x="4495304" y="194209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771800" y="228812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2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228184" y="227118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3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979712" y="268365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4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723650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5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364088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6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092280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7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47664" y="297546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8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27057" y="298294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9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276630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10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350561" y="2975466"/>
              <a:ext cx="3785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11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001035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12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940926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13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805022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14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668344" y="299035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15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9" name="文字方塊 48"/>
          <p:cNvSpPr txBox="1"/>
          <p:nvPr/>
        </p:nvSpPr>
        <p:spPr>
          <a:xfrm>
            <a:off x="3024336" y="584670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349562" y="584670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4733938" y="5829832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84173" y="5657473"/>
            <a:ext cx="6984776" cy="8893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186248"/>
              </p:ext>
            </p:extLst>
          </p:nvPr>
        </p:nvGraphicFramePr>
        <p:xfrm>
          <a:off x="438830" y="5475869"/>
          <a:ext cx="655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000"/>
                <a:gridCol w="819000"/>
                <a:gridCol w="819000"/>
                <a:gridCol w="819000"/>
                <a:gridCol w="819000"/>
                <a:gridCol w="819000"/>
                <a:gridCol w="819000"/>
                <a:gridCol w="819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3" name="直線接點 32"/>
          <p:cNvCxnSpPr/>
          <p:nvPr/>
        </p:nvCxnSpPr>
        <p:spPr bwMode="auto">
          <a:xfrm>
            <a:off x="3676561" y="2865629"/>
            <a:ext cx="0" cy="245706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橢圓 53"/>
          <p:cNvSpPr/>
          <p:nvPr/>
        </p:nvSpPr>
        <p:spPr bwMode="auto">
          <a:xfrm>
            <a:off x="524647" y="470371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2" name="橢圓 71"/>
          <p:cNvSpPr/>
          <p:nvPr/>
        </p:nvSpPr>
        <p:spPr bwMode="auto">
          <a:xfrm>
            <a:off x="965079" y="431384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3" name="橢圓 72"/>
          <p:cNvSpPr/>
          <p:nvPr/>
        </p:nvSpPr>
        <p:spPr bwMode="auto">
          <a:xfrm>
            <a:off x="1403339" y="471209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4" name="橢圓 73"/>
          <p:cNvSpPr/>
          <p:nvPr/>
        </p:nvSpPr>
        <p:spPr bwMode="auto">
          <a:xfrm>
            <a:off x="1809250" y="3950145"/>
            <a:ext cx="288032" cy="28803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5" name="橢圓 74"/>
          <p:cNvSpPr/>
          <p:nvPr/>
        </p:nvSpPr>
        <p:spPr bwMode="auto">
          <a:xfrm>
            <a:off x="2659251" y="4339843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6" name="橢圓 75"/>
          <p:cNvSpPr/>
          <p:nvPr/>
        </p:nvSpPr>
        <p:spPr bwMode="auto">
          <a:xfrm>
            <a:off x="2244015" y="471209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7" name="橢圓 76"/>
          <p:cNvSpPr/>
          <p:nvPr/>
        </p:nvSpPr>
        <p:spPr bwMode="auto">
          <a:xfrm>
            <a:off x="3095465" y="471209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8" name="橢圓 77"/>
          <p:cNvSpPr/>
          <p:nvPr/>
        </p:nvSpPr>
        <p:spPr bwMode="auto">
          <a:xfrm>
            <a:off x="3518776" y="3558395"/>
            <a:ext cx="288032" cy="28803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9" name="橢圓 78"/>
          <p:cNvSpPr/>
          <p:nvPr/>
        </p:nvSpPr>
        <p:spPr bwMode="auto">
          <a:xfrm>
            <a:off x="4368074" y="433325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0" name="橢圓 79"/>
          <p:cNvSpPr/>
          <p:nvPr/>
        </p:nvSpPr>
        <p:spPr bwMode="auto">
          <a:xfrm>
            <a:off x="3927314" y="471209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1" name="橢圓 80"/>
          <p:cNvSpPr/>
          <p:nvPr/>
        </p:nvSpPr>
        <p:spPr bwMode="auto">
          <a:xfrm>
            <a:off x="4780754" y="470371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2" name="橢圓 81"/>
          <p:cNvSpPr/>
          <p:nvPr/>
        </p:nvSpPr>
        <p:spPr bwMode="auto">
          <a:xfrm>
            <a:off x="5189621" y="3950145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3" name="橢圓 82"/>
          <p:cNvSpPr/>
          <p:nvPr/>
        </p:nvSpPr>
        <p:spPr bwMode="auto">
          <a:xfrm>
            <a:off x="6053330" y="4318357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4" name="橢圓 83"/>
          <p:cNvSpPr/>
          <p:nvPr/>
        </p:nvSpPr>
        <p:spPr bwMode="auto">
          <a:xfrm>
            <a:off x="5622830" y="471209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5" name="橢圓 84"/>
          <p:cNvSpPr/>
          <p:nvPr/>
        </p:nvSpPr>
        <p:spPr bwMode="auto">
          <a:xfrm>
            <a:off x="6486272" y="471209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03" y="542664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A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0" y="3695347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ST</a:t>
            </a:r>
            <a:endParaRPr lang="zh-TW" altLang="en-US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727361" y="392113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nL</a:t>
            </a:r>
            <a:r>
              <a:rPr lang="en-US" altLang="zh-TW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=4</a:t>
            </a:r>
            <a:endParaRPr lang="zh-TW" altLang="en-US" sz="18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476381" y="386104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nR</a:t>
            </a:r>
            <a:r>
              <a:rPr lang="en-US" altLang="zh-TW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=5</a:t>
            </a:r>
            <a:endParaRPr lang="zh-TW" altLang="en-US" sz="18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806808" y="2893485"/>
            <a:ext cx="3462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st_build</a:t>
            </a:r>
            <a:r>
              <a:rPr lang="en-US" altLang="zh-TW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(ST, A</a:t>
            </a:r>
            <a:r>
              <a:rPr lang="en-US" altLang="zh-TW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, 2</a:t>
            </a:r>
            <a:r>
              <a:rPr lang="en-US" altLang="zh-TW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0, 3)</a:t>
            </a:r>
            <a:endParaRPr lang="zh-TW" altLang="en-US" sz="2000" b="1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38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868" y="0"/>
            <a:ext cx="711517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群組 8"/>
          <p:cNvGrpSpPr/>
          <p:nvPr/>
        </p:nvGrpSpPr>
        <p:grpSpPr>
          <a:xfrm>
            <a:off x="0" y="3356992"/>
            <a:ext cx="7353122" cy="3240360"/>
            <a:chOff x="1182192" y="1870085"/>
            <a:chExt cx="7353122" cy="3240360"/>
          </a:xfrm>
        </p:grpSpPr>
        <p:pic>
          <p:nvPicPr>
            <p:cNvPr id="2050" name="Picture 2" descr="「Segment Tree」的圖片搜尋結果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192" y="1870085"/>
              <a:ext cx="7353122" cy="324036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字方塊 6"/>
            <p:cNvSpPr txBox="1"/>
            <p:nvPr/>
          </p:nvSpPr>
          <p:spPr>
            <a:xfrm>
              <a:off x="4495304" y="194209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771800" y="228812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2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228184" y="227118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3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979712" y="268365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4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723650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5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364088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6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092280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7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47664" y="297546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8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27057" y="298294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9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276630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10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350561" y="2975466"/>
              <a:ext cx="3785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11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001035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12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940926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13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805022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14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668344" y="299035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15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9" name="文字方塊 48"/>
          <p:cNvSpPr txBox="1"/>
          <p:nvPr/>
        </p:nvSpPr>
        <p:spPr>
          <a:xfrm>
            <a:off x="3024336" y="584670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349562" y="584670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4733938" y="5829832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84173" y="5657473"/>
            <a:ext cx="6984776" cy="8893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866352"/>
              </p:ext>
            </p:extLst>
          </p:nvPr>
        </p:nvGraphicFramePr>
        <p:xfrm>
          <a:off x="438830" y="5475869"/>
          <a:ext cx="655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000"/>
                <a:gridCol w="819000"/>
                <a:gridCol w="819000"/>
                <a:gridCol w="819000"/>
                <a:gridCol w="819000"/>
                <a:gridCol w="819000"/>
                <a:gridCol w="819000"/>
                <a:gridCol w="819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3" name="直線接點 32"/>
          <p:cNvCxnSpPr/>
          <p:nvPr/>
        </p:nvCxnSpPr>
        <p:spPr bwMode="auto">
          <a:xfrm>
            <a:off x="3676561" y="2865629"/>
            <a:ext cx="0" cy="245706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橢圓 53"/>
          <p:cNvSpPr/>
          <p:nvPr/>
        </p:nvSpPr>
        <p:spPr bwMode="auto">
          <a:xfrm>
            <a:off x="524647" y="470371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2" name="橢圓 71"/>
          <p:cNvSpPr/>
          <p:nvPr/>
        </p:nvSpPr>
        <p:spPr bwMode="auto">
          <a:xfrm>
            <a:off x="965079" y="4313844"/>
            <a:ext cx="288032" cy="28803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3" name="橢圓 72"/>
          <p:cNvSpPr/>
          <p:nvPr/>
        </p:nvSpPr>
        <p:spPr bwMode="auto">
          <a:xfrm>
            <a:off x="1403339" y="471209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4" name="橢圓 73"/>
          <p:cNvSpPr/>
          <p:nvPr/>
        </p:nvSpPr>
        <p:spPr bwMode="auto">
          <a:xfrm>
            <a:off x="1809250" y="3950145"/>
            <a:ext cx="288032" cy="28803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5" name="橢圓 74"/>
          <p:cNvSpPr/>
          <p:nvPr/>
        </p:nvSpPr>
        <p:spPr bwMode="auto">
          <a:xfrm>
            <a:off x="2659251" y="4339843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6" name="橢圓 75"/>
          <p:cNvSpPr/>
          <p:nvPr/>
        </p:nvSpPr>
        <p:spPr bwMode="auto">
          <a:xfrm>
            <a:off x="2244015" y="471209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7" name="橢圓 76"/>
          <p:cNvSpPr/>
          <p:nvPr/>
        </p:nvSpPr>
        <p:spPr bwMode="auto">
          <a:xfrm>
            <a:off x="3095465" y="471209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8" name="橢圓 77"/>
          <p:cNvSpPr/>
          <p:nvPr/>
        </p:nvSpPr>
        <p:spPr bwMode="auto">
          <a:xfrm>
            <a:off x="3518776" y="3558395"/>
            <a:ext cx="288032" cy="28803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9" name="橢圓 78"/>
          <p:cNvSpPr/>
          <p:nvPr/>
        </p:nvSpPr>
        <p:spPr bwMode="auto">
          <a:xfrm>
            <a:off x="4368074" y="433325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0" name="橢圓 79"/>
          <p:cNvSpPr/>
          <p:nvPr/>
        </p:nvSpPr>
        <p:spPr bwMode="auto">
          <a:xfrm>
            <a:off x="3927314" y="471209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1" name="橢圓 80"/>
          <p:cNvSpPr/>
          <p:nvPr/>
        </p:nvSpPr>
        <p:spPr bwMode="auto">
          <a:xfrm>
            <a:off x="4780754" y="470371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2" name="橢圓 81"/>
          <p:cNvSpPr/>
          <p:nvPr/>
        </p:nvSpPr>
        <p:spPr bwMode="auto">
          <a:xfrm>
            <a:off x="5189621" y="3950145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3" name="橢圓 82"/>
          <p:cNvSpPr/>
          <p:nvPr/>
        </p:nvSpPr>
        <p:spPr bwMode="auto">
          <a:xfrm>
            <a:off x="6053330" y="4318357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4" name="橢圓 83"/>
          <p:cNvSpPr/>
          <p:nvPr/>
        </p:nvSpPr>
        <p:spPr bwMode="auto">
          <a:xfrm>
            <a:off x="5622830" y="471209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5" name="橢圓 84"/>
          <p:cNvSpPr/>
          <p:nvPr/>
        </p:nvSpPr>
        <p:spPr bwMode="auto">
          <a:xfrm>
            <a:off x="6486272" y="471209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03" y="542664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A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0" y="3695347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ST</a:t>
            </a:r>
            <a:endParaRPr lang="zh-TW" altLang="en-US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067" y="421179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nL</a:t>
            </a:r>
            <a:r>
              <a:rPr lang="en-US" altLang="zh-TW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=8</a:t>
            </a:r>
            <a:endParaRPr lang="zh-TW" altLang="en-US" sz="18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285838" y="4269793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nR</a:t>
            </a:r>
            <a:r>
              <a:rPr lang="en-US" altLang="zh-TW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=9</a:t>
            </a:r>
            <a:endParaRPr lang="zh-TW" altLang="en-US" sz="18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746249" y="2877271"/>
            <a:ext cx="3462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st_build</a:t>
            </a:r>
            <a:r>
              <a:rPr lang="en-US" altLang="zh-TW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(ST, A</a:t>
            </a:r>
            <a:r>
              <a:rPr lang="en-US" altLang="zh-TW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zh-TW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4, 0, 1)</a:t>
            </a:r>
            <a:endParaRPr lang="zh-TW" altLang="en-US" sz="2000" b="1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3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052736"/>
            <a:ext cx="8496944" cy="5400600"/>
          </a:xfrm>
        </p:spPr>
        <p:txBody>
          <a:bodyPr/>
          <a:lstStyle/>
          <a:p>
            <a:r>
              <a:rPr lang="en-US" altLang="zh-TW" sz="2800" dirty="0"/>
              <a:t>The input consists of </a:t>
            </a:r>
            <a:r>
              <a:rPr lang="en-US" altLang="zh-TW" sz="2800" u="sng" dirty="0">
                <a:solidFill>
                  <a:srgbClr val="FF0000"/>
                </a:solidFill>
              </a:rPr>
              <a:t>several test cases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r>
              <a:rPr lang="en-US" altLang="zh-TW" sz="2800" dirty="0" smtClean="0"/>
              <a:t>Each </a:t>
            </a:r>
            <a:r>
              <a:rPr lang="en-US" altLang="zh-TW" sz="2800" dirty="0"/>
              <a:t>test case starts </a:t>
            </a:r>
            <a:r>
              <a:rPr lang="en-US" altLang="zh-TW" sz="2800" dirty="0">
                <a:solidFill>
                  <a:srgbClr val="FF0000"/>
                </a:solidFill>
              </a:rPr>
              <a:t>with a line</a:t>
            </a:r>
            <a:r>
              <a:rPr lang="en-US" altLang="zh-TW" sz="2800" dirty="0"/>
              <a:t> containing </a:t>
            </a:r>
            <a:r>
              <a:rPr lang="en-US" altLang="zh-TW" sz="2800" dirty="0">
                <a:solidFill>
                  <a:srgbClr val="FF0000"/>
                </a:solidFill>
              </a:rPr>
              <a:t>two integers n and q</a:t>
            </a:r>
            <a:r>
              <a:rPr lang="en-US" altLang="zh-TW" sz="2800" dirty="0"/>
              <a:t> (1 ≤ n, q ≤ </a:t>
            </a:r>
            <a:r>
              <a:rPr lang="en-US" altLang="zh-TW" sz="2800" dirty="0" smtClean="0"/>
              <a:t>100,000</a:t>
            </a:r>
            <a:r>
              <a:rPr lang="en-US" altLang="zh-TW" sz="2800" dirty="0"/>
              <a:t>). </a:t>
            </a:r>
            <a:endParaRPr lang="en-US" altLang="zh-TW" sz="2800" dirty="0" smtClean="0"/>
          </a:p>
          <a:p>
            <a:r>
              <a:rPr lang="en-US" altLang="zh-TW" sz="2800" dirty="0" smtClean="0"/>
              <a:t>The </a:t>
            </a:r>
            <a:r>
              <a:rPr lang="en-US" altLang="zh-TW" sz="2800" dirty="0"/>
              <a:t>next line contains n integers a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, . . . , a</a:t>
            </a:r>
            <a:r>
              <a:rPr lang="en-US" altLang="zh-TW" sz="2800" baseline="-25000" dirty="0"/>
              <a:t>n</a:t>
            </a:r>
            <a:r>
              <a:rPr lang="en-US" altLang="zh-TW" sz="2800" dirty="0"/>
              <a:t> (−</a:t>
            </a:r>
            <a:r>
              <a:rPr lang="en-US" altLang="zh-TW" sz="2800" dirty="0" smtClean="0"/>
              <a:t>100,000 </a:t>
            </a:r>
            <a:r>
              <a:rPr lang="en-US" altLang="zh-TW" sz="2800" dirty="0"/>
              <a:t>≤ </a:t>
            </a:r>
            <a:r>
              <a:rPr lang="en-US" altLang="zh-TW" sz="2800" dirty="0" err="1"/>
              <a:t>a</a:t>
            </a:r>
            <a:r>
              <a:rPr lang="en-US" altLang="zh-TW" sz="2800" baseline="-25000" dirty="0" err="1"/>
              <a:t>i</a:t>
            </a:r>
            <a:r>
              <a:rPr lang="en-US" altLang="zh-TW" sz="2800" dirty="0"/>
              <a:t> ≤ </a:t>
            </a:r>
            <a:r>
              <a:rPr lang="en-US" altLang="zh-TW" sz="2800" dirty="0" smtClean="0"/>
              <a:t>100,000</a:t>
            </a:r>
            <a:r>
              <a:rPr lang="en-US" altLang="zh-TW" sz="2800" dirty="0"/>
              <a:t>, for each i ∈ {1, ..., n}) </a:t>
            </a:r>
            <a:r>
              <a:rPr lang="en-US" altLang="zh-TW" sz="2800" dirty="0">
                <a:solidFill>
                  <a:srgbClr val="FF0000"/>
                </a:solidFill>
              </a:rPr>
              <a:t>separated by spaces</a:t>
            </a:r>
            <a:r>
              <a:rPr lang="en-US" altLang="zh-TW" sz="2800" dirty="0"/>
              <a:t>. You can assume that for each i ∈ {1, . . . , n − 1}: </a:t>
            </a:r>
            <a:r>
              <a:rPr lang="en-US" altLang="zh-TW" sz="2800" dirty="0" err="1"/>
              <a:t>a</a:t>
            </a:r>
            <a:r>
              <a:rPr lang="en-US" altLang="zh-TW" sz="2800" baseline="-25000" dirty="0" err="1"/>
              <a:t>i</a:t>
            </a:r>
            <a:r>
              <a:rPr lang="en-US" altLang="zh-TW" sz="2800" dirty="0"/>
              <a:t> ≤ a</a:t>
            </a:r>
            <a:r>
              <a:rPr lang="en-US" altLang="zh-TW" sz="2800" baseline="-25000" dirty="0"/>
              <a:t>i+1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r>
              <a:rPr lang="en-US" altLang="zh-TW" sz="2800" dirty="0" smtClean="0"/>
              <a:t>The </a:t>
            </a:r>
            <a:r>
              <a:rPr lang="en-US" altLang="zh-TW" sz="2800" dirty="0"/>
              <a:t>following q lines contain one query each, consisting of </a:t>
            </a:r>
            <a:r>
              <a:rPr lang="en-US" altLang="zh-TW" sz="2800" dirty="0">
                <a:solidFill>
                  <a:srgbClr val="FF0000"/>
                </a:solidFill>
              </a:rPr>
              <a:t>two integers i and j</a:t>
            </a:r>
            <a:r>
              <a:rPr lang="en-US" altLang="zh-TW" sz="2800" dirty="0"/>
              <a:t> (1 ≤ i ≤ j ≤ n), which indicate the boundary indices for the </a:t>
            </a:r>
            <a:r>
              <a:rPr lang="en-US" altLang="zh-TW" sz="2800" dirty="0" smtClean="0"/>
              <a:t>query.</a:t>
            </a:r>
          </a:p>
          <a:p>
            <a:r>
              <a:rPr lang="en-US" altLang="zh-TW" sz="2800" dirty="0" smtClean="0"/>
              <a:t>The </a:t>
            </a:r>
            <a:r>
              <a:rPr lang="en-US" altLang="zh-TW" sz="2800" dirty="0"/>
              <a:t>last test case is followed by a line </a:t>
            </a:r>
            <a:r>
              <a:rPr lang="en-US" altLang="zh-TW" sz="2800" dirty="0">
                <a:solidFill>
                  <a:srgbClr val="FF0000"/>
                </a:solidFill>
              </a:rPr>
              <a:t>containing a single ‘0</a:t>
            </a:r>
            <a:r>
              <a:rPr lang="en-US" altLang="zh-TW" sz="2800" dirty="0" smtClean="0">
                <a:solidFill>
                  <a:srgbClr val="FF0000"/>
                </a:solidFill>
              </a:rPr>
              <a:t>’</a:t>
            </a:r>
            <a:r>
              <a:rPr lang="en-US" altLang="zh-TW" sz="2800" dirty="0" smtClean="0">
                <a:solidFill>
                  <a:schemeClr val="bg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22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868" y="0"/>
            <a:ext cx="711517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群組 8"/>
          <p:cNvGrpSpPr/>
          <p:nvPr/>
        </p:nvGrpSpPr>
        <p:grpSpPr>
          <a:xfrm>
            <a:off x="0" y="3356992"/>
            <a:ext cx="7353122" cy="3240360"/>
            <a:chOff x="1182192" y="1870085"/>
            <a:chExt cx="7353122" cy="3240360"/>
          </a:xfrm>
        </p:grpSpPr>
        <p:pic>
          <p:nvPicPr>
            <p:cNvPr id="2050" name="Picture 2" descr="「Segment Tree」的圖片搜尋結果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192" y="1870085"/>
              <a:ext cx="7353122" cy="324036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字方塊 6"/>
            <p:cNvSpPr txBox="1"/>
            <p:nvPr/>
          </p:nvSpPr>
          <p:spPr>
            <a:xfrm>
              <a:off x="4495304" y="194209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771800" y="228812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2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228184" y="227118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3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979712" y="268365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4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723650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5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364088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6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092280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7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47664" y="297546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8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27057" y="298294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9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276630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10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350561" y="2975466"/>
              <a:ext cx="3785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11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001035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12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940926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13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805022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14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668344" y="299035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15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9" name="文字方塊 48"/>
          <p:cNvSpPr txBox="1"/>
          <p:nvPr/>
        </p:nvSpPr>
        <p:spPr>
          <a:xfrm>
            <a:off x="3024336" y="584670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349562" y="584670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4733938" y="5829832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84173" y="5657473"/>
            <a:ext cx="6984776" cy="8893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737572"/>
              </p:ext>
            </p:extLst>
          </p:nvPr>
        </p:nvGraphicFramePr>
        <p:xfrm>
          <a:off x="438830" y="5475869"/>
          <a:ext cx="655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000"/>
                <a:gridCol w="819000"/>
                <a:gridCol w="819000"/>
                <a:gridCol w="819000"/>
                <a:gridCol w="819000"/>
                <a:gridCol w="819000"/>
                <a:gridCol w="819000"/>
                <a:gridCol w="819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3" name="直線接點 32"/>
          <p:cNvCxnSpPr/>
          <p:nvPr/>
        </p:nvCxnSpPr>
        <p:spPr bwMode="auto">
          <a:xfrm>
            <a:off x="3676561" y="2865629"/>
            <a:ext cx="0" cy="245706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橢圓 53"/>
          <p:cNvSpPr/>
          <p:nvPr/>
        </p:nvSpPr>
        <p:spPr bwMode="auto">
          <a:xfrm>
            <a:off x="524647" y="4703710"/>
            <a:ext cx="288032" cy="28803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0" lang="zh-TW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2" name="橢圓 71"/>
          <p:cNvSpPr/>
          <p:nvPr/>
        </p:nvSpPr>
        <p:spPr bwMode="auto">
          <a:xfrm>
            <a:off x="965079" y="4313844"/>
            <a:ext cx="288032" cy="28803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3" name="橢圓 72"/>
          <p:cNvSpPr/>
          <p:nvPr/>
        </p:nvSpPr>
        <p:spPr bwMode="auto">
          <a:xfrm>
            <a:off x="1403339" y="471209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4" name="橢圓 73"/>
          <p:cNvSpPr/>
          <p:nvPr/>
        </p:nvSpPr>
        <p:spPr bwMode="auto">
          <a:xfrm>
            <a:off x="1809250" y="3950145"/>
            <a:ext cx="288032" cy="28803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5" name="橢圓 74"/>
          <p:cNvSpPr/>
          <p:nvPr/>
        </p:nvSpPr>
        <p:spPr bwMode="auto">
          <a:xfrm>
            <a:off x="2659251" y="4339843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6" name="橢圓 75"/>
          <p:cNvSpPr/>
          <p:nvPr/>
        </p:nvSpPr>
        <p:spPr bwMode="auto">
          <a:xfrm>
            <a:off x="2244015" y="471209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7" name="橢圓 76"/>
          <p:cNvSpPr/>
          <p:nvPr/>
        </p:nvSpPr>
        <p:spPr bwMode="auto">
          <a:xfrm>
            <a:off x="3095465" y="471209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8" name="橢圓 77"/>
          <p:cNvSpPr/>
          <p:nvPr/>
        </p:nvSpPr>
        <p:spPr bwMode="auto">
          <a:xfrm>
            <a:off x="3518776" y="3558395"/>
            <a:ext cx="288032" cy="28803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9" name="橢圓 78"/>
          <p:cNvSpPr/>
          <p:nvPr/>
        </p:nvSpPr>
        <p:spPr bwMode="auto">
          <a:xfrm>
            <a:off x="4368074" y="433325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0" name="橢圓 79"/>
          <p:cNvSpPr/>
          <p:nvPr/>
        </p:nvSpPr>
        <p:spPr bwMode="auto">
          <a:xfrm>
            <a:off x="3927314" y="471209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1" name="橢圓 80"/>
          <p:cNvSpPr/>
          <p:nvPr/>
        </p:nvSpPr>
        <p:spPr bwMode="auto">
          <a:xfrm>
            <a:off x="4780754" y="470371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2" name="橢圓 81"/>
          <p:cNvSpPr/>
          <p:nvPr/>
        </p:nvSpPr>
        <p:spPr bwMode="auto">
          <a:xfrm>
            <a:off x="5189621" y="3950145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3" name="橢圓 82"/>
          <p:cNvSpPr/>
          <p:nvPr/>
        </p:nvSpPr>
        <p:spPr bwMode="auto">
          <a:xfrm>
            <a:off x="6053330" y="4318357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4" name="橢圓 83"/>
          <p:cNvSpPr/>
          <p:nvPr/>
        </p:nvSpPr>
        <p:spPr bwMode="auto">
          <a:xfrm>
            <a:off x="5622830" y="471209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5" name="橢圓 84"/>
          <p:cNvSpPr/>
          <p:nvPr/>
        </p:nvSpPr>
        <p:spPr bwMode="auto">
          <a:xfrm>
            <a:off x="6486272" y="471209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03" y="542664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A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0" y="3695347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ST</a:t>
            </a:r>
            <a:endParaRPr lang="zh-TW" altLang="en-US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067" y="421179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nL</a:t>
            </a:r>
            <a:r>
              <a:rPr lang="en-US" altLang="zh-TW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=8</a:t>
            </a:r>
            <a:endParaRPr lang="zh-TW" altLang="en-US" sz="18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285838" y="4269793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nR</a:t>
            </a:r>
            <a:r>
              <a:rPr lang="en-US" altLang="zh-TW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=9</a:t>
            </a:r>
            <a:endParaRPr lang="zh-TW" altLang="en-US" sz="18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34633" y="5517232"/>
            <a:ext cx="818478" cy="7200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818843" y="2877271"/>
            <a:ext cx="3462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st_build</a:t>
            </a:r>
            <a:r>
              <a:rPr lang="en-US" altLang="zh-TW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(ST, A</a:t>
            </a:r>
            <a:r>
              <a:rPr lang="en-US" altLang="zh-TW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zh-TW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1, 0, 0)</a:t>
            </a:r>
            <a:endParaRPr lang="zh-TW" altLang="en-US" sz="20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3596603" y="332656"/>
            <a:ext cx="2221151" cy="22925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610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7423" y="328935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Segment Tree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1048653" y="2060848"/>
            <a:ext cx="7353122" cy="3240360"/>
            <a:chOff x="1182192" y="1870085"/>
            <a:chExt cx="7353122" cy="3240360"/>
          </a:xfrm>
        </p:grpSpPr>
        <p:pic>
          <p:nvPicPr>
            <p:cNvPr id="2050" name="Picture 2" descr="「Segment Tree」的圖片搜尋結果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192" y="1870085"/>
              <a:ext cx="7353122" cy="324036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字方塊 6"/>
            <p:cNvSpPr txBox="1"/>
            <p:nvPr/>
          </p:nvSpPr>
          <p:spPr>
            <a:xfrm>
              <a:off x="4495304" y="194209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771800" y="228812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2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228184" y="227118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3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979712" y="268365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4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723650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5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364088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6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092280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7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47664" y="297546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8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27057" y="298294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9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276630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10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350561" y="2975466"/>
              <a:ext cx="3785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11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001035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12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940926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13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805022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14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668344" y="299035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15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9" name="文字方塊 48"/>
          <p:cNvSpPr txBox="1"/>
          <p:nvPr/>
        </p:nvSpPr>
        <p:spPr>
          <a:xfrm>
            <a:off x="4072989" y="4550565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2398215" y="4550565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782591" y="4533688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232826" y="4361329"/>
            <a:ext cx="6984776" cy="8893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438677"/>
              </p:ext>
            </p:extLst>
          </p:nvPr>
        </p:nvGraphicFramePr>
        <p:xfrm>
          <a:off x="1487483" y="4179725"/>
          <a:ext cx="655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000"/>
                <a:gridCol w="819000"/>
                <a:gridCol w="819000"/>
                <a:gridCol w="819000"/>
                <a:gridCol w="819000"/>
                <a:gridCol w="819000"/>
                <a:gridCol w="819000"/>
                <a:gridCol w="819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4" name="橢圓 53"/>
          <p:cNvSpPr/>
          <p:nvPr/>
        </p:nvSpPr>
        <p:spPr bwMode="auto">
          <a:xfrm>
            <a:off x="1573300" y="3407566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2" name="橢圓 71"/>
          <p:cNvSpPr/>
          <p:nvPr/>
        </p:nvSpPr>
        <p:spPr bwMode="auto">
          <a:xfrm>
            <a:off x="2013732" y="301770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3" name="橢圓 72"/>
          <p:cNvSpPr/>
          <p:nvPr/>
        </p:nvSpPr>
        <p:spPr bwMode="auto">
          <a:xfrm>
            <a:off x="2451992" y="341595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4" name="橢圓 73"/>
          <p:cNvSpPr/>
          <p:nvPr/>
        </p:nvSpPr>
        <p:spPr bwMode="auto">
          <a:xfrm>
            <a:off x="2857903" y="2654001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5" name="橢圓 74"/>
          <p:cNvSpPr/>
          <p:nvPr/>
        </p:nvSpPr>
        <p:spPr bwMode="auto">
          <a:xfrm>
            <a:off x="3707904" y="3043699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6" name="橢圓 75"/>
          <p:cNvSpPr/>
          <p:nvPr/>
        </p:nvSpPr>
        <p:spPr bwMode="auto">
          <a:xfrm>
            <a:off x="3292668" y="341595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7" name="橢圓 76"/>
          <p:cNvSpPr/>
          <p:nvPr/>
        </p:nvSpPr>
        <p:spPr bwMode="auto">
          <a:xfrm>
            <a:off x="4144118" y="341595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8" name="橢圓 77"/>
          <p:cNvSpPr/>
          <p:nvPr/>
        </p:nvSpPr>
        <p:spPr bwMode="auto">
          <a:xfrm>
            <a:off x="4567429" y="2262251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9" name="橢圓 78"/>
          <p:cNvSpPr/>
          <p:nvPr/>
        </p:nvSpPr>
        <p:spPr bwMode="auto">
          <a:xfrm>
            <a:off x="5416727" y="3037106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0" name="橢圓 79"/>
          <p:cNvSpPr/>
          <p:nvPr/>
        </p:nvSpPr>
        <p:spPr bwMode="auto">
          <a:xfrm>
            <a:off x="4975967" y="341595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1" name="橢圓 80"/>
          <p:cNvSpPr/>
          <p:nvPr/>
        </p:nvSpPr>
        <p:spPr bwMode="auto">
          <a:xfrm>
            <a:off x="5829407" y="3407566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2" name="橢圓 81"/>
          <p:cNvSpPr/>
          <p:nvPr/>
        </p:nvSpPr>
        <p:spPr bwMode="auto">
          <a:xfrm>
            <a:off x="6238274" y="2654001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3" name="橢圓 82"/>
          <p:cNvSpPr/>
          <p:nvPr/>
        </p:nvSpPr>
        <p:spPr bwMode="auto">
          <a:xfrm>
            <a:off x="7101983" y="3022213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4" name="橢圓 83"/>
          <p:cNvSpPr/>
          <p:nvPr/>
        </p:nvSpPr>
        <p:spPr bwMode="auto">
          <a:xfrm>
            <a:off x="6671483" y="341595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5" name="橢圓 84"/>
          <p:cNvSpPr/>
          <p:nvPr/>
        </p:nvSpPr>
        <p:spPr bwMode="auto">
          <a:xfrm>
            <a:off x="7534925" y="341595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574074" y="336542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0</a:t>
            </a:r>
            <a:endParaRPr lang="zh-TW" altLang="en-US" sz="1600" b="1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2459005" y="336542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3303168" y="338230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2</a:t>
            </a:r>
            <a:endParaRPr lang="zh-TW" altLang="en-US" sz="1600" b="1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4144892" y="339068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3</a:t>
            </a:r>
            <a:endParaRPr lang="zh-TW" altLang="en-US" sz="1600" b="1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4976741" y="338880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4</a:t>
            </a:r>
            <a:endParaRPr lang="zh-TW" altLang="en-US" sz="1600" b="1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5847619" y="338880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</a:t>
            </a:r>
            <a:endParaRPr lang="zh-TW" altLang="en-US" sz="1600" b="1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661006" y="338880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6</a:t>
            </a:r>
            <a:endParaRPr lang="zh-TW" altLang="en-US" sz="1600" b="1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7534805" y="338880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2014506" y="299695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3723530" y="299695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2</a:t>
            </a:r>
            <a:endParaRPr lang="zh-TW" altLang="en-US" sz="1600" b="1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5417501" y="299695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</a:t>
            </a:r>
            <a:endParaRPr lang="zh-TW" altLang="en-US" sz="1600" b="1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7101565" y="298658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6</a:t>
            </a:r>
            <a:endParaRPr lang="zh-TW" altLang="en-US" sz="1600" b="1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2855833" y="263122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2</a:t>
            </a:r>
            <a:endParaRPr lang="zh-TW" altLang="en-US" sz="1600" b="1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6239048" y="26078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</a:t>
            </a:r>
            <a:endParaRPr lang="zh-TW" altLang="en-US" sz="1600" b="1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4572774" y="223699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618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1043608" y="180885"/>
            <a:ext cx="7315200" cy="838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dirty="0" smtClean="0"/>
              <a:t>Query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19085"/>
            <a:ext cx="547687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9510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010" y="566919"/>
            <a:ext cx="4302411" cy="292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0718" y="26715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Query </a:t>
            </a:r>
            <a:r>
              <a:rPr lang="en-US" altLang="zh-TW" dirty="0" smtClean="0">
                <a:solidFill>
                  <a:srgbClr val="FF0000"/>
                </a:solidFill>
              </a:rPr>
              <a:t>[2, 5]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27190" y="3493552"/>
            <a:ext cx="7353122" cy="3240360"/>
            <a:chOff x="1182192" y="1870085"/>
            <a:chExt cx="7353122" cy="3240360"/>
          </a:xfrm>
        </p:grpSpPr>
        <p:pic>
          <p:nvPicPr>
            <p:cNvPr id="2050" name="Picture 2" descr="「Segment Tree」的圖片搜尋結果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192" y="1870085"/>
              <a:ext cx="7353122" cy="324036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字方塊 6"/>
            <p:cNvSpPr txBox="1"/>
            <p:nvPr/>
          </p:nvSpPr>
          <p:spPr>
            <a:xfrm>
              <a:off x="4495304" y="194209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771800" y="228812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2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228184" y="227118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3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979712" y="268365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4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723650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5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364088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6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092280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7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47664" y="297546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8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27057" y="298294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9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276630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10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350561" y="2975466"/>
              <a:ext cx="3785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11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001035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12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940926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13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805022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14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668344" y="299035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15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9" name="文字方塊 48"/>
          <p:cNvSpPr txBox="1"/>
          <p:nvPr/>
        </p:nvSpPr>
        <p:spPr>
          <a:xfrm>
            <a:off x="3051526" y="598326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376752" y="598326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4761128" y="5966392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11363" y="5794033"/>
            <a:ext cx="6984776" cy="8893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140168"/>
              </p:ext>
            </p:extLst>
          </p:nvPr>
        </p:nvGraphicFramePr>
        <p:xfrm>
          <a:off x="466020" y="5612429"/>
          <a:ext cx="655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000"/>
                <a:gridCol w="819000"/>
                <a:gridCol w="819000"/>
                <a:gridCol w="819000"/>
                <a:gridCol w="819000"/>
                <a:gridCol w="819000"/>
                <a:gridCol w="819000"/>
                <a:gridCol w="819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3" name="直線接點 32"/>
          <p:cNvCxnSpPr/>
          <p:nvPr/>
        </p:nvCxnSpPr>
        <p:spPr bwMode="auto">
          <a:xfrm>
            <a:off x="3703751" y="3002189"/>
            <a:ext cx="0" cy="245706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字方塊 43"/>
          <p:cNvSpPr txBox="1"/>
          <p:nvPr/>
        </p:nvSpPr>
        <p:spPr>
          <a:xfrm>
            <a:off x="3435087" y="2694412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mid=3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4" name="橢圓 53"/>
          <p:cNvSpPr/>
          <p:nvPr/>
        </p:nvSpPr>
        <p:spPr bwMode="auto">
          <a:xfrm>
            <a:off x="551837" y="484027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2" name="橢圓 71"/>
          <p:cNvSpPr/>
          <p:nvPr/>
        </p:nvSpPr>
        <p:spPr bwMode="auto">
          <a:xfrm>
            <a:off x="992269" y="445040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3" name="橢圓 72"/>
          <p:cNvSpPr/>
          <p:nvPr/>
        </p:nvSpPr>
        <p:spPr bwMode="auto">
          <a:xfrm>
            <a:off x="1430529" y="484865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4" name="橢圓 73"/>
          <p:cNvSpPr/>
          <p:nvPr/>
        </p:nvSpPr>
        <p:spPr bwMode="auto">
          <a:xfrm>
            <a:off x="1836440" y="4086705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5" name="橢圓 74"/>
          <p:cNvSpPr/>
          <p:nvPr/>
        </p:nvSpPr>
        <p:spPr bwMode="auto">
          <a:xfrm>
            <a:off x="2686441" y="4476403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6" name="橢圓 75"/>
          <p:cNvSpPr/>
          <p:nvPr/>
        </p:nvSpPr>
        <p:spPr bwMode="auto">
          <a:xfrm>
            <a:off x="2271205" y="484865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7" name="橢圓 76"/>
          <p:cNvSpPr/>
          <p:nvPr/>
        </p:nvSpPr>
        <p:spPr bwMode="auto">
          <a:xfrm>
            <a:off x="3122655" y="484865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8" name="橢圓 77"/>
          <p:cNvSpPr/>
          <p:nvPr/>
        </p:nvSpPr>
        <p:spPr bwMode="auto">
          <a:xfrm>
            <a:off x="3545966" y="3694955"/>
            <a:ext cx="288032" cy="28803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9" name="橢圓 78"/>
          <p:cNvSpPr/>
          <p:nvPr/>
        </p:nvSpPr>
        <p:spPr bwMode="auto">
          <a:xfrm>
            <a:off x="4395264" y="446981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0" name="橢圓 79"/>
          <p:cNvSpPr/>
          <p:nvPr/>
        </p:nvSpPr>
        <p:spPr bwMode="auto">
          <a:xfrm>
            <a:off x="3954504" y="484865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1" name="橢圓 80"/>
          <p:cNvSpPr/>
          <p:nvPr/>
        </p:nvSpPr>
        <p:spPr bwMode="auto">
          <a:xfrm>
            <a:off x="4807944" y="484027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2" name="橢圓 81"/>
          <p:cNvSpPr/>
          <p:nvPr/>
        </p:nvSpPr>
        <p:spPr bwMode="auto">
          <a:xfrm>
            <a:off x="5216811" y="4086705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3" name="橢圓 82"/>
          <p:cNvSpPr/>
          <p:nvPr/>
        </p:nvSpPr>
        <p:spPr bwMode="auto">
          <a:xfrm>
            <a:off x="6080520" y="4454917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4" name="橢圓 83"/>
          <p:cNvSpPr/>
          <p:nvPr/>
        </p:nvSpPr>
        <p:spPr bwMode="auto">
          <a:xfrm>
            <a:off x="5650020" y="484865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5" name="橢圓 84"/>
          <p:cNvSpPr/>
          <p:nvPr/>
        </p:nvSpPr>
        <p:spPr bwMode="auto">
          <a:xfrm>
            <a:off x="6513462" y="484865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52611" y="479813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0</a:t>
            </a:r>
            <a:endParaRPr lang="zh-TW" altLang="en-US" sz="1600" b="1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1431303" y="481500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2281705" y="481500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2</a:t>
            </a:r>
            <a:endParaRPr lang="zh-TW" altLang="en-US" sz="1600" b="1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3123429" y="482339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3</a:t>
            </a:r>
            <a:endParaRPr lang="zh-TW" altLang="en-US" sz="1600" b="1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3955278" y="482151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4</a:t>
            </a:r>
            <a:endParaRPr lang="zh-TW" altLang="en-US" sz="1600" b="1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4826156" y="482151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</a:t>
            </a:r>
            <a:endParaRPr lang="zh-TW" altLang="en-US" sz="1600" b="1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5639543" y="482151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6</a:t>
            </a:r>
            <a:endParaRPr lang="zh-TW" altLang="en-US" sz="1600" b="1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513342" y="482151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993043" y="442965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2672075" y="445957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2</a:t>
            </a:r>
            <a:endParaRPr lang="zh-TW" altLang="en-US" sz="1600" b="1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4395264" y="439607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</a:t>
            </a:r>
            <a:endParaRPr lang="zh-TW" altLang="en-US" sz="1600" b="1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6080102" y="441928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6</a:t>
            </a:r>
            <a:endParaRPr lang="zh-TW" altLang="en-US" sz="1600" b="1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1834370" y="406393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2</a:t>
            </a:r>
            <a:endParaRPr lang="zh-TW" altLang="en-US" sz="1600" b="1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5224633" y="403618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</a:t>
            </a:r>
            <a:endParaRPr lang="zh-TW" altLang="en-US" sz="1600" b="1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3560122" y="365124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</a:t>
            </a:r>
            <a:endParaRPr lang="zh-TW" altLang="en-US" sz="1600" b="1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-67821" y="747513"/>
            <a:ext cx="2923727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query (1, 0, </a:t>
            </a:r>
            <a:r>
              <a:rPr lang="en-US" altLang="zh-TW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r>
              <a:rPr lang="en-US" altLang="zh-TW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2, </a:t>
            </a:r>
            <a:r>
              <a:rPr lang="en-US" altLang="zh-TW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r>
              <a:rPr lang="en-US" altLang="zh-TW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zh-TW" altLang="en-US" sz="20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812360" y="747513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mid=3</a:t>
            </a:r>
            <a:endParaRPr lang="zh-TW" altLang="en-US" sz="1600" b="1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6315042" y="1040647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endParaRPr lang="zh-TW" altLang="en-US" sz="1600" b="1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6660232" y="1040647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endParaRPr lang="zh-TW" altLang="en-US" sz="1600" b="1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6012160" y="1040647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zh-TW" altLang="en-US" sz="1600" b="1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6975790" y="1032333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endParaRPr lang="zh-TW" altLang="en-US" sz="1600" b="1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25" name="直線單箭頭接點 24"/>
          <p:cNvCxnSpPr/>
          <p:nvPr/>
        </p:nvCxnSpPr>
        <p:spPr bwMode="auto">
          <a:xfrm flipH="1">
            <a:off x="2124474" y="3734837"/>
            <a:ext cx="1142584" cy="3013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矩形 26"/>
          <p:cNvSpPr/>
          <p:nvPr/>
        </p:nvSpPr>
        <p:spPr bwMode="auto">
          <a:xfrm>
            <a:off x="6104867" y="1774710"/>
            <a:ext cx="2647173" cy="35814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8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010" y="566919"/>
            <a:ext cx="4302411" cy="292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0718" y="26715"/>
            <a:ext cx="7315200" cy="838200"/>
          </a:xfrm>
        </p:spPr>
        <p:txBody>
          <a:bodyPr/>
          <a:lstStyle/>
          <a:p>
            <a:r>
              <a:rPr lang="en-US" altLang="zh-TW" dirty="0"/>
              <a:t>Query </a:t>
            </a:r>
            <a:r>
              <a:rPr lang="en-US" altLang="zh-TW" dirty="0">
                <a:solidFill>
                  <a:srgbClr val="FF0000"/>
                </a:solidFill>
              </a:rPr>
              <a:t>[2, 5]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27190" y="3493552"/>
            <a:ext cx="7353122" cy="3240360"/>
            <a:chOff x="1182192" y="1870085"/>
            <a:chExt cx="7353122" cy="3240360"/>
          </a:xfrm>
        </p:grpSpPr>
        <p:pic>
          <p:nvPicPr>
            <p:cNvPr id="2050" name="Picture 2" descr="「Segment Tree」的圖片搜尋結果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192" y="1870085"/>
              <a:ext cx="7353122" cy="324036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字方塊 6"/>
            <p:cNvSpPr txBox="1"/>
            <p:nvPr/>
          </p:nvSpPr>
          <p:spPr>
            <a:xfrm>
              <a:off x="4495304" y="194209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771800" y="228812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2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228184" y="227118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3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979712" y="268365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4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723650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5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364088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6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092280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7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47664" y="297546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8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27057" y="298294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9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276630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10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350561" y="2975466"/>
              <a:ext cx="3785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11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001035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12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940926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13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805022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14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668344" y="299035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15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9" name="文字方塊 48"/>
          <p:cNvSpPr txBox="1"/>
          <p:nvPr/>
        </p:nvSpPr>
        <p:spPr>
          <a:xfrm>
            <a:off x="3051526" y="598326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376752" y="598326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4761128" y="5966392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11363" y="5794033"/>
            <a:ext cx="6984776" cy="8893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9621"/>
              </p:ext>
            </p:extLst>
          </p:nvPr>
        </p:nvGraphicFramePr>
        <p:xfrm>
          <a:off x="466020" y="5612429"/>
          <a:ext cx="655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000"/>
                <a:gridCol w="819000"/>
                <a:gridCol w="819000"/>
                <a:gridCol w="819000"/>
                <a:gridCol w="819000"/>
                <a:gridCol w="819000"/>
                <a:gridCol w="819000"/>
                <a:gridCol w="819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3" name="直線接點 32"/>
          <p:cNvCxnSpPr/>
          <p:nvPr/>
        </p:nvCxnSpPr>
        <p:spPr bwMode="auto">
          <a:xfrm>
            <a:off x="3703751" y="3002189"/>
            <a:ext cx="0" cy="245706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字方塊 43"/>
          <p:cNvSpPr txBox="1"/>
          <p:nvPr/>
        </p:nvSpPr>
        <p:spPr>
          <a:xfrm>
            <a:off x="3435087" y="2694412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mid=3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4" name="橢圓 53"/>
          <p:cNvSpPr/>
          <p:nvPr/>
        </p:nvSpPr>
        <p:spPr bwMode="auto">
          <a:xfrm>
            <a:off x="551837" y="484027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2" name="橢圓 71"/>
          <p:cNvSpPr/>
          <p:nvPr/>
        </p:nvSpPr>
        <p:spPr bwMode="auto">
          <a:xfrm>
            <a:off x="992269" y="445040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3" name="橢圓 72"/>
          <p:cNvSpPr/>
          <p:nvPr/>
        </p:nvSpPr>
        <p:spPr bwMode="auto">
          <a:xfrm>
            <a:off x="1430529" y="484865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4" name="橢圓 73"/>
          <p:cNvSpPr/>
          <p:nvPr/>
        </p:nvSpPr>
        <p:spPr bwMode="auto">
          <a:xfrm>
            <a:off x="1836440" y="4086705"/>
            <a:ext cx="288032" cy="28803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5" name="橢圓 74"/>
          <p:cNvSpPr/>
          <p:nvPr/>
        </p:nvSpPr>
        <p:spPr bwMode="auto">
          <a:xfrm>
            <a:off x="2686441" y="4476403"/>
            <a:ext cx="288032" cy="28803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6" name="橢圓 75"/>
          <p:cNvSpPr/>
          <p:nvPr/>
        </p:nvSpPr>
        <p:spPr bwMode="auto">
          <a:xfrm>
            <a:off x="2271205" y="484865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7" name="橢圓 76"/>
          <p:cNvSpPr/>
          <p:nvPr/>
        </p:nvSpPr>
        <p:spPr bwMode="auto">
          <a:xfrm>
            <a:off x="3122655" y="484865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8" name="橢圓 77"/>
          <p:cNvSpPr/>
          <p:nvPr/>
        </p:nvSpPr>
        <p:spPr bwMode="auto">
          <a:xfrm>
            <a:off x="3545966" y="3694955"/>
            <a:ext cx="288032" cy="28803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9" name="橢圓 78"/>
          <p:cNvSpPr/>
          <p:nvPr/>
        </p:nvSpPr>
        <p:spPr bwMode="auto">
          <a:xfrm>
            <a:off x="4395264" y="446981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0" name="橢圓 79"/>
          <p:cNvSpPr/>
          <p:nvPr/>
        </p:nvSpPr>
        <p:spPr bwMode="auto">
          <a:xfrm>
            <a:off x="3954504" y="484865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1" name="橢圓 80"/>
          <p:cNvSpPr/>
          <p:nvPr/>
        </p:nvSpPr>
        <p:spPr bwMode="auto">
          <a:xfrm>
            <a:off x="4807944" y="484027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2" name="橢圓 81"/>
          <p:cNvSpPr/>
          <p:nvPr/>
        </p:nvSpPr>
        <p:spPr bwMode="auto">
          <a:xfrm>
            <a:off x="5216811" y="4086705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3" name="橢圓 82"/>
          <p:cNvSpPr/>
          <p:nvPr/>
        </p:nvSpPr>
        <p:spPr bwMode="auto">
          <a:xfrm>
            <a:off x="6080520" y="4454917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4" name="橢圓 83"/>
          <p:cNvSpPr/>
          <p:nvPr/>
        </p:nvSpPr>
        <p:spPr bwMode="auto">
          <a:xfrm>
            <a:off x="5650020" y="484865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5" name="橢圓 84"/>
          <p:cNvSpPr/>
          <p:nvPr/>
        </p:nvSpPr>
        <p:spPr bwMode="auto">
          <a:xfrm>
            <a:off x="6513462" y="484865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52611" y="479813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0</a:t>
            </a:r>
            <a:endParaRPr lang="zh-TW" altLang="en-US" sz="1600" b="1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1431303" y="481500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2281705" y="481500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2</a:t>
            </a:r>
            <a:endParaRPr lang="zh-TW" altLang="en-US" sz="1600" b="1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3123429" y="482339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3</a:t>
            </a:r>
            <a:endParaRPr lang="zh-TW" altLang="en-US" sz="1600" b="1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3955278" y="482151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4</a:t>
            </a:r>
            <a:endParaRPr lang="zh-TW" altLang="en-US" sz="1600" b="1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4826156" y="482151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</a:t>
            </a:r>
            <a:endParaRPr lang="zh-TW" altLang="en-US" sz="1600" b="1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5639543" y="482151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6</a:t>
            </a:r>
            <a:endParaRPr lang="zh-TW" altLang="en-US" sz="1600" b="1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513342" y="482151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993043" y="442965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2686441" y="445040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2</a:t>
            </a:r>
            <a:endParaRPr lang="zh-TW" altLang="en-US" sz="1600" b="1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4395264" y="439607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</a:t>
            </a:r>
            <a:endParaRPr lang="zh-TW" altLang="en-US" sz="1600" b="1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6080102" y="441928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6</a:t>
            </a:r>
            <a:endParaRPr lang="zh-TW" altLang="en-US" sz="1600" b="1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1836440" y="403462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2</a:t>
            </a:r>
            <a:endParaRPr lang="zh-TW" altLang="en-US" sz="1600" b="1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5224633" y="403618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</a:t>
            </a:r>
            <a:endParaRPr lang="zh-TW" altLang="en-US" sz="1600" b="1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3545966" y="366282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</a:t>
            </a:r>
            <a:endParaRPr lang="zh-TW" altLang="en-US" sz="1600" b="1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-67821" y="747513"/>
            <a:ext cx="2923727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query (2, 0, 3, 2, </a:t>
            </a:r>
            <a:r>
              <a:rPr lang="en-US" altLang="zh-TW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r>
              <a:rPr lang="en-US" altLang="zh-TW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zh-TW" altLang="en-US" sz="20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740352" y="733056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mid=1</a:t>
            </a:r>
            <a:endParaRPr lang="zh-TW" altLang="en-US" sz="1600" b="1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6315042" y="1020635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endParaRPr lang="zh-TW" altLang="en-US" sz="1600" b="1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6732240" y="1020635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lang="zh-TW" altLang="en-US" sz="1600" b="1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6012160" y="1020635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zh-TW" altLang="en-US" sz="1600" b="1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7047798" y="1012321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endParaRPr lang="zh-TW" altLang="en-US" sz="1600" b="1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67" name="直線單箭頭接點 66"/>
          <p:cNvCxnSpPr/>
          <p:nvPr/>
        </p:nvCxnSpPr>
        <p:spPr bwMode="auto">
          <a:xfrm flipH="1">
            <a:off x="2124474" y="3734837"/>
            <a:ext cx="1142584" cy="3013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線接點 67"/>
          <p:cNvCxnSpPr>
            <a:endCxn id="92" idx="0"/>
          </p:cNvCxnSpPr>
          <p:nvPr/>
        </p:nvCxnSpPr>
        <p:spPr bwMode="auto">
          <a:xfrm>
            <a:off x="1980069" y="3002189"/>
            <a:ext cx="0" cy="10324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文字方塊 69"/>
          <p:cNvSpPr txBox="1"/>
          <p:nvPr/>
        </p:nvSpPr>
        <p:spPr>
          <a:xfrm>
            <a:off x="1619672" y="2761183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mid=1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96" name="直線單箭頭接點 95"/>
          <p:cNvCxnSpPr/>
          <p:nvPr/>
        </p:nvCxnSpPr>
        <p:spPr bwMode="auto">
          <a:xfrm>
            <a:off x="2271205" y="4233209"/>
            <a:ext cx="297443" cy="15113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矩形 96"/>
          <p:cNvSpPr/>
          <p:nvPr/>
        </p:nvSpPr>
        <p:spPr bwMode="auto">
          <a:xfrm>
            <a:off x="5855189" y="2268444"/>
            <a:ext cx="3037291" cy="8005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96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0718" y="26715"/>
            <a:ext cx="7315200" cy="838200"/>
          </a:xfrm>
        </p:spPr>
        <p:txBody>
          <a:bodyPr/>
          <a:lstStyle/>
          <a:p>
            <a:r>
              <a:rPr lang="en-US" altLang="zh-TW" dirty="0"/>
              <a:t>Query </a:t>
            </a:r>
            <a:r>
              <a:rPr lang="en-US" altLang="zh-TW" dirty="0">
                <a:solidFill>
                  <a:srgbClr val="FF0000"/>
                </a:solidFill>
              </a:rPr>
              <a:t>[2, 5]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992269" y="2704824"/>
            <a:ext cx="7353122" cy="3240360"/>
            <a:chOff x="1182192" y="1870085"/>
            <a:chExt cx="7353122" cy="3240360"/>
          </a:xfrm>
        </p:grpSpPr>
        <p:pic>
          <p:nvPicPr>
            <p:cNvPr id="2050" name="Picture 2" descr="「Segment Tree」的圖片搜尋結果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192" y="1870085"/>
              <a:ext cx="7353122" cy="324036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字方塊 6"/>
            <p:cNvSpPr txBox="1"/>
            <p:nvPr/>
          </p:nvSpPr>
          <p:spPr>
            <a:xfrm>
              <a:off x="4495304" y="194209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771800" y="228812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2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228184" y="227118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3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979712" y="268365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4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723650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5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364088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6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092280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7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47664" y="297546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8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27057" y="298294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9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276630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10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350561" y="2975466"/>
              <a:ext cx="3785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11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001035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12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940926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13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805022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14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668344" y="299035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15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9" name="文字方塊 48"/>
          <p:cNvSpPr txBox="1"/>
          <p:nvPr/>
        </p:nvSpPr>
        <p:spPr>
          <a:xfrm>
            <a:off x="4016605" y="5194541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2341831" y="5194541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726207" y="5177664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176442" y="5005305"/>
            <a:ext cx="6984776" cy="8893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950110"/>
              </p:ext>
            </p:extLst>
          </p:nvPr>
        </p:nvGraphicFramePr>
        <p:xfrm>
          <a:off x="1431099" y="4823701"/>
          <a:ext cx="655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000"/>
                <a:gridCol w="819000"/>
                <a:gridCol w="819000"/>
                <a:gridCol w="819000"/>
                <a:gridCol w="819000"/>
                <a:gridCol w="819000"/>
                <a:gridCol w="819000"/>
                <a:gridCol w="819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4" name="直線接點 63"/>
          <p:cNvCxnSpPr/>
          <p:nvPr/>
        </p:nvCxnSpPr>
        <p:spPr bwMode="auto">
          <a:xfrm>
            <a:off x="2945535" y="2294262"/>
            <a:ext cx="0" cy="223224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/>
          <p:cNvCxnSpPr/>
          <p:nvPr/>
        </p:nvCxnSpPr>
        <p:spPr bwMode="auto">
          <a:xfrm>
            <a:off x="4668830" y="2213461"/>
            <a:ext cx="0" cy="245706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線接點 64"/>
          <p:cNvCxnSpPr/>
          <p:nvPr/>
        </p:nvCxnSpPr>
        <p:spPr bwMode="auto">
          <a:xfrm flipH="1">
            <a:off x="6320401" y="2294262"/>
            <a:ext cx="5118" cy="2170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字方塊 43"/>
          <p:cNvSpPr txBox="1"/>
          <p:nvPr/>
        </p:nvSpPr>
        <p:spPr>
          <a:xfrm>
            <a:off x="4400166" y="1905684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mid=3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038261" y="200623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M=5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2643408" y="200623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M=1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3623311" y="228438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M=2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67" name="直線接點 66"/>
          <p:cNvCxnSpPr/>
          <p:nvPr/>
        </p:nvCxnSpPr>
        <p:spPr bwMode="auto">
          <a:xfrm>
            <a:off x="3795536" y="2510286"/>
            <a:ext cx="0" cy="20162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文字方塊 67"/>
          <p:cNvSpPr txBox="1"/>
          <p:nvPr/>
        </p:nvSpPr>
        <p:spPr>
          <a:xfrm>
            <a:off x="5235696" y="2274517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M=4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69" name="直線接點 68"/>
          <p:cNvCxnSpPr/>
          <p:nvPr/>
        </p:nvCxnSpPr>
        <p:spPr bwMode="auto">
          <a:xfrm>
            <a:off x="5523728" y="2510286"/>
            <a:ext cx="0" cy="20162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橢圓 53"/>
          <p:cNvSpPr/>
          <p:nvPr/>
        </p:nvSpPr>
        <p:spPr bwMode="auto">
          <a:xfrm>
            <a:off x="1516916" y="4051542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2" name="橢圓 71"/>
          <p:cNvSpPr/>
          <p:nvPr/>
        </p:nvSpPr>
        <p:spPr bwMode="auto">
          <a:xfrm>
            <a:off x="1957348" y="3661676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3" name="橢圓 72"/>
          <p:cNvSpPr/>
          <p:nvPr/>
        </p:nvSpPr>
        <p:spPr bwMode="auto">
          <a:xfrm>
            <a:off x="2395608" y="4059926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4" name="橢圓 73"/>
          <p:cNvSpPr/>
          <p:nvPr/>
        </p:nvSpPr>
        <p:spPr bwMode="auto">
          <a:xfrm>
            <a:off x="2801519" y="3297977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5" name="橢圓 74"/>
          <p:cNvSpPr/>
          <p:nvPr/>
        </p:nvSpPr>
        <p:spPr bwMode="auto">
          <a:xfrm>
            <a:off x="3651520" y="3687675"/>
            <a:ext cx="288032" cy="288032"/>
          </a:xfrm>
          <a:prstGeom prst="ellipse">
            <a:avLst/>
          </a:prstGeom>
          <a:solidFill>
            <a:srgbClr val="99CC00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6" name="橢圓 75"/>
          <p:cNvSpPr/>
          <p:nvPr/>
        </p:nvSpPr>
        <p:spPr bwMode="auto">
          <a:xfrm>
            <a:off x="3236284" y="4059926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7" name="橢圓 76"/>
          <p:cNvSpPr/>
          <p:nvPr/>
        </p:nvSpPr>
        <p:spPr bwMode="auto">
          <a:xfrm>
            <a:off x="4087734" y="4059926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8" name="橢圓 77"/>
          <p:cNvSpPr/>
          <p:nvPr/>
        </p:nvSpPr>
        <p:spPr bwMode="auto">
          <a:xfrm>
            <a:off x="4511045" y="2906227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9" name="橢圓 78"/>
          <p:cNvSpPr/>
          <p:nvPr/>
        </p:nvSpPr>
        <p:spPr bwMode="auto">
          <a:xfrm>
            <a:off x="5360343" y="3681082"/>
            <a:ext cx="288032" cy="288032"/>
          </a:xfrm>
          <a:prstGeom prst="ellipse">
            <a:avLst/>
          </a:prstGeom>
          <a:solidFill>
            <a:srgbClr val="99CC00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0" name="橢圓 79"/>
          <p:cNvSpPr/>
          <p:nvPr/>
        </p:nvSpPr>
        <p:spPr bwMode="auto">
          <a:xfrm>
            <a:off x="4919583" y="4059926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1" name="橢圓 80"/>
          <p:cNvSpPr/>
          <p:nvPr/>
        </p:nvSpPr>
        <p:spPr bwMode="auto">
          <a:xfrm>
            <a:off x="5773023" y="4051542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2" name="橢圓 81"/>
          <p:cNvSpPr/>
          <p:nvPr/>
        </p:nvSpPr>
        <p:spPr bwMode="auto">
          <a:xfrm>
            <a:off x="6181890" y="3297977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3" name="橢圓 82"/>
          <p:cNvSpPr/>
          <p:nvPr/>
        </p:nvSpPr>
        <p:spPr bwMode="auto">
          <a:xfrm>
            <a:off x="7045599" y="3666189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4" name="橢圓 83"/>
          <p:cNvSpPr/>
          <p:nvPr/>
        </p:nvSpPr>
        <p:spPr bwMode="auto">
          <a:xfrm>
            <a:off x="6615099" y="4059926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5" name="橢圓 84"/>
          <p:cNvSpPr/>
          <p:nvPr/>
        </p:nvSpPr>
        <p:spPr bwMode="auto">
          <a:xfrm>
            <a:off x="7478541" y="4059926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517690" y="400940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0</a:t>
            </a:r>
            <a:endParaRPr lang="zh-TW" altLang="en-US" sz="1600" b="1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2396382" y="40262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3246784" y="40262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2</a:t>
            </a:r>
            <a:endParaRPr lang="zh-TW" altLang="en-US" sz="1600" b="1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4088508" y="40346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3</a:t>
            </a:r>
            <a:endParaRPr lang="zh-TW" altLang="en-US" sz="1600" b="1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4920357" y="403278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4</a:t>
            </a:r>
            <a:endParaRPr lang="zh-TW" altLang="en-US" sz="1600" b="1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5791235" y="403278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</a:t>
            </a:r>
            <a:endParaRPr lang="zh-TW" altLang="en-US" sz="1600" b="1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604622" y="403278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6</a:t>
            </a:r>
            <a:endParaRPr lang="zh-TW" altLang="en-US" sz="1600" b="1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7478421" y="403278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1958122" y="364092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3653383" y="366241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2</a:t>
            </a:r>
            <a:endParaRPr lang="zh-TW" altLang="en-US" sz="1600" b="1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5360343" y="364092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</a:t>
            </a:r>
            <a:endParaRPr lang="zh-TW" altLang="en-US" sz="1600" b="1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7045181" y="363056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6</a:t>
            </a:r>
            <a:endParaRPr lang="zh-TW" altLang="en-US" sz="1600" b="1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2799449" y="327520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2</a:t>
            </a:r>
            <a:endParaRPr lang="zh-TW" altLang="en-US" sz="1600" b="1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6189712" y="324745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</a:t>
            </a:r>
            <a:endParaRPr lang="zh-TW" altLang="en-US" sz="1600" b="1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4516390" y="288096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</a:t>
            </a:r>
            <a:endParaRPr lang="zh-TW" altLang="en-US" sz="1600" b="1" dirty="0"/>
          </a:p>
        </p:txBody>
      </p:sp>
      <p:cxnSp>
        <p:nvCxnSpPr>
          <p:cNvPr id="24" name="直線單箭頭接點 23"/>
          <p:cNvCxnSpPr/>
          <p:nvPr/>
        </p:nvCxnSpPr>
        <p:spPr bwMode="auto">
          <a:xfrm flipH="1">
            <a:off x="3089552" y="2906227"/>
            <a:ext cx="1215829" cy="3132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直線單箭頭接點 94"/>
          <p:cNvCxnSpPr/>
          <p:nvPr/>
        </p:nvCxnSpPr>
        <p:spPr bwMode="auto">
          <a:xfrm>
            <a:off x="4933491" y="2877955"/>
            <a:ext cx="1104770" cy="2449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直線單箭頭接點 95"/>
          <p:cNvCxnSpPr/>
          <p:nvPr/>
        </p:nvCxnSpPr>
        <p:spPr bwMode="auto">
          <a:xfrm flipH="1">
            <a:off x="5638276" y="3441993"/>
            <a:ext cx="307652" cy="18856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線單箭頭接點 96"/>
          <p:cNvCxnSpPr/>
          <p:nvPr/>
        </p:nvCxnSpPr>
        <p:spPr bwMode="auto">
          <a:xfrm>
            <a:off x="3246784" y="3454614"/>
            <a:ext cx="369888" cy="14210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2642216" y="980381"/>
            <a:ext cx="4403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[2, 5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]=[2, 3]+[4,5]</a:t>
            </a:r>
            <a:r>
              <a:rPr lang="en-US" altLang="zh-TW" sz="36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→ </a:t>
            </a:r>
            <a:r>
              <a:rPr lang="en-US" altLang="zh-TW"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4809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220718" y="26715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Update  </a:t>
            </a:r>
            <a:r>
              <a:rPr lang="en-US" altLang="zh-TW" dirty="0" smtClean="0">
                <a:solidFill>
                  <a:srgbClr val="FF0000"/>
                </a:solidFill>
              </a:rPr>
              <a:t>A[p]=v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2109788"/>
            <a:ext cx="7229475" cy="2638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373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400" y="737905"/>
            <a:ext cx="5543872" cy="1932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1138" y="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update A[4]=8</a:t>
            </a:r>
            <a:endParaRPr lang="zh-TW" altLang="en-US" dirty="0"/>
          </a:p>
        </p:txBody>
      </p:sp>
      <p:grpSp>
        <p:nvGrpSpPr>
          <p:cNvPr id="53" name="群組 52"/>
          <p:cNvGrpSpPr/>
          <p:nvPr/>
        </p:nvGrpSpPr>
        <p:grpSpPr>
          <a:xfrm>
            <a:off x="27190" y="3493552"/>
            <a:ext cx="7353122" cy="3240360"/>
            <a:chOff x="1182192" y="1870085"/>
            <a:chExt cx="7353122" cy="3240360"/>
          </a:xfrm>
        </p:grpSpPr>
        <p:pic>
          <p:nvPicPr>
            <p:cNvPr id="59" name="Picture 2" descr="「Segment Tree」的圖片搜尋結果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192" y="1870085"/>
              <a:ext cx="7353122" cy="324036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文字方塊 61"/>
            <p:cNvSpPr txBox="1"/>
            <p:nvPr/>
          </p:nvSpPr>
          <p:spPr>
            <a:xfrm>
              <a:off x="4495304" y="194209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2771800" y="228812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2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6228184" y="227118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3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1979712" y="268365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4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3723650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5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5364088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6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7092280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7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1547664" y="297546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8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2627057" y="298294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9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3276630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10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4350561" y="2975466"/>
              <a:ext cx="3785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11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5001035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12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5940926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13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6805022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14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7668344" y="299035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15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77" name="文字方塊 76"/>
          <p:cNvSpPr txBox="1"/>
          <p:nvPr/>
        </p:nvSpPr>
        <p:spPr>
          <a:xfrm>
            <a:off x="3051526" y="598326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1376752" y="598326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4761128" y="5966392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211363" y="5794033"/>
            <a:ext cx="6984776" cy="8893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874012"/>
              </p:ext>
            </p:extLst>
          </p:nvPr>
        </p:nvGraphicFramePr>
        <p:xfrm>
          <a:off x="466020" y="5612429"/>
          <a:ext cx="655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000"/>
                <a:gridCol w="819000"/>
                <a:gridCol w="819000"/>
                <a:gridCol w="819000"/>
                <a:gridCol w="819000"/>
                <a:gridCol w="819000"/>
                <a:gridCol w="819000"/>
                <a:gridCol w="819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3" name="直線接點 82"/>
          <p:cNvCxnSpPr/>
          <p:nvPr/>
        </p:nvCxnSpPr>
        <p:spPr bwMode="auto">
          <a:xfrm>
            <a:off x="3703751" y="3002189"/>
            <a:ext cx="0" cy="245706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線接點 83"/>
          <p:cNvCxnSpPr/>
          <p:nvPr/>
        </p:nvCxnSpPr>
        <p:spPr bwMode="auto">
          <a:xfrm flipH="1">
            <a:off x="5355322" y="3082990"/>
            <a:ext cx="5118" cy="2170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文字方塊 84"/>
          <p:cNvSpPr txBox="1"/>
          <p:nvPr/>
        </p:nvSpPr>
        <p:spPr>
          <a:xfrm>
            <a:off x="3435087" y="2694412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mid=3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5073182" y="2794958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M=5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4270617" y="306324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M=4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93" name="直線接點 92"/>
          <p:cNvCxnSpPr/>
          <p:nvPr/>
        </p:nvCxnSpPr>
        <p:spPr bwMode="auto">
          <a:xfrm>
            <a:off x="4558649" y="3299014"/>
            <a:ext cx="0" cy="20162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線接點 93"/>
          <p:cNvCxnSpPr/>
          <p:nvPr/>
        </p:nvCxnSpPr>
        <p:spPr bwMode="auto">
          <a:xfrm>
            <a:off x="6214833" y="3371022"/>
            <a:ext cx="0" cy="20162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文字方塊 94"/>
          <p:cNvSpPr txBox="1"/>
          <p:nvPr/>
        </p:nvSpPr>
        <p:spPr>
          <a:xfrm>
            <a:off x="5926801" y="3135253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M=6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96" name="橢圓 95"/>
          <p:cNvSpPr/>
          <p:nvPr/>
        </p:nvSpPr>
        <p:spPr bwMode="auto">
          <a:xfrm>
            <a:off x="551837" y="484027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7" name="橢圓 96"/>
          <p:cNvSpPr/>
          <p:nvPr/>
        </p:nvSpPr>
        <p:spPr bwMode="auto">
          <a:xfrm>
            <a:off x="992269" y="445040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8" name="橢圓 97"/>
          <p:cNvSpPr/>
          <p:nvPr/>
        </p:nvSpPr>
        <p:spPr bwMode="auto">
          <a:xfrm>
            <a:off x="1430529" y="484865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9" name="橢圓 98"/>
          <p:cNvSpPr/>
          <p:nvPr/>
        </p:nvSpPr>
        <p:spPr bwMode="auto">
          <a:xfrm>
            <a:off x="1836440" y="4086705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0" name="橢圓 99"/>
          <p:cNvSpPr/>
          <p:nvPr/>
        </p:nvSpPr>
        <p:spPr bwMode="auto">
          <a:xfrm>
            <a:off x="2686441" y="4476403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1" name="橢圓 100"/>
          <p:cNvSpPr/>
          <p:nvPr/>
        </p:nvSpPr>
        <p:spPr bwMode="auto">
          <a:xfrm>
            <a:off x="2271205" y="484865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2" name="橢圓 101"/>
          <p:cNvSpPr/>
          <p:nvPr/>
        </p:nvSpPr>
        <p:spPr bwMode="auto">
          <a:xfrm>
            <a:off x="3122655" y="484865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3" name="橢圓 102"/>
          <p:cNvSpPr/>
          <p:nvPr/>
        </p:nvSpPr>
        <p:spPr bwMode="auto">
          <a:xfrm>
            <a:off x="3545966" y="3694955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4" name="橢圓 103"/>
          <p:cNvSpPr/>
          <p:nvPr/>
        </p:nvSpPr>
        <p:spPr bwMode="auto">
          <a:xfrm>
            <a:off x="4395264" y="446981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5" name="橢圓 104"/>
          <p:cNvSpPr/>
          <p:nvPr/>
        </p:nvSpPr>
        <p:spPr bwMode="auto">
          <a:xfrm>
            <a:off x="3954504" y="484865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6" name="橢圓 105"/>
          <p:cNvSpPr/>
          <p:nvPr/>
        </p:nvSpPr>
        <p:spPr bwMode="auto">
          <a:xfrm>
            <a:off x="4807944" y="484027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7" name="橢圓 106"/>
          <p:cNvSpPr/>
          <p:nvPr/>
        </p:nvSpPr>
        <p:spPr bwMode="auto">
          <a:xfrm>
            <a:off x="5216811" y="4086705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6080520" y="4454917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9" name="橢圓 108"/>
          <p:cNvSpPr/>
          <p:nvPr/>
        </p:nvSpPr>
        <p:spPr bwMode="auto">
          <a:xfrm>
            <a:off x="5650020" y="484865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0" name="橢圓 109"/>
          <p:cNvSpPr/>
          <p:nvPr/>
        </p:nvSpPr>
        <p:spPr bwMode="auto">
          <a:xfrm>
            <a:off x="6513462" y="484865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52611" y="479813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0</a:t>
            </a:r>
            <a:endParaRPr lang="zh-TW" altLang="en-US" sz="1600" b="1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422438" y="481500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2281390" y="481500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2</a:t>
            </a:r>
            <a:endParaRPr lang="zh-TW" altLang="en-US" sz="1600" b="1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3123429" y="481500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3</a:t>
            </a:r>
            <a:endParaRPr lang="zh-TW" altLang="en-US" sz="1600" b="1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3955278" y="479856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4</a:t>
            </a:r>
            <a:endParaRPr lang="zh-TW" altLang="en-US" sz="1600" b="1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4831396" y="482339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</a:t>
            </a:r>
            <a:endParaRPr lang="zh-TW" altLang="en-US" sz="1600" b="1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5650020" y="481500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6</a:t>
            </a:r>
            <a:endParaRPr lang="zh-TW" altLang="en-US" sz="1600" b="1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6514236" y="481500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993043" y="44258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2686441" y="444454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2</a:t>
            </a:r>
            <a:endParaRPr lang="zh-TW" altLang="en-US" sz="1600" b="1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4398187" y="44258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</a:t>
            </a:r>
            <a:endParaRPr lang="zh-TW" altLang="en-US" sz="1600" b="1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6071204" y="439988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6</a:t>
            </a:r>
            <a:endParaRPr lang="zh-TW" altLang="en-US" sz="1600" b="1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5217585" y="40802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</a:t>
            </a:r>
            <a:endParaRPr lang="zh-TW" altLang="en-US" sz="1600" b="1" dirty="0"/>
          </a:p>
        </p:txBody>
      </p:sp>
      <p:sp>
        <p:nvSpPr>
          <p:cNvPr id="120" name="文字方塊 119"/>
          <p:cNvSpPr txBox="1"/>
          <p:nvPr/>
        </p:nvSpPr>
        <p:spPr>
          <a:xfrm>
            <a:off x="1834370" y="408670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2</a:t>
            </a:r>
            <a:endParaRPr lang="zh-TW" altLang="en-US" sz="1600" b="1" dirty="0"/>
          </a:p>
        </p:txBody>
      </p:sp>
      <p:sp>
        <p:nvSpPr>
          <p:cNvPr id="121" name="文字方塊 120"/>
          <p:cNvSpPr txBox="1"/>
          <p:nvPr/>
        </p:nvSpPr>
        <p:spPr>
          <a:xfrm>
            <a:off x="3560122" y="366969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</a:t>
            </a:r>
            <a:endParaRPr lang="zh-TW" altLang="en-US" sz="1600" b="1" dirty="0"/>
          </a:p>
        </p:txBody>
      </p:sp>
      <p:cxnSp>
        <p:nvCxnSpPr>
          <p:cNvPr id="5" name="直線接點 4"/>
          <p:cNvCxnSpPr/>
          <p:nvPr/>
        </p:nvCxnSpPr>
        <p:spPr bwMode="auto">
          <a:xfrm>
            <a:off x="3847380" y="5983269"/>
            <a:ext cx="547884" cy="321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" name="文字方塊 5"/>
          <p:cNvSpPr txBox="1"/>
          <p:nvPr/>
        </p:nvSpPr>
        <p:spPr>
          <a:xfrm>
            <a:off x="4333105" y="58693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8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122" name="直線接點 121"/>
          <p:cNvCxnSpPr/>
          <p:nvPr/>
        </p:nvCxnSpPr>
        <p:spPr bwMode="auto">
          <a:xfrm>
            <a:off x="4245502" y="4408320"/>
            <a:ext cx="547884" cy="321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23" name="文字方塊 122"/>
          <p:cNvSpPr txBox="1"/>
          <p:nvPr/>
        </p:nvSpPr>
        <p:spPr>
          <a:xfrm>
            <a:off x="4611087" y="42702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4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124" name="直線接點 123"/>
          <p:cNvCxnSpPr/>
          <p:nvPr/>
        </p:nvCxnSpPr>
        <p:spPr bwMode="auto">
          <a:xfrm>
            <a:off x="5119198" y="4069882"/>
            <a:ext cx="547884" cy="321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26" name="文字方塊 125"/>
          <p:cNvSpPr txBox="1"/>
          <p:nvPr/>
        </p:nvSpPr>
        <p:spPr>
          <a:xfrm>
            <a:off x="5517041" y="3896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4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127" name="直線接點 126"/>
          <p:cNvCxnSpPr/>
          <p:nvPr/>
        </p:nvCxnSpPr>
        <p:spPr bwMode="auto">
          <a:xfrm>
            <a:off x="3435087" y="3661310"/>
            <a:ext cx="547884" cy="321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28" name="文字方塊 127"/>
          <p:cNvSpPr txBox="1"/>
          <p:nvPr/>
        </p:nvSpPr>
        <p:spPr>
          <a:xfrm>
            <a:off x="3822373" y="35102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4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855933" y="555734"/>
            <a:ext cx="3311089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update (1, 0, </a:t>
            </a:r>
            <a:r>
              <a:rPr lang="en-US" altLang="zh-TW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r>
              <a:rPr lang="en-US" altLang="zh-TW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zh-TW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en-US" altLang="zh-TW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zh-TW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  <a:r>
              <a:rPr lang="en-US" altLang="zh-TW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zh-TW" altLang="en-US" sz="20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6726298" y="820629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mid=3</a:t>
            </a:r>
            <a:endParaRPr lang="zh-TW" altLang="en-US" sz="1600" b="1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071204" y="2060848"/>
            <a:ext cx="2461236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457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367" y="555734"/>
            <a:ext cx="5416895" cy="2138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1138" y="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update A[4]=8</a:t>
            </a:r>
            <a:endParaRPr lang="zh-TW" altLang="en-US" dirty="0"/>
          </a:p>
        </p:txBody>
      </p:sp>
      <p:grpSp>
        <p:nvGrpSpPr>
          <p:cNvPr id="53" name="群組 52"/>
          <p:cNvGrpSpPr/>
          <p:nvPr/>
        </p:nvGrpSpPr>
        <p:grpSpPr>
          <a:xfrm>
            <a:off x="27190" y="3493552"/>
            <a:ext cx="7353122" cy="3240360"/>
            <a:chOff x="1182192" y="1870085"/>
            <a:chExt cx="7353122" cy="3240360"/>
          </a:xfrm>
        </p:grpSpPr>
        <p:pic>
          <p:nvPicPr>
            <p:cNvPr id="59" name="Picture 2" descr="「Segment Tree」的圖片搜尋結果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192" y="1870085"/>
              <a:ext cx="7353122" cy="324036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文字方塊 61"/>
            <p:cNvSpPr txBox="1"/>
            <p:nvPr/>
          </p:nvSpPr>
          <p:spPr>
            <a:xfrm>
              <a:off x="4495304" y="194209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2771800" y="228812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2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6228184" y="227118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3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1979712" y="268365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4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3723650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5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5364088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6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7092280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7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1547664" y="297546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8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2627057" y="298294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9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3276630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10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4350561" y="2975466"/>
              <a:ext cx="3785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11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5001035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12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5940926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13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6805022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14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7668344" y="299035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15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77" name="文字方塊 76"/>
          <p:cNvSpPr txBox="1"/>
          <p:nvPr/>
        </p:nvSpPr>
        <p:spPr>
          <a:xfrm>
            <a:off x="3051526" y="598326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1376752" y="598326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4761128" y="5966392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211363" y="5794033"/>
            <a:ext cx="6984776" cy="8893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992159"/>
              </p:ext>
            </p:extLst>
          </p:nvPr>
        </p:nvGraphicFramePr>
        <p:xfrm>
          <a:off x="466020" y="5612429"/>
          <a:ext cx="655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000"/>
                <a:gridCol w="819000"/>
                <a:gridCol w="819000"/>
                <a:gridCol w="819000"/>
                <a:gridCol w="819000"/>
                <a:gridCol w="819000"/>
                <a:gridCol w="819000"/>
                <a:gridCol w="819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3" name="直線接點 82"/>
          <p:cNvCxnSpPr/>
          <p:nvPr/>
        </p:nvCxnSpPr>
        <p:spPr bwMode="auto">
          <a:xfrm>
            <a:off x="3703751" y="3002189"/>
            <a:ext cx="0" cy="245706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線接點 83"/>
          <p:cNvCxnSpPr/>
          <p:nvPr/>
        </p:nvCxnSpPr>
        <p:spPr bwMode="auto">
          <a:xfrm flipH="1">
            <a:off x="5355322" y="3082990"/>
            <a:ext cx="5118" cy="2170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文字方塊 84"/>
          <p:cNvSpPr txBox="1"/>
          <p:nvPr/>
        </p:nvSpPr>
        <p:spPr>
          <a:xfrm>
            <a:off x="3435087" y="2694412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mid=3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5073182" y="2794958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M=5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4270617" y="306324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M=4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93" name="直線接點 92"/>
          <p:cNvCxnSpPr/>
          <p:nvPr/>
        </p:nvCxnSpPr>
        <p:spPr bwMode="auto">
          <a:xfrm>
            <a:off x="4558649" y="3299014"/>
            <a:ext cx="0" cy="20162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線接點 93"/>
          <p:cNvCxnSpPr/>
          <p:nvPr/>
        </p:nvCxnSpPr>
        <p:spPr bwMode="auto">
          <a:xfrm>
            <a:off x="6214833" y="3371022"/>
            <a:ext cx="0" cy="20162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文字方塊 94"/>
          <p:cNvSpPr txBox="1"/>
          <p:nvPr/>
        </p:nvSpPr>
        <p:spPr>
          <a:xfrm>
            <a:off x="5926801" y="3135253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M=6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96" name="橢圓 95"/>
          <p:cNvSpPr/>
          <p:nvPr/>
        </p:nvSpPr>
        <p:spPr bwMode="auto">
          <a:xfrm>
            <a:off x="551837" y="484027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7" name="橢圓 96"/>
          <p:cNvSpPr/>
          <p:nvPr/>
        </p:nvSpPr>
        <p:spPr bwMode="auto">
          <a:xfrm>
            <a:off x="992269" y="445040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8" name="橢圓 97"/>
          <p:cNvSpPr/>
          <p:nvPr/>
        </p:nvSpPr>
        <p:spPr bwMode="auto">
          <a:xfrm>
            <a:off x="1430529" y="484865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9" name="橢圓 98"/>
          <p:cNvSpPr/>
          <p:nvPr/>
        </p:nvSpPr>
        <p:spPr bwMode="auto">
          <a:xfrm>
            <a:off x="1836440" y="4086705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0" name="橢圓 99"/>
          <p:cNvSpPr/>
          <p:nvPr/>
        </p:nvSpPr>
        <p:spPr bwMode="auto">
          <a:xfrm>
            <a:off x="2686441" y="4476403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1" name="橢圓 100"/>
          <p:cNvSpPr/>
          <p:nvPr/>
        </p:nvSpPr>
        <p:spPr bwMode="auto">
          <a:xfrm>
            <a:off x="2271205" y="484865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2" name="橢圓 101"/>
          <p:cNvSpPr/>
          <p:nvPr/>
        </p:nvSpPr>
        <p:spPr bwMode="auto">
          <a:xfrm>
            <a:off x="3122655" y="484865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3" name="橢圓 102"/>
          <p:cNvSpPr/>
          <p:nvPr/>
        </p:nvSpPr>
        <p:spPr bwMode="auto">
          <a:xfrm>
            <a:off x="3545966" y="3694955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4" name="橢圓 103"/>
          <p:cNvSpPr/>
          <p:nvPr/>
        </p:nvSpPr>
        <p:spPr bwMode="auto">
          <a:xfrm>
            <a:off x="4395264" y="446981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5" name="橢圓 104"/>
          <p:cNvSpPr/>
          <p:nvPr/>
        </p:nvSpPr>
        <p:spPr bwMode="auto">
          <a:xfrm>
            <a:off x="3954504" y="484865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6" name="橢圓 105"/>
          <p:cNvSpPr/>
          <p:nvPr/>
        </p:nvSpPr>
        <p:spPr bwMode="auto">
          <a:xfrm>
            <a:off x="4807944" y="484027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7" name="橢圓 106"/>
          <p:cNvSpPr/>
          <p:nvPr/>
        </p:nvSpPr>
        <p:spPr bwMode="auto">
          <a:xfrm>
            <a:off x="5216811" y="4086705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6080520" y="4454917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9" name="橢圓 108"/>
          <p:cNvSpPr/>
          <p:nvPr/>
        </p:nvSpPr>
        <p:spPr bwMode="auto">
          <a:xfrm>
            <a:off x="5650020" y="484865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0" name="橢圓 109"/>
          <p:cNvSpPr/>
          <p:nvPr/>
        </p:nvSpPr>
        <p:spPr bwMode="auto">
          <a:xfrm>
            <a:off x="6513462" y="484865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52611" y="479813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0</a:t>
            </a:r>
            <a:endParaRPr lang="zh-TW" altLang="en-US" sz="1600" b="1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422438" y="481500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2281390" y="481500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2</a:t>
            </a:r>
            <a:endParaRPr lang="zh-TW" altLang="en-US" sz="1600" b="1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3123429" y="481500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3</a:t>
            </a:r>
            <a:endParaRPr lang="zh-TW" altLang="en-US" sz="1600" b="1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3955278" y="479856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4</a:t>
            </a:r>
            <a:endParaRPr lang="zh-TW" altLang="en-US" sz="1600" b="1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4831396" y="482339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</a:t>
            </a:r>
            <a:endParaRPr lang="zh-TW" altLang="en-US" sz="1600" b="1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5650020" y="481500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6</a:t>
            </a:r>
            <a:endParaRPr lang="zh-TW" altLang="en-US" sz="1600" b="1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6514236" y="481500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993043" y="44258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2686441" y="444454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2</a:t>
            </a:r>
            <a:endParaRPr lang="zh-TW" altLang="en-US" sz="1600" b="1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4398187" y="44258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</a:t>
            </a:r>
            <a:endParaRPr lang="zh-TW" altLang="en-US" sz="1600" b="1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6071204" y="439988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6</a:t>
            </a:r>
            <a:endParaRPr lang="zh-TW" altLang="en-US" sz="1600" b="1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5217585" y="40802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</a:t>
            </a:r>
            <a:endParaRPr lang="zh-TW" altLang="en-US" sz="1600" b="1" dirty="0"/>
          </a:p>
        </p:txBody>
      </p:sp>
      <p:sp>
        <p:nvSpPr>
          <p:cNvPr id="120" name="文字方塊 119"/>
          <p:cNvSpPr txBox="1"/>
          <p:nvPr/>
        </p:nvSpPr>
        <p:spPr>
          <a:xfrm>
            <a:off x="1834370" y="408670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2</a:t>
            </a:r>
            <a:endParaRPr lang="zh-TW" altLang="en-US" sz="1600" b="1" dirty="0"/>
          </a:p>
        </p:txBody>
      </p:sp>
      <p:sp>
        <p:nvSpPr>
          <p:cNvPr id="121" name="文字方塊 120"/>
          <p:cNvSpPr txBox="1"/>
          <p:nvPr/>
        </p:nvSpPr>
        <p:spPr>
          <a:xfrm>
            <a:off x="3560122" y="366969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</a:t>
            </a:r>
            <a:endParaRPr lang="zh-TW" altLang="en-US" sz="1600" b="1" dirty="0"/>
          </a:p>
        </p:txBody>
      </p:sp>
      <p:cxnSp>
        <p:nvCxnSpPr>
          <p:cNvPr id="5" name="直線接點 4"/>
          <p:cNvCxnSpPr/>
          <p:nvPr/>
        </p:nvCxnSpPr>
        <p:spPr bwMode="auto">
          <a:xfrm>
            <a:off x="3847380" y="5983269"/>
            <a:ext cx="547884" cy="321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" name="文字方塊 5"/>
          <p:cNvSpPr txBox="1"/>
          <p:nvPr/>
        </p:nvSpPr>
        <p:spPr>
          <a:xfrm>
            <a:off x="4333105" y="58693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8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122" name="直線接點 121"/>
          <p:cNvCxnSpPr/>
          <p:nvPr/>
        </p:nvCxnSpPr>
        <p:spPr bwMode="auto">
          <a:xfrm>
            <a:off x="4245502" y="4408320"/>
            <a:ext cx="547884" cy="321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23" name="文字方塊 122"/>
          <p:cNvSpPr txBox="1"/>
          <p:nvPr/>
        </p:nvSpPr>
        <p:spPr>
          <a:xfrm>
            <a:off x="4611087" y="42702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4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124" name="直線接點 123"/>
          <p:cNvCxnSpPr/>
          <p:nvPr/>
        </p:nvCxnSpPr>
        <p:spPr bwMode="auto">
          <a:xfrm>
            <a:off x="5119198" y="4069882"/>
            <a:ext cx="547884" cy="321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26" name="文字方塊 125"/>
          <p:cNvSpPr txBox="1"/>
          <p:nvPr/>
        </p:nvSpPr>
        <p:spPr>
          <a:xfrm>
            <a:off x="5517041" y="3896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4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127" name="直線接點 126"/>
          <p:cNvCxnSpPr/>
          <p:nvPr/>
        </p:nvCxnSpPr>
        <p:spPr bwMode="auto">
          <a:xfrm>
            <a:off x="3435087" y="3661310"/>
            <a:ext cx="547884" cy="321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28" name="文字方塊 127"/>
          <p:cNvSpPr txBox="1"/>
          <p:nvPr/>
        </p:nvSpPr>
        <p:spPr>
          <a:xfrm>
            <a:off x="3822373" y="35102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4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855933" y="555734"/>
            <a:ext cx="3311089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update (3, 4, </a:t>
            </a:r>
            <a:r>
              <a:rPr lang="en-US" altLang="zh-TW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r>
              <a:rPr lang="en-US" altLang="zh-TW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zh-TW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en-US" altLang="zh-TW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zh-TW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  <a:r>
              <a:rPr lang="en-US" altLang="zh-TW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zh-TW" altLang="en-US" sz="20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6036025" y="786567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mid=5</a:t>
            </a:r>
            <a:endParaRPr lang="zh-TW" altLang="en-US" sz="1600" b="1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5504843" y="1848272"/>
            <a:ext cx="2160240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700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367" y="555734"/>
            <a:ext cx="5416895" cy="2138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1138" y="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update A[4]=8</a:t>
            </a:r>
            <a:endParaRPr lang="zh-TW" altLang="en-US" dirty="0"/>
          </a:p>
        </p:txBody>
      </p:sp>
      <p:grpSp>
        <p:nvGrpSpPr>
          <p:cNvPr id="53" name="群組 52"/>
          <p:cNvGrpSpPr/>
          <p:nvPr/>
        </p:nvGrpSpPr>
        <p:grpSpPr>
          <a:xfrm>
            <a:off x="27190" y="3493552"/>
            <a:ext cx="7353122" cy="3240360"/>
            <a:chOff x="1182192" y="1870085"/>
            <a:chExt cx="7353122" cy="3240360"/>
          </a:xfrm>
        </p:grpSpPr>
        <p:pic>
          <p:nvPicPr>
            <p:cNvPr id="59" name="Picture 2" descr="「Segment Tree」的圖片搜尋結果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192" y="1870085"/>
              <a:ext cx="7353122" cy="324036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文字方塊 61"/>
            <p:cNvSpPr txBox="1"/>
            <p:nvPr/>
          </p:nvSpPr>
          <p:spPr>
            <a:xfrm>
              <a:off x="4495304" y="194209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2771800" y="228812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2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6228184" y="227118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3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1979712" y="268365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4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3723650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5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5364088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6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7092280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7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1547664" y="297546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8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2627057" y="298294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9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3276630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10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4350561" y="2975466"/>
              <a:ext cx="3785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11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5001035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12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5940926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13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6805022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14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7668344" y="299035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15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77" name="文字方塊 76"/>
          <p:cNvSpPr txBox="1"/>
          <p:nvPr/>
        </p:nvSpPr>
        <p:spPr>
          <a:xfrm>
            <a:off x="3051526" y="598326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1376752" y="598326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4761128" y="5966392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211363" y="5794033"/>
            <a:ext cx="6984776" cy="8893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747785"/>
              </p:ext>
            </p:extLst>
          </p:nvPr>
        </p:nvGraphicFramePr>
        <p:xfrm>
          <a:off x="466020" y="5612429"/>
          <a:ext cx="655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000"/>
                <a:gridCol w="819000"/>
                <a:gridCol w="819000"/>
                <a:gridCol w="819000"/>
                <a:gridCol w="819000"/>
                <a:gridCol w="819000"/>
                <a:gridCol w="819000"/>
                <a:gridCol w="819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3" name="直線接點 82"/>
          <p:cNvCxnSpPr/>
          <p:nvPr/>
        </p:nvCxnSpPr>
        <p:spPr bwMode="auto">
          <a:xfrm>
            <a:off x="3703751" y="3002189"/>
            <a:ext cx="0" cy="245706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線接點 83"/>
          <p:cNvCxnSpPr/>
          <p:nvPr/>
        </p:nvCxnSpPr>
        <p:spPr bwMode="auto">
          <a:xfrm flipH="1">
            <a:off x="5355322" y="3082990"/>
            <a:ext cx="5118" cy="2170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文字方塊 84"/>
          <p:cNvSpPr txBox="1"/>
          <p:nvPr/>
        </p:nvSpPr>
        <p:spPr>
          <a:xfrm>
            <a:off x="3435087" y="2694412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mid=3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5073182" y="2794958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M=5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4270617" y="306324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M=4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93" name="直線接點 92"/>
          <p:cNvCxnSpPr/>
          <p:nvPr/>
        </p:nvCxnSpPr>
        <p:spPr bwMode="auto">
          <a:xfrm>
            <a:off x="4558649" y="3299014"/>
            <a:ext cx="0" cy="20162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線接點 93"/>
          <p:cNvCxnSpPr/>
          <p:nvPr/>
        </p:nvCxnSpPr>
        <p:spPr bwMode="auto">
          <a:xfrm>
            <a:off x="6214833" y="3371022"/>
            <a:ext cx="0" cy="20162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文字方塊 94"/>
          <p:cNvSpPr txBox="1"/>
          <p:nvPr/>
        </p:nvSpPr>
        <p:spPr>
          <a:xfrm>
            <a:off x="5926801" y="3135253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M=6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96" name="橢圓 95"/>
          <p:cNvSpPr/>
          <p:nvPr/>
        </p:nvSpPr>
        <p:spPr bwMode="auto">
          <a:xfrm>
            <a:off x="551837" y="484027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7" name="橢圓 96"/>
          <p:cNvSpPr/>
          <p:nvPr/>
        </p:nvSpPr>
        <p:spPr bwMode="auto">
          <a:xfrm>
            <a:off x="992269" y="445040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8" name="橢圓 97"/>
          <p:cNvSpPr/>
          <p:nvPr/>
        </p:nvSpPr>
        <p:spPr bwMode="auto">
          <a:xfrm>
            <a:off x="1430529" y="484865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9" name="橢圓 98"/>
          <p:cNvSpPr/>
          <p:nvPr/>
        </p:nvSpPr>
        <p:spPr bwMode="auto">
          <a:xfrm>
            <a:off x="1836440" y="4086705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0" name="橢圓 99"/>
          <p:cNvSpPr/>
          <p:nvPr/>
        </p:nvSpPr>
        <p:spPr bwMode="auto">
          <a:xfrm>
            <a:off x="2686441" y="4476403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1" name="橢圓 100"/>
          <p:cNvSpPr/>
          <p:nvPr/>
        </p:nvSpPr>
        <p:spPr bwMode="auto">
          <a:xfrm>
            <a:off x="2271205" y="484865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2" name="橢圓 101"/>
          <p:cNvSpPr/>
          <p:nvPr/>
        </p:nvSpPr>
        <p:spPr bwMode="auto">
          <a:xfrm>
            <a:off x="3122655" y="484865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3" name="橢圓 102"/>
          <p:cNvSpPr/>
          <p:nvPr/>
        </p:nvSpPr>
        <p:spPr bwMode="auto">
          <a:xfrm>
            <a:off x="3545966" y="3694955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4" name="橢圓 103"/>
          <p:cNvSpPr/>
          <p:nvPr/>
        </p:nvSpPr>
        <p:spPr bwMode="auto">
          <a:xfrm>
            <a:off x="4395264" y="446981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5" name="橢圓 104"/>
          <p:cNvSpPr/>
          <p:nvPr/>
        </p:nvSpPr>
        <p:spPr bwMode="auto">
          <a:xfrm>
            <a:off x="3954504" y="484865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6" name="橢圓 105"/>
          <p:cNvSpPr/>
          <p:nvPr/>
        </p:nvSpPr>
        <p:spPr bwMode="auto">
          <a:xfrm>
            <a:off x="4807944" y="484027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7" name="橢圓 106"/>
          <p:cNvSpPr/>
          <p:nvPr/>
        </p:nvSpPr>
        <p:spPr bwMode="auto">
          <a:xfrm>
            <a:off x="5216811" y="4086705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6080520" y="4454917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9" name="橢圓 108"/>
          <p:cNvSpPr/>
          <p:nvPr/>
        </p:nvSpPr>
        <p:spPr bwMode="auto">
          <a:xfrm>
            <a:off x="5650020" y="484865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0" name="橢圓 109"/>
          <p:cNvSpPr/>
          <p:nvPr/>
        </p:nvSpPr>
        <p:spPr bwMode="auto">
          <a:xfrm>
            <a:off x="6513462" y="484865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52611" y="479813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0</a:t>
            </a:r>
            <a:endParaRPr lang="zh-TW" altLang="en-US" sz="1600" b="1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422438" y="481500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2281390" y="481500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2</a:t>
            </a:r>
            <a:endParaRPr lang="zh-TW" altLang="en-US" sz="1600" b="1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3123429" y="481500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3</a:t>
            </a:r>
            <a:endParaRPr lang="zh-TW" altLang="en-US" sz="1600" b="1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3955278" y="479856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4</a:t>
            </a:r>
            <a:endParaRPr lang="zh-TW" altLang="en-US" sz="1600" b="1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4831396" y="482339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</a:t>
            </a:r>
            <a:endParaRPr lang="zh-TW" altLang="en-US" sz="1600" b="1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5650020" y="481500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6</a:t>
            </a:r>
            <a:endParaRPr lang="zh-TW" altLang="en-US" sz="1600" b="1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6514236" y="481500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993043" y="44258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2686441" y="444454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2</a:t>
            </a:r>
            <a:endParaRPr lang="zh-TW" altLang="en-US" sz="1600" b="1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4398187" y="44258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</a:t>
            </a:r>
            <a:endParaRPr lang="zh-TW" altLang="en-US" sz="1600" b="1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6071204" y="439988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6</a:t>
            </a:r>
            <a:endParaRPr lang="zh-TW" altLang="en-US" sz="1600" b="1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5217585" y="40802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</a:t>
            </a:r>
            <a:endParaRPr lang="zh-TW" altLang="en-US" sz="1600" b="1" dirty="0"/>
          </a:p>
        </p:txBody>
      </p:sp>
      <p:sp>
        <p:nvSpPr>
          <p:cNvPr id="120" name="文字方塊 119"/>
          <p:cNvSpPr txBox="1"/>
          <p:nvPr/>
        </p:nvSpPr>
        <p:spPr>
          <a:xfrm>
            <a:off x="1834370" y="408670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2</a:t>
            </a:r>
            <a:endParaRPr lang="zh-TW" altLang="en-US" sz="1600" b="1" dirty="0"/>
          </a:p>
        </p:txBody>
      </p:sp>
      <p:sp>
        <p:nvSpPr>
          <p:cNvPr id="121" name="文字方塊 120"/>
          <p:cNvSpPr txBox="1"/>
          <p:nvPr/>
        </p:nvSpPr>
        <p:spPr>
          <a:xfrm>
            <a:off x="3560122" y="366969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</a:t>
            </a:r>
            <a:endParaRPr lang="zh-TW" altLang="en-US" sz="1600" b="1" dirty="0"/>
          </a:p>
        </p:txBody>
      </p:sp>
      <p:cxnSp>
        <p:nvCxnSpPr>
          <p:cNvPr id="5" name="直線接點 4"/>
          <p:cNvCxnSpPr/>
          <p:nvPr/>
        </p:nvCxnSpPr>
        <p:spPr bwMode="auto">
          <a:xfrm>
            <a:off x="3847380" y="5983269"/>
            <a:ext cx="547884" cy="321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" name="文字方塊 5"/>
          <p:cNvSpPr txBox="1"/>
          <p:nvPr/>
        </p:nvSpPr>
        <p:spPr>
          <a:xfrm>
            <a:off x="4333105" y="58693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8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122" name="直線接點 121"/>
          <p:cNvCxnSpPr/>
          <p:nvPr/>
        </p:nvCxnSpPr>
        <p:spPr bwMode="auto">
          <a:xfrm>
            <a:off x="4245502" y="4408320"/>
            <a:ext cx="547884" cy="321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23" name="文字方塊 122"/>
          <p:cNvSpPr txBox="1"/>
          <p:nvPr/>
        </p:nvSpPr>
        <p:spPr>
          <a:xfrm>
            <a:off x="4611087" y="42702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4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124" name="直線接點 123"/>
          <p:cNvCxnSpPr/>
          <p:nvPr/>
        </p:nvCxnSpPr>
        <p:spPr bwMode="auto">
          <a:xfrm>
            <a:off x="5119198" y="4069882"/>
            <a:ext cx="547884" cy="321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26" name="文字方塊 125"/>
          <p:cNvSpPr txBox="1"/>
          <p:nvPr/>
        </p:nvSpPr>
        <p:spPr>
          <a:xfrm>
            <a:off x="5517041" y="3896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4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127" name="直線接點 126"/>
          <p:cNvCxnSpPr/>
          <p:nvPr/>
        </p:nvCxnSpPr>
        <p:spPr bwMode="auto">
          <a:xfrm>
            <a:off x="3435087" y="3661310"/>
            <a:ext cx="547884" cy="321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28" name="文字方塊 127"/>
          <p:cNvSpPr txBox="1"/>
          <p:nvPr/>
        </p:nvSpPr>
        <p:spPr>
          <a:xfrm>
            <a:off x="3822373" y="35102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4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855933" y="555734"/>
            <a:ext cx="3311089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update (6, 4, 5, </a:t>
            </a:r>
            <a:r>
              <a:rPr lang="en-US" altLang="zh-TW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en-US" altLang="zh-TW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zh-TW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  <a:r>
              <a:rPr lang="en-US" altLang="zh-TW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zh-TW" altLang="en-US" sz="20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6726298" y="820629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mid=4</a:t>
            </a:r>
            <a:endParaRPr lang="zh-TW" altLang="en-US" sz="1600" b="1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5960470" y="1628825"/>
            <a:ext cx="2160240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693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r>
              <a:rPr lang="en-US" altLang="zh-TW" sz="2800" dirty="0"/>
              <a:t>For each query, print </a:t>
            </a:r>
            <a:r>
              <a:rPr lang="en-US" altLang="zh-TW" sz="2800" dirty="0">
                <a:solidFill>
                  <a:srgbClr val="FF0000"/>
                </a:solidFill>
              </a:rPr>
              <a:t>one line with one integer</a:t>
            </a:r>
            <a:r>
              <a:rPr lang="en-US" altLang="zh-TW" sz="2800" dirty="0"/>
              <a:t>: The number of occurrences of the </a:t>
            </a:r>
            <a:r>
              <a:rPr lang="en-US" altLang="zh-TW" sz="2800" u="sng" dirty="0">
                <a:solidFill>
                  <a:srgbClr val="FF0000"/>
                </a:solidFill>
              </a:rPr>
              <a:t>most frequent value within the given range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en-US" altLang="zh-TW" sz="2800" dirty="0" smtClean="0"/>
              <a:t>Note</a:t>
            </a:r>
            <a:r>
              <a:rPr lang="en-US" altLang="zh-TW" sz="2800" dirty="0"/>
              <a:t>: A naive algorithm may not run in time</a:t>
            </a:r>
            <a:r>
              <a:rPr lang="en-US" altLang="zh-TW" sz="2800" dirty="0" smtClean="0"/>
              <a:t>!</a:t>
            </a:r>
          </a:p>
          <a:p>
            <a:pPr marL="0" indent="0">
              <a:buNone/>
            </a:pPr>
            <a:r>
              <a:rPr lang="en-US" altLang="zh-TW" sz="2800" dirty="0" err="1" smtClean="0">
                <a:solidFill>
                  <a:schemeClr val="bg2"/>
                </a:solidFill>
              </a:rPr>
              <a:t>HaHaHa</a:t>
            </a:r>
            <a:r>
              <a:rPr lang="en-US" altLang="zh-TW" sz="2800" dirty="0" smtClean="0">
                <a:solidFill>
                  <a:schemeClr val="bg2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4833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367" y="555734"/>
            <a:ext cx="5416895" cy="2138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1138" y="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update A[4]=8</a:t>
            </a:r>
            <a:endParaRPr lang="zh-TW" altLang="en-US" dirty="0"/>
          </a:p>
        </p:txBody>
      </p:sp>
      <p:grpSp>
        <p:nvGrpSpPr>
          <p:cNvPr id="53" name="群組 52"/>
          <p:cNvGrpSpPr/>
          <p:nvPr/>
        </p:nvGrpSpPr>
        <p:grpSpPr>
          <a:xfrm>
            <a:off x="27190" y="3493552"/>
            <a:ext cx="7353122" cy="3240360"/>
            <a:chOff x="1182192" y="1870085"/>
            <a:chExt cx="7353122" cy="3240360"/>
          </a:xfrm>
        </p:grpSpPr>
        <p:pic>
          <p:nvPicPr>
            <p:cNvPr id="59" name="Picture 2" descr="「Segment Tree」的圖片搜尋結果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192" y="1870085"/>
              <a:ext cx="7353122" cy="324036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文字方塊 61"/>
            <p:cNvSpPr txBox="1"/>
            <p:nvPr/>
          </p:nvSpPr>
          <p:spPr>
            <a:xfrm>
              <a:off x="4495304" y="194209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2771800" y="228812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2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6228184" y="227118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3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1979712" y="268365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4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3723650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5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5364088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6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7092280" y="26369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7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1547664" y="297546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8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2627057" y="298294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9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3276630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10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4350561" y="2975466"/>
              <a:ext cx="3785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11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5001035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12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5940926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13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6805022" y="298294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14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7668344" y="299035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15</a:t>
              </a:r>
              <a:endParaRPr lang="zh-TW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77" name="文字方塊 76"/>
          <p:cNvSpPr txBox="1"/>
          <p:nvPr/>
        </p:nvSpPr>
        <p:spPr>
          <a:xfrm>
            <a:off x="3051526" y="598326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1376752" y="598326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4761128" y="5966392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211363" y="5794033"/>
            <a:ext cx="6984776" cy="8893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499223"/>
              </p:ext>
            </p:extLst>
          </p:nvPr>
        </p:nvGraphicFramePr>
        <p:xfrm>
          <a:off x="466020" y="5612429"/>
          <a:ext cx="655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000"/>
                <a:gridCol w="819000"/>
                <a:gridCol w="819000"/>
                <a:gridCol w="819000"/>
                <a:gridCol w="819000"/>
                <a:gridCol w="819000"/>
                <a:gridCol w="819000"/>
                <a:gridCol w="819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3" name="直線接點 82"/>
          <p:cNvCxnSpPr/>
          <p:nvPr/>
        </p:nvCxnSpPr>
        <p:spPr bwMode="auto">
          <a:xfrm>
            <a:off x="3703751" y="3002189"/>
            <a:ext cx="0" cy="245706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線接點 83"/>
          <p:cNvCxnSpPr/>
          <p:nvPr/>
        </p:nvCxnSpPr>
        <p:spPr bwMode="auto">
          <a:xfrm flipH="1">
            <a:off x="5355322" y="3082990"/>
            <a:ext cx="5118" cy="2170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文字方塊 84"/>
          <p:cNvSpPr txBox="1"/>
          <p:nvPr/>
        </p:nvSpPr>
        <p:spPr>
          <a:xfrm>
            <a:off x="3435087" y="2694412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mid=3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5073182" y="2794958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M=5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4270617" y="306324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M=4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93" name="直線接點 92"/>
          <p:cNvCxnSpPr/>
          <p:nvPr/>
        </p:nvCxnSpPr>
        <p:spPr bwMode="auto">
          <a:xfrm>
            <a:off x="4558649" y="3299014"/>
            <a:ext cx="0" cy="20162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線接點 93"/>
          <p:cNvCxnSpPr/>
          <p:nvPr/>
        </p:nvCxnSpPr>
        <p:spPr bwMode="auto">
          <a:xfrm>
            <a:off x="6214833" y="3371022"/>
            <a:ext cx="0" cy="20162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文字方塊 94"/>
          <p:cNvSpPr txBox="1"/>
          <p:nvPr/>
        </p:nvSpPr>
        <p:spPr>
          <a:xfrm>
            <a:off x="5926801" y="3135253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M=6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96" name="橢圓 95"/>
          <p:cNvSpPr/>
          <p:nvPr/>
        </p:nvSpPr>
        <p:spPr bwMode="auto">
          <a:xfrm>
            <a:off x="551837" y="484027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7" name="橢圓 96"/>
          <p:cNvSpPr/>
          <p:nvPr/>
        </p:nvSpPr>
        <p:spPr bwMode="auto">
          <a:xfrm>
            <a:off x="992269" y="445040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8" name="橢圓 97"/>
          <p:cNvSpPr/>
          <p:nvPr/>
        </p:nvSpPr>
        <p:spPr bwMode="auto">
          <a:xfrm>
            <a:off x="1430529" y="484865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9" name="橢圓 98"/>
          <p:cNvSpPr/>
          <p:nvPr/>
        </p:nvSpPr>
        <p:spPr bwMode="auto">
          <a:xfrm>
            <a:off x="1836440" y="4086705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0" name="橢圓 99"/>
          <p:cNvSpPr/>
          <p:nvPr/>
        </p:nvSpPr>
        <p:spPr bwMode="auto">
          <a:xfrm>
            <a:off x="2686441" y="4476403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1" name="橢圓 100"/>
          <p:cNvSpPr/>
          <p:nvPr/>
        </p:nvSpPr>
        <p:spPr bwMode="auto">
          <a:xfrm>
            <a:off x="2271205" y="484865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2" name="橢圓 101"/>
          <p:cNvSpPr/>
          <p:nvPr/>
        </p:nvSpPr>
        <p:spPr bwMode="auto">
          <a:xfrm>
            <a:off x="3122655" y="484865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3" name="橢圓 102"/>
          <p:cNvSpPr/>
          <p:nvPr/>
        </p:nvSpPr>
        <p:spPr bwMode="auto">
          <a:xfrm>
            <a:off x="3545966" y="3694955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4" name="橢圓 103"/>
          <p:cNvSpPr/>
          <p:nvPr/>
        </p:nvSpPr>
        <p:spPr bwMode="auto">
          <a:xfrm>
            <a:off x="4395264" y="446981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5" name="橢圓 104"/>
          <p:cNvSpPr/>
          <p:nvPr/>
        </p:nvSpPr>
        <p:spPr bwMode="auto">
          <a:xfrm>
            <a:off x="3954504" y="484865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6" name="橢圓 105"/>
          <p:cNvSpPr/>
          <p:nvPr/>
        </p:nvSpPr>
        <p:spPr bwMode="auto">
          <a:xfrm>
            <a:off x="4807944" y="4840270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7" name="橢圓 106"/>
          <p:cNvSpPr/>
          <p:nvPr/>
        </p:nvSpPr>
        <p:spPr bwMode="auto">
          <a:xfrm>
            <a:off x="5216811" y="4086705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6080520" y="4454917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9" name="橢圓 108"/>
          <p:cNvSpPr/>
          <p:nvPr/>
        </p:nvSpPr>
        <p:spPr bwMode="auto">
          <a:xfrm>
            <a:off x="5650020" y="484865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0" name="橢圓 109"/>
          <p:cNvSpPr/>
          <p:nvPr/>
        </p:nvSpPr>
        <p:spPr bwMode="auto">
          <a:xfrm>
            <a:off x="6513462" y="4848654"/>
            <a:ext cx="28803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52611" y="479813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0</a:t>
            </a:r>
            <a:endParaRPr lang="zh-TW" altLang="en-US" sz="1600" b="1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422438" y="481500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2281390" y="481500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2</a:t>
            </a:r>
            <a:endParaRPr lang="zh-TW" altLang="en-US" sz="1600" b="1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3123429" y="481500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3</a:t>
            </a:r>
            <a:endParaRPr lang="zh-TW" altLang="en-US" sz="1600" b="1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3955278" y="479856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4</a:t>
            </a:r>
            <a:endParaRPr lang="zh-TW" altLang="en-US" sz="1600" b="1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4831396" y="482339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</a:t>
            </a:r>
            <a:endParaRPr lang="zh-TW" altLang="en-US" sz="1600" b="1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5650020" y="481500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6</a:t>
            </a:r>
            <a:endParaRPr lang="zh-TW" altLang="en-US" sz="1600" b="1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6514236" y="481500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993043" y="44258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2686441" y="444454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2</a:t>
            </a:r>
            <a:endParaRPr lang="zh-TW" altLang="en-US" sz="1600" b="1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4398187" y="44258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</a:t>
            </a:r>
            <a:endParaRPr lang="zh-TW" altLang="en-US" sz="1600" b="1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6071204" y="439988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6</a:t>
            </a:r>
            <a:endParaRPr lang="zh-TW" altLang="en-US" sz="1600" b="1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5217585" y="40802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</a:t>
            </a:r>
            <a:endParaRPr lang="zh-TW" altLang="en-US" sz="1600" b="1" dirty="0"/>
          </a:p>
        </p:txBody>
      </p:sp>
      <p:sp>
        <p:nvSpPr>
          <p:cNvPr id="120" name="文字方塊 119"/>
          <p:cNvSpPr txBox="1"/>
          <p:nvPr/>
        </p:nvSpPr>
        <p:spPr>
          <a:xfrm>
            <a:off x="1834370" y="408670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2</a:t>
            </a:r>
            <a:endParaRPr lang="zh-TW" altLang="en-US" sz="1600" b="1" dirty="0"/>
          </a:p>
        </p:txBody>
      </p:sp>
      <p:sp>
        <p:nvSpPr>
          <p:cNvPr id="121" name="文字方塊 120"/>
          <p:cNvSpPr txBox="1"/>
          <p:nvPr/>
        </p:nvSpPr>
        <p:spPr>
          <a:xfrm>
            <a:off x="3560122" y="366969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</a:t>
            </a:r>
            <a:endParaRPr lang="zh-TW" altLang="en-US" sz="1600" b="1" dirty="0"/>
          </a:p>
        </p:txBody>
      </p:sp>
      <p:cxnSp>
        <p:nvCxnSpPr>
          <p:cNvPr id="5" name="直線接點 4"/>
          <p:cNvCxnSpPr/>
          <p:nvPr/>
        </p:nvCxnSpPr>
        <p:spPr bwMode="auto">
          <a:xfrm>
            <a:off x="3847380" y="5983269"/>
            <a:ext cx="547884" cy="321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" name="文字方塊 5"/>
          <p:cNvSpPr txBox="1"/>
          <p:nvPr/>
        </p:nvSpPr>
        <p:spPr>
          <a:xfrm>
            <a:off x="4333105" y="58693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8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122" name="直線接點 121"/>
          <p:cNvCxnSpPr/>
          <p:nvPr/>
        </p:nvCxnSpPr>
        <p:spPr bwMode="auto">
          <a:xfrm>
            <a:off x="4245502" y="4408320"/>
            <a:ext cx="547884" cy="321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23" name="文字方塊 122"/>
          <p:cNvSpPr txBox="1"/>
          <p:nvPr/>
        </p:nvSpPr>
        <p:spPr>
          <a:xfrm>
            <a:off x="4611087" y="42702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4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124" name="直線接點 123"/>
          <p:cNvCxnSpPr/>
          <p:nvPr/>
        </p:nvCxnSpPr>
        <p:spPr bwMode="auto">
          <a:xfrm>
            <a:off x="5119198" y="4069882"/>
            <a:ext cx="547884" cy="321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26" name="文字方塊 125"/>
          <p:cNvSpPr txBox="1"/>
          <p:nvPr/>
        </p:nvSpPr>
        <p:spPr>
          <a:xfrm>
            <a:off x="5517041" y="3896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4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127" name="直線接點 126"/>
          <p:cNvCxnSpPr/>
          <p:nvPr/>
        </p:nvCxnSpPr>
        <p:spPr bwMode="auto">
          <a:xfrm>
            <a:off x="3435087" y="3661310"/>
            <a:ext cx="547884" cy="321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28" name="文字方塊 127"/>
          <p:cNvSpPr txBox="1"/>
          <p:nvPr/>
        </p:nvSpPr>
        <p:spPr>
          <a:xfrm>
            <a:off x="3822373" y="35102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4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827584" y="548680"/>
            <a:ext cx="3311089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update (12, 4, 4, </a:t>
            </a:r>
            <a:r>
              <a:rPr lang="en-US" altLang="zh-TW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en-US" altLang="zh-TW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zh-TW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  <a:r>
              <a:rPr lang="en-US" altLang="zh-TW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zh-TW" altLang="en-US" sz="20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6726298" y="820629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mid=4</a:t>
            </a:r>
            <a:endParaRPr lang="zh-TW" altLang="en-US" sz="1600" b="1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4460376" y="1196752"/>
            <a:ext cx="2160240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758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I/O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3672408" cy="5400600"/>
          </a:xfr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sz="2800" dirty="0"/>
              <a:t>10 </a:t>
            </a:r>
            <a:r>
              <a:rPr lang="en-US" altLang="zh-TW" sz="2800" dirty="0" smtClean="0"/>
              <a:t>3</a:t>
            </a:r>
          </a:p>
          <a:p>
            <a:pPr marL="0" indent="0">
              <a:buNone/>
            </a:pPr>
            <a:r>
              <a:rPr lang="en-US" altLang="zh-TW" sz="2800" dirty="0" smtClean="0"/>
              <a:t>-</a:t>
            </a:r>
            <a:r>
              <a:rPr lang="en-US" altLang="zh-TW" sz="2800" dirty="0"/>
              <a:t>1 -1 1 1 1 1 3 10 10 10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2 </a:t>
            </a:r>
            <a:r>
              <a:rPr lang="en-US" altLang="zh-TW" sz="2800" dirty="0"/>
              <a:t>3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1 </a:t>
            </a:r>
            <a:r>
              <a:rPr lang="en-US" altLang="zh-TW" sz="2800" dirty="0"/>
              <a:t>10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5 </a:t>
            </a:r>
            <a:r>
              <a:rPr lang="en-US" altLang="zh-TW" sz="2800" dirty="0"/>
              <a:t>10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0</a:t>
            </a:r>
            <a:endParaRPr lang="en-US" altLang="zh-TW" sz="2800" dirty="0"/>
          </a:p>
          <a:p>
            <a:endParaRPr lang="en-US" altLang="zh-TW" sz="2800" dirty="0" smtClean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4860032" y="1268760"/>
            <a:ext cx="3672408" cy="54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800" dirty="0"/>
              <a:t>1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4 </a:t>
            </a:r>
          </a:p>
          <a:p>
            <a:pPr marL="0" indent="0">
              <a:buNone/>
            </a:pPr>
            <a:r>
              <a:rPr lang="en-US" altLang="zh-TW" sz="2800" dirty="0" smtClean="0"/>
              <a:t>3</a:t>
            </a:r>
          </a:p>
        </p:txBody>
      </p:sp>
      <p:cxnSp>
        <p:nvCxnSpPr>
          <p:cNvPr id="6" name="直線單箭頭接點 5"/>
          <p:cNvCxnSpPr/>
          <p:nvPr/>
        </p:nvCxnSpPr>
        <p:spPr bwMode="auto">
          <a:xfrm flipH="1">
            <a:off x="899592" y="1052736"/>
            <a:ext cx="36004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/>
          <p:cNvSpPr txBox="1"/>
          <p:nvPr/>
        </p:nvSpPr>
        <p:spPr>
          <a:xfrm>
            <a:off x="1259632" y="764465"/>
            <a:ext cx="363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10 non-increasing number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47664" y="1196752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 queries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/>
          <p:cNvCxnSpPr>
            <a:stCxn id="8" idx="1"/>
          </p:cNvCxnSpPr>
          <p:nvPr/>
        </p:nvCxnSpPr>
        <p:spPr bwMode="auto">
          <a:xfrm flipH="1">
            <a:off x="1259632" y="1427585"/>
            <a:ext cx="288032" cy="1292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/>
          <p:cNvSpPr/>
          <p:nvPr/>
        </p:nvSpPr>
        <p:spPr bwMode="auto">
          <a:xfrm>
            <a:off x="611560" y="2348880"/>
            <a:ext cx="792088" cy="14401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11560" y="1844824"/>
            <a:ext cx="3384376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300593" y="1325959"/>
            <a:ext cx="315983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/>
              <a:t>-1 </a:t>
            </a:r>
            <a:r>
              <a:rPr lang="en-US" altLang="zh-TW" b="1" dirty="0">
                <a:solidFill>
                  <a:srgbClr val="7030A0"/>
                </a:solidFill>
              </a:rPr>
              <a:t>-1 </a:t>
            </a:r>
            <a:r>
              <a:rPr lang="en-US" altLang="zh-TW" b="1" dirty="0">
                <a:solidFill>
                  <a:srgbClr val="FF0000"/>
                </a:solidFill>
              </a:rPr>
              <a:t>1</a:t>
            </a:r>
            <a:r>
              <a:rPr lang="en-US" altLang="zh-TW" b="1" dirty="0"/>
              <a:t> 1 1 1 3 10 10 10 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5669347" y="1325959"/>
            <a:ext cx="576064" cy="4616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300593" y="1844824"/>
            <a:ext cx="315983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/>
              <a:t>-1 -1 </a:t>
            </a:r>
            <a:r>
              <a:rPr lang="en-US" altLang="zh-TW" b="1" dirty="0">
                <a:solidFill>
                  <a:srgbClr val="FF0000"/>
                </a:solidFill>
              </a:rPr>
              <a:t>1 1 1 1</a:t>
            </a:r>
            <a:r>
              <a:rPr lang="en-US" altLang="zh-TW" b="1" dirty="0"/>
              <a:t> 3 10 10 10 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5364088" y="1844824"/>
            <a:ext cx="2952328" cy="4616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292080" y="2391271"/>
            <a:ext cx="315983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/>
              <a:t>-1 -1 1 1 1 1 3 </a:t>
            </a:r>
            <a:r>
              <a:rPr lang="en-US" altLang="zh-TW" b="1" dirty="0">
                <a:solidFill>
                  <a:srgbClr val="FF0000"/>
                </a:solidFill>
              </a:rPr>
              <a:t>10 10 10 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6696235" y="2391271"/>
            <a:ext cx="1611667" cy="4616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207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auto">
          <a:xfrm>
            <a:off x="1403648" y="2348880"/>
            <a:ext cx="6912768" cy="100811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03648" y="3356992"/>
            <a:ext cx="6912768" cy="324036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486507"/>
              </p:ext>
            </p:extLst>
          </p:nvPr>
        </p:nvGraphicFramePr>
        <p:xfrm>
          <a:off x="1835696" y="1340768"/>
          <a:ext cx="6096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780125"/>
              </p:ext>
            </p:extLst>
          </p:nvPr>
        </p:nvGraphicFramePr>
        <p:xfrm>
          <a:off x="1835696" y="3551416"/>
          <a:ext cx="6096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282554"/>
              </p:ext>
            </p:extLst>
          </p:nvPr>
        </p:nvGraphicFramePr>
        <p:xfrm>
          <a:off x="1835696" y="4631536"/>
          <a:ext cx="6096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left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762916"/>
              </p:ext>
            </p:extLst>
          </p:nvPr>
        </p:nvGraphicFramePr>
        <p:xfrm>
          <a:off x="1835696" y="5639648"/>
          <a:ext cx="6096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right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726936"/>
              </p:ext>
            </p:extLst>
          </p:nvPr>
        </p:nvGraphicFramePr>
        <p:xfrm>
          <a:off x="1835696" y="2492896"/>
          <a:ext cx="349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400"/>
                <a:gridCol w="698400"/>
                <a:gridCol w="698400"/>
                <a:gridCol w="698400"/>
                <a:gridCol w="698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5652120" y="26369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O(n)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028384" y="36874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O(n)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028384" y="479715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O(n)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028384" y="577564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O(n)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直線接點 15"/>
          <p:cNvCxnSpPr/>
          <p:nvPr/>
        </p:nvCxnSpPr>
        <p:spPr bwMode="auto">
          <a:xfrm>
            <a:off x="2411760" y="3918247"/>
            <a:ext cx="0" cy="37484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接點 16"/>
          <p:cNvCxnSpPr/>
          <p:nvPr/>
        </p:nvCxnSpPr>
        <p:spPr bwMode="auto">
          <a:xfrm>
            <a:off x="3563888" y="3933056"/>
            <a:ext cx="0" cy="37484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接點 17"/>
          <p:cNvCxnSpPr/>
          <p:nvPr/>
        </p:nvCxnSpPr>
        <p:spPr bwMode="auto">
          <a:xfrm>
            <a:off x="5796136" y="3919711"/>
            <a:ext cx="0" cy="37484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/>
          <p:cNvCxnSpPr/>
          <p:nvPr/>
        </p:nvCxnSpPr>
        <p:spPr bwMode="auto">
          <a:xfrm>
            <a:off x="6372200" y="3918246"/>
            <a:ext cx="0" cy="37484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/>
          <p:cNvCxnSpPr/>
          <p:nvPr/>
        </p:nvCxnSpPr>
        <p:spPr bwMode="auto">
          <a:xfrm>
            <a:off x="7884368" y="3902667"/>
            <a:ext cx="0" cy="37484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接點 20"/>
          <p:cNvCxnSpPr/>
          <p:nvPr/>
        </p:nvCxnSpPr>
        <p:spPr bwMode="auto">
          <a:xfrm>
            <a:off x="6228184" y="3933056"/>
            <a:ext cx="0" cy="37484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/>
          <p:nvPr/>
        </p:nvCxnSpPr>
        <p:spPr bwMode="auto">
          <a:xfrm>
            <a:off x="5652120" y="3933056"/>
            <a:ext cx="0" cy="37484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/>
          <p:nvPr/>
        </p:nvCxnSpPr>
        <p:spPr bwMode="auto">
          <a:xfrm>
            <a:off x="3419872" y="3933056"/>
            <a:ext cx="0" cy="37484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單箭頭接點 24"/>
          <p:cNvCxnSpPr/>
          <p:nvPr/>
        </p:nvCxnSpPr>
        <p:spPr bwMode="auto">
          <a:xfrm flipV="1">
            <a:off x="2483768" y="4437112"/>
            <a:ext cx="0" cy="5908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單箭頭接點 26"/>
          <p:cNvCxnSpPr/>
          <p:nvPr/>
        </p:nvCxnSpPr>
        <p:spPr bwMode="auto">
          <a:xfrm flipH="1" flipV="1">
            <a:off x="3563888" y="4307905"/>
            <a:ext cx="7268" cy="7472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單箭頭接點 27"/>
          <p:cNvCxnSpPr/>
          <p:nvPr/>
        </p:nvCxnSpPr>
        <p:spPr bwMode="auto">
          <a:xfrm flipV="1">
            <a:off x="5796136" y="4464310"/>
            <a:ext cx="0" cy="5908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單箭頭接點 28"/>
          <p:cNvCxnSpPr/>
          <p:nvPr/>
        </p:nvCxnSpPr>
        <p:spPr bwMode="auto">
          <a:xfrm flipV="1">
            <a:off x="6372200" y="4494312"/>
            <a:ext cx="0" cy="5908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單箭頭接點 29"/>
          <p:cNvCxnSpPr/>
          <p:nvPr/>
        </p:nvCxnSpPr>
        <p:spPr bwMode="auto">
          <a:xfrm flipV="1">
            <a:off x="3419872" y="4277516"/>
            <a:ext cx="0" cy="19449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/>
          <p:nvPr/>
        </p:nvCxnSpPr>
        <p:spPr bwMode="auto">
          <a:xfrm flipV="1">
            <a:off x="5633467" y="4277515"/>
            <a:ext cx="0" cy="19449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線單箭頭接點 36"/>
          <p:cNvCxnSpPr/>
          <p:nvPr/>
        </p:nvCxnSpPr>
        <p:spPr bwMode="auto">
          <a:xfrm flipV="1">
            <a:off x="6228184" y="4286323"/>
            <a:ext cx="0" cy="19449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線單箭頭接點 37"/>
          <p:cNvCxnSpPr/>
          <p:nvPr/>
        </p:nvCxnSpPr>
        <p:spPr bwMode="auto">
          <a:xfrm flipV="1">
            <a:off x="7884368" y="4221382"/>
            <a:ext cx="0" cy="19449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89124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395320" cy="838200"/>
          </a:xfrm>
        </p:spPr>
        <p:txBody>
          <a:bodyPr/>
          <a:lstStyle/>
          <a:p>
            <a:r>
              <a:rPr lang="en-US" altLang="zh-TW" dirty="0" smtClean="0">
                <a:latin typeface="Calibri" pitchFamily="34" charset="0"/>
              </a:rPr>
              <a:t>Query Case 1: </a:t>
            </a:r>
            <a:r>
              <a:rPr lang="en-US" altLang="zh-TW" dirty="0" smtClean="0">
                <a:solidFill>
                  <a:srgbClr val="FF0000"/>
                </a:solidFill>
                <a:latin typeface="Calibri" pitchFamily="34" charset="0"/>
              </a:rPr>
              <a:t>type[L]==type[R]</a:t>
            </a:r>
            <a:endParaRPr lang="zh-TW" altLang="en-US" dirty="0">
              <a:solidFill>
                <a:srgbClr val="FF0000"/>
              </a:solidFill>
              <a:latin typeface="Calibri" pitchFamily="34" charset="0"/>
              <a:ea typeface="標楷體" pitchFamily="65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604793"/>
              </p:ext>
            </p:extLst>
          </p:nvPr>
        </p:nvGraphicFramePr>
        <p:xfrm>
          <a:off x="1835696" y="1196752"/>
          <a:ext cx="27709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3563888" y="2606253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Calibri" pitchFamily="34" charset="0"/>
              </a:rPr>
              <a:t>L</a:t>
            </a:r>
            <a:endParaRPr lang="zh-TW" altLang="en-US" b="1" dirty="0">
              <a:latin typeface="Calibri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220072" y="2611069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Calibri" pitchFamily="34" charset="0"/>
              </a:rPr>
              <a:t>R</a:t>
            </a:r>
            <a:endParaRPr lang="zh-TW" altLang="en-US" b="1" dirty="0">
              <a:latin typeface="Calibri" pitchFamily="34" charset="0"/>
            </a:endParaRPr>
          </a:p>
        </p:txBody>
      </p:sp>
      <p:cxnSp>
        <p:nvCxnSpPr>
          <p:cNvPr id="6" name="直線單箭頭接點 5"/>
          <p:cNvCxnSpPr>
            <a:stCxn id="12" idx="2"/>
          </p:cNvCxnSpPr>
          <p:nvPr/>
        </p:nvCxnSpPr>
        <p:spPr bwMode="auto">
          <a:xfrm>
            <a:off x="5398967" y="3072734"/>
            <a:ext cx="0" cy="4282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單箭頭接點 12"/>
          <p:cNvCxnSpPr>
            <a:stCxn id="4" idx="2"/>
          </p:cNvCxnSpPr>
          <p:nvPr/>
        </p:nvCxnSpPr>
        <p:spPr bwMode="auto">
          <a:xfrm>
            <a:off x="3721143" y="3067918"/>
            <a:ext cx="0" cy="4330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字方塊 14"/>
          <p:cNvSpPr txBox="1"/>
          <p:nvPr/>
        </p:nvSpPr>
        <p:spPr>
          <a:xfrm>
            <a:off x="1835696" y="2149404"/>
            <a:ext cx="158889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latin typeface="Calibri" pitchFamily="34" charset="0"/>
              </a:rPr>
              <a:t>Ans</a:t>
            </a:r>
            <a:r>
              <a:rPr lang="en-US" altLang="zh-TW" b="1" dirty="0" smtClean="0">
                <a:latin typeface="Calibri" pitchFamily="34" charset="0"/>
              </a:rPr>
              <a:t>= R-L+1</a:t>
            </a:r>
            <a:endParaRPr lang="zh-TW" altLang="en-US" b="1" dirty="0">
              <a:latin typeface="Calibri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148064" y="2149404"/>
            <a:ext cx="190629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  <a:latin typeface="Calibri" pitchFamily="34" charset="0"/>
              </a:rPr>
              <a:t>Ans</a:t>
            </a:r>
            <a:r>
              <a:rPr lang="en-US" altLang="zh-TW" b="1" dirty="0" smtClean="0">
                <a:solidFill>
                  <a:srgbClr val="FF0000"/>
                </a:solidFill>
                <a:latin typeface="Calibri" pitchFamily="34" charset="0"/>
              </a:rPr>
              <a:t>= 5-2+1=4</a:t>
            </a:r>
            <a:endParaRPr lang="zh-TW" altLang="en-US" b="1" dirty="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789819"/>
              </p:ext>
            </p:extLst>
          </p:nvPr>
        </p:nvGraphicFramePr>
        <p:xfrm>
          <a:off x="1835696" y="3551416"/>
          <a:ext cx="6096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040834"/>
              </p:ext>
            </p:extLst>
          </p:nvPr>
        </p:nvGraphicFramePr>
        <p:xfrm>
          <a:off x="1835696" y="4631536"/>
          <a:ext cx="6096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left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66652"/>
              </p:ext>
            </p:extLst>
          </p:nvPr>
        </p:nvGraphicFramePr>
        <p:xfrm>
          <a:off x="1835696" y="5639648"/>
          <a:ext cx="6096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right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 bwMode="auto">
          <a:xfrm>
            <a:off x="3491880" y="3573016"/>
            <a:ext cx="576064" cy="7200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148833" y="3573016"/>
            <a:ext cx="576064" cy="7200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432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線單箭頭接點 34"/>
          <p:cNvCxnSpPr/>
          <p:nvPr/>
        </p:nvCxnSpPr>
        <p:spPr bwMode="auto">
          <a:xfrm>
            <a:off x="5398967" y="3072734"/>
            <a:ext cx="0" cy="4282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/>
          <p:nvPr/>
        </p:nvCxnSpPr>
        <p:spPr bwMode="auto">
          <a:xfrm>
            <a:off x="3721143" y="3067918"/>
            <a:ext cx="0" cy="4330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180745"/>
              </p:ext>
            </p:extLst>
          </p:nvPr>
        </p:nvGraphicFramePr>
        <p:xfrm>
          <a:off x="1763688" y="3140968"/>
          <a:ext cx="6096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297949"/>
              </p:ext>
            </p:extLst>
          </p:nvPr>
        </p:nvGraphicFramePr>
        <p:xfrm>
          <a:off x="1763688" y="4221088"/>
          <a:ext cx="6096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left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610246"/>
              </p:ext>
            </p:extLst>
          </p:nvPr>
        </p:nvGraphicFramePr>
        <p:xfrm>
          <a:off x="1763688" y="5229200"/>
          <a:ext cx="6096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right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3161" y="260648"/>
            <a:ext cx="8019319" cy="838200"/>
          </a:xfrm>
        </p:spPr>
        <p:txBody>
          <a:bodyPr/>
          <a:lstStyle/>
          <a:p>
            <a:r>
              <a:rPr lang="en-US" altLang="zh-TW" dirty="0" smtClean="0">
                <a:latin typeface="Calibri" pitchFamily="34" charset="0"/>
              </a:rPr>
              <a:t>Query Case 2: </a:t>
            </a:r>
            <a:r>
              <a:rPr lang="en-US" altLang="zh-TW" dirty="0" smtClean="0">
                <a:solidFill>
                  <a:srgbClr val="FF0000"/>
                </a:solidFill>
                <a:latin typeface="Calibri" pitchFamily="34" charset="0"/>
              </a:rPr>
              <a:t>type[L]!=type[R]</a:t>
            </a:r>
            <a:endParaRPr lang="zh-TW" altLang="en-US" dirty="0">
              <a:solidFill>
                <a:srgbClr val="FF0000"/>
              </a:solidFill>
              <a:latin typeface="Calibri" pitchFamily="34" charset="0"/>
              <a:ea typeface="標楷體" pitchFamily="65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755366"/>
              </p:ext>
            </p:extLst>
          </p:nvPr>
        </p:nvGraphicFramePr>
        <p:xfrm>
          <a:off x="1835696" y="1196752"/>
          <a:ext cx="27709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2986024" y="2288197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itchFamily="34" charset="0"/>
              </a:rPr>
              <a:t>L</a:t>
            </a:r>
            <a:endParaRPr lang="zh-TW" altLang="en-US" b="1" dirty="0">
              <a:latin typeface="Calibri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866055" y="2276872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Calibri" pitchFamily="34" charset="0"/>
              </a:rPr>
              <a:t>R</a:t>
            </a:r>
            <a:endParaRPr lang="zh-TW" altLang="en-US" b="1" dirty="0">
              <a:latin typeface="Calibri" pitchFamily="34" charset="0"/>
            </a:endParaRPr>
          </a:p>
        </p:txBody>
      </p:sp>
      <p:cxnSp>
        <p:nvCxnSpPr>
          <p:cNvPr id="6" name="直線單箭頭接點 5"/>
          <p:cNvCxnSpPr>
            <a:endCxn id="14" idx="0"/>
          </p:cNvCxnSpPr>
          <p:nvPr/>
        </p:nvCxnSpPr>
        <p:spPr bwMode="auto">
          <a:xfrm>
            <a:off x="7044950" y="2655204"/>
            <a:ext cx="0" cy="4857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單箭頭接點 12"/>
          <p:cNvCxnSpPr>
            <a:endCxn id="7" idx="0"/>
          </p:cNvCxnSpPr>
          <p:nvPr/>
        </p:nvCxnSpPr>
        <p:spPr bwMode="auto">
          <a:xfrm>
            <a:off x="3143279" y="2666529"/>
            <a:ext cx="13239" cy="47443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矩形 6"/>
          <p:cNvSpPr/>
          <p:nvPr/>
        </p:nvSpPr>
        <p:spPr bwMode="auto">
          <a:xfrm>
            <a:off x="2868486" y="3140968"/>
            <a:ext cx="576064" cy="7200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756918" y="3140968"/>
            <a:ext cx="576064" cy="7200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571938" y="2716723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Calibri" pitchFamily="34" charset="0"/>
              </a:rPr>
              <a:t>(1)</a:t>
            </a:r>
            <a:endParaRPr lang="zh-TW" altLang="en-US" b="1" dirty="0">
              <a:latin typeface="Calibri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173385" y="2755925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Calibri" pitchFamily="34" charset="0"/>
              </a:rPr>
              <a:t>(2)</a:t>
            </a:r>
            <a:endParaRPr lang="zh-TW" altLang="en-US" b="1" dirty="0">
              <a:latin typeface="Calibri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879812" y="5229200"/>
            <a:ext cx="528734" cy="7200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6650" y="1988840"/>
            <a:ext cx="3099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TW" b="1" u="sng" dirty="0" smtClean="0">
                <a:solidFill>
                  <a:srgbClr val="FF0000"/>
                </a:solidFill>
                <a:latin typeface="Calibri" pitchFamily="34" charset="0"/>
              </a:rPr>
              <a:t>{right(L</a:t>
            </a:r>
            <a:r>
              <a:rPr lang="pt-BR" altLang="zh-TW" b="1" u="sng" dirty="0">
                <a:solidFill>
                  <a:srgbClr val="FF0000"/>
                </a:solidFill>
                <a:latin typeface="Calibri" pitchFamily="34" charset="0"/>
              </a:rPr>
              <a:t>)-</a:t>
            </a:r>
            <a:r>
              <a:rPr lang="pt-BR" altLang="zh-TW" b="1" u="sng" dirty="0" smtClean="0">
                <a:solidFill>
                  <a:srgbClr val="FF0000"/>
                </a:solidFill>
                <a:latin typeface="Calibri" pitchFamily="34" charset="0"/>
              </a:rPr>
              <a:t>L+1}=1-1+1=1</a:t>
            </a:r>
            <a:r>
              <a:rPr lang="pt-BR" altLang="zh-TW" b="1" dirty="0" smtClean="0">
                <a:latin typeface="Calibri" pitchFamily="34" charset="0"/>
              </a:rPr>
              <a:t> 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793234" y="1988840"/>
            <a:ext cx="3019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TW" b="1" u="sng" dirty="0" smtClean="0">
                <a:solidFill>
                  <a:srgbClr val="FF0000"/>
                </a:solidFill>
                <a:latin typeface="Calibri" pitchFamily="34" charset="0"/>
              </a:rPr>
              <a:t>{R-left(R)+1}=8-7+1=2</a:t>
            </a:r>
            <a:r>
              <a:rPr lang="pt-BR" altLang="zh-TW" b="1" dirty="0" smtClean="0">
                <a:latin typeface="Calibri" pitchFamily="34" charset="0"/>
              </a:rPr>
              <a:t> </a:t>
            </a:r>
            <a:endParaRPr lang="zh-TW" altLang="en-US" dirty="0"/>
          </a:p>
        </p:txBody>
      </p:sp>
      <p:cxnSp>
        <p:nvCxnSpPr>
          <p:cNvPr id="15" name="直線接點 14"/>
          <p:cNvCxnSpPr/>
          <p:nvPr/>
        </p:nvCxnSpPr>
        <p:spPr bwMode="auto">
          <a:xfrm>
            <a:off x="6228184" y="2730440"/>
            <a:ext cx="110479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接點 29"/>
          <p:cNvCxnSpPr/>
          <p:nvPr/>
        </p:nvCxnSpPr>
        <p:spPr bwMode="auto">
          <a:xfrm>
            <a:off x="2843808" y="2730440"/>
            <a:ext cx="60074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接點 30"/>
          <p:cNvCxnSpPr/>
          <p:nvPr/>
        </p:nvCxnSpPr>
        <p:spPr bwMode="auto">
          <a:xfrm>
            <a:off x="3444550" y="2738537"/>
            <a:ext cx="2783634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文字方塊 33"/>
          <p:cNvSpPr txBox="1"/>
          <p:nvPr/>
        </p:nvSpPr>
        <p:spPr>
          <a:xfrm>
            <a:off x="4615794" y="2108330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>
                <a:solidFill>
                  <a:srgbClr val="FF0000"/>
                </a:solidFill>
              </a:rPr>
              <a:t>?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179586" y="4221088"/>
            <a:ext cx="576064" cy="7200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775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368279"/>
              </p:ext>
            </p:extLst>
          </p:nvPr>
        </p:nvGraphicFramePr>
        <p:xfrm>
          <a:off x="1788366" y="3911456"/>
          <a:ext cx="6096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699083"/>
              </p:ext>
            </p:extLst>
          </p:nvPr>
        </p:nvGraphicFramePr>
        <p:xfrm>
          <a:off x="1788366" y="4991576"/>
          <a:ext cx="6096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left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105437"/>
              </p:ext>
            </p:extLst>
          </p:nvPr>
        </p:nvGraphicFramePr>
        <p:xfrm>
          <a:off x="1788366" y="5999688"/>
          <a:ext cx="6096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right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2" name="矩形 41"/>
          <p:cNvSpPr/>
          <p:nvPr/>
        </p:nvSpPr>
        <p:spPr bwMode="auto">
          <a:xfrm>
            <a:off x="3471356" y="3911456"/>
            <a:ext cx="2732908" cy="7200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3161" y="260648"/>
            <a:ext cx="8019319" cy="838200"/>
          </a:xfrm>
        </p:spPr>
        <p:txBody>
          <a:bodyPr/>
          <a:lstStyle/>
          <a:p>
            <a:r>
              <a:rPr lang="en-US" altLang="zh-TW" dirty="0" smtClean="0">
                <a:latin typeface="Calibri" pitchFamily="34" charset="0"/>
              </a:rPr>
              <a:t>Query Case 2: </a:t>
            </a:r>
            <a:r>
              <a:rPr lang="en-US" altLang="zh-TW" dirty="0" smtClean="0">
                <a:solidFill>
                  <a:srgbClr val="FF0000"/>
                </a:solidFill>
                <a:latin typeface="Calibri" pitchFamily="34" charset="0"/>
              </a:rPr>
              <a:t>type[L]!=type[R]</a:t>
            </a:r>
            <a:endParaRPr lang="zh-TW" altLang="en-US" dirty="0">
              <a:solidFill>
                <a:srgbClr val="FF0000"/>
              </a:solidFill>
              <a:latin typeface="Calibri" pitchFamily="34" charset="0"/>
              <a:ea typeface="標楷體" pitchFamily="65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68135"/>
              </p:ext>
            </p:extLst>
          </p:nvPr>
        </p:nvGraphicFramePr>
        <p:xfrm>
          <a:off x="1835696" y="1196752"/>
          <a:ext cx="27709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3033354" y="3008277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itchFamily="34" charset="0"/>
              </a:rPr>
              <a:t>L</a:t>
            </a:r>
            <a:endParaRPr lang="zh-TW" altLang="en-US" b="1" dirty="0">
              <a:latin typeface="Calibri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3385" y="2996952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Calibri" pitchFamily="34" charset="0"/>
              </a:rPr>
              <a:t>R</a:t>
            </a:r>
            <a:endParaRPr lang="zh-TW" altLang="en-US" b="1" dirty="0">
              <a:latin typeface="Calibri" pitchFamily="34" charset="0"/>
            </a:endParaRPr>
          </a:p>
        </p:txBody>
      </p:sp>
      <p:cxnSp>
        <p:nvCxnSpPr>
          <p:cNvPr id="6" name="直線單箭頭接點 5"/>
          <p:cNvCxnSpPr/>
          <p:nvPr/>
        </p:nvCxnSpPr>
        <p:spPr bwMode="auto">
          <a:xfrm>
            <a:off x="7092280" y="3375284"/>
            <a:ext cx="0" cy="4857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單箭頭接點 12"/>
          <p:cNvCxnSpPr/>
          <p:nvPr/>
        </p:nvCxnSpPr>
        <p:spPr bwMode="auto">
          <a:xfrm>
            <a:off x="3190609" y="3386609"/>
            <a:ext cx="13239" cy="47443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字方塊 16"/>
          <p:cNvSpPr txBox="1"/>
          <p:nvPr/>
        </p:nvSpPr>
        <p:spPr>
          <a:xfrm>
            <a:off x="-108520" y="2096456"/>
            <a:ext cx="970817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pt-BR" altLang="zh-TW" b="1" dirty="0" smtClean="0">
                <a:latin typeface="Calibri" pitchFamily="34" charset="0"/>
              </a:rPr>
              <a:t>Ans=max{</a:t>
            </a:r>
            <a:r>
              <a:rPr lang="pt-BR" altLang="zh-TW" b="1" u="sng" dirty="0" smtClean="0">
                <a:solidFill>
                  <a:srgbClr val="FF0000"/>
                </a:solidFill>
                <a:latin typeface="Calibri" pitchFamily="34" charset="0"/>
              </a:rPr>
              <a:t>right(L</a:t>
            </a:r>
            <a:r>
              <a:rPr lang="pt-BR" altLang="zh-TW" b="1" u="sng" dirty="0">
                <a:solidFill>
                  <a:srgbClr val="FF0000"/>
                </a:solidFill>
                <a:latin typeface="Calibri" pitchFamily="34" charset="0"/>
              </a:rPr>
              <a:t>)-L+1</a:t>
            </a:r>
            <a:r>
              <a:rPr lang="pt-BR" altLang="zh-TW" b="1" dirty="0">
                <a:latin typeface="Calibri" pitchFamily="34" charset="0"/>
              </a:rPr>
              <a:t> , </a:t>
            </a:r>
            <a:r>
              <a:rPr lang="pt-BR" altLang="zh-TW" b="1" u="sng" dirty="0">
                <a:solidFill>
                  <a:srgbClr val="FF0000"/>
                </a:solidFill>
                <a:latin typeface="Calibri" pitchFamily="34" charset="0"/>
              </a:rPr>
              <a:t>R - left[R]+1</a:t>
            </a:r>
            <a:r>
              <a:rPr lang="pt-BR" altLang="zh-TW" b="1" dirty="0">
                <a:latin typeface="Calibri" pitchFamily="34" charset="0"/>
              </a:rPr>
              <a:t>, </a:t>
            </a:r>
            <a:r>
              <a:rPr lang="pt-BR" altLang="zh-TW" b="1" u="sng" dirty="0">
                <a:solidFill>
                  <a:srgbClr val="FF0000"/>
                </a:solidFill>
                <a:latin typeface="Calibri" pitchFamily="34" charset="0"/>
              </a:rPr>
              <a:t>max </a:t>
            </a:r>
            <a:r>
              <a:rPr lang="pt-BR" altLang="zh-TW" b="1" u="sng" dirty="0" smtClean="0">
                <a:solidFill>
                  <a:srgbClr val="FF0000"/>
                </a:solidFill>
                <a:latin typeface="Calibri" pitchFamily="34" charset="0"/>
              </a:rPr>
              <a:t>count </a:t>
            </a:r>
            <a:r>
              <a:rPr lang="pt-BR" altLang="zh-TW" b="1" u="sng" dirty="0" smtClean="0">
                <a:solidFill>
                  <a:srgbClr val="FF0000"/>
                </a:solidFill>
                <a:latin typeface="Calibri" pitchFamily="34" charset="0"/>
              </a:rPr>
              <a:t>(count[L+ </a:t>
            </a:r>
            <a:r>
              <a:rPr lang="pt-BR" altLang="zh-TW" b="1" u="sng" dirty="0" smtClean="0">
                <a:solidFill>
                  <a:srgbClr val="FF0000"/>
                </a:solidFill>
                <a:latin typeface="Calibri" pitchFamily="34" charset="0"/>
              </a:rPr>
              <a:t>1] ~ </a:t>
            </a:r>
            <a:r>
              <a:rPr lang="pt-BR" altLang="zh-TW" b="1" u="sng" dirty="0" smtClean="0">
                <a:solidFill>
                  <a:srgbClr val="FF0000"/>
                </a:solidFill>
                <a:latin typeface="Calibri" pitchFamily="34" charset="0"/>
              </a:rPr>
              <a:t>count[R– </a:t>
            </a:r>
            <a:r>
              <a:rPr lang="pt-BR" altLang="zh-TW" b="1" u="sng" dirty="0" smtClean="0">
                <a:solidFill>
                  <a:srgbClr val="FF0000"/>
                </a:solidFill>
                <a:latin typeface="Calibri" pitchFamily="34" charset="0"/>
              </a:rPr>
              <a:t>1])</a:t>
            </a:r>
            <a:r>
              <a:rPr lang="pt-BR" altLang="zh-TW" b="1" dirty="0">
                <a:latin typeface="Calibri" pitchFamily="34" charset="0"/>
              </a:rPr>
              <a:t>}</a:t>
            </a:r>
            <a:endParaRPr lang="zh-TW" altLang="en-US" b="1" dirty="0">
              <a:latin typeface="Calibri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259632" y="2555612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0033CC"/>
                </a:solidFill>
                <a:latin typeface="Calibri" pitchFamily="34" charset="0"/>
              </a:rPr>
              <a:t>No. of type[L]</a:t>
            </a:r>
            <a:endParaRPr lang="zh-TW" altLang="en-US" sz="1800" b="1" dirty="0">
              <a:solidFill>
                <a:srgbClr val="0033CC"/>
              </a:solidFill>
              <a:latin typeface="Calibri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987824" y="2555612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0033CC"/>
                </a:solidFill>
                <a:latin typeface="Calibri" pitchFamily="34" charset="0"/>
              </a:rPr>
              <a:t>No. of </a:t>
            </a:r>
            <a:r>
              <a:rPr lang="en-US" altLang="zh-TW" sz="1800" b="1" dirty="0" err="1" smtClean="0">
                <a:solidFill>
                  <a:srgbClr val="0033CC"/>
                </a:solidFill>
                <a:latin typeface="Calibri" pitchFamily="34" charset="0"/>
              </a:rPr>
              <a:t>num</a:t>
            </a:r>
            <a:r>
              <a:rPr lang="en-US" altLang="zh-TW" sz="1800" b="1" dirty="0" smtClean="0">
                <a:solidFill>
                  <a:srgbClr val="0033CC"/>
                </a:solidFill>
                <a:latin typeface="Calibri" pitchFamily="34" charset="0"/>
              </a:rPr>
              <a:t>[R]</a:t>
            </a:r>
            <a:endParaRPr lang="zh-TW" altLang="en-US" sz="1800" b="1" dirty="0">
              <a:solidFill>
                <a:srgbClr val="0033CC"/>
              </a:solidFill>
              <a:latin typeface="Calibri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970059" y="2555612"/>
            <a:ext cx="442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0033CC"/>
                </a:solidFill>
                <a:latin typeface="Calibri" pitchFamily="34" charset="0"/>
              </a:rPr>
              <a:t>From count[L+1] To count[R-1] </a:t>
            </a:r>
            <a:r>
              <a:rPr lang="zh-TW" altLang="en-US" sz="1800" b="1" dirty="0" smtClean="0">
                <a:solidFill>
                  <a:srgbClr val="0033CC"/>
                </a:solidFill>
                <a:latin typeface="標楷體" pitchFamily="65" charset="-120"/>
                <a:ea typeface="標楷體" pitchFamily="65" charset="-120"/>
              </a:rPr>
              <a:t>之</a:t>
            </a:r>
            <a:r>
              <a:rPr lang="zh-TW" altLang="en-US" sz="1800" b="1" dirty="0" smtClean="0">
                <a:solidFill>
                  <a:srgbClr val="0033CC"/>
                </a:solidFill>
                <a:latin typeface="Calibri" pitchFamily="34" charset="0"/>
              </a:rPr>
              <a:t> </a:t>
            </a:r>
            <a:r>
              <a:rPr lang="en-US" altLang="zh-TW" sz="1800" b="1" dirty="0" smtClean="0">
                <a:solidFill>
                  <a:srgbClr val="0033CC"/>
                </a:solidFill>
                <a:latin typeface="Calibri" pitchFamily="34" charset="0"/>
              </a:rPr>
              <a:t>max count</a:t>
            </a:r>
            <a:endParaRPr lang="zh-TW" altLang="en-US" sz="1800" b="1" dirty="0">
              <a:solidFill>
                <a:srgbClr val="0033CC"/>
              </a:solidFill>
              <a:latin typeface="Calibri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73161" y="2546612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Calibri" pitchFamily="34" charset="0"/>
              </a:rPr>
              <a:t>(1)</a:t>
            </a:r>
            <a:endParaRPr lang="zh-TW" altLang="en-US" b="1" dirty="0">
              <a:latin typeface="Calibri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660109" y="2535287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Calibri" pitchFamily="34" charset="0"/>
              </a:rPr>
              <a:t>(2)</a:t>
            </a:r>
            <a:endParaRPr lang="zh-TW" altLang="en-US" b="1" dirty="0">
              <a:latin typeface="Calibri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675710" y="80903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Calibri" pitchFamily="34" charset="0"/>
              </a:rPr>
              <a:t>(3)</a:t>
            </a:r>
            <a:endParaRPr lang="zh-TW" altLang="en-US" b="1" dirty="0">
              <a:latin typeface="Calibri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644008" y="251327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Calibri" pitchFamily="34" charset="0"/>
              </a:rPr>
              <a:t>(3)</a:t>
            </a:r>
            <a:endParaRPr lang="zh-TW" altLang="en-US" b="1" dirty="0">
              <a:latin typeface="Calibri" pitchFamily="34" charset="0"/>
            </a:endParaRPr>
          </a:p>
        </p:txBody>
      </p:sp>
      <p:cxnSp>
        <p:nvCxnSpPr>
          <p:cNvPr id="46" name="直線接點 45"/>
          <p:cNvCxnSpPr/>
          <p:nvPr/>
        </p:nvCxnSpPr>
        <p:spPr bwMode="auto">
          <a:xfrm>
            <a:off x="3469228" y="3492054"/>
            <a:ext cx="2783634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矩形 46"/>
          <p:cNvSpPr/>
          <p:nvPr/>
        </p:nvSpPr>
        <p:spPr bwMode="auto">
          <a:xfrm>
            <a:off x="2947580" y="1196752"/>
            <a:ext cx="1120364" cy="7200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5831271"/>
      </p:ext>
    </p:extLst>
  </p:cSld>
  <p:clrMapOvr>
    <a:masterClrMapping/>
  </p:clrMapOvr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8183</TotalTime>
  <Words>2183</Words>
  <Application>Microsoft Office PowerPoint</Application>
  <PresentationFormat>如螢幕大小 (4:3)</PresentationFormat>
  <Paragraphs>1471</Paragraphs>
  <Slides>40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1" baseType="lpstr">
      <vt:lpstr>古典-1</vt:lpstr>
      <vt:lpstr>Uva 11235</vt:lpstr>
      <vt:lpstr>Problem Descriptions</vt:lpstr>
      <vt:lpstr>Input</vt:lpstr>
      <vt:lpstr>Output</vt:lpstr>
      <vt:lpstr>Sample I/O</vt:lpstr>
      <vt:lpstr>Solution</vt:lpstr>
      <vt:lpstr>Query Case 1: type[L]==type[R]</vt:lpstr>
      <vt:lpstr>Query Case 2: type[L]!=type[R]</vt:lpstr>
      <vt:lpstr>Query Case 2: type[L]!=type[R]</vt:lpstr>
      <vt:lpstr>Query Case 2: type[L]!=type[R]</vt:lpstr>
      <vt:lpstr>RMQ-Sparse Table</vt:lpstr>
      <vt:lpstr>Range Max/Min Query (RMQ)</vt:lpstr>
      <vt:lpstr>Range Max/Min Query (RMQ)</vt:lpstr>
      <vt:lpstr>Range Max/Min Query (RMQ)</vt:lpstr>
      <vt:lpstr>ST Construction</vt:lpstr>
      <vt:lpstr>ST Query</vt:lpstr>
      <vt:lpstr>Query</vt:lpstr>
      <vt:lpstr>PowerPoint 簡報</vt:lpstr>
      <vt:lpstr>Drawback of Sparse Table</vt:lpstr>
      <vt:lpstr>Segment Tree</vt:lpstr>
      <vt:lpstr>Segment Tree [0, 7]</vt:lpstr>
      <vt:lpstr>Segment Tree  [2, 5]=[2,3]+[4,5]</vt:lpstr>
      <vt:lpstr>Segment Tree [2, 5]→ 5</vt:lpstr>
      <vt:lpstr>Segment Tree  [1,7]=[1,1]+[2,3]+[4,7]</vt:lpstr>
      <vt:lpstr>Segment Tree [1, 7]→ 5</vt:lpstr>
      <vt:lpstr>PowerPoint 簡報</vt:lpstr>
      <vt:lpstr>PowerPoint 簡報</vt:lpstr>
      <vt:lpstr>PowerPoint 簡報</vt:lpstr>
      <vt:lpstr>PowerPoint 簡報</vt:lpstr>
      <vt:lpstr>PowerPoint 簡報</vt:lpstr>
      <vt:lpstr>Segment Tree</vt:lpstr>
      <vt:lpstr>PowerPoint 簡報</vt:lpstr>
      <vt:lpstr>Query [2, 5]</vt:lpstr>
      <vt:lpstr>Query [2, 5]</vt:lpstr>
      <vt:lpstr>Query [2, 5]</vt:lpstr>
      <vt:lpstr>Update  A[p]=v</vt:lpstr>
      <vt:lpstr>update A[4]=8</vt:lpstr>
      <vt:lpstr>update A[4]=8</vt:lpstr>
      <vt:lpstr>update A[4]=8</vt:lpstr>
      <vt:lpstr>update A[4]=8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Viola</cp:lastModifiedBy>
  <cp:revision>2655</cp:revision>
  <dcterms:created xsi:type="dcterms:W3CDTF">2007-09-17T04:06:35Z</dcterms:created>
  <dcterms:modified xsi:type="dcterms:W3CDTF">2018-09-19T14:05:44Z</dcterms:modified>
</cp:coreProperties>
</file>