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373" r:id="rId3"/>
    <p:sldId id="374" r:id="rId4"/>
    <p:sldId id="375" r:id="rId5"/>
    <p:sldId id="376" r:id="rId6"/>
    <p:sldId id="377" r:id="rId7"/>
    <p:sldId id="378" r:id="rId8"/>
    <p:sldId id="379" r:id="rId9"/>
    <p:sldId id="380" r:id="rId10"/>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F99FF"/>
    <a:srgbClr val="F8F8F8"/>
    <a:srgbClr val="FF00FF"/>
    <a:srgbClr val="0033CC"/>
    <a:srgbClr val="00CCFF"/>
    <a:srgbClr val="00FFFF"/>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87840" autoAdjust="0"/>
  </p:normalViewPr>
  <p:slideViewPr>
    <p:cSldViewPr>
      <p:cViewPr>
        <p:scale>
          <a:sx n="100" d="100"/>
          <a:sy n="100" d="100"/>
        </p:scale>
        <p:origin x="-1860" y="-3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err="1" smtClean="0"/>
              <a:t>Uva</a:t>
            </a:r>
            <a:r>
              <a:rPr lang="en-US" altLang="zh-TW" dirty="0" smtClean="0"/>
              <a:t> 11297</a:t>
            </a:r>
            <a:endParaRPr lang="en-US" altLang="zh-TW" dirty="0" smtClean="0">
              <a:latin typeface="Arial" charset="0"/>
            </a:endParaRPr>
          </a:p>
        </p:txBody>
      </p:sp>
      <p:sp>
        <p:nvSpPr>
          <p:cNvPr id="3075" name="Rectangle 3"/>
          <p:cNvSpPr>
            <a:spLocks noGrp="1" noChangeArrowheads="1"/>
          </p:cNvSpPr>
          <p:nvPr>
            <p:ph type="subTitle" idx="1"/>
          </p:nvPr>
        </p:nvSpPr>
        <p:spPr>
          <a:xfrm>
            <a:off x="971600" y="3573016"/>
            <a:ext cx="7488832" cy="1360488"/>
          </a:xfrm>
        </p:spPr>
        <p:txBody>
          <a:bodyPr/>
          <a:lstStyle/>
          <a:p>
            <a:r>
              <a:rPr lang="en-US" altLang="zh-TW" dirty="0" smtClean="0"/>
              <a:t>Census</a:t>
            </a:r>
          </a:p>
          <a:p>
            <a:pPr eaLnBrk="1" hangingPunct="1"/>
            <a:r>
              <a:rPr lang="en-US" altLang="zh-TW" dirty="0" smtClean="0">
                <a:latin typeface="Arial" charset="0"/>
              </a:rPr>
              <a:t>Time: 8 seconds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sz="2800" dirty="0"/>
              <a:t>This year, there have been many problems with population calculations, since in some cities, there are many emigrants, or the population growth is very high. Every year the ACM (for Association for Counting Members) conducts a census in each region. </a:t>
            </a:r>
            <a:endParaRPr lang="en-US" altLang="zh-TW" sz="2800" dirty="0" smtClean="0"/>
          </a:p>
          <a:p>
            <a:r>
              <a:rPr lang="en-US" altLang="zh-TW" sz="2800" dirty="0" smtClean="0"/>
              <a:t>The </a:t>
            </a:r>
            <a:r>
              <a:rPr lang="en-US" altLang="zh-TW" sz="2800" dirty="0"/>
              <a:t>country is divided into </a:t>
            </a:r>
            <a:r>
              <a:rPr lang="en-US" altLang="zh-TW" sz="2800" dirty="0" smtClean="0"/>
              <a:t>N^2 </a:t>
            </a:r>
            <a:r>
              <a:rPr lang="en-US" altLang="zh-TW" sz="2800" dirty="0"/>
              <a:t>regions, consisting of an N × N grid of regions. Your task is to find </a:t>
            </a:r>
            <a:r>
              <a:rPr lang="en-US" altLang="zh-TW" sz="2800" u="sng" dirty="0">
                <a:solidFill>
                  <a:srgbClr val="FF0000"/>
                </a:solidFill>
              </a:rPr>
              <a:t>the least, and the greatest population</a:t>
            </a:r>
            <a:r>
              <a:rPr lang="en-US" altLang="zh-TW" sz="2800" dirty="0">
                <a:solidFill>
                  <a:srgbClr val="FF0000"/>
                </a:solidFill>
              </a:rPr>
              <a:t> </a:t>
            </a:r>
            <a:r>
              <a:rPr lang="en-US" altLang="zh-TW" sz="2800" dirty="0"/>
              <a:t>in some set of regions. Since in a single year there is no significant change in the populations, the ACM modifies the population counts by </a:t>
            </a:r>
            <a:r>
              <a:rPr lang="en-US" altLang="zh-TW" sz="2800" u="sng" dirty="0">
                <a:solidFill>
                  <a:srgbClr val="FF0000"/>
                </a:solidFill>
              </a:rPr>
              <a:t>some number of inhabitants</a:t>
            </a:r>
            <a:r>
              <a:rPr lang="en-US" altLang="zh-TW" sz="2800" dirty="0"/>
              <a:t>.</a:t>
            </a:r>
            <a:endParaRPr lang="en-US" altLang="zh-TW" sz="2800" dirty="0" smtClean="0"/>
          </a:p>
        </p:txBody>
      </p:sp>
    </p:spTree>
    <p:extLst>
      <p:ext uri="{BB962C8B-B14F-4D97-AF65-F5344CB8AC3E}">
        <p14:creationId xmlns:p14="http://schemas.microsoft.com/office/powerpoint/2010/main" val="345199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88640"/>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539552" y="1052736"/>
            <a:ext cx="8496944" cy="5400600"/>
          </a:xfrm>
        </p:spPr>
        <p:txBody>
          <a:bodyPr/>
          <a:lstStyle/>
          <a:p>
            <a:r>
              <a:rPr lang="en-US" altLang="zh-TW" sz="2800" dirty="0"/>
              <a:t>In the first line you will find N (</a:t>
            </a:r>
            <a:r>
              <a:rPr lang="en-US" altLang="zh-TW" sz="2800" dirty="0">
                <a:solidFill>
                  <a:srgbClr val="FF0000"/>
                </a:solidFill>
              </a:rPr>
              <a:t>0 ≤ N ≤ </a:t>
            </a:r>
            <a:r>
              <a:rPr lang="en-US" altLang="zh-TW" sz="2800" u="sng" dirty="0" smtClean="0">
                <a:solidFill>
                  <a:srgbClr val="FF0000"/>
                </a:solidFill>
              </a:rPr>
              <a:t>500</a:t>
            </a:r>
            <a:r>
              <a:rPr lang="en-US" altLang="zh-TW" sz="2800" dirty="0" smtClean="0"/>
              <a:t>)</a:t>
            </a:r>
          </a:p>
          <a:p>
            <a:r>
              <a:rPr lang="en-US" altLang="zh-TW" sz="2800" dirty="0"/>
              <a:t>I</a:t>
            </a:r>
            <a:r>
              <a:rPr lang="en-US" altLang="zh-TW" sz="2800" dirty="0" smtClean="0"/>
              <a:t>n </a:t>
            </a:r>
            <a:r>
              <a:rPr lang="en-US" altLang="zh-TW" sz="2800" dirty="0"/>
              <a:t>following the N </a:t>
            </a:r>
            <a:r>
              <a:rPr lang="en-US" altLang="zh-TW" sz="2800" dirty="0" smtClean="0"/>
              <a:t>lines, you </a:t>
            </a:r>
            <a:r>
              <a:rPr lang="en-US" altLang="zh-TW" sz="2800" dirty="0"/>
              <a:t>will be given N </a:t>
            </a:r>
            <a:r>
              <a:rPr lang="en-US" altLang="zh-TW" sz="2800" dirty="0" smtClean="0"/>
              <a:t>numbers which represent the </a:t>
            </a:r>
            <a:r>
              <a:rPr lang="en-US" altLang="zh-TW" sz="2800" dirty="0"/>
              <a:t>initial population of city C[i, j</a:t>
            </a:r>
            <a:r>
              <a:rPr lang="en-US" altLang="zh-TW" sz="2800" dirty="0" smtClean="0"/>
              <a:t>].</a:t>
            </a:r>
          </a:p>
          <a:p>
            <a:r>
              <a:rPr lang="en-US" altLang="zh-TW" sz="2800" dirty="0" smtClean="0"/>
              <a:t>In </a:t>
            </a:r>
            <a:r>
              <a:rPr lang="en-US" altLang="zh-TW" sz="2800" dirty="0"/>
              <a:t>the following line is the number Q (</a:t>
            </a:r>
            <a:r>
              <a:rPr lang="en-US" altLang="zh-TW" sz="2800" dirty="0">
                <a:solidFill>
                  <a:srgbClr val="FF0000"/>
                </a:solidFill>
              </a:rPr>
              <a:t>Q ≤ 40000</a:t>
            </a:r>
            <a:r>
              <a:rPr lang="en-US" altLang="zh-TW" sz="2800" dirty="0"/>
              <a:t>), followed by Q lines with queries: </a:t>
            </a:r>
            <a:endParaRPr lang="en-US" altLang="zh-TW" sz="2800" dirty="0" smtClean="0"/>
          </a:p>
          <a:p>
            <a:r>
              <a:rPr lang="en-US" altLang="zh-TW" sz="2800" dirty="0" smtClean="0"/>
              <a:t>There </a:t>
            </a:r>
            <a:r>
              <a:rPr lang="en-US" altLang="zh-TW" sz="2800" dirty="0"/>
              <a:t>are two possible queries</a:t>
            </a:r>
            <a:r>
              <a:rPr lang="en-US" altLang="zh-TW" sz="2800" dirty="0" smtClean="0"/>
              <a:t>:</a:t>
            </a:r>
          </a:p>
          <a:p>
            <a:pPr lvl="1"/>
            <a:r>
              <a:rPr lang="en-US" altLang="zh-TW" sz="2400" dirty="0"/>
              <a:t>‘q x</a:t>
            </a:r>
            <a:r>
              <a:rPr lang="en-US" altLang="zh-TW" sz="2400" baseline="-25000" dirty="0"/>
              <a:t>1</a:t>
            </a:r>
            <a:r>
              <a:rPr lang="en-US" altLang="zh-TW" sz="2400" dirty="0"/>
              <a:t> y</a:t>
            </a:r>
            <a:r>
              <a:rPr lang="en-US" altLang="zh-TW" sz="2400" baseline="-25000" dirty="0"/>
              <a:t>1</a:t>
            </a:r>
            <a:r>
              <a:rPr lang="en-US" altLang="zh-TW" sz="2400" dirty="0"/>
              <a:t> x</a:t>
            </a:r>
            <a:r>
              <a:rPr lang="en-US" altLang="zh-TW" sz="2400" baseline="-25000" dirty="0"/>
              <a:t>2</a:t>
            </a:r>
            <a:r>
              <a:rPr lang="en-US" altLang="zh-TW" sz="2400" dirty="0"/>
              <a:t> y</a:t>
            </a:r>
            <a:r>
              <a:rPr lang="en-US" altLang="zh-TW" sz="2400" baseline="-25000" dirty="0"/>
              <a:t>2</a:t>
            </a:r>
            <a:r>
              <a:rPr lang="en-US" altLang="zh-TW" sz="2400" dirty="0"/>
              <a:t>’ which </a:t>
            </a:r>
            <a:r>
              <a:rPr lang="en-US" altLang="zh-TW" sz="2400" dirty="0" smtClean="0"/>
              <a:t>represents </a:t>
            </a:r>
            <a:r>
              <a:rPr lang="en-US" altLang="zh-TW" sz="2400" dirty="0"/>
              <a:t>the coordinates of the upper left and lower right of where you must calculate the maximum and minimum change in </a:t>
            </a:r>
            <a:r>
              <a:rPr lang="en-US" altLang="zh-TW" sz="2400" dirty="0" smtClean="0"/>
              <a:t>population.</a:t>
            </a:r>
          </a:p>
          <a:p>
            <a:pPr lvl="1"/>
            <a:r>
              <a:rPr lang="en-US" altLang="zh-TW" sz="2400" dirty="0"/>
              <a:t>‘c x y v’ </a:t>
            </a:r>
            <a:r>
              <a:rPr lang="en-US" altLang="zh-TW" sz="2400" dirty="0" smtClean="0"/>
              <a:t>indicates </a:t>
            </a:r>
            <a:r>
              <a:rPr lang="en-US" altLang="zh-TW" sz="2400" dirty="0"/>
              <a:t>a change of the population of city C[x, y] by value v.</a:t>
            </a:r>
            <a:endParaRPr lang="en-US" altLang="zh-TW" sz="2400" dirty="0" smtClean="0">
              <a:solidFill>
                <a:schemeClr val="bg2"/>
              </a:solidFill>
            </a:endParaRPr>
          </a:p>
        </p:txBody>
      </p:sp>
    </p:spTree>
    <p:extLst>
      <p:ext uri="{BB962C8B-B14F-4D97-AF65-F5344CB8AC3E}">
        <p14:creationId xmlns:p14="http://schemas.microsoft.com/office/powerpoint/2010/main" val="3532240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sz="2800" dirty="0"/>
              <a:t>For each query, ‘q x1 y1 x2 y2’ print in a single line the </a:t>
            </a:r>
            <a:r>
              <a:rPr lang="en-US" altLang="zh-TW" sz="2800" u="sng" dirty="0">
                <a:solidFill>
                  <a:srgbClr val="FF0000"/>
                </a:solidFill>
              </a:rPr>
              <a:t>greatest and least amount of current population</a:t>
            </a:r>
            <a:r>
              <a:rPr lang="en-US" altLang="zh-TW" sz="2800" dirty="0"/>
              <a:t>. </a:t>
            </a:r>
            <a:endParaRPr lang="en-US" altLang="zh-TW" sz="2800" dirty="0" smtClean="0"/>
          </a:p>
          <a:p>
            <a:r>
              <a:rPr lang="en-US" altLang="zh-TW" sz="2800" dirty="0" smtClean="0"/>
              <a:t>Separated </a:t>
            </a:r>
            <a:r>
              <a:rPr lang="en-US" altLang="zh-TW" sz="2800" dirty="0"/>
              <a:t>each output </a:t>
            </a:r>
            <a:r>
              <a:rPr lang="en-US" altLang="zh-TW" sz="2800" dirty="0">
                <a:solidFill>
                  <a:srgbClr val="FF0000"/>
                </a:solidFill>
              </a:rPr>
              <a:t>by a space</a:t>
            </a:r>
            <a:r>
              <a:rPr lang="en-US" altLang="zh-TW" sz="2800" dirty="0"/>
              <a:t>. </a:t>
            </a:r>
            <a:endParaRPr lang="en-US" altLang="zh-TW" sz="2800" dirty="0" smtClean="0"/>
          </a:p>
          <a:p>
            <a:r>
              <a:rPr lang="en-US" altLang="zh-TW" sz="2800" dirty="0" smtClean="0"/>
              <a:t>Notice</a:t>
            </a:r>
            <a:r>
              <a:rPr lang="en-US" altLang="zh-TW" sz="2800" dirty="0"/>
              <a:t>: There is only </a:t>
            </a:r>
            <a:r>
              <a:rPr lang="en-US" altLang="zh-TW" sz="2800" dirty="0">
                <a:solidFill>
                  <a:srgbClr val="FF0000"/>
                </a:solidFill>
              </a:rPr>
              <a:t>a single test case</a:t>
            </a:r>
            <a:r>
              <a:rPr lang="en-US" altLang="zh-TW" sz="2800" dirty="0"/>
              <a:t>.</a:t>
            </a:r>
            <a:endParaRPr lang="en-US" altLang="zh-TW" sz="2800" dirty="0" smtClean="0">
              <a:solidFill>
                <a:schemeClr val="bg2"/>
              </a:solidFill>
            </a:endParaRPr>
          </a:p>
        </p:txBody>
      </p:sp>
    </p:spTree>
    <p:extLst>
      <p:ext uri="{BB962C8B-B14F-4D97-AF65-F5344CB8AC3E}">
        <p14:creationId xmlns:p14="http://schemas.microsoft.com/office/powerpoint/2010/main" val="148335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188640"/>
            <a:ext cx="7315200" cy="838200"/>
          </a:xfrm>
        </p:spPr>
        <p:txBody>
          <a:bodyPr/>
          <a:lstStyle/>
          <a:p>
            <a:r>
              <a:rPr lang="en-US" altLang="zh-TW" dirty="0" smtClean="0"/>
              <a:t>Sample I/O</a:t>
            </a:r>
            <a:endParaRPr lang="zh-TW" altLang="en-US" dirty="0"/>
          </a:p>
        </p:txBody>
      </p:sp>
      <p:sp>
        <p:nvSpPr>
          <p:cNvPr id="3" name="內容版面配置區 2"/>
          <p:cNvSpPr>
            <a:spLocks noGrp="1"/>
          </p:cNvSpPr>
          <p:nvPr>
            <p:ph idx="1"/>
          </p:nvPr>
        </p:nvSpPr>
        <p:spPr>
          <a:xfrm>
            <a:off x="539552" y="1052736"/>
            <a:ext cx="3672408" cy="5688632"/>
          </a:xfrm>
          <a:solidFill>
            <a:schemeClr val="bg1"/>
          </a:solidFill>
          <a:ln w="12700">
            <a:solidFill>
              <a:schemeClr val="tx1"/>
            </a:solidFill>
          </a:ln>
        </p:spPr>
        <p:txBody>
          <a:bodyPr/>
          <a:lstStyle/>
          <a:p>
            <a:pPr marL="0" indent="0">
              <a:buNone/>
            </a:pPr>
            <a:r>
              <a:rPr lang="fr-FR" altLang="zh-TW" sz="2800" dirty="0"/>
              <a:t>5 </a:t>
            </a:r>
            <a:endParaRPr lang="fr-FR" altLang="zh-TW" sz="2800" dirty="0" smtClean="0"/>
          </a:p>
          <a:p>
            <a:pPr marL="0" indent="0">
              <a:buNone/>
            </a:pPr>
            <a:r>
              <a:rPr lang="fr-FR" altLang="zh-TW" sz="2800" dirty="0" smtClean="0"/>
              <a:t>1 </a:t>
            </a:r>
            <a:r>
              <a:rPr lang="fr-FR" altLang="zh-TW" sz="2800" dirty="0"/>
              <a:t>2 3 4 5 </a:t>
            </a:r>
            <a:endParaRPr lang="fr-FR" altLang="zh-TW" sz="2800" dirty="0" smtClean="0"/>
          </a:p>
          <a:p>
            <a:pPr marL="0" indent="0">
              <a:buNone/>
            </a:pPr>
            <a:r>
              <a:rPr lang="fr-FR" altLang="zh-TW" sz="2800" dirty="0" smtClean="0"/>
              <a:t>0 </a:t>
            </a:r>
            <a:r>
              <a:rPr lang="fr-FR" altLang="zh-TW" sz="2800" dirty="0"/>
              <a:t>9 2 1 3 </a:t>
            </a:r>
            <a:endParaRPr lang="fr-FR" altLang="zh-TW" sz="2800" dirty="0" smtClean="0"/>
          </a:p>
          <a:p>
            <a:pPr marL="0" indent="0">
              <a:buNone/>
            </a:pPr>
            <a:r>
              <a:rPr lang="fr-FR" altLang="zh-TW" sz="2800" dirty="0" smtClean="0"/>
              <a:t>0 </a:t>
            </a:r>
            <a:r>
              <a:rPr lang="fr-FR" altLang="zh-TW" sz="2800" dirty="0"/>
              <a:t>2 3 4 1 </a:t>
            </a:r>
            <a:endParaRPr lang="fr-FR" altLang="zh-TW" sz="2800" dirty="0" smtClean="0"/>
          </a:p>
          <a:p>
            <a:pPr marL="0" indent="0">
              <a:buNone/>
            </a:pPr>
            <a:r>
              <a:rPr lang="fr-FR" altLang="zh-TW" sz="2800" dirty="0" smtClean="0"/>
              <a:t>0 </a:t>
            </a:r>
            <a:r>
              <a:rPr lang="fr-FR" altLang="zh-TW" sz="2800" dirty="0"/>
              <a:t>1 2 4 5 </a:t>
            </a:r>
            <a:endParaRPr lang="fr-FR" altLang="zh-TW" sz="2800" dirty="0" smtClean="0"/>
          </a:p>
          <a:p>
            <a:pPr marL="0" indent="0">
              <a:buNone/>
            </a:pPr>
            <a:r>
              <a:rPr lang="fr-FR" altLang="zh-TW" sz="2800" dirty="0" smtClean="0"/>
              <a:t>8 </a:t>
            </a:r>
            <a:r>
              <a:rPr lang="fr-FR" altLang="zh-TW" sz="2800" dirty="0"/>
              <a:t>5 3 1 4 </a:t>
            </a:r>
            <a:endParaRPr lang="fr-FR" altLang="zh-TW" sz="2800" dirty="0" smtClean="0"/>
          </a:p>
          <a:p>
            <a:pPr marL="0" indent="0">
              <a:buNone/>
            </a:pPr>
            <a:r>
              <a:rPr lang="fr-FR" altLang="zh-TW" sz="2800" dirty="0" smtClean="0"/>
              <a:t>4 </a:t>
            </a:r>
          </a:p>
          <a:p>
            <a:pPr marL="0" indent="0">
              <a:buNone/>
            </a:pPr>
            <a:r>
              <a:rPr lang="fr-FR" altLang="zh-TW" sz="2800" dirty="0" smtClean="0"/>
              <a:t>q </a:t>
            </a:r>
            <a:r>
              <a:rPr lang="fr-FR" altLang="zh-TW" sz="2800" dirty="0"/>
              <a:t>1 1 2 3 </a:t>
            </a:r>
            <a:endParaRPr lang="fr-FR" altLang="zh-TW" sz="2800" dirty="0" smtClean="0"/>
          </a:p>
          <a:p>
            <a:pPr marL="0" indent="0">
              <a:buNone/>
            </a:pPr>
            <a:r>
              <a:rPr lang="fr-FR" altLang="zh-TW" sz="2800" dirty="0" smtClean="0"/>
              <a:t>c </a:t>
            </a:r>
            <a:r>
              <a:rPr lang="fr-FR" altLang="zh-TW" sz="2800" dirty="0"/>
              <a:t>2 3 10 </a:t>
            </a:r>
            <a:endParaRPr lang="fr-FR" altLang="zh-TW" sz="2800" dirty="0" smtClean="0"/>
          </a:p>
          <a:p>
            <a:pPr marL="0" indent="0">
              <a:buNone/>
            </a:pPr>
            <a:r>
              <a:rPr lang="fr-FR" altLang="zh-TW" sz="2800" dirty="0" smtClean="0"/>
              <a:t>q </a:t>
            </a:r>
            <a:r>
              <a:rPr lang="fr-FR" altLang="zh-TW" sz="2800" dirty="0"/>
              <a:t>1 1 5 5 </a:t>
            </a:r>
            <a:endParaRPr lang="fr-FR" altLang="zh-TW" sz="2800" dirty="0" smtClean="0"/>
          </a:p>
          <a:p>
            <a:pPr marL="0" indent="0">
              <a:buNone/>
            </a:pPr>
            <a:r>
              <a:rPr lang="fr-FR" altLang="zh-TW" sz="2800" dirty="0" smtClean="0"/>
              <a:t>q </a:t>
            </a:r>
            <a:r>
              <a:rPr lang="fr-FR" altLang="zh-TW" sz="2800" dirty="0"/>
              <a:t>1 2 2 2</a:t>
            </a:r>
            <a:endParaRPr lang="en-US" altLang="zh-TW" sz="2800" dirty="0" smtClean="0"/>
          </a:p>
        </p:txBody>
      </p:sp>
      <p:sp>
        <p:nvSpPr>
          <p:cNvPr id="4" name="內容版面配置區 2"/>
          <p:cNvSpPr txBox="1">
            <a:spLocks/>
          </p:cNvSpPr>
          <p:nvPr/>
        </p:nvSpPr>
        <p:spPr bwMode="auto">
          <a:xfrm>
            <a:off x="4427984" y="1067271"/>
            <a:ext cx="1296144" cy="1584176"/>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None/>
            </a:pPr>
            <a:r>
              <a:rPr lang="en-US" altLang="zh-TW" sz="2800" dirty="0"/>
              <a:t>9 0 </a:t>
            </a:r>
            <a:endParaRPr lang="en-US" altLang="zh-TW" sz="2800" dirty="0" smtClean="0"/>
          </a:p>
          <a:p>
            <a:pPr marL="0" indent="0">
              <a:buNone/>
            </a:pPr>
            <a:r>
              <a:rPr lang="en-US" altLang="zh-TW" sz="2800" dirty="0" smtClean="0"/>
              <a:t>10 </a:t>
            </a:r>
            <a:r>
              <a:rPr lang="en-US" altLang="zh-TW" sz="2800" dirty="0"/>
              <a:t>0 </a:t>
            </a:r>
            <a:endParaRPr lang="en-US" altLang="zh-TW" sz="2800" dirty="0" smtClean="0"/>
          </a:p>
          <a:p>
            <a:pPr marL="0" indent="0">
              <a:buNone/>
            </a:pPr>
            <a:r>
              <a:rPr lang="en-US" altLang="zh-TW" sz="2800" dirty="0" smtClean="0"/>
              <a:t>9 </a:t>
            </a:r>
            <a:r>
              <a:rPr lang="en-US" altLang="zh-TW" sz="2800" dirty="0"/>
              <a:t>2</a:t>
            </a:r>
            <a:endParaRPr lang="en-US" altLang="zh-TW" sz="2800" dirty="0" smtClean="0"/>
          </a:p>
        </p:txBody>
      </p:sp>
      <p:cxnSp>
        <p:nvCxnSpPr>
          <p:cNvPr id="6" name="直線單箭頭接點 5"/>
          <p:cNvCxnSpPr/>
          <p:nvPr/>
        </p:nvCxnSpPr>
        <p:spPr bwMode="auto">
          <a:xfrm flipH="1">
            <a:off x="827585" y="836712"/>
            <a:ext cx="432047" cy="48924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1187624" y="548680"/>
            <a:ext cx="1390124" cy="461665"/>
          </a:xfrm>
          <a:prstGeom prst="rect">
            <a:avLst/>
          </a:prstGeom>
          <a:noFill/>
        </p:spPr>
        <p:txBody>
          <a:bodyPr wrap="none" rtlCol="0">
            <a:spAutoFit/>
          </a:bodyPr>
          <a:lstStyle/>
          <a:p>
            <a:r>
              <a:rPr lang="en-US" altLang="zh-TW" b="1" dirty="0" smtClean="0">
                <a:solidFill>
                  <a:srgbClr val="FF0000"/>
                </a:solidFill>
              </a:rPr>
              <a:t>5x5 grids</a:t>
            </a:r>
            <a:endParaRPr lang="zh-TW" altLang="en-US" b="1" dirty="0">
              <a:solidFill>
                <a:srgbClr val="FF0000"/>
              </a:solidFill>
            </a:endParaRPr>
          </a:p>
        </p:txBody>
      </p:sp>
      <p:sp>
        <p:nvSpPr>
          <p:cNvPr id="8" name="文字方塊 7"/>
          <p:cNvSpPr txBox="1"/>
          <p:nvPr/>
        </p:nvSpPr>
        <p:spPr>
          <a:xfrm>
            <a:off x="1676475" y="4134271"/>
            <a:ext cx="1800493" cy="461665"/>
          </a:xfrm>
          <a:prstGeom prst="rect">
            <a:avLst/>
          </a:prstGeom>
          <a:noFill/>
        </p:spPr>
        <p:txBody>
          <a:bodyPr wrap="none" rtlCol="0">
            <a:spAutoFit/>
          </a:bodyPr>
          <a:lstStyle/>
          <a:p>
            <a:r>
              <a:rPr lang="en-US" altLang="zh-TW" b="1" dirty="0" smtClean="0">
                <a:solidFill>
                  <a:srgbClr val="FF0000"/>
                </a:solidFill>
              </a:rPr>
              <a:t>4 operations</a:t>
            </a:r>
            <a:endParaRPr lang="zh-TW" altLang="en-US" b="1" dirty="0">
              <a:solidFill>
                <a:srgbClr val="FF0000"/>
              </a:solidFill>
            </a:endParaRPr>
          </a:p>
        </p:txBody>
      </p:sp>
      <p:cxnSp>
        <p:nvCxnSpPr>
          <p:cNvPr id="10" name="直線單箭頭接點 9"/>
          <p:cNvCxnSpPr>
            <a:stCxn id="8" idx="1"/>
          </p:cNvCxnSpPr>
          <p:nvPr/>
        </p:nvCxnSpPr>
        <p:spPr bwMode="auto">
          <a:xfrm flipH="1">
            <a:off x="827585" y="4365104"/>
            <a:ext cx="848890" cy="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bwMode="auto">
          <a:xfrm>
            <a:off x="611560" y="1685998"/>
            <a:ext cx="1368152" cy="2391073"/>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2051720" y="2448865"/>
            <a:ext cx="1875835" cy="830997"/>
          </a:xfrm>
          <a:prstGeom prst="rect">
            <a:avLst/>
          </a:prstGeom>
          <a:noFill/>
        </p:spPr>
        <p:txBody>
          <a:bodyPr wrap="none" rtlCol="0">
            <a:spAutoFit/>
          </a:bodyPr>
          <a:lstStyle/>
          <a:p>
            <a:r>
              <a:rPr lang="en-US" altLang="zh-TW" b="1" dirty="0" smtClean="0">
                <a:solidFill>
                  <a:srgbClr val="FF0000"/>
                </a:solidFill>
              </a:rPr>
              <a:t>Population</a:t>
            </a:r>
          </a:p>
          <a:p>
            <a:r>
              <a:rPr lang="en-US" altLang="zh-TW" b="1" dirty="0" smtClean="0">
                <a:solidFill>
                  <a:srgbClr val="FF0000"/>
                </a:solidFill>
              </a:rPr>
              <a:t>Initialization</a:t>
            </a:r>
            <a:endParaRPr lang="zh-TW" altLang="en-US" b="1" dirty="0">
              <a:solidFill>
                <a:srgbClr val="FF0000"/>
              </a:solidFill>
            </a:endParaRPr>
          </a:p>
        </p:txBody>
      </p:sp>
      <p:sp>
        <p:nvSpPr>
          <p:cNvPr id="21" name="矩形 20"/>
          <p:cNvSpPr/>
          <p:nvPr/>
        </p:nvSpPr>
        <p:spPr bwMode="auto">
          <a:xfrm>
            <a:off x="611560" y="4725144"/>
            <a:ext cx="1368152" cy="189540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22" name="表格 21"/>
          <p:cNvGraphicFramePr>
            <a:graphicFrameLocks noGrp="1"/>
          </p:cNvGraphicFramePr>
          <p:nvPr>
            <p:extLst>
              <p:ext uri="{D42A27DB-BD31-4B8C-83A1-F6EECF244321}">
                <p14:modId xmlns:p14="http://schemas.microsoft.com/office/powerpoint/2010/main" val="1386210095"/>
              </p:ext>
            </p:extLst>
          </p:nvPr>
        </p:nvGraphicFramePr>
        <p:xfrm>
          <a:off x="6740673" y="48761"/>
          <a:ext cx="2340000" cy="2225040"/>
        </p:xfrm>
        <a:graphic>
          <a:graphicData uri="http://schemas.openxmlformats.org/drawingml/2006/table">
            <a:tbl>
              <a:tblPr firstRow="1" bandRow="1">
                <a:tableStyleId>{5C22544A-7EE6-4342-B048-85BDC9FD1C3A}</a:tableStyleId>
              </a:tblPr>
              <a:tblGrid>
                <a:gridCol w="390000"/>
                <a:gridCol w="390000"/>
                <a:gridCol w="390000"/>
                <a:gridCol w="390000"/>
                <a:gridCol w="390000"/>
                <a:gridCol w="390000"/>
              </a:tblGrid>
              <a:tr h="370840">
                <a:tc>
                  <a:txBody>
                    <a:bodyPr/>
                    <a:lstStyle/>
                    <a:p>
                      <a:pPr algn="ct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9</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5" name="直線接點 24"/>
          <p:cNvCxnSpPr/>
          <p:nvPr/>
        </p:nvCxnSpPr>
        <p:spPr bwMode="auto">
          <a:xfrm>
            <a:off x="6740673" y="48761"/>
            <a:ext cx="360040"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25"/>
          <p:cNvSpPr/>
          <p:nvPr/>
        </p:nvSpPr>
        <p:spPr bwMode="auto">
          <a:xfrm>
            <a:off x="7100713" y="408801"/>
            <a:ext cx="1224136" cy="792088"/>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27" name="表格 26"/>
          <p:cNvGraphicFramePr>
            <a:graphicFrameLocks noGrp="1"/>
          </p:cNvGraphicFramePr>
          <p:nvPr>
            <p:extLst>
              <p:ext uri="{D42A27DB-BD31-4B8C-83A1-F6EECF244321}">
                <p14:modId xmlns:p14="http://schemas.microsoft.com/office/powerpoint/2010/main" val="2225324978"/>
              </p:ext>
            </p:extLst>
          </p:nvPr>
        </p:nvGraphicFramePr>
        <p:xfrm>
          <a:off x="6740673" y="2368991"/>
          <a:ext cx="2340000" cy="2225040"/>
        </p:xfrm>
        <a:graphic>
          <a:graphicData uri="http://schemas.openxmlformats.org/drawingml/2006/table">
            <a:tbl>
              <a:tblPr firstRow="1" bandRow="1">
                <a:tableStyleId>{5C22544A-7EE6-4342-B048-85BDC9FD1C3A}</a:tableStyleId>
              </a:tblPr>
              <a:tblGrid>
                <a:gridCol w="390000"/>
                <a:gridCol w="390000"/>
                <a:gridCol w="390000"/>
                <a:gridCol w="390000"/>
                <a:gridCol w="390000"/>
                <a:gridCol w="390000"/>
              </a:tblGrid>
              <a:tr h="370840">
                <a:tc>
                  <a:txBody>
                    <a:bodyPr/>
                    <a:lstStyle/>
                    <a:p>
                      <a:pPr algn="ct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9</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10</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8" name="直線接點 27"/>
          <p:cNvCxnSpPr/>
          <p:nvPr/>
        </p:nvCxnSpPr>
        <p:spPr bwMode="auto">
          <a:xfrm>
            <a:off x="6740673" y="2368991"/>
            <a:ext cx="360040"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7100713" y="2729031"/>
            <a:ext cx="1979960" cy="183260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0" name="橢圓 29"/>
          <p:cNvSpPr/>
          <p:nvPr/>
        </p:nvSpPr>
        <p:spPr bwMode="auto">
          <a:xfrm>
            <a:off x="7100713" y="804845"/>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1" name="橢圓 30"/>
          <p:cNvSpPr/>
          <p:nvPr/>
        </p:nvSpPr>
        <p:spPr bwMode="auto">
          <a:xfrm>
            <a:off x="7532761" y="801241"/>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2" name="橢圓 31"/>
          <p:cNvSpPr/>
          <p:nvPr/>
        </p:nvSpPr>
        <p:spPr bwMode="auto">
          <a:xfrm>
            <a:off x="7893309" y="3121471"/>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7100961" y="3121471"/>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34" name="表格 33"/>
          <p:cNvGraphicFramePr>
            <a:graphicFrameLocks noGrp="1"/>
          </p:cNvGraphicFramePr>
          <p:nvPr>
            <p:extLst>
              <p:ext uri="{D42A27DB-BD31-4B8C-83A1-F6EECF244321}">
                <p14:modId xmlns:p14="http://schemas.microsoft.com/office/powerpoint/2010/main" val="4058968109"/>
              </p:ext>
            </p:extLst>
          </p:nvPr>
        </p:nvGraphicFramePr>
        <p:xfrm>
          <a:off x="6740673" y="4660344"/>
          <a:ext cx="2340000" cy="2225040"/>
        </p:xfrm>
        <a:graphic>
          <a:graphicData uri="http://schemas.openxmlformats.org/drawingml/2006/table">
            <a:tbl>
              <a:tblPr firstRow="1" bandRow="1">
                <a:tableStyleId>{5C22544A-7EE6-4342-B048-85BDC9FD1C3A}</a:tableStyleId>
              </a:tblPr>
              <a:tblGrid>
                <a:gridCol w="390000"/>
                <a:gridCol w="390000"/>
                <a:gridCol w="390000"/>
                <a:gridCol w="390000"/>
                <a:gridCol w="390000"/>
                <a:gridCol w="390000"/>
              </a:tblGrid>
              <a:tr h="370840">
                <a:tc>
                  <a:txBody>
                    <a:bodyPr/>
                    <a:lstStyle/>
                    <a:p>
                      <a:pPr algn="ct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9</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10</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0</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5" name="直線接點 34"/>
          <p:cNvCxnSpPr/>
          <p:nvPr/>
        </p:nvCxnSpPr>
        <p:spPr bwMode="auto">
          <a:xfrm>
            <a:off x="6740673" y="4660344"/>
            <a:ext cx="360040"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p:nvPr/>
        </p:nvSpPr>
        <p:spPr bwMode="auto">
          <a:xfrm>
            <a:off x="7100713" y="5020384"/>
            <a:ext cx="792596" cy="78848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7460753" y="5412824"/>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橢圓 37"/>
          <p:cNvSpPr/>
          <p:nvPr/>
        </p:nvSpPr>
        <p:spPr bwMode="auto">
          <a:xfrm>
            <a:off x="7100961" y="5412824"/>
            <a:ext cx="431788" cy="396044"/>
          </a:xfrm>
          <a:prstGeom prst="ellipse">
            <a:avLst/>
          </a:prstGeom>
          <a:noFill/>
          <a:ln w="38100" cap="flat" cmpd="sng" algn="ctr">
            <a:solidFill>
              <a:srgbClr val="0000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082076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260648"/>
            <a:ext cx="7315200" cy="838200"/>
          </a:xfrm>
        </p:spPr>
        <p:txBody>
          <a:bodyPr/>
          <a:lstStyle/>
          <a:p>
            <a:r>
              <a:rPr lang="en-US" altLang="zh-TW" dirty="0" smtClean="0"/>
              <a:t>2D </a:t>
            </a:r>
            <a:r>
              <a:rPr lang="en-US" altLang="zh-TW" dirty="0"/>
              <a:t>S</a:t>
            </a:r>
            <a:r>
              <a:rPr lang="en-US" altLang="zh-TW" dirty="0" smtClean="0"/>
              <a:t>egment Tree</a:t>
            </a:r>
            <a:endParaRPr lang="zh-TW" altLang="en-US" dirty="0"/>
          </a:p>
        </p:txBody>
      </p:sp>
      <p:sp>
        <p:nvSpPr>
          <p:cNvPr id="4" name="橢圓 3"/>
          <p:cNvSpPr/>
          <p:nvPr/>
        </p:nvSpPr>
        <p:spPr bwMode="auto">
          <a:xfrm>
            <a:off x="2698869" y="259428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2266821" y="317035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橢圓 5"/>
          <p:cNvSpPr/>
          <p:nvPr/>
        </p:nvSpPr>
        <p:spPr bwMode="auto">
          <a:xfrm>
            <a:off x="3139301" y="317035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8" name="直線接點 7"/>
          <p:cNvCxnSpPr>
            <a:stCxn id="4" idx="4"/>
            <a:endCxn id="5" idx="0"/>
          </p:cNvCxnSpPr>
          <p:nvPr/>
        </p:nvCxnSpPr>
        <p:spPr bwMode="auto">
          <a:xfrm flipH="1">
            <a:off x="2410837" y="2882320"/>
            <a:ext cx="432048"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a:stCxn id="4" idx="4"/>
            <a:endCxn id="6" idx="0"/>
          </p:cNvCxnSpPr>
          <p:nvPr/>
        </p:nvCxnSpPr>
        <p:spPr bwMode="auto">
          <a:xfrm>
            <a:off x="2842885" y="2882320"/>
            <a:ext cx="440432"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橢圓 10"/>
          <p:cNvSpPr/>
          <p:nvPr/>
        </p:nvSpPr>
        <p:spPr bwMode="auto">
          <a:xfrm>
            <a:off x="1870777" y="381842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2482845" y="3810040"/>
            <a:ext cx="288032" cy="288032"/>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4" name="直線接點 13"/>
          <p:cNvCxnSpPr>
            <a:stCxn id="5" idx="4"/>
            <a:endCxn id="11" idx="0"/>
          </p:cNvCxnSpPr>
          <p:nvPr/>
        </p:nvCxnSpPr>
        <p:spPr bwMode="auto">
          <a:xfrm flipH="1">
            <a:off x="2014793" y="3458384"/>
            <a:ext cx="396044"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a:stCxn id="5" idx="4"/>
            <a:endCxn id="12" idx="0"/>
          </p:cNvCxnSpPr>
          <p:nvPr/>
        </p:nvCxnSpPr>
        <p:spPr bwMode="auto">
          <a:xfrm>
            <a:off x="2410837" y="3458384"/>
            <a:ext cx="216024" cy="35165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2575627" y="2255734"/>
            <a:ext cx="579005" cy="338554"/>
          </a:xfrm>
          <a:prstGeom prst="rect">
            <a:avLst/>
          </a:prstGeom>
          <a:noFill/>
        </p:spPr>
        <p:txBody>
          <a:bodyPr wrap="none" rtlCol="0">
            <a:spAutoFit/>
          </a:bodyPr>
          <a:lstStyle/>
          <a:p>
            <a:r>
              <a:rPr lang="en-US" altLang="zh-TW" sz="1600" b="1" dirty="0" smtClean="0"/>
              <a:t>[0,7]</a:t>
            </a:r>
            <a:endParaRPr lang="zh-TW" altLang="en-US" sz="1600" b="1" dirty="0"/>
          </a:p>
        </p:txBody>
      </p:sp>
      <p:sp>
        <p:nvSpPr>
          <p:cNvPr id="19" name="文字方塊 18"/>
          <p:cNvSpPr txBox="1"/>
          <p:nvPr/>
        </p:nvSpPr>
        <p:spPr>
          <a:xfrm>
            <a:off x="3004340" y="893911"/>
            <a:ext cx="3796232" cy="461665"/>
          </a:xfrm>
          <a:prstGeom prst="rect">
            <a:avLst/>
          </a:prstGeom>
          <a:noFill/>
        </p:spPr>
        <p:txBody>
          <a:bodyPr wrap="none" rtlCol="0">
            <a:spAutoFit/>
          </a:bodyPr>
          <a:lstStyle/>
          <a:p>
            <a:r>
              <a:rPr lang="en-US" altLang="zh-TW" b="1" dirty="0" smtClean="0">
                <a:solidFill>
                  <a:srgbClr val="FF0000"/>
                </a:solidFill>
              </a:rPr>
              <a:t>[x1, </a:t>
            </a:r>
            <a:r>
              <a:rPr lang="en-US" altLang="zh-TW" b="1" dirty="0" smtClean="0">
                <a:solidFill>
                  <a:srgbClr val="7030A0"/>
                </a:solidFill>
              </a:rPr>
              <a:t>y1</a:t>
            </a:r>
            <a:r>
              <a:rPr lang="en-US" altLang="zh-TW" b="1" dirty="0" smtClean="0">
                <a:solidFill>
                  <a:srgbClr val="FF0000"/>
                </a:solidFill>
              </a:rPr>
              <a:t>] [x2, </a:t>
            </a:r>
            <a:r>
              <a:rPr lang="en-US" altLang="zh-TW" b="1" dirty="0" smtClean="0">
                <a:solidFill>
                  <a:srgbClr val="7030A0"/>
                </a:solidFill>
              </a:rPr>
              <a:t>y2</a:t>
            </a:r>
            <a:r>
              <a:rPr lang="en-US" altLang="zh-TW" b="1" dirty="0" smtClean="0">
                <a:solidFill>
                  <a:srgbClr val="FF0000"/>
                </a:solidFill>
              </a:rPr>
              <a:t>]=[2, </a:t>
            </a:r>
            <a:r>
              <a:rPr lang="en-US" altLang="zh-TW" b="1" dirty="0" smtClean="0">
                <a:solidFill>
                  <a:srgbClr val="7030A0"/>
                </a:solidFill>
              </a:rPr>
              <a:t>4</a:t>
            </a:r>
            <a:r>
              <a:rPr lang="en-US" altLang="zh-TW" b="1" dirty="0" smtClean="0">
                <a:solidFill>
                  <a:srgbClr val="FF0000"/>
                </a:solidFill>
              </a:rPr>
              <a:t>] [5, </a:t>
            </a:r>
            <a:r>
              <a:rPr lang="en-US" altLang="zh-TW" b="1" dirty="0" smtClean="0">
                <a:solidFill>
                  <a:srgbClr val="7030A0"/>
                </a:solidFill>
              </a:rPr>
              <a:t>6</a:t>
            </a:r>
            <a:r>
              <a:rPr lang="en-US" altLang="zh-TW" b="1" dirty="0" smtClean="0">
                <a:solidFill>
                  <a:srgbClr val="FF0000"/>
                </a:solidFill>
              </a:rPr>
              <a:t>]</a:t>
            </a:r>
            <a:endParaRPr lang="zh-TW" altLang="en-US" b="1" dirty="0">
              <a:solidFill>
                <a:srgbClr val="FF0000"/>
              </a:solidFill>
            </a:endParaRPr>
          </a:p>
        </p:txBody>
      </p:sp>
      <p:sp>
        <p:nvSpPr>
          <p:cNvPr id="20" name="文字方塊 19"/>
          <p:cNvSpPr txBox="1"/>
          <p:nvPr/>
        </p:nvSpPr>
        <p:spPr>
          <a:xfrm>
            <a:off x="2191872" y="2938900"/>
            <a:ext cx="579005" cy="338554"/>
          </a:xfrm>
          <a:prstGeom prst="rect">
            <a:avLst/>
          </a:prstGeom>
          <a:noFill/>
        </p:spPr>
        <p:txBody>
          <a:bodyPr wrap="none" rtlCol="0">
            <a:spAutoFit/>
          </a:bodyPr>
          <a:lstStyle/>
          <a:p>
            <a:r>
              <a:rPr lang="en-US" altLang="zh-TW" sz="1600" b="1" dirty="0" smtClean="0"/>
              <a:t>[0,3]</a:t>
            </a:r>
            <a:endParaRPr lang="zh-TW" altLang="en-US" sz="1600" b="1" dirty="0"/>
          </a:p>
        </p:txBody>
      </p:sp>
      <p:sp>
        <p:nvSpPr>
          <p:cNvPr id="21" name="文字方塊 20"/>
          <p:cNvSpPr txBox="1"/>
          <p:nvPr/>
        </p:nvSpPr>
        <p:spPr>
          <a:xfrm>
            <a:off x="2968395" y="2887103"/>
            <a:ext cx="579005" cy="338554"/>
          </a:xfrm>
          <a:prstGeom prst="rect">
            <a:avLst/>
          </a:prstGeom>
          <a:noFill/>
        </p:spPr>
        <p:txBody>
          <a:bodyPr wrap="none" rtlCol="0">
            <a:spAutoFit/>
          </a:bodyPr>
          <a:lstStyle/>
          <a:p>
            <a:r>
              <a:rPr lang="en-US" altLang="zh-TW" sz="1600" b="1" dirty="0" smtClean="0"/>
              <a:t>[4,7]</a:t>
            </a:r>
            <a:endParaRPr lang="zh-TW" altLang="en-US" sz="1600" b="1" dirty="0"/>
          </a:p>
        </p:txBody>
      </p:sp>
      <p:sp>
        <p:nvSpPr>
          <p:cNvPr id="22" name="文字方塊 21"/>
          <p:cNvSpPr txBox="1"/>
          <p:nvPr/>
        </p:nvSpPr>
        <p:spPr>
          <a:xfrm>
            <a:off x="1762308" y="3556248"/>
            <a:ext cx="579005" cy="338554"/>
          </a:xfrm>
          <a:prstGeom prst="rect">
            <a:avLst/>
          </a:prstGeom>
          <a:noFill/>
        </p:spPr>
        <p:txBody>
          <a:bodyPr wrap="none" rtlCol="0">
            <a:spAutoFit/>
          </a:bodyPr>
          <a:lstStyle/>
          <a:p>
            <a:r>
              <a:rPr lang="en-US" altLang="zh-TW" sz="1600" b="1" dirty="0" smtClean="0"/>
              <a:t>[0,1]</a:t>
            </a:r>
            <a:endParaRPr lang="zh-TW" altLang="en-US" sz="1600" b="1" dirty="0"/>
          </a:p>
        </p:txBody>
      </p:sp>
      <p:sp>
        <p:nvSpPr>
          <p:cNvPr id="23" name="文字方塊 22"/>
          <p:cNvSpPr txBox="1"/>
          <p:nvPr/>
        </p:nvSpPr>
        <p:spPr>
          <a:xfrm>
            <a:off x="3336797" y="3556248"/>
            <a:ext cx="579005" cy="338554"/>
          </a:xfrm>
          <a:prstGeom prst="rect">
            <a:avLst/>
          </a:prstGeom>
          <a:noFill/>
        </p:spPr>
        <p:txBody>
          <a:bodyPr wrap="none" rtlCol="0">
            <a:spAutoFit/>
          </a:bodyPr>
          <a:lstStyle/>
          <a:p>
            <a:r>
              <a:rPr lang="en-US" altLang="zh-TW" sz="1600" b="1" dirty="0" smtClean="0"/>
              <a:t>[6,7]</a:t>
            </a:r>
            <a:endParaRPr lang="zh-TW" altLang="en-US" sz="1600" b="1" dirty="0"/>
          </a:p>
        </p:txBody>
      </p:sp>
      <p:sp>
        <p:nvSpPr>
          <p:cNvPr id="24" name="橢圓 23"/>
          <p:cNvSpPr/>
          <p:nvPr/>
        </p:nvSpPr>
        <p:spPr bwMode="auto">
          <a:xfrm>
            <a:off x="1593535" y="442034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6" name="直線接點 25"/>
          <p:cNvCxnSpPr>
            <a:stCxn id="11" idx="4"/>
            <a:endCxn id="24" idx="0"/>
          </p:cNvCxnSpPr>
          <p:nvPr/>
        </p:nvCxnSpPr>
        <p:spPr bwMode="auto">
          <a:xfrm flipH="1">
            <a:off x="1737551" y="4106456"/>
            <a:ext cx="277242" cy="3138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橢圓 26"/>
          <p:cNvSpPr/>
          <p:nvPr/>
        </p:nvSpPr>
        <p:spPr bwMode="auto">
          <a:xfrm>
            <a:off x="1974468" y="4432895"/>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9" name="直線接點 28"/>
          <p:cNvCxnSpPr>
            <a:stCxn id="11" idx="4"/>
            <a:endCxn id="27" idx="0"/>
          </p:cNvCxnSpPr>
          <p:nvPr/>
        </p:nvCxnSpPr>
        <p:spPr bwMode="auto">
          <a:xfrm>
            <a:off x="2014793" y="4106456"/>
            <a:ext cx="103691" cy="32643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2307657" y="442681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31" name="直線接點 30"/>
          <p:cNvCxnSpPr>
            <a:stCxn id="12" idx="4"/>
            <a:endCxn id="30" idx="0"/>
          </p:cNvCxnSpPr>
          <p:nvPr/>
        </p:nvCxnSpPr>
        <p:spPr bwMode="auto">
          <a:xfrm flipH="1">
            <a:off x="2451673" y="4098072"/>
            <a:ext cx="175188" cy="32874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橢圓 31"/>
          <p:cNvSpPr/>
          <p:nvPr/>
        </p:nvSpPr>
        <p:spPr bwMode="auto">
          <a:xfrm>
            <a:off x="2658807" y="443711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33" name="直線接點 32"/>
          <p:cNvCxnSpPr>
            <a:stCxn id="12" idx="4"/>
            <a:endCxn id="32" idx="0"/>
          </p:cNvCxnSpPr>
          <p:nvPr/>
        </p:nvCxnSpPr>
        <p:spPr bwMode="auto">
          <a:xfrm>
            <a:off x="2626861" y="4098072"/>
            <a:ext cx="175962" cy="339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橢圓 40"/>
          <p:cNvSpPr/>
          <p:nvPr/>
        </p:nvSpPr>
        <p:spPr bwMode="auto">
          <a:xfrm>
            <a:off x="2946839" y="3815636"/>
            <a:ext cx="288032" cy="288032"/>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2" name="橢圓 41"/>
          <p:cNvSpPr/>
          <p:nvPr/>
        </p:nvSpPr>
        <p:spPr bwMode="auto">
          <a:xfrm>
            <a:off x="3524203" y="3797836"/>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3" name="直線接點 42"/>
          <p:cNvCxnSpPr>
            <a:stCxn id="6" idx="4"/>
            <a:endCxn id="41" idx="0"/>
          </p:cNvCxnSpPr>
          <p:nvPr/>
        </p:nvCxnSpPr>
        <p:spPr bwMode="auto">
          <a:xfrm flipH="1">
            <a:off x="3090855" y="3458384"/>
            <a:ext cx="192462" cy="3572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6" idx="4"/>
            <a:endCxn id="42" idx="0"/>
          </p:cNvCxnSpPr>
          <p:nvPr/>
        </p:nvCxnSpPr>
        <p:spPr bwMode="auto">
          <a:xfrm>
            <a:off x="3283317" y="3458384"/>
            <a:ext cx="384902" cy="3394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橢圓 51"/>
          <p:cNvSpPr/>
          <p:nvPr/>
        </p:nvSpPr>
        <p:spPr bwMode="auto">
          <a:xfrm>
            <a:off x="3004340" y="442034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橢圓 52"/>
          <p:cNvSpPr/>
          <p:nvPr/>
        </p:nvSpPr>
        <p:spPr bwMode="auto">
          <a:xfrm>
            <a:off x="3335030" y="442034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4" name="橢圓 53"/>
          <p:cNvSpPr/>
          <p:nvPr/>
        </p:nvSpPr>
        <p:spPr bwMode="auto">
          <a:xfrm>
            <a:off x="3682710" y="442034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5" name="橢圓 54"/>
          <p:cNvSpPr/>
          <p:nvPr/>
        </p:nvSpPr>
        <p:spPr bwMode="auto">
          <a:xfrm>
            <a:off x="4019369" y="442034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7" name="直線接點 56"/>
          <p:cNvCxnSpPr>
            <a:stCxn id="52" idx="0"/>
            <a:endCxn id="41" idx="4"/>
          </p:cNvCxnSpPr>
          <p:nvPr/>
        </p:nvCxnSpPr>
        <p:spPr bwMode="auto">
          <a:xfrm flipH="1" flipV="1">
            <a:off x="3090855" y="4103668"/>
            <a:ext cx="5750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接點 58"/>
          <p:cNvCxnSpPr>
            <a:stCxn id="53" idx="0"/>
            <a:endCxn id="41" idx="4"/>
          </p:cNvCxnSpPr>
          <p:nvPr/>
        </p:nvCxnSpPr>
        <p:spPr bwMode="auto">
          <a:xfrm flipH="1" flipV="1">
            <a:off x="3090855" y="4103668"/>
            <a:ext cx="38819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線接點 60"/>
          <p:cNvCxnSpPr>
            <a:stCxn id="54" idx="0"/>
            <a:endCxn id="42" idx="4"/>
          </p:cNvCxnSpPr>
          <p:nvPr/>
        </p:nvCxnSpPr>
        <p:spPr bwMode="auto">
          <a:xfrm flipH="1" flipV="1">
            <a:off x="3668219" y="4085868"/>
            <a:ext cx="158507"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a:stCxn id="55" idx="0"/>
            <a:endCxn id="42" idx="4"/>
          </p:cNvCxnSpPr>
          <p:nvPr/>
        </p:nvCxnSpPr>
        <p:spPr bwMode="auto">
          <a:xfrm flipH="1" flipV="1">
            <a:off x="3668219" y="4085868"/>
            <a:ext cx="495166"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文字方塊 77"/>
          <p:cNvSpPr txBox="1"/>
          <p:nvPr/>
        </p:nvSpPr>
        <p:spPr>
          <a:xfrm>
            <a:off x="2802823" y="3556248"/>
            <a:ext cx="579005" cy="338554"/>
          </a:xfrm>
          <a:prstGeom prst="rect">
            <a:avLst/>
          </a:prstGeom>
          <a:noFill/>
        </p:spPr>
        <p:txBody>
          <a:bodyPr wrap="none" rtlCol="0">
            <a:spAutoFit/>
          </a:bodyPr>
          <a:lstStyle/>
          <a:p>
            <a:r>
              <a:rPr lang="en-US" altLang="zh-TW" sz="1600" b="1" dirty="0" smtClean="0"/>
              <a:t>[4,5]</a:t>
            </a:r>
            <a:endParaRPr lang="zh-TW" altLang="en-US" sz="1600" b="1" dirty="0"/>
          </a:p>
        </p:txBody>
      </p:sp>
      <p:sp>
        <p:nvSpPr>
          <p:cNvPr id="79" name="文字方塊 78"/>
          <p:cNvSpPr txBox="1"/>
          <p:nvPr/>
        </p:nvSpPr>
        <p:spPr>
          <a:xfrm>
            <a:off x="2337358" y="3556248"/>
            <a:ext cx="579005" cy="338554"/>
          </a:xfrm>
          <a:prstGeom prst="rect">
            <a:avLst/>
          </a:prstGeom>
          <a:noFill/>
        </p:spPr>
        <p:txBody>
          <a:bodyPr wrap="none" rtlCol="0">
            <a:spAutoFit/>
          </a:bodyPr>
          <a:lstStyle/>
          <a:p>
            <a:r>
              <a:rPr lang="en-US" altLang="zh-TW" sz="1600" b="1" dirty="0" smtClean="0"/>
              <a:t>[2,3]</a:t>
            </a:r>
            <a:endParaRPr lang="zh-TW" altLang="en-US" sz="1600" b="1" dirty="0"/>
          </a:p>
        </p:txBody>
      </p:sp>
      <p:sp>
        <p:nvSpPr>
          <p:cNvPr id="80" name="文字方塊 79"/>
          <p:cNvSpPr txBox="1"/>
          <p:nvPr/>
        </p:nvSpPr>
        <p:spPr>
          <a:xfrm>
            <a:off x="495436" y="1819157"/>
            <a:ext cx="3530134" cy="461665"/>
          </a:xfrm>
          <a:prstGeom prst="rect">
            <a:avLst/>
          </a:prstGeom>
          <a:noFill/>
        </p:spPr>
        <p:txBody>
          <a:bodyPr wrap="none" rtlCol="0">
            <a:spAutoFit/>
          </a:bodyPr>
          <a:lstStyle/>
          <a:p>
            <a:r>
              <a:rPr lang="en-US" altLang="zh-TW" b="1" dirty="0" smtClean="0">
                <a:solidFill>
                  <a:srgbClr val="FF0000"/>
                </a:solidFill>
              </a:rPr>
              <a:t>[x1, x2]=[2, 5]=[2,3]+[4,5]</a:t>
            </a:r>
            <a:endParaRPr lang="zh-TW" altLang="en-US" b="1" dirty="0">
              <a:solidFill>
                <a:srgbClr val="FF0000"/>
              </a:solidFill>
            </a:endParaRPr>
          </a:p>
        </p:txBody>
      </p:sp>
      <p:sp>
        <p:nvSpPr>
          <p:cNvPr id="83" name="手繪多邊形 82"/>
          <p:cNvSpPr/>
          <p:nvPr/>
        </p:nvSpPr>
        <p:spPr>
          <a:xfrm>
            <a:off x="2638424" y="2039944"/>
            <a:ext cx="3549697" cy="1912932"/>
          </a:xfrm>
          <a:custGeom>
            <a:avLst/>
            <a:gdLst>
              <a:gd name="connsiteX0" fmla="*/ 0 w 2819400"/>
              <a:gd name="connsiteY0" fmla="*/ 1194763 h 1194763"/>
              <a:gd name="connsiteX1" fmla="*/ 1533525 w 2819400"/>
              <a:gd name="connsiteY1" fmla="*/ 432763 h 1194763"/>
              <a:gd name="connsiteX2" fmla="*/ 2581275 w 2819400"/>
              <a:gd name="connsiteY2" fmla="*/ 51763 h 1194763"/>
              <a:gd name="connsiteX3" fmla="*/ 2819400 w 2819400"/>
              <a:gd name="connsiteY3" fmla="*/ 13663 h 1194763"/>
            </a:gdLst>
            <a:ahLst/>
            <a:cxnLst>
              <a:cxn ang="0">
                <a:pos x="connsiteX0" y="connsiteY0"/>
              </a:cxn>
              <a:cxn ang="0">
                <a:pos x="connsiteX1" y="connsiteY1"/>
              </a:cxn>
              <a:cxn ang="0">
                <a:pos x="connsiteX2" y="connsiteY2"/>
              </a:cxn>
              <a:cxn ang="0">
                <a:pos x="connsiteX3" y="connsiteY3"/>
              </a:cxn>
            </a:cxnLst>
            <a:rect l="l" t="t" r="r" b="b"/>
            <a:pathLst>
              <a:path w="2819400" h="1194763">
                <a:moveTo>
                  <a:pt x="0" y="1194763"/>
                </a:moveTo>
                <a:cubicBezTo>
                  <a:pt x="551656" y="909013"/>
                  <a:pt x="1103313" y="623263"/>
                  <a:pt x="1533525" y="432763"/>
                </a:cubicBezTo>
                <a:cubicBezTo>
                  <a:pt x="1963738" y="242263"/>
                  <a:pt x="2366963" y="121613"/>
                  <a:pt x="2581275" y="51763"/>
                </a:cubicBezTo>
                <a:cubicBezTo>
                  <a:pt x="2795588" y="-18087"/>
                  <a:pt x="2807494" y="-2212"/>
                  <a:pt x="2819400" y="13663"/>
                </a:cubicBezTo>
              </a:path>
            </a:pathLst>
          </a:custGeom>
          <a:ln w="28575">
            <a:solidFill>
              <a:schemeClr val="tx1"/>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6228184" y="196770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5" name="橢圓 84"/>
          <p:cNvSpPr/>
          <p:nvPr/>
        </p:nvSpPr>
        <p:spPr bwMode="auto">
          <a:xfrm>
            <a:off x="5796136" y="2543766"/>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6668616" y="2543766"/>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87" name="直線接點 86"/>
          <p:cNvCxnSpPr>
            <a:stCxn id="84" idx="4"/>
            <a:endCxn id="85" idx="0"/>
          </p:cNvCxnSpPr>
          <p:nvPr/>
        </p:nvCxnSpPr>
        <p:spPr bwMode="auto">
          <a:xfrm flipH="1">
            <a:off x="5940152" y="2255734"/>
            <a:ext cx="432048"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接點 87"/>
          <p:cNvCxnSpPr>
            <a:stCxn id="84" idx="4"/>
            <a:endCxn id="86" idx="0"/>
          </p:cNvCxnSpPr>
          <p:nvPr/>
        </p:nvCxnSpPr>
        <p:spPr bwMode="auto">
          <a:xfrm>
            <a:off x="6372200" y="2255734"/>
            <a:ext cx="440432"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橢圓 88"/>
          <p:cNvSpPr/>
          <p:nvPr/>
        </p:nvSpPr>
        <p:spPr bwMode="auto">
          <a:xfrm>
            <a:off x="5400092" y="319183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6012160" y="318345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91" name="直線接點 90"/>
          <p:cNvCxnSpPr>
            <a:stCxn id="85" idx="4"/>
            <a:endCxn id="89" idx="0"/>
          </p:cNvCxnSpPr>
          <p:nvPr/>
        </p:nvCxnSpPr>
        <p:spPr bwMode="auto">
          <a:xfrm flipH="1">
            <a:off x="5544108" y="2831798"/>
            <a:ext cx="396044"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接點 91"/>
          <p:cNvCxnSpPr>
            <a:stCxn id="85" idx="4"/>
            <a:endCxn id="90" idx="0"/>
          </p:cNvCxnSpPr>
          <p:nvPr/>
        </p:nvCxnSpPr>
        <p:spPr bwMode="auto">
          <a:xfrm>
            <a:off x="5940152" y="2831798"/>
            <a:ext cx="216024" cy="35165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字方塊 92"/>
          <p:cNvSpPr txBox="1"/>
          <p:nvPr/>
        </p:nvSpPr>
        <p:spPr>
          <a:xfrm>
            <a:off x="5721187" y="2312314"/>
            <a:ext cx="579005" cy="338554"/>
          </a:xfrm>
          <a:prstGeom prst="rect">
            <a:avLst/>
          </a:prstGeom>
          <a:noFill/>
        </p:spPr>
        <p:txBody>
          <a:bodyPr wrap="none" rtlCol="0">
            <a:spAutoFit/>
          </a:bodyPr>
          <a:lstStyle/>
          <a:p>
            <a:r>
              <a:rPr lang="en-US" altLang="zh-TW" sz="1600" b="1" dirty="0" smtClean="0"/>
              <a:t>[0,3]</a:t>
            </a:r>
            <a:endParaRPr lang="zh-TW" altLang="en-US" sz="1600" b="1" dirty="0"/>
          </a:p>
        </p:txBody>
      </p:sp>
      <p:sp>
        <p:nvSpPr>
          <p:cNvPr id="94" name="文字方塊 93"/>
          <p:cNvSpPr txBox="1"/>
          <p:nvPr/>
        </p:nvSpPr>
        <p:spPr>
          <a:xfrm>
            <a:off x="6497710" y="2260517"/>
            <a:ext cx="579005" cy="338554"/>
          </a:xfrm>
          <a:prstGeom prst="rect">
            <a:avLst/>
          </a:prstGeom>
          <a:noFill/>
        </p:spPr>
        <p:txBody>
          <a:bodyPr wrap="none" rtlCol="0">
            <a:spAutoFit/>
          </a:bodyPr>
          <a:lstStyle/>
          <a:p>
            <a:r>
              <a:rPr lang="en-US" altLang="zh-TW" sz="1600" b="1" dirty="0" smtClean="0"/>
              <a:t>[4,7]</a:t>
            </a:r>
            <a:endParaRPr lang="zh-TW" altLang="en-US" sz="1600" b="1" dirty="0"/>
          </a:p>
        </p:txBody>
      </p:sp>
      <p:sp>
        <p:nvSpPr>
          <p:cNvPr id="95" name="文字方塊 94"/>
          <p:cNvSpPr txBox="1"/>
          <p:nvPr/>
        </p:nvSpPr>
        <p:spPr>
          <a:xfrm>
            <a:off x="5291623" y="2929662"/>
            <a:ext cx="579005" cy="338554"/>
          </a:xfrm>
          <a:prstGeom prst="rect">
            <a:avLst/>
          </a:prstGeom>
          <a:noFill/>
        </p:spPr>
        <p:txBody>
          <a:bodyPr wrap="none" rtlCol="0">
            <a:spAutoFit/>
          </a:bodyPr>
          <a:lstStyle/>
          <a:p>
            <a:r>
              <a:rPr lang="en-US" altLang="zh-TW" sz="1600" b="1" dirty="0" smtClean="0"/>
              <a:t>[0,1]</a:t>
            </a:r>
            <a:endParaRPr lang="zh-TW" altLang="en-US" sz="1600" b="1" dirty="0"/>
          </a:p>
        </p:txBody>
      </p:sp>
      <p:sp>
        <p:nvSpPr>
          <p:cNvPr id="96" name="文字方塊 95"/>
          <p:cNvSpPr txBox="1"/>
          <p:nvPr/>
        </p:nvSpPr>
        <p:spPr>
          <a:xfrm>
            <a:off x="6866112" y="2929662"/>
            <a:ext cx="579005" cy="338554"/>
          </a:xfrm>
          <a:prstGeom prst="rect">
            <a:avLst/>
          </a:prstGeom>
          <a:noFill/>
        </p:spPr>
        <p:txBody>
          <a:bodyPr wrap="none" rtlCol="0">
            <a:spAutoFit/>
          </a:bodyPr>
          <a:lstStyle/>
          <a:p>
            <a:r>
              <a:rPr lang="en-US" altLang="zh-TW" sz="1600" b="1" dirty="0" smtClean="0"/>
              <a:t>[6,7]</a:t>
            </a:r>
            <a:endParaRPr lang="zh-TW" altLang="en-US" sz="1600" b="1" dirty="0"/>
          </a:p>
        </p:txBody>
      </p:sp>
      <p:sp>
        <p:nvSpPr>
          <p:cNvPr id="97" name="橢圓 96"/>
          <p:cNvSpPr/>
          <p:nvPr/>
        </p:nvSpPr>
        <p:spPr bwMode="auto">
          <a:xfrm>
            <a:off x="5122850" y="379375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98" name="直線接點 97"/>
          <p:cNvCxnSpPr>
            <a:stCxn id="89" idx="4"/>
            <a:endCxn id="97" idx="0"/>
          </p:cNvCxnSpPr>
          <p:nvPr/>
        </p:nvCxnSpPr>
        <p:spPr bwMode="auto">
          <a:xfrm flipH="1">
            <a:off x="5266866" y="3479870"/>
            <a:ext cx="277242" cy="3138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橢圓 98"/>
          <p:cNvSpPr/>
          <p:nvPr/>
        </p:nvSpPr>
        <p:spPr bwMode="auto">
          <a:xfrm>
            <a:off x="5503783" y="3806309"/>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0" name="直線接點 99"/>
          <p:cNvCxnSpPr>
            <a:stCxn id="89" idx="4"/>
            <a:endCxn id="99" idx="0"/>
          </p:cNvCxnSpPr>
          <p:nvPr/>
        </p:nvCxnSpPr>
        <p:spPr bwMode="auto">
          <a:xfrm>
            <a:off x="5544108" y="3479870"/>
            <a:ext cx="103691" cy="32643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橢圓 100"/>
          <p:cNvSpPr/>
          <p:nvPr/>
        </p:nvSpPr>
        <p:spPr bwMode="auto">
          <a:xfrm>
            <a:off x="5836972" y="380023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2" name="直線接點 101"/>
          <p:cNvCxnSpPr>
            <a:stCxn id="90" idx="4"/>
            <a:endCxn id="101" idx="0"/>
          </p:cNvCxnSpPr>
          <p:nvPr/>
        </p:nvCxnSpPr>
        <p:spPr bwMode="auto">
          <a:xfrm flipH="1">
            <a:off x="5980988" y="3471486"/>
            <a:ext cx="175188" cy="32874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橢圓 102"/>
          <p:cNvSpPr/>
          <p:nvPr/>
        </p:nvSpPr>
        <p:spPr bwMode="auto">
          <a:xfrm>
            <a:off x="6188122" y="3810526"/>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4" name="直線接點 103"/>
          <p:cNvCxnSpPr>
            <a:stCxn id="90" idx="4"/>
            <a:endCxn id="103" idx="0"/>
          </p:cNvCxnSpPr>
          <p:nvPr/>
        </p:nvCxnSpPr>
        <p:spPr bwMode="auto">
          <a:xfrm>
            <a:off x="6156176" y="3471486"/>
            <a:ext cx="175962" cy="339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橢圓 104"/>
          <p:cNvSpPr/>
          <p:nvPr/>
        </p:nvSpPr>
        <p:spPr bwMode="auto">
          <a:xfrm>
            <a:off x="6476154" y="3189050"/>
            <a:ext cx="288032" cy="288032"/>
          </a:xfrm>
          <a:prstGeom prst="ellipse">
            <a:avLst/>
          </a:prstGeom>
          <a:solidFill>
            <a:srgbClr val="7030A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6" name="橢圓 105"/>
          <p:cNvSpPr/>
          <p:nvPr/>
        </p:nvSpPr>
        <p:spPr bwMode="auto">
          <a:xfrm>
            <a:off x="7053518" y="317125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7" name="直線接點 106"/>
          <p:cNvCxnSpPr>
            <a:stCxn id="86" idx="4"/>
            <a:endCxn id="105" idx="0"/>
          </p:cNvCxnSpPr>
          <p:nvPr/>
        </p:nvCxnSpPr>
        <p:spPr bwMode="auto">
          <a:xfrm flipH="1">
            <a:off x="6620170" y="2831798"/>
            <a:ext cx="192462" cy="3572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線接點 107"/>
          <p:cNvCxnSpPr>
            <a:stCxn id="86" idx="4"/>
            <a:endCxn id="106" idx="0"/>
          </p:cNvCxnSpPr>
          <p:nvPr/>
        </p:nvCxnSpPr>
        <p:spPr bwMode="auto">
          <a:xfrm>
            <a:off x="6812632" y="2831798"/>
            <a:ext cx="384902" cy="3394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 name="橢圓 108"/>
          <p:cNvSpPr/>
          <p:nvPr/>
        </p:nvSpPr>
        <p:spPr bwMode="auto">
          <a:xfrm>
            <a:off x="6533655" y="379375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0" name="橢圓 109"/>
          <p:cNvSpPr/>
          <p:nvPr/>
        </p:nvSpPr>
        <p:spPr bwMode="auto">
          <a:xfrm>
            <a:off x="6864345" y="379375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1" name="橢圓 110"/>
          <p:cNvSpPr/>
          <p:nvPr/>
        </p:nvSpPr>
        <p:spPr bwMode="auto">
          <a:xfrm>
            <a:off x="7212025" y="3793758"/>
            <a:ext cx="288032" cy="288032"/>
          </a:xfrm>
          <a:prstGeom prst="ellipse">
            <a:avLst/>
          </a:prstGeom>
          <a:solidFill>
            <a:srgbClr val="7030A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2" name="橢圓 111"/>
          <p:cNvSpPr/>
          <p:nvPr/>
        </p:nvSpPr>
        <p:spPr bwMode="auto">
          <a:xfrm>
            <a:off x="7548684" y="379375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13" name="直線接點 112"/>
          <p:cNvCxnSpPr>
            <a:stCxn id="109" idx="0"/>
            <a:endCxn id="105" idx="4"/>
          </p:cNvCxnSpPr>
          <p:nvPr/>
        </p:nvCxnSpPr>
        <p:spPr bwMode="auto">
          <a:xfrm flipH="1" flipV="1">
            <a:off x="6620170" y="3477082"/>
            <a:ext cx="5750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線接點 113"/>
          <p:cNvCxnSpPr>
            <a:stCxn id="110" idx="0"/>
            <a:endCxn id="105" idx="4"/>
          </p:cNvCxnSpPr>
          <p:nvPr/>
        </p:nvCxnSpPr>
        <p:spPr bwMode="auto">
          <a:xfrm flipH="1" flipV="1">
            <a:off x="6620170" y="3477082"/>
            <a:ext cx="38819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線接點 114"/>
          <p:cNvCxnSpPr>
            <a:stCxn id="111" idx="0"/>
            <a:endCxn id="106" idx="4"/>
          </p:cNvCxnSpPr>
          <p:nvPr/>
        </p:nvCxnSpPr>
        <p:spPr bwMode="auto">
          <a:xfrm flipH="1" flipV="1">
            <a:off x="7197534" y="3459282"/>
            <a:ext cx="158507"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線接點 115"/>
          <p:cNvCxnSpPr>
            <a:stCxn id="112" idx="0"/>
            <a:endCxn id="106" idx="4"/>
          </p:cNvCxnSpPr>
          <p:nvPr/>
        </p:nvCxnSpPr>
        <p:spPr bwMode="auto">
          <a:xfrm flipH="1" flipV="1">
            <a:off x="7197534" y="3459282"/>
            <a:ext cx="495166"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文字方塊 116"/>
          <p:cNvSpPr txBox="1"/>
          <p:nvPr/>
        </p:nvSpPr>
        <p:spPr>
          <a:xfrm>
            <a:off x="6332138" y="2929662"/>
            <a:ext cx="579005" cy="338554"/>
          </a:xfrm>
          <a:prstGeom prst="rect">
            <a:avLst/>
          </a:prstGeom>
          <a:noFill/>
        </p:spPr>
        <p:txBody>
          <a:bodyPr wrap="none" rtlCol="0">
            <a:spAutoFit/>
          </a:bodyPr>
          <a:lstStyle/>
          <a:p>
            <a:r>
              <a:rPr lang="en-US" altLang="zh-TW" sz="1600" b="1" dirty="0" smtClean="0"/>
              <a:t>[4,5]</a:t>
            </a:r>
            <a:endParaRPr lang="zh-TW" altLang="en-US" sz="1600" b="1" dirty="0"/>
          </a:p>
        </p:txBody>
      </p:sp>
      <p:sp>
        <p:nvSpPr>
          <p:cNvPr id="118" name="文字方塊 117"/>
          <p:cNvSpPr txBox="1"/>
          <p:nvPr/>
        </p:nvSpPr>
        <p:spPr>
          <a:xfrm>
            <a:off x="5866673" y="2929662"/>
            <a:ext cx="579005" cy="338554"/>
          </a:xfrm>
          <a:prstGeom prst="rect">
            <a:avLst/>
          </a:prstGeom>
          <a:noFill/>
        </p:spPr>
        <p:txBody>
          <a:bodyPr wrap="none" rtlCol="0">
            <a:spAutoFit/>
          </a:bodyPr>
          <a:lstStyle/>
          <a:p>
            <a:r>
              <a:rPr lang="en-US" altLang="zh-TW" sz="1600" b="1" dirty="0" smtClean="0"/>
              <a:t>[2,3]</a:t>
            </a:r>
            <a:endParaRPr lang="zh-TW" altLang="en-US" sz="1600" b="1" dirty="0"/>
          </a:p>
        </p:txBody>
      </p:sp>
      <p:sp>
        <p:nvSpPr>
          <p:cNvPr id="119" name="文字方塊 118"/>
          <p:cNvSpPr txBox="1"/>
          <p:nvPr/>
        </p:nvSpPr>
        <p:spPr>
          <a:xfrm>
            <a:off x="6124082" y="1592853"/>
            <a:ext cx="579005" cy="338554"/>
          </a:xfrm>
          <a:prstGeom prst="rect">
            <a:avLst/>
          </a:prstGeom>
          <a:noFill/>
        </p:spPr>
        <p:txBody>
          <a:bodyPr wrap="none" rtlCol="0">
            <a:spAutoFit/>
          </a:bodyPr>
          <a:lstStyle/>
          <a:p>
            <a:r>
              <a:rPr lang="en-US" altLang="zh-TW" sz="1600" b="1" dirty="0" smtClean="0"/>
              <a:t>[0,7]</a:t>
            </a:r>
            <a:endParaRPr lang="zh-TW" altLang="en-US" sz="1600" b="1" dirty="0"/>
          </a:p>
        </p:txBody>
      </p:sp>
      <p:sp>
        <p:nvSpPr>
          <p:cNvPr id="120" name="文字方塊 119"/>
          <p:cNvSpPr txBox="1"/>
          <p:nvPr/>
        </p:nvSpPr>
        <p:spPr>
          <a:xfrm>
            <a:off x="6716401" y="4458464"/>
            <a:ext cx="2420856" cy="338554"/>
          </a:xfrm>
          <a:prstGeom prst="rect">
            <a:avLst/>
          </a:prstGeom>
          <a:noFill/>
        </p:spPr>
        <p:txBody>
          <a:bodyPr wrap="none" rtlCol="0">
            <a:spAutoFit/>
          </a:bodyPr>
          <a:lstStyle/>
          <a:p>
            <a:r>
              <a:rPr lang="en-US" altLang="zh-TW" sz="1600" b="1" dirty="0" smtClean="0">
                <a:solidFill>
                  <a:srgbClr val="7030A0"/>
                </a:solidFill>
              </a:rPr>
              <a:t>[y1, y2]=[4, 6]=[4,5]+[6,6]</a:t>
            </a:r>
            <a:endParaRPr lang="zh-TW" altLang="en-US" sz="1600" b="1" dirty="0">
              <a:solidFill>
                <a:srgbClr val="7030A0"/>
              </a:solidFill>
            </a:endParaRPr>
          </a:p>
        </p:txBody>
      </p:sp>
      <p:sp>
        <p:nvSpPr>
          <p:cNvPr id="121" name="橢圓 120"/>
          <p:cNvSpPr/>
          <p:nvPr/>
        </p:nvSpPr>
        <p:spPr bwMode="auto">
          <a:xfrm>
            <a:off x="6325406" y="453850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2" name="橢圓 121"/>
          <p:cNvSpPr/>
          <p:nvPr/>
        </p:nvSpPr>
        <p:spPr bwMode="auto">
          <a:xfrm>
            <a:off x="5893358" y="511456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3" name="橢圓 122"/>
          <p:cNvSpPr/>
          <p:nvPr/>
        </p:nvSpPr>
        <p:spPr bwMode="auto">
          <a:xfrm>
            <a:off x="6765838" y="511456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24" name="直線接點 123"/>
          <p:cNvCxnSpPr>
            <a:stCxn id="121" idx="4"/>
            <a:endCxn id="122" idx="0"/>
          </p:cNvCxnSpPr>
          <p:nvPr/>
        </p:nvCxnSpPr>
        <p:spPr bwMode="auto">
          <a:xfrm flipH="1">
            <a:off x="6037374" y="4826536"/>
            <a:ext cx="432048"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接點 124"/>
          <p:cNvCxnSpPr>
            <a:stCxn id="121" idx="4"/>
            <a:endCxn id="123" idx="0"/>
          </p:cNvCxnSpPr>
          <p:nvPr/>
        </p:nvCxnSpPr>
        <p:spPr bwMode="auto">
          <a:xfrm>
            <a:off x="6469422" y="4826536"/>
            <a:ext cx="440432" cy="28803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橢圓 125"/>
          <p:cNvSpPr/>
          <p:nvPr/>
        </p:nvSpPr>
        <p:spPr bwMode="auto">
          <a:xfrm>
            <a:off x="5497314" y="576264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7" name="橢圓 126"/>
          <p:cNvSpPr/>
          <p:nvPr/>
        </p:nvSpPr>
        <p:spPr bwMode="auto">
          <a:xfrm>
            <a:off x="6109382" y="5754256"/>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28" name="直線接點 127"/>
          <p:cNvCxnSpPr>
            <a:stCxn id="122" idx="4"/>
            <a:endCxn id="126" idx="0"/>
          </p:cNvCxnSpPr>
          <p:nvPr/>
        </p:nvCxnSpPr>
        <p:spPr bwMode="auto">
          <a:xfrm flipH="1">
            <a:off x="5641330" y="5402600"/>
            <a:ext cx="396044" cy="360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直線接點 128"/>
          <p:cNvCxnSpPr>
            <a:stCxn id="122" idx="4"/>
            <a:endCxn id="127" idx="0"/>
          </p:cNvCxnSpPr>
          <p:nvPr/>
        </p:nvCxnSpPr>
        <p:spPr bwMode="auto">
          <a:xfrm>
            <a:off x="6037374" y="5402600"/>
            <a:ext cx="216024" cy="35165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文字方塊 129"/>
          <p:cNvSpPr txBox="1"/>
          <p:nvPr/>
        </p:nvSpPr>
        <p:spPr>
          <a:xfrm>
            <a:off x="5818409" y="4883116"/>
            <a:ext cx="579005" cy="338554"/>
          </a:xfrm>
          <a:prstGeom prst="rect">
            <a:avLst/>
          </a:prstGeom>
          <a:noFill/>
        </p:spPr>
        <p:txBody>
          <a:bodyPr wrap="none" rtlCol="0">
            <a:spAutoFit/>
          </a:bodyPr>
          <a:lstStyle/>
          <a:p>
            <a:r>
              <a:rPr lang="en-US" altLang="zh-TW" sz="1600" b="1" dirty="0" smtClean="0"/>
              <a:t>[0,3]</a:t>
            </a:r>
            <a:endParaRPr lang="zh-TW" altLang="en-US" sz="1600" b="1" dirty="0"/>
          </a:p>
        </p:txBody>
      </p:sp>
      <p:sp>
        <p:nvSpPr>
          <p:cNvPr id="131" name="文字方塊 130"/>
          <p:cNvSpPr txBox="1"/>
          <p:nvPr/>
        </p:nvSpPr>
        <p:spPr>
          <a:xfrm>
            <a:off x="6594932" y="4831319"/>
            <a:ext cx="579005" cy="338554"/>
          </a:xfrm>
          <a:prstGeom prst="rect">
            <a:avLst/>
          </a:prstGeom>
          <a:noFill/>
        </p:spPr>
        <p:txBody>
          <a:bodyPr wrap="none" rtlCol="0">
            <a:spAutoFit/>
          </a:bodyPr>
          <a:lstStyle/>
          <a:p>
            <a:r>
              <a:rPr lang="en-US" altLang="zh-TW" sz="1600" b="1" dirty="0" smtClean="0"/>
              <a:t>[4,7]</a:t>
            </a:r>
            <a:endParaRPr lang="zh-TW" altLang="en-US" sz="1600" b="1" dirty="0"/>
          </a:p>
        </p:txBody>
      </p:sp>
      <p:sp>
        <p:nvSpPr>
          <p:cNvPr id="132" name="文字方塊 131"/>
          <p:cNvSpPr txBox="1"/>
          <p:nvPr/>
        </p:nvSpPr>
        <p:spPr>
          <a:xfrm>
            <a:off x="5388845" y="5500464"/>
            <a:ext cx="579005" cy="338554"/>
          </a:xfrm>
          <a:prstGeom prst="rect">
            <a:avLst/>
          </a:prstGeom>
          <a:noFill/>
        </p:spPr>
        <p:txBody>
          <a:bodyPr wrap="none" rtlCol="0">
            <a:spAutoFit/>
          </a:bodyPr>
          <a:lstStyle/>
          <a:p>
            <a:r>
              <a:rPr lang="en-US" altLang="zh-TW" sz="1600" b="1" dirty="0" smtClean="0"/>
              <a:t>[0,1]</a:t>
            </a:r>
            <a:endParaRPr lang="zh-TW" altLang="en-US" sz="1600" b="1" dirty="0"/>
          </a:p>
        </p:txBody>
      </p:sp>
      <p:sp>
        <p:nvSpPr>
          <p:cNvPr id="133" name="文字方塊 132"/>
          <p:cNvSpPr txBox="1"/>
          <p:nvPr/>
        </p:nvSpPr>
        <p:spPr>
          <a:xfrm>
            <a:off x="6963334" y="5500464"/>
            <a:ext cx="579005" cy="338554"/>
          </a:xfrm>
          <a:prstGeom prst="rect">
            <a:avLst/>
          </a:prstGeom>
          <a:noFill/>
        </p:spPr>
        <p:txBody>
          <a:bodyPr wrap="none" rtlCol="0">
            <a:spAutoFit/>
          </a:bodyPr>
          <a:lstStyle/>
          <a:p>
            <a:r>
              <a:rPr lang="en-US" altLang="zh-TW" sz="1600" b="1" dirty="0" smtClean="0"/>
              <a:t>[6,7]</a:t>
            </a:r>
            <a:endParaRPr lang="zh-TW" altLang="en-US" sz="1600" b="1" dirty="0"/>
          </a:p>
        </p:txBody>
      </p:sp>
      <p:sp>
        <p:nvSpPr>
          <p:cNvPr id="134" name="橢圓 133"/>
          <p:cNvSpPr/>
          <p:nvPr/>
        </p:nvSpPr>
        <p:spPr bwMode="auto">
          <a:xfrm>
            <a:off x="5220072" y="636456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5" name="直線接點 134"/>
          <p:cNvCxnSpPr>
            <a:stCxn id="126" idx="4"/>
            <a:endCxn id="134" idx="0"/>
          </p:cNvCxnSpPr>
          <p:nvPr/>
        </p:nvCxnSpPr>
        <p:spPr bwMode="auto">
          <a:xfrm flipH="1">
            <a:off x="5364088" y="6050672"/>
            <a:ext cx="277242" cy="31388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橢圓 135"/>
          <p:cNvSpPr/>
          <p:nvPr/>
        </p:nvSpPr>
        <p:spPr bwMode="auto">
          <a:xfrm>
            <a:off x="5601005" y="6377111"/>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7" name="直線接點 136"/>
          <p:cNvCxnSpPr>
            <a:stCxn id="126" idx="4"/>
            <a:endCxn id="136" idx="0"/>
          </p:cNvCxnSpPr>
          <p:nvPr/>
        </p:nvCxnSpPr>
        <p:spPr bwMode="auto">
          <a:xfrm>
            <a:off x="5641330" y="6050672"/>
            <a:ext cx="103691" cy="32643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橢圓 137"/>
          <p:cNvSpPr/>
          <p:nvPr/>
        </p:nvSpPr>
        <p:spPr bwMode="auto">
          <a:xfrm>
            <a:off x="5934194" y="6371034"/>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9" name="直線接點 138"/>
          <p:cNvCxnSpPr>
            <a:stCxn id="127" idx="4"/>
            <a:endCxn id="138" idx="0"/>
          </p:cNvCxnSpPr>
          <p:nvPr/>
        </p:nvCxnSpPr>
        <p:spPr bwMode="auto">
          <a:xfrm flipH="1">
            <a:off x="6078210" y="6042288"/>
            <a:ext cx="175188" cy="32874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橢圓 139"/>
          <p:cNvSpPr/>
          <p:nvPr/>
        </p:nvSpPr>
        <p:spPr bwMode="auto">
          <a:xfrm>
            <a:off x="6285344" y="6381328"/>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41" name="直線接點 140"/>
          <p:cNvCxnSpPr>
            <a:stCxn id="127" idx="4"/>
            <a:endCxn id="140" idx="0"/>
          </p:cNvCxnSpPr>
          <p:nvPr/>
        </p:nvCxnSpPr>
        <p:spPr bwMode="auto">
          <a:xfrm>
            <a:off x="6253398" y="6042288"/>
            <a:ext cx="175962" cy="33904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橢圓 141"/>
          <p:cNvSpPr/>
          <p:nvPr/>
        </p:nvSpPr>
        <p:spPr bwMode="auto">
          <a:xfrm>
            <a:off x="6573376" y="5759852"/>
            <a:ext cx="288032" cy="288032"/>
          </a:xfrm>
          <a:prstGeom prst="ellipse">
            <a:avLst/>
          </a:prstGeom>
          <a:solidFill>
            <a:srgbClr val="7030A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3" name="橢圓 142"/>
          <p:cNvSpPr/>
          <p:nvPr/>
        </p:nvSpPr>
        <p:spPr bwMode="auto">
          <a:xfrm>
            <a:off x="7150740" y="5742052"/>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44" name="直線接點 143"/>
          <p:cNvCxnSpPr>
            <a:stCxn id="123" idx="4"/>
            <a:endCxn id="142" idx="0"/>
          </p:cNvCxnSpPr>
          <p:nvPr/>
        </p:nvCxnSpPr>
        <p:spPr bwMode="auto">
          <a:xfrm flipH="1">
            <a:off x="6717392" y="5402600"/>
            <a:ext cx="192462" cy="3572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線接點 144"/>
          <p:cNvCxnSpPr>
            <a:stCxn id="123" idx="4"/>
            <a:endCxn id="143" idx="0"/>
          </p:cNvCxnSpPr>
          <p:nvPr/>
        </p:nvCxnSpPr>
        <p:spPr bwMode="auto">
          <a:xfrm>
            <a:off x="6909854" y="5402600"/>
            <a:ext cx="384902" cy="33945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6" name="橢圓 145"/>
          <p:cNvSpPr/>
          <p:nvPr/>
        </p:nvSpPr>
        <p:spPr bwMode="auto">
          <a:xfrm>
            <a:off x="6630877" y="636456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7" name="橢圓 146"/>
          <p:cNvSpPr/>
          <p:nvPr/>
        </p:nvSpPr>
        <p:spPr bwMode="auto">
          <a:xfrm>
            <a:off x="6961567" y="636456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8" name="橢圓 147"/>
          <p:cNvSpPr/>
          <p:nvPr/>
        </p:nvSpPr>
        <p:spPr bwMode="auto">
          <a:xfrm>
            <a:off x="7309247" y="6364560"/>
            <a:ext cx="288032" cy="288032"/>
          </a:xfrm>
          <a:prstGeom prst="ellipse">
            <a:avLst/>
          </a:prstGeom>
          <a:solidFill>
            <a:srgbClr val="7030A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9" name="橢圓 148"/>
          <p:cNvSpPr/>
          <p:nvPr/>
        </p:nvSpPr>
        <p:spPr bwMode="auto">
          <a:xfrm>
            <a:off x="7645906" y="6364560"/>
            <a:ext cx="288032" cy="288032"/>
          </a:xfrm>
          <a:prstGeom prst="ellipse">
            <a:avLst/>
          </a:prstGeom>
          <a:solidFill>
            <a:schemeClr val="tx2">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50" name="直線接點 149"/>
          <p:cNvCxnSpPr>
            <a:stCxn id="146" idx="0"/>
            <a:endCxn id="142" idx="4"/>
          </p:cNvCxnSpPr>
          <p:nvPr/>
        </p:nvCxnSpPr>
        <p:spPr bwMode="auto">
          <a:xfrm flipH="1" flipV="1">
            <a:off x="6717392" y="6047884"/>
            <a:ext cx="5750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接點 150"/>
          <p:cNvCxnSpPr>
            <a:stCxn id="147" idx="0"/>
            <a:endCxn id="142" idx="4"/>
          </p:cNvCxnSpPr>
          <p:nvPr/>
        </p:nvCxnSpPr>
        <p:spPr bwMode="auto">
          <a:xfrm flipH="1" flipV="1">
            <a:off x="6717392" y="6047884"/>
            <a:ext cx="388191" cy="3166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直線接點 151"/>
          <p:cNvCxnSpPr>
            <a:stCxn id="148" idx="0"/>
            <a:endCxn id="143" idx="4"/>
          </p:cNvCxnSpPr>
          <p:nvPr/>
        </p:nvCxnSpPr>
        <p:spPr bwMode="auto">
          <a:xfrm flipH="1" flipV="1">
            <a:off x="7294756" y="6030084"/>
            <a:ext cx="158507"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直線接點 152"/>
          <p:cNvCxnSpPr>
            <a:stCxn id="149" idx="0"/>
            <a:endCxn id="143" idx="4"/>
          </p:cNvCxnSpPr>
          <p:nvPr/>
        </p:nvCxnSpPr>
        <p:spPr bwMode="auto">
          <a:xfrm flipH="1" flipV="1">
            <a:off x="7294756" y="6030084"/>
            <a:ext cx="495166" cy="33447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 name="文字方塊 153"/>
          <p:cNvSpPr txBox="1"/>
          <p:nvPr/>
        </p:nvSpPr>
        <p:spPr>
          <a:xfrm>
            <a:off x="6429360" y="5500464"/>
            <a:ext cx="579005" cy="338554"/>
          </a:xfrm>
          <a:prstGeom prst="rect">
            <a:avLst/>
          </a:prstGeom>
          <a:noFill/>
        </p:spPr>
        <p:txBody>
          <a:bodyPr wrap="none" rtlCol="0">
            <a:spAutoFit/>
          </a:bodyPr>
          <a:lstStyle/>
          <a:p>
            <a:r>
              <a:rPr lang="en-US" altLang="zh-TW" sz="1600" b="1" dirty="0" smtClean="0"/>
              <a:t>[4,5]</a:t>
            </a:r>
            <a:endParaRPr lang="zh-TW" altLang="en-US" sz="1600" b="1" dirty="0"/>
          </a:p>
        </p:txBody>
      </p:sp>
      <p:sp>
        <p:nvSpPr>
          <p:cNvPr id="155" name="文字方塊 154"/>
          <p:cNvSpPr txBox="1"/>
          <p:nvPr/>
        </p:nvSpPr>
        <p:spPr>
          <a:xfrm>
            <a:off x="5963895" y="5500464"/>
            <a:ext cx="579005" cy="338554"/>
          </a:xfrm>
          <a:prstGeom prst="rect">
            <a:avLst/>
          </a:prstGeom>
          <a:noFill/>
        </p:spPr>
        <p:txBody>
          <a:bodyPr wrap="none" rtlCol="0">
            <a:spAutoFit/>
          </a:bodyPr>
          <a:lstStyle/>
          <a:p>
            <a:r>
              <a:rPr lang="en-US" altLang="zh-TW" sz="1600" b="1" dirty="0" smtClean="0"/>
              <a:t>[2,3]</a:t>
            </a:r>
            <a:endParaRPr lang="zh-TW" altLang="en-US" sz="1600" b="1" dirty="0"/>
          </a:p>
        </p:txBody>
      </p:sp>
      <p:sp>
        <p:nvSpPr>
          <p:cNvPr id="156" name="文字方塊 155"/>
          <p:cNvSpPr txBox="1"/>
          <p:nvPr/>
        </p:nvSpPr>
        <p:spPr>
          <a:xfrm>
            <a:off x="6221304" y="4163655"/>
            <a:ext cx="579005" cy="338554"/>
          </a:xfrm>
          <a:prstGeom prst="rect">
            <a:avLst/>
          </a:prstGeom>
          <a:noFill/>
        </p:spPr>
        <p:txBody>
          <a:bodyPr wrap="none" rtlCol="0">
            <a:spAutoFit/>
          </a:bodyPr>
          <a:lstStyle/>
          <a:p>
            <a:r>
              <a:rPr lang="en-US" altLang="zh-TW" sz="1600" b="1" dirty="0" smtClean="0"/>
              <a:t>[0,7]</a:t>
            </a:r>
            <a:endParaRPr lang="zh-TW" altLang="en-US" sz="1600" b="1" dirty="0"/>
          </a:p>
        </p:txBody>
      </p:sp>
      <p:sp>
        <p:nvSpPr>
          <p:cNvPr id="157" name="手繪多邊形 156"/>
          <p:cNvSpPr/>
          <p:nvPr/>
        </p:nvSpPr>
        <p:spPr>
          <a:xfrm>
            <a:off x="3063100" y="3962440"/>
            <a:ext cx="3299599" cy="628610"/>
          </a:xfrm>
          <a:custGeom>
            <a:avLst/>
            <a:gdLst>
              <a:gd name="connsiteX0" fmla="*/ 0 w 3714750"/>
              <a:gd name="connsiteY0" fmla="*/ 0 h 647700"/>
              <a:gd name="connsiteX1" fmla="*/ 2305050 w 3714750"/>
              <a:gd name="connsiteY1" fmla="*/ 390525 h 647700"/>
              <a:gd name="connsiteX2" fmla="*/ 3714750 w 3714750"/>
              <a:gd name="connsiteY2" fmla="*/ 647700 h 647700"/>
            </a:gdLst>
            <a:ahLst/>
            <a:cxnLst>
              <a:cxn ang="0">
                <a:pos x="connsiteX0" y="connsiteY0"/>
              </a:cxn>
              <a:cxn ang="0">
                <a:pos x="connsiteX1" y="connsiteY1"/>
              </a:cxn>
              <a:cxn ang="0">
                <a:pos x="connsiteX2" y="connsiteY2"/>
              </a:cxn>
            </a:cxnLst>
            <a:rect l="l" t="t" r="r" b="b"/>
            <a:pathLst>
              <a:path w="3714750" h="647700">
                <a:moveTo>
                  <a:pt x="0" y="0"/>
                </a:moveTo>
                <a:lnTo>
                  <a:pt x="2305050" y="390525"/>
                </a:lnTo>
                <a:lnTo>
                  <a:pt x="3714750" y="647700"/>
                </a:lnTo>
              </a:path>
            </a:pathLst>
          </a:custGeom>
          <a:ln w="28575">
            <a:solidFill>
              <a:schemeClr val="tx1"/>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58" name="文字方塊 157"/>
          <p:cNvSpPr txBox="1"/>
          <p:nvPr/>
        </p:nvSpPr>
        <p:spPr>
          <a:xfrm>
            <a:off x="6652293" y="1741671"/>
            <a:ext cx="2420856" cy="338554"/>
          </a:xfrm>
          <a:prstGeom prst="rect">
            <a:avLst/>
          </a:prstGeom>
          <a:noFill/>
        </p:spPr>
        <p:txBody>
          <a:bodyPr wrap="none" rtlCol="0">
            <a:spAutoFit/>
          </a:bodyPr>
          <a:lstStyle/>
          <a:p>
            <a:r>
              <a:rPr lang="en-US" altLang="zh-TW" sz="1600" b="1" dirty="0" smtClean="0">
                <a:solidFill>
                  <a:srgbClr val="7030A0"/>
                </a:solidFill>
              </a:rPr>
              <a:t>[y1, y2]=[4, 6]=[4,5]+[6,6]</a:t>
            </a:r>
            <a:endParaRPr lang="zh-TW" altLang="en-US" sz="1600" b="1" dirty="0">
              <a:solidFill>
                <a:srgbClr val="7030A0"/>
              </a:solidFill>
            </a:endParaRPr>
          </a:p>
        </p:txBody>
      </p:sp>
      <p:sp>
        <p:nvSpPr>
          <p:cNvPr id="159" name="文字方塊 158"/>
          <p:cNvSpPr txBox="1"/>
          <p:nvPr/>
        </p:nvSpPr>
        <p:spPr>
          <a:xfrm>
            <a:off x="7090122" y="3994378"/>
            <a:ext cx="579005" cy="338554"/>
          </a:xfrm>
          <a:prstGeom prst="rect">
            <a:avLst/>
          </a:prstGeom>
          <a:noFill/>
        </p:spPr>
        <p:txBody>
          <a:bodyPr wrap="none" rtlCol="0">
            <a:spAutoFit/>
          </a:bodyPr>
          <a:lstStyle/>
          <a:p>
            <a:r>
              <a:rPr lang="en-US" altLang="zh-TW" sz="1600" b="1" dirty="0" smtClean="0"/>
              <a:t>[6,6]</a:t>
            </a:r>
            <a:endParaRPr lang="zh-TW" altLang="en-US" sz="1600" b="1" dirty="0"/>
          </a:p>
        </p:txBody>
      </p:sp>
      <p:sp>
        <p:nvSpPr>
          <p:cNvPr id="160" name="文字方塊 159"/>
          <p:cNvSpPr txBox="1"/>
          <p:nvPr/>
        </p:nvSpPr>
        <p:spPr>
          <a:xfrm>
            <a:off x="7178546" y="6546830"/>
            <a:ext cx="579005" cy="338554"/>
          </a:xfrm>
          <a:prstGeom prst="rect">
            <a:avLst/>
          </a:prstGeom>
          <a:noFill/>
        </p:spPr>
        <p:txBody>
          <a:bodyPr wrap="none" rtlCol="0">
            <a:spAutoFit/>
          </a:bodyPr>
          <a:lstStyle/>
          <a:p>
            <a:r>
              <a:rPr lang="en-US" altLang="zh-TW" sz="1600" b="1" dirty="0" smtClean="0"/>
              <a:t>[6,6]</a:t>
            </a:r>
            <a:endParaRPr lang="zh-TW" altLang="en-US" sz="1600" b="1" dirty="0"/>
          </a:p>
        </p:txBody>
      </p:sp>
    </p:spTree>
    <p:extLst>
      <p:ext uri="{BB962C8B-B14F-4D97-AF65-F5344CB8AC3E}">
        <p14:creationId xmlns:p14="http://schemas.microsoft.com/office/powerpoint/2010/main" val="193872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694" y="-20241"/>
            <a:ext cx="6543675" cy="6905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a:xfrm>
            <a:off x="0" y="3662561"/>
            <a:ext cx="1763688" cy="864096"/>
          </a:xfrm>
          <a:solidFill>
            <a:srgbClr val="FFFF00"/>
          </a:solidFill>
          <a:ln>
            <a:solidFill>
              <a:schemeClr val="bg2"/>
            </a:solidFill>
          </a:ln>
        </p:spPr>
        <p:txBody>
          <a:bodyPr/>
          <a:lstStyle/>
          <a:p>
            <a:r>
              <a:rPr lang="en-US" altLang="zh-TW" dirty="0" smtClean="0"/>
              <a:t>Query</a:t>
            </a:r>
            <a:br>
              <a:rPr lang="en-US" altLang="zh-TW" dirty="0" smtClean="0"/>
            </a:br>
            <a:endParaRPr lang="zh-TW" altLang="en-US" dirty="0"/>
          </a:p>
        </p:txBody>
      </p:sp>
      <p:sp>
        <p:nvSpPr>
          <p:cNvPr id="3" name="矩形 2"/>
          <p:cNvSpPr/>
          <p:nvPr/>
        </p:nvSpPr>
        <p:spPr bwMode="auto">
          <a:xfrm>
            <a:off x="3347864" y="4509120"/>
            <a:ext cx="5184576" cy="288032"/>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文字方塊 3"/>
          <p:cNvSpPr txBox="1"/>
          <p:nvPr/>
        </p:nvSpPr>
        <p:spPr>
          <a:xfrm>
            <a:off x="7036177" y="980728"/>
            <a:ext cx="2082621" cy="830997"/>
          </a:xfrm>
          <a:prstGeom prst="rect">
            <a:avLst/>
          </a:prstGeom>
          <a:solidFill>
            <a:schemeClr val="tx1">
              <a:lumMod val="60000"/>
              <a:lumOff val="40000"/>
            </a:schemeClr>
          </a:solidFill>
          <a:ln>
            <a:solidFill>
              <a:schemeClr val="bg2"/>
            </a:solidFill>
          </a:ln>
        </p:spPr>
        <p:txBody>
          <a:bodyPr wrap="none" rtlCol="0">
            <a:spAutoFit/>
          </a:bodyPr>
          <a:lstStyle/>
          <a:p>
            <a:r>
              <a:rPr lang="en-US" altLang="zh-TW" dirty="0" smtClean="0">
                <a:solidFill>
                  <a:srgbClr val="FFFF00"/>
                </a:solidFill>
              </a:rPr>
              <a:t>query</a:t>
            </a:r>
          </a:p>
          <a:p>
            <a:r>
              <a:rPr lang="en-US" altLang="zh-TW" dirty="0" smtClean="0">
                <a:solidFill>
                  <a:srgbClr val="FFFF00"/>
                </a:solidFill>
              </a:rPr>
              <a:t>(</a:t>
            </a:r>
            <a:r>
              <a:rPr lang="en-US" altLang="zh-TW" dirty="0">
                <a:solidFill>
                  <a:srgbClr val="FFFF00"/>
                </a:solidFill>
              </a:rPr>
              <a:t>x1, y1, x2, y2)</a:t>
            </a:r>
            <a:endParaRPr lang="zh-TW" altLang="en-US" dirty="0">
              <a:solidFill>
                <a:srgbClr val="FFFF00"/>
              </a:solidFill>
            </a:endParaRPr>
          </a:p>
        </p:txBody>
      </p:sp>
      <p:sp>
        <p:nvSpPr>
          <p:cNvPr id="6" name="矩形 5"/>
          <p:cNvSpPr/>
          <p:nvPr/>
        </p:nvSpPr>
        <p:spPr bwMode="auto">
          <a:xfrm>
            <a:off x="7717447" y="2132856"/>
            <a:ext cx="720080" cy="576064"/>
          </a:xfrm>
          <a:prstGeom prst="rect">
            <a:avLst/>
          </a:prstGeom>
          <a:solidFill>
            <a:srgbClr val="92D05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文字方塊 6"/>
          <p:cNvSpPr txBox="1"/>
          <p:nvPr/>
        </p:nvSpPr>
        <p:spPr>
          <a:xfrm>
            <a:off x="7299704" y="1818338"/>
            <a:ext cx="835485" cy="338554"/>
          </a:xfrm>
          <a:prstGeom prst="rect">
            <a:avLst/>
          </a:prstGeom>
          <a:noFill/>
        </p:spPr>
        <p:txBody>
          <a:bodyPr wrap="none" rtlCol="0">
            <a:spAutoFit/>
          </a:bodyPr>
          <a:lstStyle/>
          <a:p>
            <a:r>
              <a:rPr lang="en-US" altLang="zh-TW" sz="1600" b="1" dirty="0" smtClean="0"/>
              <a:t>(</a:t>
            </a:r>
            <a:r>
              <a:rPr lang="en-US" altLang="zh-TW" sz="1600" b="1" dirty="0" smtClean="0">
                <a:solidFill>
                  <a:srgbClr val="FF0000"/>
                </a:solidFill>
              </a:rPr>
              <a:t>x1</a:t>
            </a:r>
            <a:r>
              <a:rPr lang="en-US" altLang="zh-TW" sz="1600" b="1" dirty="0" smtClean="0"/>
              <a:t>, </a:t>
            </a:r>
            <a:r>
              <a:rPr lang="en-US" altLang="zh-TW" sz="1600" b="1" dirty="0" smtClean="0">
                <a:solidFill>
                  <a:srgbClr val="7030A0"/>
                </a:solidFill>
              </a:rPr>
              <a:t>y1</a:t>
            </a:r>
            <a:r>
              <a:rPr lang="en-US" altLang="zh-TW" sz="1600" b="1" dirty="0" smtClean="0"/>
              <a:t>)</a:t>
            </a:r>
            <a:endParaRPr lang="zh-TW" altLang="en-US" sz="1600" b="1" dirty="0"/>
          </a:p>
        </p:txBody>
      </p:sp>
      <p:sp>
        <p:nvSpPr>
          <p:cNvPr id="9" name="文字方塊 8"/>
          <p:cNvSpPr txBox="1"/>
          <p:nvPr/>
        </p:nvSpPr>
        <p:spPr>
          <a:xfrm>
            <a:off x="8274627" y="2636912"/>
            <a:ext cx="835485" cy="338554"/>
          </a:xfrm>
          <a:prstGeom prst="rect">
            <a:avLst/>
          </a:prstGeom>
          <a:noFill/>
        </p:spPr>
        <p:txBody>
          <a:bodyPr wrap="none" rtlCol="0">
            <a:spAutoFit/>
          </a:bodyPr>
          <a:lstStyle/>
          <a:p>
            <a:r>
              <a:rPr lang="en-US" altLang="zh-TW" sz="1600" b="1" dirty="0" smtClean="0"/>
              <a:t>(</a:t>
            </a:r>
            <a:r>
              <a:rPr lang="en-US" altLang="zh-TW" sz="1600" b="1" dirty="0" smtClean="0">
                <a:solidFill>
                  <a:srgbClr val="FF0000"/>
                </a:solidFill>
              </a:rPr>
              <a:t>x2</a:t>
            </a:r>
            <a:r>
              <a:rPr lang="en-US" altLang="zh-TW" sz="1600" b="1" dirty="0" smtClean="0"/>
              <a:t>, </a:t>
            </a:r>
            <a:r>
              <a:rPr lang="en-US" altLang="zh-TW" sz="1600" b="1" dirty="0" smtClean="0">
                <a:solidFill>
                  <a:srgbClr val="7030A0"/>
                </a:solidFill>
              </a:rPr>
              <a:t>y2</a:t>
            </a:r>
            <a:r>
              <a:rPr lang="en-US" altLang="zh-TW" sz="1600" b="1" dirty="0" smtClean="0"/>
              <a:t>)</a:t>
            </a:r>
            <a:endParaRPr lang="zh-TW" altLang="en-US" sz="1600" b="1" dirty="0"/>
          </a:p>
        </p:txBody>
      </p:sp>
      <p:cxnSp>
        <p:nvCxnSpPr>
          <p:cNvPr id="10" name="直線接點 9"/>
          <p:cNvCxnSpPr/>
          <p:nvPr/>
        </p:nvCxnSpPr>
        <p:spPr bwMode="auto">
          <a:xfrm>
            <a:off x="7717446" y="2996952"/>
            <a:ext cx="720081" cy="0"/>
          </a:xfrm>
          <a:prstGeom prst="line">
            <a:avLst/>
          </a:prstGeom>
          <a:solidFill>
            <a:schemeClr val="accent1"/>
          </a:solidFill>
          <a:ln w="952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8816517" y="2132856"/>
            <a:ext cx="3955" cy="601325"/>
          </a:xfrm>
          <a:prstGeom prst="line">
            <a:avLst/>
          </a:prstGeom>
          <a:solidFill>
            <a:schemeClr val="accent1"/>
          </a:solidFill>
          <a:ln w="9525" cap="flat" cmpd="sng" algn="ctr">
            <a:solidFill>
              <a:srgbClr val="7030A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3836257" y="5133739"/>
            <a:ext cx="1887871" cy="21602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2" name="矩形 21"/>
          <p:cNvSpPr/>
          <p:nvPr/>
        </p:nvSpPr>
        <p:spPr bwMode="auto">
          <a:xfrm>
            <a:off x="3836255" y="2996952"/>
            <a:ext cx="1887871" cy="21602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3" y="0"/>
            <a:ext cx="2141591" cy="936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bwMode="auto">
          <a:xfrm>
            <a:off x="3491880" y="1703713"/>
            <a:ext cx="2016224" cy="21602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1" name="直線單箭頭接點 10"/>
          <p:cNvCxnSpPr/>
          <p:nvPr/>
        </p:nvCxnSpPr>
        <p:spPr bwMode="auto">
          <a:xfrm flipH="1">
            <a:off x="6948264" y="5805264"/>
            <a:ext cx="87913" cy="216024"/>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6730008" y="5332710"/>
            <a:ext cx="1415772" cy="461665"/>
          </a:xfrm>
          <a:prstGeom prst="rect">
            <a:avLst/>
          </a:prstGeom>
          <a:noFill/>
        </p:spPr>
        <p:txBody>
          <a:bodyPr wrap="none" rtlCol="0">
            <a:spAutoFit/>
          </a:bodyPr>
          <a:lstStyle/>
          <a:p>
            <a:r>
              <a:rPr lang="zh-TW" altLang="en-US" b="1" dirty="0" smtClean="0">
                <a:solidFill>
                  <a:srgbClr val="FF0000"/>
                </a:solidFill>
                <a:latin typeface="標楷體" pitchFamily="65" charset="-120"/>
                <a:ea typeface="標楷體" pitchFamily="65" charset="-120"/>
              </a:rPr>
              <a:t>錯誤改正</a:t>
            </a:r>
            <a:endParaRPr lang="zh-TW" altLang="en-US" b="1" dirty="0">
              <a:solidFill>
                <a:srgbClr val="FF0000"/>
              </a:solidFill>
              <a:latin typeface="標楷體" pitchFamily="65" charset="-120"/>
              <a:ea typeface="標楷體" pitchFamily="65" charset="-120"/>
            </a:endParaRPr>
          </a:p>
        </p:txBody>
      </p:sp>
    </p:spTree>
    <p:extLst>
      <p:ext uri="{BB962C8B-B14F-4D97-AF65-F5344CB8AC3E}">
        <p14:creationId xmlns:p14="http://schemas.microsoft.com/office/powerpoint/2010/main" val="6649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280" y="0"/>
            <a:ext cx="6279232" cy="68780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a:xfrm>
            <a:off x="0" y="2636912"/>
            <a:ext cx="1763688" cy="864096"/>
          </a:xfrm>
          <a:solidFill>
            <a:srgbClr val="FFFF00"/>
          </a:solidFill>
          <a:ln>
            <a:solidFill>
              <a:schemeClr val="bg2"/>
            </a:solidFill>
          </a:ln>
        </p:spPr>
        <p:txBody>
          <a:bodyPr/>
          <a:lstStyle/>
          <a:p>
            <a:r>
              <a:rPr lang="en-US" altLang="zh-TW" sz="3600" dirty="0" smtClean="0"/>
              <a:t>Modify</a:t>
            </a:r>
            <a:br>
              <a:rPr lang="en-US" altLang="zh-TW" sz="3600" dirty="0" smtClean="0"/>
            </a:br>
            <a:endParaRPr lang="zh-TW" altLang="en-US" sz="3600" dirty="0"/>
          </a:p>
        </p:txBody>
      </p:sp>
      <p:sp>
        <p:nvSpPr>
          <p:cNvPr id="4" name="文字方塊 3"/>
          <p:cNvSpPr txBox="1"/>
          <p:nvPr/>
        </p:nvSpPr>
        <p:spPr>
          <a:xfrm>
            <a:off x="899592" y="908720"/>
            <a:ext cx="1467068" cy="830997"/>
          </a:xfrm>
          <a:prstGeom prst="rect">
            <a:avLst/>
          </a:prstGeom>
          <a:solidFill>
            <a:schemeClr val="tx1">
              <a:lumMod val="60000"/>
              <a:lumOff val="40000"/>
            </a:schemeClr>
          </a:solidFill>
          <a:ln>
            <a:solidFill>
              <a:schemeClr val="bg2"/>
            </a:solidFill>
          </a:ln>
        </p:spPr>
        <p:txBody>
          <a:bodyPr wrap="none" rtlCol="0">
            <a:spAutoFit/>
          </a:bodyPr>
          <a:lstStyle/>
          <a:p>
            <a:r>
              <a:rPr lang="en-US" altLang="zh-TW" dirty="0" smtClean="0">
                <a:solidFill>
                  <a:srgbClr val="FFFF00"/>
                </a:solidFill>
              </a:rPr>
              <a:t>modify</a:t>
            </a:r>
          </a:p>
          <a:p>
            <a:r>
              <a:rPr lang="en-US" altLang="zh-TW" dirty="0" smtClean="0">
                <a:solidFill>
                  <a:srgbClr val="FFFF00"/>
                </a:solidFill>
              </a:rPr>
              <a:t>(</a:t>
            </a:r>
            <a:r>
              <a:rPr lang="en-US" altLang="zh-TW" dirty="0">
                <a:solidFill>
                  <a:srgbClr val="FFFF00"/>
                </a:solidFill>
              </a:rPr>
              <a:t>x1, </a:t>
            </a:r>
            <a:r>
              <a:rPr lang="en-US" altLang="zh-TW" dirty="0" smtClean="0">
                <a:solidFill>
                  <a:srgbClr val="FFFF00"/>
                </a:solidFill>
              </a:rPr>
              <a:t>y1, v)</a:t>
            </a:r>
            <a:endParaRPr lang="zh-TW" altLang="en-US" dirty="0">
              <a:solidFill>
                <a:srgbClr val="FFFF00"/>
              </a:solidFill>
            </a:endParaRPr>
          </a:p>
        </p:txBody>
      </p:sp>
    </p:spTree>
    <p:extLst>
      <p:ext uri="{BB962C8B-B14F-4D97-AF65-F5344CB8AC3E}">
        <p14:creationId xmlns:p14="http://schemas.microsoft.com/office/powerpoint/2010/main" val="3659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156" y="521297"/>
            <a:ext cx="5904844" cy="63367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標題 1"/>
          <p:cNvSpPr txBox="1">
            <a:spLocks/>
          </p:cNvSpPr>
          <p:nvPr/>
        </p:nvSpPr>
        <p:spPr>
          <a:xfrm>
            <a:off x="251520" y="322412"/>
            <a:ext cx="2123728" cy="864096"/>
          </a:xfrm>
          <a:prstGeom prst="rect">
            <a:avLst/>
          </a:prstGeom>
          <a:solidFill>
            <a:srgbClr val="FFFF00"/>
          </a:solidFill>
          <a:ln>
            <a:solidFill>
              <a:schemeClr val="bg2"/>
            </a:solidFill>
          </a:ln>
        </p:spPr>
        <p:txBody>
          <a:bodyPr/>
          <a:lst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a:lstStyle>
          <a:p>
            <a:r>
              <a:rPr lang="en-US" altLang="zh-TW" dirty="0" smtClean="0"/>
              <a:t>main( )</a:t>
            </a:r>
            <a:br>
              <a:rPr lang="en-US" altLang="zh-TW" dirty="0" smtClean="0"/>
            </a:br>
            <a:endParaRPr lang="zh-TW"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156" y="44624"/>
            <a:ext cx="5904844" cy="3707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4788024" y="2636912"/>
            <a:ext cx="1656184" cy="576064"/>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028471135"/>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8314</TotalTime>
  <Words>611</Words>
  <Application>Microsoft Office PowerPoint</Application>
  <PresentationFormat>如螢幕大小 (4:3)</PresentationFormat>
  <Paragraphs>180</Paragraphs>
  <Slides>9</Slides>
  <Notes>1</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古典-1</vt:lpstr>
      <vt:lpstr>Uva 11297</vt:lpstr>
      <vt:lpstr>Problem Descriptions</vt:lpstr>
      <vt:lpstr>Input</vt:lpstr>
      <vt:lpstr>Output</vt:lpstr>
      <vt:lpstr>Sample I/O</vt:lpstr>
      <vt:lpstr>2D Segment Tree</vt:lpstr>
      <vt:lpstr>Query </vt:lpstr>
      <vt:lpstr>Modify </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2695</cp:revision>
  <dcterms:created xsi:type="dcterms:W3CDTF">2007-09-17T04:06:35Z</dcterms:created>
  <dcterms:modified xsi:type="dcterms:W3CDTF">2018-09-27T09:38:34Z</dcterms:modified>
</cp:coreProperties>
</file>