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00CC"/>
    <a:srgbClr val="00CCFF"/>
    <a:srgbClr val="00FFFF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34888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10382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719808"/>
          </a:xfrm>
        </p:spPr>
        <p:txBody>
          <a:bodyPr/>
          <a:lstStyle/>
          <a:p>
            <a:pPr eaLnBrk="1" hangingPunct="1"/>
            <a:r>
              <a:rPr lang="en-US" altLang="zh-TW" dirty="0"/>
              <a:t>Watering Grass</a:t>
            </a:r>
            <a:endParaRPr lang="en-US" altLang="zh-TW" dirty="0">
              <a:latin typeface="Arial" charset="0"/>
            </a:endParaRPr>
          </a:p>
          <a:p>
            <a:pPr eaLnBrk="1" hangingPunct="1"/>
            <a:r>
              <a:rPr lang="en-US" altLang="zh-TW" sz="20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 bwMode="auto">
          <a:xfrm>
            <a:off x="1619672" y="1802433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494738" y="2416498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278714" y="2018457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77465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854778" y="18024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18271" y="21624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142810" y="2594521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358834" y="2348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34898" y="2810545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22930" y="25649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10962" y="3026569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15018" y="27809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591082" y="3242593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38944" y="299695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842602" y="3602633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19696" y="33569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19672" y="1556792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74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 bwMode="auto">
          <a:xfrm>
            <a:off x="1619672" y="1802433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494738" y="2416498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278714" y="2018457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77465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854778" y="18024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18271" y="21624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142810" y="2594521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358834" y="2348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34898" y="2810545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22930" y="25649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10962" y="3026569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15018" y="27809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591082" y="3242593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38944" y="299695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842602" y="3602633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19696" y="33569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19672" y="1556792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線接點 3"/>
          <p:cNvCxnSpPr/>
          <p:nvPr/>
        </p:nvCxnSpPr>
        <p:spPr bwMode="auto">
          <a:xfrm>
            <a:off x="1619672" y="836712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2411760" y="836712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0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 bwMode="auto">
          <a:xfrm>
            <a:off x="1619672" y="1802433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494738" y="2416498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278714" y="2018457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77465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854778" y="18024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18271" y="21624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142810" y="2594521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358834" y="2348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34898" y="2810545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22930" y="25649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10962" y="3026569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15018" y="27809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591082" y="3242593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38944" y="299695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842602" y="3602633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19696" y="33569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19672" y="1556792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線接點 3"/>
          <p:cNvCxnSpPr/>
          <p:nvPr/>
        </p:nvCxnSpPr>
        <p:spPr bwMode="auto">
          <a:xfrm>
            <a:off x="2267744" y="836712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3779912" y="836712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74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 bwMode="auto">
          <a:xfrm>
            <a:off x="1619672" y="1802433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494738" y="2416498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278714" y="2018457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77465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854778" y="18024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18271" y="21624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142810" y="2594521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358834" y="2348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34898" y="2810545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22930" y="25649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10962" y="3026569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15018" y="27809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591082" y="3242593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38944" y="299695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842602" y="3602633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19696" y="33569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19672" y="1556792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線接點 3"/>
          <p:cNvCxnSpPr/>
          <p:nvPr/>
        </p:nvCxnSpPr>
        <p:spPr bwMode="auto">
          <a:xfrm>
            <a:off x="2267744" y="836712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3779912" y="836712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48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 bwMode="auto">
          <a:xfrm>
            <a:off x="1619672" y="1802433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494738" y="2416498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278714" y="2018457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77465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854778" y="18024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18271" y="21624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142810" y="2594521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358834" y="2348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34898" y="2810545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22930" y="25649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10962" y="3026569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15018" y="27809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591082" y="3242593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38944" y="299695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842602" y="3602633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19696" y="33569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19672" y="1556792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線接點 3"/>
          <p:cNvCxnSpPr/>
          <p:nvPr/>
        </p:nvCxnSpPr>
        <p:spPr bwMode="auto">
          <a:xfrm>
            <a:off x="3139410" y="1282908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4006906" y="1239143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65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 bwMode="auto">
          <a:xfrm>
            <a:off x="1619672" y="1802433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494738" y="2416498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278714" y="2018457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77465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854778" y="18024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18271" y="21624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142810" y="2594521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358834" y="2348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34898" y="2810545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22930" y="25649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10962" y="3026569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15018" y="27809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591082" y="3242593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38944" y="299695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842602" y="3602633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19696" y="33569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19672" y="1556792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線接點 3"/>
          <p:cNvCxnSpPr/>
          <p:nvPr/>
        </p:nvCxnSpPr>
        <p:spPr bwMode="auto">
          <a:xfrm>
            <a:off x="3934898" y="1281534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4867962" y="1281534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06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 bwMode="auto">
          <a:xfrm>
            <a:off x="1619672" y="1802433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494738" y="2416498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278714" y="2018457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77465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854778" y="18024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18271" y="21624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142810" y="2594521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358834" y="2348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34898" y="2810545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22930" y="25649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10962" y="3026569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15018" y="27809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591082" y="3242593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38944" y="299695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842602" y="3602633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19696" y="33569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19672" y="1556792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線接點 3"/>
          <p:cNvCxnSpPr/>
          <p:nvPr/>
        </p:nvCxnSpPr>
        <p:spPr bwMode="auto">
          <a:xfrm>
            <a:off x="4510962" y="1370385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5940152" y="1353542"/>
            <a:ext cx="0" cy="1787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90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 bwMode="auto">
          <a:xfrm>
            <a:off x="1619672" y="1802433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494738" y="2416498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278714" y="2018457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77465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854778" y="18024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18271" y="216247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142810" y="2594521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358834" y="23488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34898" y="2810545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22930" y="25649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10962" y="3026569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15018" y="27809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591082" y="3242593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38944" y="2996952"/>
            <a:ext cx="42351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842602" y="3602633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19696" y="335699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19672" y="1556792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線接點 3"/>
          <p:cNvCxnSpPr/>
          <p:nvPr/>
        </p:nvCxnSpPr>
        <p:spPr bwMode="auto">
          <a:xfrm>
            <a:off x="5842602" y="1131131"/>
            <a:ext cx="0" cy="2867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7229486" y="1175556"/>
            <a:ext cx="17405" cy="27786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31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Sort all intervals by start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Choose an interval with the small start time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dirty="0" smtClean="0"/>
              <a:t>While selecting an interval, the greedy algorithm decides the next interval according to the farthest ending time.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1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Sort: 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Scan: O(n)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4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algn="just"/>
            <a:r>
              <a:rPr lang="en-US" altLang="zh-TW" sz="2800" i="1" dirty="0"/>
              <a:t>n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sprinklers(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灑水器</a:t>
            </a:r>
            <a:r>
              <a:rPr lang="en-US" altLang="zh-TW" sz="2800" dirty="0" smtClean="0"/>
              <a:t>) </a:t>
            </a:r>
            <a:r>
              <a:rPr lang="en-US" altLang="zh-TW" sz="2800" dirty="0"/>
              <a:t>are installed in a horizontal strip of grass </a:t>
            </a:r>
            <a:r>
              <a:rPr lang="en-US" altLang="zh-TW" sz="2800" i="1" dirty="0"/>
              <a:t>l</a:t>
            </a:r>
            <a:r>
              <a:rPr lang="en-US" altLang="zh-TW" sz="2800" dirty="0"/>
              <a:t> meters long and </a:t>
            </a:r>
            <a:r>
              <a:rPr lang="en-US" altLang="zh-TW" sz="2800" i="1" dirty="0"/>
              <a:t>w</a:t>
            </a:r>
            <a:r>
              <a:rPr lang="en-US" altLang="zh-TW" sz="2800" dirty="0"/>
              <a:t> meters wide. </a:t>
            </a:r>
            <a:endParaRPr lang="en-US" altLang="zh-TW" sz="2800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907704" y="3717032"/>
            <a:ext cx="5544616" cy="122413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45199" y="325536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l</a:t>
            </a:r>
            <a:endParaRPr lang="zh-TW" altLang="en-US" b="1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52320" y="41194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w</a:t>
            </a:r>
            <a:endParaRPr lang="zh-TW" altLang="en-US" b="1" i="1" dirty="0"/>
          </a:p>
        </p:txBody>
      </p:sp>
      <p:cxnSp>
        <p:nvCxnSpPr>
          <p:cNvPr id="8" name="直線接點 7"/>
          <p:cNvCxnSpPr>
            <a:stCxn id="4" idx="1"/>
            <a:endCxn id="4" idx="3"/>
          </p:cNvCxnSpPr>
          <p:nvPr/>
        </p:nvCxnSpPr>
        <p:spPr bwMode="auto">
          <a:xfrm>
            <a:off x="1907704" y="4329100"/>
            <a:ext cx="55446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67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sprinkler is installed at the horizontal center line of the strip.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For </a:t>
            </a:r>
            <a:r>
              <a:rPr lang="en-US" altLang="zh-TW" sz="2800" dirty="0"/>
              <a:t>each sprinkler we are given its position as the distance from the left end of the center line and its radius of operation.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What </a:t>
            </a:r>
            <a:r>
              <a:rPr lang="en-US" altLang="zh-TW" sz="2800" dirty="0"/>
              <a:t>is the </a:t>
            </a:r>
            <a:r>
              <a:rPr lang="en-US" altLang="zh-TW" sz="2800" u="sng" dirty="0">
                <a:solidFill>
                  <a:srgbClr val="FF0000"/>
                </a:solidFill>
              </a:rPr>
              <a:t>minimum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number of </a:t>
            </a:r>
            <a:r>
              <a:rPr lang="en-US" altLang="zh-TW" sz="2800" u="sng" dirty="0">
                <a:solidFill>
                  <a:srgbClr val="FF0000"/>
                </a:solidFill>
              </a:rPr>
              <a:t>sprinklers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to turn on in order to water the entire strip of grass? </a:t>
            </a:r>
            <a:endParaRPr lang="zh-TW" altLang="zh-TW" sz="28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1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7824" y="76470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</a:t>
            </a:r>
            <a:endParaRPr lang="zh-TW" altLang="en-US" dirty="0"/>
          </a:p>
        </p:txBody>
      </p:sp>
      <p:pic>
        <p:nvPicPr>
          <p:cNvPr id="3" name="圖片 2" descr="http://uva.onlinejudge.org/external/103/p1038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200800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7020272" y="30689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w</a:t>
            </a:r>
            <a:endParaRPr lang="zh-TW" altLang="en-US" b="1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23928" y="213552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l</a:t>
            </a:r>
            <a:endParaRPr lang="zh-TW" altLang="en-US" b="1" i="1" dirty="0"/>
          </a:p>
        </p:txBody>
      </p:sp>
      <p:sp>
        <p:nvSpPr>
          <p:cNvPr id="8" name="手繪多邊形 7"/>
          <p:cNvSpPr/>
          <p:nvPr/>
        </p:nvSpPr>
        <p:spPr bwMode="auto">
          <a:xfrm>
            <a:off x="1572768" y="2350303"/>
            <a:ext cx="2133600" cy="758657"/>
          </a:xfrm>
          <a:custGeom>
            <a:avLst/>
            <a:gdLst>
              <a:gd name="connsiteX0" fmla="*/ 0 w 2133600"/>
              <a:gd name="connsiteY0" fmla="*/ 758657 h 758657"/>
              <a:gd name="connsiteX1" fmla="*/ 926592 w 2133600"/>
              <a:gd name="connsiteY1" fmla="*/ 100289 h 758657"/>
              <a:gd name="connsiteX2" fmla="*/ 2133600 w 2133600"/>
              <a:gd name="connsiteY2" fmla="*/ 2753 h 75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758657">
                <a:moveTo>
                  <a:pt x="0" y="758657"/>
                </a:moveTo>
                <a:cubicBezTo>
                  <a:pt x="285496" y="492465"/>
                  <a:pt x="570992" y="226273"/>
                  <a:pt x="926592" y="100289"/>
                </a:cubicBezTo>
                <a:cubicBezTo>
                  <a:pt x="1282192" y="-25695"/>
                  <a:pt x="2133600" y="2753"/>
                  <a:pt x="2133600" y="2753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手繪多邊形 8"/>
          <p:cNvSpPr/>
          <p:nvPr/>
        </p:nvSpPr>
        <p:spPr bwMode="auto">
          <a:xfrm>
            <a:off x="4535424" y="2318274"/>
            <a:ext cx="2474976" cy="766302"/>
          </a:xfrm>
          <a:custGeom>
            <a:avLst/>
            <a:gdLst>
              <a:gd name="connsiteX0" fmla="*/ 2474976 w 2474976"/>
              <a:gd name="connsiteY0" fmla="*/ 766302 h 766302"/>
              <a:gd name="connsiteX1" fmla="*/ 1511808 w 2474976"/>
              <a:gd name="connsiteY1" fmla="*/ 71358 h 766302"/>
              <a:gd name="connsiteX2" fmla="*/ 0 w 2474976"/>
              <a:gd name="connsiteY2" fmla="*/ 22590 h 7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976" h="766302">
                <a:moveTo>
                  <a:pt x="2474976" y="766302"/>
                </a:moveTo>
                <a:cubicBezTo>
                  <a:pt x="2199640" y="480806"/>
                  <a:pt x="1924304" y="195310"/>
                  <a:pt x="1511808" y="71358"/>
                </a:cubicBezTo>
                <a:cubicBezTo>
                  <a:pt x="1099312" y="-52594"/>
                  <a:pt x="0" y="22590"/>
                  <a:pt x="0" y="2259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手繪多邊形 9"/>
          <p:cNvSpPr/>
          <p:nvPr/>
        </p:nvSpPr>
        <p:spPr bwMode="auto">
          <a:xfrm>
            <a:off x="7022592" y="3072384"/>
            <a:ext cx="219456" cy="121920"/>
          </a:xfrm>
          <a:custGeom>
            <a:avLst/>
            <a:gdLst>
              <a:gd name="connsiteX0" fmla="*/ 0 w 219456"/>
              <a:gd name="connsiteY0" fmla="*/ 0 h 121920"/>
              <a:gd name="connsiteX1" fmla="*/ 182880 w 219456"/>
              <a:gd name="connsiteY1" fmla="*/ 48768 h 121920"/>
              <a:gd name="connsiteX2" fmla="*/ 219456 w 219456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" h="121920">
                <a:moveTo>
                  <a:pt x="0" y="0"/>
                </a:moveTo>
                <a:cubicBezTo>
                  <a:pt x="73152" y="14224"/>
                  <a:pt x="146304" y="28448"/>
                  <a:pt x="182880" y="48768"/>
                </a:cubicBezTo>
                <a:cubicBezTo>
                  <a:pt x="219456" y="69088"/>
                  <a:pt x="219456" y="121920"/>
                  <a:pt x="219456" y="12192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手繪多邊形 10"/>
          <p:cNvSpPr/>
          <p:nvPr/>
        </p:nvSpPr>
        <p:spPr bwMode="auto">
          <a:xfrm>
            <a:off x="6998208" y="3462528"/>
            <a:ext cx="201343" cy="109728"/>
          </a:xfrm>
          <a:custGeom>
            <a:avLst/>
            <a:gdLst>
              <a:gd name="connsiteX0" fmla="*/ 0 w 201343"/>
              <a:gd name="connsiteY0" fmla="*/ 109728 h 109728"/>
              <a:gd name="connsiteX1" fmla="*/ 182880 w 201343"/>
              <a:gd name="connsiteY1" fmla="*/ 60960 h 109728"/>
              <a:gd name="connsiteX2" fmla="*/ 195072 w 201343"/>
              <a:gd name="connsiteY2" fmla="*/ 0 h 10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343" h="109728">
                <a:moveTo>
                  <a:pt x="0" y="109728"/>
                </a:moveTo>
                <a:cubicBezTo>
                  <a:pt x="75184" y="94488"/>
                  <a:pt x="150368" y="79248"/>
                  <a:pt x="182880" y="60960"/>
                </a:cubicBezTo>
                <a:cubicBezTo>
                  <a:pt x="215392" y="42672"/>
                  <a:pt x="195072" y="0"/>
                  <a:pt x="195072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7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4442" y="1258367"/>
            <a:ext cx="7315200" cy="4191000"/>
          </a:xfrm>
        </p:spPr>
        <p:txBody>
          <a:bodyPr/>
          <a:lstStyle/>
          <a:p>
            <a:r>
              <a:rPr lang="en-US" altLang="zh-TW" dirty="0" smtClean="0"/>
              <a:t>Input:</a:t>
            </a:r>
          </a:p>
          <a:p>
            <a:pPr marL="0" indent="0">
              <a:buNone/>
            </a:pPr>
            <a:r>
              <a:rPr lang="en-US" altLang="zh-TW" sz="2400" dirty="0"/>
              <a:t>8 20 </a:t>
            </a:r>
            <a:r>
              <a:rPr lang="en-US" altLang="zh-TW" sz="2400" dirty="0" smtClean="0"/>
              <a:t>2  (</a:t>
            </a:r>
            <a:r>
              <a:rPr lang="en-US" altLang="zh-TW" sz="2400" i="1" dirty="0" smtClean="0"/>
              <a:t>8 sprinklers, l==20, w==2</a:t>
            </a:r>
            <a:r>
              <a:rPr lang="en-US" altLang="zh-TW" sz="2400" dirty="0" smtClean="0"/>
              <a:t>)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5 </a:t>
            </a:r>
            <a:r>
              <a:rPr lang="en-US" altLang="zh-TW" sz="2400" dirty="0" smtClean="0">
                <a:solidFill>
                  <a:srgbClr val="FF0000"/>
                </a:solidFill>
              </a:rPr>
              <a:t>3 </a:t>
            </a:r>
            <a:r>
              <a:rPr lang="en-US" altLang="zh-TW" sz="2400" dirty="0" smtClean="0">
                <a:solidFill>
                  <a:schemeClr val="bg2"/>
                </a:solidFill>
              </a:rPr>
              <a:t>(</a:t>
            </a:r>
            <a:r>
              <a:rPr lang="en-US" altLang="zh-TW" sz="2400" i="1" dirty="0" smtClean="0">
                <a:solidFill>
                  <a:schemeClr val="bg2"/>
                </a:solidFill>
              </a:rPr>
              <a:t>position==5, radius==3</a:t>
            </a:r>
            <a:r>
              <a:rPr lang="en-US" altLang="zh-TW" sz="2400" dirty="0" smtClean="0">
                <a:solidFill>
                  <a:schemeClr val="bg2"/>
                </a:solidFill>
              </a:rPr>
              <a:t>)</a:t>
            </a:r>
            <a:endParaRPr lang="zh-TW" altLang="zh-TW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4 1</a:t>
            </a:r>
            <a:endParaRPr lang="zh-TW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1 2</a:t>
            </a:r>
            <a:endParaRPr lang="zh-TW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7 2</a:t>
            </a:r>
            <a:endParaRPr lang="zh-TW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10 2</a:t>
            </a:r>
            <a:endParaRPr lang="zh-TW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13 3</a:t>
            </a:r>
            <a:endParaRPr lang="zh-TW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16 2</a:t>
            </a:r>
            <a:endParaRPr lang="zh-TW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19 4</a:t>
            </a:r>
            <a:endParaRPr lang="zh-TW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 descr="http://uva.onlinejudge.org/external/103/p1038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068960"/>
            <a:ext cx="7200800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7" name="直線接點 6"/>
          <p:cNvCxnSpPr/>
          <p:nvPr/>
        </p:nvCxnSpPr>
        <p:spPr bwMode="auto">
          <a:xfrm>
            <a:off x="2411760" y="4293096"/>
            <a:ext cx="540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橢圓 8"/>
          <p:cNvSpPr/>
          <p:nvPr/>
        </p:nvSpPr>
        <p:spPr bwMode="auto">
          <a:xfrm>
            <a:off x="2627784" y="42210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94511" y="30769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 bwMode="auto">
          <a:xfrm>
            <a:off x="3491880" y="42210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707904" y="42210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283968" y="42210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5076056" y="42210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940152" y="42210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6732240" y="42210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7524328" y="42210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97342" y="30689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63888" y="30689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39952" y="30393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004048" y="29969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817622" y="29969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13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37702" y="29969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16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308304" y="29249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cxnSp>
        <p:nvCxnSpPr>
          <p:cNvPr id="26" name="直線接點 25"/>
          <p:cNvCxnSpPr/>
          <p:nvPr/>
        </p:nvCxnSpPr>
        <p:spPr bwMode="auto">
          <a:xfrm flipH="1" flipV="1">
            <a:off x="7554526" y="3284985"/>
            <a:ext cx="5806" cy="1008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7452320" y="35010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10</a:t>
            </a:r>
            <a:endParaRPr lang="zh-TW" altLang="en-US" sz="1800" b="1" dirty="0"/>
          </a:p>
        </p:txBody>
      </p:sp>
      <p:cxnSp>
        <p:nvCxnSpPr>
          <p:cNvPr id="30" name="直線接點 29"/>
          <p:cNvCxnSpPr/>
          <p:nvPr/>
        </p:nvCxnSpPr>
        <p:spPr bwMode="auto">
          <a:xfrm flipV="1">
            <a:off x="6732240" y="378904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6676782" y="39237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724454" y="3573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34" name="直線接點 33"/>
          <p:cNvCxnSpPr/>
          <p:nvPr/>
        </p:nvCxnSpPr>
        <p:spPr bwMode="auto">
          <a:xfrm flipH="1" flipV="1">
            <a:off x="3774106" y="3538641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H="1" flipV="1">
            <a:off x="2627784" y="3789040"/>
            <a:ext cx="5806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2555776" y="37254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39" name="直線接點 38"/>
          <p:cNvCxnSpPr/>
          <p:nvPr/>
        </p:nvCxnSpPr>
        <p:spPr bwMode="auto">
          <a:xfrm flipV="1">
            <a:off x="3497686" y="4022252"/>
            <a:ext cx="0" cy="233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3419872" y="39330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cxnSp>
        <p:nvCxnSpPr>
          <p:cNvPr id="42" name="直線接點 41"/>
          <p:cNvCxnSpPr/>
          <p:nvPr/>
        </p:nvCxnSpPr>
        <p:spPr bwMode="auto">
          <a:xfrm flipV="1">
            <a:off x="4289774" y="3789040"/>
            <a:ext cx="0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4211960" y="37797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45" name="直線接點 44"/>
          <p:cNvCxnSpPr/>
          <p:nvPr/>
        </p:nvCxnSpPr>
        <p:spPr bwMode="auto">
          <a:xfrm flipV="1">
            <a:off x="5076056" y="378904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字方塊 45"/>
          <p:cNvSpPr txBox="1"/>
          <p:nvPr/>
        </p:nvSpPr>
        <p:spPr>
          <a:xfrm>
            <a:off x="4991998" y="37254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940152" y="37254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48" name="直線接點 47"/>
          <p:cNvCxnSpPr/>
          <p:nvPr/>
        </p:nvCxnSpPr>
        <p:spPr bwMode="auto">
          <a:xfrm flipH="1" flipV="1">
            <a:off x="5940152" y="3501008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內容版面配置區 2"/>
          <p:cNvSpPr txBox="1">
            <a:spLocks/>
          </p:cNvSpPr>
          <p:nvPr/>
        </p:nvSpPr>
        <p:spPr bwMode="auto">
          <a:xfrm>
            <a:off x="6310065" y="1268156"/>
            <a:ext cx="2224458" cy="171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Output: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6</a:t>
            </a:r>
            <a:endParaRPr lang="zh-TW" altLang="zh-TW" sz="2400" dirty="0" smtClean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7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pic>
        <p:nvPicPr>
          <p:cNvPr id="6" name="圖片 5" descr="http://uva.onlinejudge.org/external/103/p1038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89820"/>
            <a:ext cx="7200800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7" name="直線接點 6"/>
          <p:cNvCxnSpPr/>
          <p:nvPr/>
        </p:nvCxnSpPr>
        <p:spPr bwMode="auto">
          <a:xfrm>
            <a:off x="1728192" y="2313956"/>
            <a:ext cx="540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橢圓 8"/>
          <p:cNvSpPr/>
          <p:nvPr/>
        </p:nvSpPr>
        <p:spPr bwMode="auto">
          <a:xfrm>
            <a:off x="1944216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10943" y="10978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 bwMode="auto">
          <a:xfrm>
            <a:off x="2808312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024336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600400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392488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256584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6048672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6840760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13774" y="10898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880320" y="10898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456384" y="10602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20480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34054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13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854134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16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624736" y="9458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cxnSp>
        <p:nvCxnSpPr>
          <p:cNvPr id="26" name="直線接點 25"/>
          <p:cNvCxnSpPr/>
          <p:nvPr/>
        </p:nvCxnSpPr>
        <p:spPr bwMode="auto">
          <a:xfrm flipH="1" flipV="1">
            <a:off x="6870958" y="1305845"/>
            <a:ext cx="5806" cy="1008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6768752" y="152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10</a:t>
            </a:r>
            <a:endParaRPr lang="zh-TW" altLang="en-US" sz="1800" b="1" dirty="0"/>
          </a:p>
        </p:txBody>
      </p:sp>
      <p:cxnSp>
        <p:nvCxnSpPr>
          <p:cNvPr id="30" name="直線接點 29"/>
          <p:cNvCxnSpPr/>
          <p:nvPr/>
        </p:nvCxnSpPr>
        <p:spPr bwMode="auto">
          <a:xfrm flipV="1">
            <a:off x="6048672" y="180990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5993214" y="19446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040886" y="1593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34" name="直線接點 33"/>
          <p:cNvCxnSpPr/>
          <p:nvPr/>
        </p:nvCxnSpPr>
        <p:spPr bwMode="auto">
          <a:xfrm flipH="1" flipV="1">
            <a:off x="3090538" y="1559501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H="1" flipV="1">
            <a:off x="1944216" y="1809900"/>
            <a:ext cx="5806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1872208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39" name="直線接點 38"/>
          <p:cNvCxnSpPr/>
          <p:nvPr/>
        </p:nvCxnSpPr>
        <p:spPr bwMode="auto">
          <a:xfrm flipV="1">
            <a:off x="2814118" y="2043112"/>
            <a:ext cx="0" cy="233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2736304" y="1953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cxnSp>
        <p:nvCxnSpPr>
          <p:cNvPr id="42" name="直線接點 41"/>
          <p:cNvCxnSpPr/>
          <p:nvPr/>
        </p:nvCxnSpPr>
        <p:spPr bwMode="auto">
          <a:xfrm flipV="1">
            <a:off x="3606206" y="1809900"/>
            <a:ext cx="0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3528392" y="1800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45" name="直線接點 44"/>
          <p:cNvCxnSpPr/>
          <p:nvPr/>
        </p:nvCxnSpPr>
        <p:spPr bwMode="auto">
          <a:xfrm flipV="1">
            <a:off x="4392488" y="180990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字方塊 45"/>
          <p:cNvSpPr txBox="1"/>
          <p:nvPr/>
        </p:nvSpPr>
        <p:spPr>
          <a:xfrm>
            <a:off x="4308430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56584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48" name="直線接點 47"/>
          <p:cNvCxnSpPr/>
          <p:nvPr/>
        </p:nvCxnSpPr>
        <p:spPr bwMode="auto">
          <a:xfrm flipH="1" flipV="1">
            <a:off x="5256584" y="1521868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1728192" y="5877272"/>
            <a:ext cx="55801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1728192" y="5733256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>
            <a:off x="7308304" y="5733256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73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728192" y="4784576"/>
            <a:ext cx="611560" cy="72846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pic>
        <p:nvPicPr>
          <p:cNvPr id="6" name="圖片 5" descr="http://uva.onlinejudge.org/external/103/p1038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89820"/>
            <a:ext cx="7200800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7" name="直線接點 6"/>
          <p:cNvCxnSpPr/>
          <p:nvPr/>
        </p:nvCxnSpPr>
        <p:spPr bwMode="auto">
          <a:xfrm>
            <a:off x="1728192" y="2313956"/>
            <a:ext cx="540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橢圓 8"/>
          <p:cNvSpPr/>
          <p:nvPr/>
        </p:nvSpPr>
        <p:spPr bwMode="auto">
          <a:xfrm>
            <a:off x="1944216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10943" y="10978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 bwMode="auto">
          <a:xfrm>
            <a:off x="2808312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024336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600400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392488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5256584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6048672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6840760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13774" y="10898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880320" y="10898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456384" y="10602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320480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34054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13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854134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16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624736" y="9458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cxnSp>
        <p:nvCxnSpPr>
          <p:cNvPr id="26" name="直線接點 25"/>
          <p:cNvCxnSpPr/>
          <p:nvPr/>
        </p:nvCxnSpPr>
        <p:spPr bwMode="auto">
          <a:xfrm flipH="1" flipV="1">
            <a:off x="6870958" y="1305845"/>
            <a:ext cx="5806" cy="1008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6768752" y="152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10</a:t>
            </a:r>
            <a:endParaRPr lang="zh-TW" altLang="en-US" sz="1800" b="1" dirty="0"/>
          </a:p>
        </p:txBody>
      </p:sp>
      <p:cxnSp>
        <p:nvCxnSpPr>
          <p:cNvPr id="30" name="直線接點 29"/>
          <p:cNvCxnSpPr/>
          <p:nvPr/>
        </p:nvCxnSpPr>
        <p:spPr bwMode="auto">
          <a:xfrm flipV="1">
            <a:off x="6048672" y="180990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字方塊 31"/>
          <p:cNvSpPr txBox="1"/>
          <p:nvPr/>
        </p:nvSpPr>
        <p:spPr>
          <a:xfrm>
            <a:off x="5993214" y="19446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040886" y="1593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34" name="直線接點 33"/>
          <p:cNvCxnSpPr/>
          <p:nvPr/>
        </p:nvCxnSpPr>
        <p:spPr bwMode="auto">
          <a:xfrm flipH="1" flipV="1">
            <a:off x="3090538" y="1559501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H="1" flipV="1">
            <a:off x="1944216" y="1809900"/>
            <a:ext cx="5806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1872208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39" name="直線接點 38"/>
          <p:cNvCxnSpPr/>
          <p:nvPr/>
        </p:nvCxnSpPr>
        <p:spPr bwMode="auto">
          <a:xfrm flipV="1">
            <a:off x="2814118" y="2043112"/>
            <a:ext cx="0" cy="233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2736304" y="1953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cxnSp>
        <p:nvCxnSpPr>
          <p:cNvPr id="42" name="直線接點 41"/>
          <p:cNvCxnSpPr/>
          <p:nvPr/>
        </p:nvCxnSpPr>
        <p:spPr bwMode="auto">
          <a:xfrm flipV="1">
            <a:off x="3606206" y="1809900"/>
            <a:ext cx="0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3528392" y="1800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45" name="直線接點 44"/>
          <p:cNvCxnSpPr/>
          <p:nvPr/>
        </p:nvCxnSpPr>
        <p:spPr bwMode="auto">
          <a:xfrm flipV="1">
            <a:off x="4392488" y="180990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字方塊 45"/>
          <p:cNvSpPr txBox="1"/>
          <p:nvPr/>
        </p:nvSpPr>
        <p:spPr>
          <a:xfrm>
            <a:off x="4308430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56584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48" name="直線接點 47"/>
          <p:cNvCxnSpPr/>
          <p:nvPr/>
        </p:nvCxnSpPr>
        <p:spPr bwMode="auto">
          <a:xfrm flipH="1" flipV="1">
            <a:off x="5256584" y="1521868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1728192" y="5148808"/>
            <a:ext cx="55801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1728192" y="5004792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接點 42"/>
          <p:cNvCxnSpPr/>
          <p:nvPr/>
        </p:nvCxnSpPr>
        <p:spPr bwMode="auto">
          <a:xfrm>
            <a:off x="7308304" y="5004792"/>
            <a:ext cx="0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橢圓 2"/>
          <p:cNvSpPr/>
          <p:nvPr/>
        </p:nvSpPr>
        <p:spPr bwMode="auto">
          <a:xfrm>
            <a:off x="1403648" y="4644752"/>
            <a:ext cx="1080120" cy="10081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979712" y="507680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967662" y="47158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27" name="直線接點 26"/>
          <p:cNvCxnSpPr>
            <a:stCxn id="49" idx="4"/>
            <a:endCxn id="3" idx="7"/>
          </p:cNvCxnSpPr>
          <p:nvPr/>
        </p:nvCxnSpPr>
        <p:spPr bwMode="auto">
          <a:xfrm flipV="1">
            <a:off x="2015716" y="4792387"/>
            <a:ext cx="309872" cy="3564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/>
          <p:cNvCxnSpPr>
            <a:stCxn id="49" idx="3"/>
          </p:cNvCxnSpPr>
          <p:nvPr/>
        </p:nvCxnSpPr>
        <p:spPr bwMode="auto">
          <a:xfrm flipH="1" flipV="1">
            <a:off x="1728192" y="4784576"/>
            <a:ext cx="262065" cy="353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字方塊 34"/>
          <p:cNvSpPr txBox="1"/>
          <p:nvPr/>
        </p:nvSpPr>
        <p:spPr>
          <a:xfrm>
            <a:off x="-49120" y="472514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w/2=2/2=1</a:t>
            </a:r>
            <a:endParaRPr lang="zh-TW" altLang="en-US" b="1" i="1" dirty="0"/>
          </a:p>
        </p:txBody>
      </p:sp>
      <p:cxnSp>
        <p:nvCxnSpPr>
          <p:cNvPr id="53" name="直線接點 52"/>
          <p:cNvCxnSpPr>
            <a:endCxn id="4" idx="1"/>
          </p:cNvCxnSpPr>
          <p:nvPr/>
        </p:nvCxnSpPr>
        <p:spPr bwMode="auto">
          <a:xfrm>
            <a:off x="1728192" y="4765794"/>
            <a:ext cx="0" cy="3830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接點 53"/>
          <p:cNvCxnSpPr/>
          <p:nvPr/>
        </p:nvCxnSpPr>
        <p:spPr bwMode="auto">
          <a:xfrm>
            <a:off x="2339752" y="4774178"/>
            <a:ext cx="0" cy="3830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字方塊 54"/>
          <p:cNvSpPr txBox="1"/>
          <p:nvPr/>
        </p:nvSpPr>
        <p:spPr>
          <a:xfrm>
            <a:off x="2339752" y="47878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cxnSp>
        <p:nvCxnSpPr>
          <p:cNvPr id="57" name="直線接點 56"/>
          <p:cNvCxnSpPr/>
          <p:nvPr/>
        </p:nvCxnSpPr>
        <p:spPr bwMode="auto">
          <a:xfrm>
            <a:off x="2022249" y="5292824"/>
            <a:ext cx="31750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單箭頭接點 58"/>
          <p:cNvCxnSpPr/>
          <p:nvPr/>
        </p:nvCxnSpPr>
        <p:spPr bwMode="auto">
          <a:xfrm flipH="1" flipV="1">
            <a:off x="2267744" y="5373216"/>
            <a:ext cx="54056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587051" y="5652864"/>
                <a:ext cx="2253501" cy="554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51" y="5652864"/>
                <a:ext cx="2253501" cy="5540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/>
          <p:cNvSpPr txBox="1"/>
          <p:nvPr/>
        </p:nvSpPr>
        <p:spPr>
          <a:xfrm>
            <a:off x="1796013" y="422108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(x)</a:t>
            </a:r>
            <a:endParaRPr lang="zh-TW" altLang="en-US" b="1" i="1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1763688" y="6237312"/>
            <a:ext cx="6115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1115616" y="6316893"/>
                <a:ext cx="1032783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(1-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TW" b="1" i="1" dirty="0" smtClean="0"/>
                  <a:t>)</a:t>
                </a:r>
                <a:endParaRPr lang="zh-TW" altLang="en-US" b="1" i="1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316893"/>
                <a:ext cx="1032783" cy="496483"/>
              </a:xfrm>
              <a:prstGeom prst="rect">
                <a:avLst/>
              </a:prstGeom>
              <a:blipFill rotWithShape="1">
                <a:blip r:embed="rId4"/>
                <a:stretch>
                  <a:fillRect l="-8876" t="-2439" r="-9467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123728" y="6309320"/>
                <a:ext cx="1104918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(1+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TW" b="1" i="1" dirty="0" smtClean="0"/>
                  <a:t>)</a:t>
                </a:r>
                <a:endParaRPr lang="zh-TW" altLang="en-US" b="1" i="1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6309320"/>
                <a:ext cx="1104918" cy="496483"/>
              </a:xfrm>
              <a:prstGeom prst="rect">
                <a:avLst/>
              </a:prstGeom>
              <a:blipFill rotWithShape="1">
                <a:blip r:embed="rId5"/>
                <a:stretch>
                  <a:fillRect l="-8242" t="-2469" r="-7692" b="-28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1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1738890" y="5445224"/>
            <a:ext cx="6115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字方塊 66"/>
          <p:cNvSpPr txBox="1"/>
          <p:nvPr/>
        </p:nvSpPr>
        <p:spPr>
          <a:xfrm>
            <a:off x="1378850" y="537321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(0)</a:t>
            </a:r>
            <a:endParaRPr lang="zh-TW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2051720" y="5373216"/>
                <a:ext cx="1104918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(1+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TW" b="1" i="1" dirty="0" smtClean="0"/>
                  <a:t>)</a:t>
                </a:r>
                <a:endParaRPr lang="zh-TW" altLang="en-US" b="1" i="1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73216"/>
                <a:ext cx="1104918" cy="496483"/>
              </a:xfrm>
              <a:prstGeom prst="rect">
                <a:avLst/>
              </a:prstGeom>
              <a:blipFill rotWithShape="1">
                <a:blip r:embed="rId2"/>
                <a:stretch>
                  <a:fillRect l="-8840" t="-2439" r="-7735" b="-268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圖片 97" descr="http://uva.onlinejudge.org/external/103/p1038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89820"/>
            <a:ext cx="7200800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99" name="直線接點 98"/>
          <p:cNvCxnSpPr/>
          <p:nvPr/>
        </p:nvCxnSpPr>
        <p:spPr bwMode="auto">
          <a:xfrm>
            <a:off x="1728192" y="2313956"/>
            <a:ext cx="540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橢圓 99"/>
          <p:cNvSpPr/>
          <p:nvPr/>
        </p:nvSpPr>
        <p:spPr bwMode="auto">
          <a:xfrm>
            <a:off x="1944216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810943" y="10978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808312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3024336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3600400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4392488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5256584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6048672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6840760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13774" y="10898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880320" y="10898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3456384" y="10602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320480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134054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13</a:t>
            </a:r>
            <a:endParaRPr lang="zh-TW" altLang="en-US" b="1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854134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16</a:t>
            </a:r>
            <a:endParaRPr lang="zh-TW" altLang="en-US" b="1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624736" y="9458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cxnSp>
        <p:nvCxnSpPr>
          <p:cNvPr id="116" name="直線接點 115"/>
          <p:cNvCxnSpPr/>
          <p:nvPr/>
        </p:nvCxnSpPr>
        <p:spPr bwMode="auto">
          <a:xfrm flipH="1" flipV="1">
            <a:off x="6870958" y="1305845"/>
            <a:ext cx="5806" cy="1008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文字方塊 116"/>
          <p:cNvSpPr txBox="1"/>
          <p:nvPr/>
        </p:nvSpPr>
        <p:spPr>
          <a:xfrm>
            <a:off x="6768752" y="152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10</a:t>
            </a:r>
            <a:endParaRPr lang="zh-TW" altLang="en-US" sz="1800" b="1" dirty="0"/>
          </a:p>
        </p:txBody>
      </p:sp>
      <p:cxnSp>
        <p:nvCxnSpPr>
          <p:cNvPr id="118" name="直線接點 117"/>
          <p:cNvCxnSpPr/>
          <p:nvPr/>
        </p:nvCxnSpPr>
        <p:spPr bwMode="auto">
          <a:xfrm flipV="1">
            <a:off x="6048672" y="180990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文字方塊 118"/>
          <p:cNvSpPr txBox="1"/>
          <p:nvPr/>
        </p:nvSpPr>
        <p:spPr>
          <a:xfrm>
            <a:off x="5993214" y="19446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3040886" y="1593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121" name="直線接點 120"/>
          <p:cNvCxnSpPr/>
          <p:nvPr/>
        </p:nvCxnSpPr>
        <p:spPr bwMode="auto">
          <a:xfrm flipH="1" flipV="1">
            <a:off x="3090538" y="1559501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/>
          <p:nvPr/>
        </p:nvCxnSpPr>
        <p:spPr bwMode="auto">
          <a:xfrm flipH="1" flipV="1">
            <a:off x="1944216" y="1809900"/>
            <a:ext cx="5806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文字方塊 122"/>
          <p:cNvSpPr txBox="1"/>
          <p:nvPr/>
        </p:nvSpPr>
        <p:spPr>
          <a:xfrm>
            <a:off x="1872208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124" name="直線接點 123"/>
          <p:cNvCxnSpPr/>
          <p:nvPr/>
        </p:nvCxnSpPr>
        <p:spPr bwMode="auto">
          <a:xfrm flipV="1">
            <a:off x="2814118" y="2043112"/>
            <a:ext cx="0" cy="233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文字方塊 124"/>
          <p:cNvSpPr txBox="1"/>
          <p:nvPr/>
        </p:nvSpPr>
        <p:spPr>
          <a:xfrm>
            <a:off x="2736304" y="1953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cxnSp>
        <p:nvCxnSpPr>
          <p:cNvPr id="126" name="直線接點 125"/>
          <p:cNvCxnSpPr/>
          <p:nvPr/>
        </p:nvCxnSpPr>
        <p:spPr bwMode="auto">
          <a:xfrm flipV="1">
            <a:off x="3606206" y="1809900"/>
            <a:ext cx="0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文字方塊 126"/>
          <p:cNvSpPr txBox="1"/>
          <p:nvPr/>
        </p:nvSpPr>
        <p:spPr>
          <a:xfrm>
            <a:off x="3528392" y="1800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128" name="直線接點 127"/>
          <p:cNvCxnSpPr/>
          <p:nvPr/>
        </p:nvCxnSpPr>
        <p:spPr bwMode="auto">
          <a:xfrm flipV="1">
            <a:off x="4392488" y="180990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4308430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5256584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131" name="直線接點 130"/>
          <p:cNvCxnSpPr/>
          <p:nvPr/>
        </p:nvCxnSpPr>
        <p:spPr bwMode="auto">
          <a:xfrm flipH="1" flipV="1">
            <a:off x="5256584" y="1521868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接點 36"/>
          <p:cNvCxnSpPr/>
          <p:nvPr/>
        </p:nvCxnSpPr>
        <p:spPr bwMode="auto">
          <a:xfrm>
            <a:off x="2323306" y="1060203"/>
            <a:ext cx="13572" cy="5105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線接點 133"/>
          <p:cNvCxnSpPr/>
          <p:nvPr/>
        </p:nvCxnSpPr>
        <p:spPr bwMode="auto">
          <a:xfrm>
            <a:off x="2323306" y="6028990"/>
            <a:ext cx="152861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線接點 134"/>
          <p:cNvCxnSpPr/>
          <p:nvPr/>
        </p:nvCxnSpPr>
        <p:spPr bwMode="auto">
          <a:xfrm>
            <a:off x="3851920" y="1060203"/>
            <a:ext cx="0" cy="5105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3347864" y="6021288"/>
                <a:ext cx="1104918" cy="496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(5+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𝟖</m:t>
                        </m:r>
                      </m:e>
                    </m:rad>
                  </m:oMath>
                </a14:m>
                <a:r>
                  <a:rPr lang="en-US" altLang="zh-TW" b="1" i="1" dirty="0" smtClean="0"/>
                  <a:t>)</a:t>
                </a:r>
                <a:endParaRPr lang="zh-TW" altLang="en-US" b="1" i="1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6021288"/>
                <a:ext cx="1104918" cy="496354"/>
              </a:xfrm>
              <a:prstGeom prst="rect">
                <a:avLst/>
              </a:prstGeom>
              <a:blipFill rotWithShape="1">
                <a:blip r:embed="rId4"/>
                <a:stretch>
                  <a:fillRect l="-8287" t="-2469" r="-8287" b="-28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1979712" y="6028990"/>
                <a:ext cx="1032783" cy="496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(5-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𝟖</m:t>
                        </m:r>
                      </m:e>
                    </m:rad>
                  </m:oMath>
                </a14:m>
                <a:r>
                  <a:rPr lang="en-US" altLang="zh-TW" b="1" i="1" dirty="0" smtClean="0"/>
                  <a:t>)</a:t>
                </a:r>
                <a:endParaRPr lang="zh-TW" altLang="en-US" b="1" i="1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6028990"/>
                <a:ext cx="1032783" cy="496354"/>
              </a:xfrm>
              <a:prstGeom prst="rect">
                <a:avLst/>
              </a:prstGeom>
              <a:blipFill rotWithShape="1">
                <a:blip r:embed="rId5"/>
                <a:stretch>
                  <a:fillRect l="-9467" t="-2469" r="-8876" b="-28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接點 144"/>
          <p:cNvCxnSpPr/>
          <p:nvPr/>
        </p:nvCxnSpPr>
        <p:spPr bwMode="auto">
          <a:xfrm>
            <a:off x="3059832" y="1052736"/>
            <a:ext cx="508" cy="3528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接點 146"/>
          <p:cNvCxnSpPr/>
          <p:nvPr/>
        </p:nvCxnSpPr>
        <p:spPr bwMode="auto">
          <a:xfrm>
            <a:off x="2555776" y="1052736"/>
            <a:ext cx="508" cy="3528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接點 147"/>
          <p:cNvCxnSpPr/>
          <p:nvPr/>
        </p:nvCxnSpPr>
        <p:spPr bwMode="auto">
          <a:xfrm>
            <a:off x="2555776" y="4509120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文字方塊 149"/>
          <p:cNvSpPr txBox="1"/>
          <p:nvPr/>
        </p:nvSpPr>
        <p:spPr>
          <a:xfrm>
            <a:off x="2843808" y="443711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(4+1)</a:t>
            </a:r>
            <a:endParaRPr lang="zh-TW" altLang="en-US" b="1" i="1"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2043461" y="44371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(4-1)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380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pic>
        <p:nvPicPr>
          <p:cNvPr id="98" name="圖片 97" descr="http://uva.onlinejudge.org/external/103/p1038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89820"/>
            <a:ext cx="7200800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99" name="直線接點 98"/>
          <p:cNvCxnSpPr/>
          <p:nvPr/>
        </p:nvCxnSpPr>
        <p:spPr bwMode="auto">
          <a:xfrm>
            <a:off x="1728192" y="2313956"/>
            <a:ext cx="540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橢圓 99"/>
          <p:cNvSpPr/>
          <p:nvPr/>
        </p:nvSpPr>
        <p:spPr bwMode="auto">
          <a:xfrm>
            <a:off x="1944216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1810943" y="10978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808312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" name="橢圓 102"/>
          <p:cNvSpPr/>
          <p:nvPr/>
        </p:nvSpPr>
        <p:spPr bwMode="auto">
          <a:xfrm>
            <a:off x="3024336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4" name="橢圓 103"/>
          <p:cNvSpPr/>
          <p:nvPr/>
        </p:nvSpPr>
        <p:spPr bwMode="auto">
          <a:xfrm>
            <a:off x="3600400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5" name="橢圓 104"/>
          <p:cNvSpPr/>
          <p:nvPr/>
        </p:nvSpPr>
        <p:spPr bwMode="auto">
          <a:xfrm>
            <a:off x="4392488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5256584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7" name="橢圓 106"/>
          <p:cNvSpPr/>
          <p:nvPr/>
        </p:nvSpPr>
        <p:spPr bwMode="auto">
          <a:xfrm>
            <a:off x="6048672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6840760" y="22419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2613774" y="10898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</a:t>
            </a:r>
            <a:endParaRPr lang="zh-TW" altLang="en-US" b="1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880320" y="10898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3456384" y="10602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320480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5134054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13</a:t>
            </a:r>
            <a:endParaRPr lang="zh-TW" altLang="en-US" b="1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854134" y="10178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16</a:t>
            </a:r>
            <a:endParaRPr lang="zh-TW" altLang="en-US" b="1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624736" y="9458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cxnSp>
        <p:nvCxnSpPr>
          <p:cNvPr id="116" name="直線接點 115"/>
          <p:cNvCxnSpPr/>
          <p:nvPr/>
        </p:nvCxnSpPr>
        <p:spPr bwMode="auto">
          <a:xfrm flipH="1" flipV="1">
            <a:off x="6870958" y="1305845"/>
            <a:ext cx="5806" cy="1008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文字方塊 116"/>
          <p:cNvSpPr txBox="1"/>
          <p:nvPr/>
        </p:nvSpPr>
        <p:spPr>
          <a:xfrm>
            <a:off x="6768752" y="152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10</a:t>
            </a:r>
            <a:endParaRPr lang="zh-TW" altLang="en-US" sz="1800" b="1" dirty="0"/>
          </a:p>
        </p:txBody>
      </p:sp>
      <p:cxnSp>
        <p:nvCxnSpPr>
          <p:cNvPr id="118" name="直線接點 117"/>
          <p:cNvCxnSpPr/>
          <p:nvPr/>
        </p:nvCxnSpPr>
        <p:spPr bwMode="auto">
          <a:xfrm flipV="1">
            <a:off x="6048672" y="180990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文字方塊 118"/>
          <p:cNvSpPr txBox="1"/>
          <p:nvPr/>
        </p:nvSpPr>
        <p:spPr>
          <a:xfrm>
            <a:off x="5993214" y="19446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3040886" y="1593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121" name="直線接點 120"/>
          <p:cNvCxnSpPr/>
          <p:nvPr/>
        </p:nvCxnSpPr>
        <p:spPr bwMode="auto">
          <a:xfrm flipH="1" flipV="1">
            <a:off x="3090538" y="1559501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線接點 121"/>
          <p:cNvCxnSpPr/>
          <p:nvPr/>
        </p:nvCxnSpPr>
        <p:spPr bwMode="auto">
          <a:xfrm flipH="1" flipV="1">
            <a:off x="1944216" y="1809900"/>
            <a:ext cx="5806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文字方塊 122"/>
          <p:cNvSpPr txBox="1"/>
          <p:nvPr/>
        </p:nvSpPr>
        <p:spPr>
          <a:xfrm>
            <a:off x="1872208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124" name="直線接點 123"/>
          <p:cNvCxnSpPr/>
          <p:nvPr/>
        </p:nvCxnSpPr>
        <p:spPr bwMode="auto">
          <a:xfrm flipV="1">
            <a:off x="2814118" y="2043112"/>
            <a:ext cx="0" cy="233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文字方塊 124"/>
          <p:cNvSpPr txBox="1"/>
          <p:nvPr/>
        </p:nvSpPr>
        <p:spPr>
          <a:xfrm>
            <a:off x="2736304" y="1953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1</a:t>
            </a:r>
            <a:endParaRPr lang="zh-TW" altLang="en-US" sz="1800" b="1" dirty="0"/>
          </a:p>
        </p:txBody>
      </p:sp>
      <p:cxnSp>
        <p:nvCxnSpPr>
          <p:cNvPr id="126" name="直線接點 125"/>
          <p:cNvCxnSpPr/>
          <p:nvPr/>
        </p:nvCxnSpPr>
        <p:spPr bwMode="auto">
          <a:xfrm flipV="1">
            <a:off x="3606206" y="1809900"/>
            <a:ext cx="0" cy="466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文字方塊 126"/>
          <p:cNvSpPr txBox="1"/>
          <p:nvPr/>
        </p:nvSpPr>
        <p:spPr>
          <a:xfrm>
            <a:off x="3528392" y="1800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cxnSp>
        <p:nvCxnSpPr>
          <p:cNvPr id="128" name="直線接點 127"/>
          <p:cNvCxnSpPr/>
          <p:nvPr/>
        </p:nvCxnSpPr>
        <p:spPr bwMode="auto">
          <a:xfrm flipV="1">
            <a:off x="4392488" y="1809900"/>
            <a:ext cx="0" cy="5040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文字方塊 128"/>
          <p:cNvSpPr txBox="1"/>
          <p:nvPr/>
        </p:nvSpPr>
        <p:spPr>
          <a:xfrm>
            <a:off x="4308430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2</a:t>
            </a:r>
            <a:endParaRPr lang="zh-TW" altLang="en-US" sz="1800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5256584" y="1746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3</a:t>
            </a:r>
            <a:endParaRPr lang="zh-TW" altLang="en-US" sz="1800" b="1" dirty="0"/>
          </a:p>
        </p:txBody>
      </p:sp>
      <p:cxnSp>
        <p:nvCxnSpPr>
          <p:cNvPr id="131" name="直線接點 130"/>
          <p:cNvCxnSpPr/>
          <p:nvPr/>
        </p:nvCxnSpPr>
        <p:spPr bwMode="auto">
          <a:xfrm flipH="1" flipV="1">
            <a:off x="5256584" y="1521868"/>
            <a:ext cx="5806" cy="754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接點 49"/>
          <p:cNvCxnSpPr/>
          <p:nvPr/>
        </p:nvCxnSpPr>
        <p:spPr bwMode="auto">
          <a:xfrm>
            <a:off x="1680710" y="4797152"/>
            <a:ext cx="80305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接點 59"/>
          <p:cNvCxnSpPr/>
          <p:nvPr/>
        </p:nvCxnSpPr>
        <p:spPr bwMode="auto">
          <a:xfrm>
            <a:off x="2555776" y="5411217"/>
            <a:ext cx="50456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接點 65"/>
          <p:cNvCxnSpPr/>
          <p:nvPr/>
        </p:nvCxnSpPr>
        <p:spPr bwMode="auto">
          <a:xfrm>
            <a:off x="2339752" y="5013176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1835696" y="45515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2915816" y="479715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B</a:t>
            </a:r>
            <a:endParaRPr lang="zh-TW" altLang="en-US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2579309" y="51571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77" name="直線接點 76"/>
          <p:cNvCxnSpPr/>
          <p:nvPr/>
        </p:nvCxnSpPr>
        <p:spPr bwMode="auto">
          <a:xfrm>
            <a:off x="3203848" y="5589240"/>
            <a:ext cx="86409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文字方塊 79"/>
          <p:cNvSpPr txBox="1"/>
          <p:nvPr/>
        </p:nvSpPr>
        <p:spPr>
          <a:xfrm>
            <a:off x="3419872" y="534359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</a:t>
            </a:r>
            <a:endParaRPr lang="zh-TW" altLang="en-US" b="1" dirty="0"/>
          </a:p>
        </p:txBody>
      </p:sp>
      <p:cxnSp>
        <p:nvCxnSpPr>
          <p:cNvPr id="81" name="直線接點 80"/>
          <p:cNvCxnSpPr/>
          <p:nvPr/>
        </p:nvCxnSpPr>
        <p:spPr bwMode="auto">
          <a:xfrm>
            <a:off x="3995936" y="5805264"/>
            <a:ext cx="93610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4283968" y="555962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</a:t>
            </a:r>
            <a:endParaRPr lang="zh-TW" altLang="en-US" b="1" dirty="0"/>
          </a:p>
        </p:txBody>
      </p:sp>
      <p:cxnSp>
        <p:nvCxnSpPr>
          <p:cNvPr id="85" name="直線接點 84"/>
          <p:cNvCxnSpPr/>
          <p:nvPr/>
        </p:nvCxnSpPr>
        <p:spPr bwMode="auto">
          <a:xfrm>
            <a:off x="4572000" y="6021288"/>
            <a:ext cx="144355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文字方塊 86"/>
          <p:cNvSpPr txBox="1"/>
          <p:nvPr/>
        </p:nvSpPr>
        <p:spPr>
          <a:xfrm>
            <a:off x="5076056" y="577564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F</a:t>
            </a:r>
            <a:endParaRPr lang="zh-TW" altLang="en-US" b="1" dirty="0"/>
          </a:p>
        </p:txBody>
      </p:sp>
      <p:cxnSp>
        <p:nvCxnSpPr>
          <p:cNvPr id="88" name="直線接點 87"/>
          <p:cNvCxnSpPr/>
          <p:nvPr/>
        </p:nvCxnSpPr>
        <p:spPr bwMode="auto">
          <a:xfrm>
            <a:off x="5652120" y="6237312"/>
            <a:ext cx="97261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字方塊 89"/>
          <p:cNvSpPr txBox="1"/>
          <p:nvPr/>
        </p:nvSpPr>
        <p:spPr>
          <a:xfrm>
            <a:off x="5999982" y="599167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cxnSp>
        <p:nvCxnSpPr>
          <p:cNvPr id="92" name="直線接點 91"/>
          <p:cNvCxnSpPr/>
          <p:nvPr/>
        </p:nvCxnSpPr>
        <p:spPr bwMode="auto">
          <a:xfrm flipV="1">
            <a:off x="5903640" y="6597352"/>
            <a:ext cx="1404664" cy="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字方塊 93"/>
          <p:cNvSpPr txBox="1"/>
          <p:nvPr/>
        </p:nvSpPr>
        <p:spPr>
          <a:xfrm>
            <a:off x="6380734" y="635171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</a:t>
            </a:r>
            <a:endParaRPr lang="zh-TW" altLang="en-US" b="1" dirty="0"/>
          </a:p>
        </p:txBody>
      </p:sp>
      <p:cxnSp>
        <p:nvCxnSpPr>
          <p:cNvPr id="30" name="直線接點 29"/>
          <p:cNvCxnSpPr/>
          <p:nvPr/>
        </p:nvCxnSpPr>
        <p:spPr bwMode="auto">
          <a:xfrm>
            <a:off x="1680710" y="4551511"/>
            <a:ext cx="55035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5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1269</TotalTime>
  <Words>406</Words>
  <Application>Microsoft Office PowerPoint</Application>
  <PresentationFormat>如螢幕大小 (4:3)</PresentationFormat>
  <Paragraphs>214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古典-1</vt:lpstr>
      <vt:lpstr>Uva 10382</vt:lpstr>
      <vt:lpstr>Problem Descriptions</vt:lpstr>
      <vt:lpstr>Problem Descriptions</vt:lpstr>
      <vt:lpstr>Problem Descriptions</vt:lpstr>
      <vt:lpstr>Example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Time Complexity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650</cp:revision>
  <dcterms:created xsi:type="dcterms:W3CDTF">2007-09-17T04:06:35Z</dcterms:created>
  <dcterms:modified xsi:type="dcterms:W3CDTF">2019-01-01T13:18:21Z</dcterms:modified>
</cp:coreProperties>
</file>