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2" r:id="rId6"/>
    <p:sldId id="280" r:id="rId7"/>
    <p:sldId id="281" r:id="rId8"/>
    <p:sldId id="263" r:id="rId9"/>
    <p:sldId id="261" r:id="rId10"/>
    <p:sldId id="276" r:id="rId11"/>
    <p:sldId id="277" r:id="rId12"/>
    <p:sldId id="279" r:id="rId13"/>
    <p:sldId id="274" r:id="rId14"/>
    <p:sldId id="27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7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A3B54-5976-477E-949D-78DBBCE0B8D5}" type="datetimeFigureOut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DA3AE-7052-447D-8616-CDDD7E362E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6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85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29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3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7DA3AE-7052-447D-8616-CDDD7E362E7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33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D0AE4-0F06-42EC-9C37-35350E310DDD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52E4-35BD-4CAE-A327-A350E527844B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1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463E-4177-4F64-9135-F1C839F82744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23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E0BCC-F8FC-42ED-AFDB-493DE435C476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32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ABC1-27CD-4A74-8ECB-90BBE7910547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0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4189-0B9A-49C7-A586-C13C49C2E281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7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7005-6E4F-47C8-938A-21586ABA7E3A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B329-74DD-466E-9FB1-4D5B2B80B614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3DD-9623-401C-8370-C1D4E7B077F3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CFB1-77CF-4AB0-BC57-6D3657DAB88A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1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75C6-1F35-41BA-B49B-01CD6777EEFC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758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CE46-9E1E-4EA3-8E22-2F29B37D51DD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86F1-9CCE-4A69-817A-BBB6C891A2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00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10391 Compound Words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21405" y="404098"/>
            <a:ext cx="1117059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#include &lt;</a:t>
            </a:r>
            <a:r>
              <a:rPr lang="en-US" altLang="zh-TW" sz="2400" dirty="0" err="1" smtClean="0"/>
              <a:t>cstdio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#include &lt;</a:t>
            </a:r>
            <a:r>
              <a:rPr lang="en-US" altLang="zh-TW" sz="2400" dirty="0" err="1" smtClean="0"/>
              <a:t>cstring</a:t>
            </a:r>
            <a:r>
              <a:rPr lang="en-US" altLang="zh-TW" sz="2400" dirty="0" smtClean="0"/>
              <a:t>&gt;</a:t>
            </a:r>
          </a:p>
          <a:p>
            <a:r>
              <a:rPr lang="en-US" altLang="zh-TW" sz="2400" dirty="0" smtClean="0"/>
              <a:t>#define N 120000</a:t>
            </a:r>
          </a:p>
          <a:p>
            <a:r>
              <a:rPr lang="en-US" altLang="zh-TW" sz="2400" dirty="0" smtClean="0"/>
              <a:t>#define LEN 110</a:t>
            </a:r>
          </a:p>
          <a:p>
            <a:r>
              <a:rPr lang="en-US" altLang="zh-TW" sz="2400" dirty="0" smtClean="0"/>
              <a:t>#define P 0x7fffffff</a:t>
            </a:r>
          </a:p>
          <a:p>
            <a:endParaRPr lang="en-US" altLang="zh-TW" sz="2400" dirty="0" smtClean="0"/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n,tot</a:t>
            </a:r>
            <a:r>
              <a:rPr lang="en-US" altLang="zh-TW" sz="2400" dirty="0" smtClean="0"/>
              <a:t>;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tot: array e index</a:t>
            </a:r>
          </a:p>
          <a:p>
            <a:r>
              <a:rPr lang="en-US" altLang="zh-TW" sz="2400" dirty="0" smtClean="0"/>
              <a:t>char word[N+10][LEN];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儲存輸入的</a:t>
            </a:r>
            <a:r>
              <a:rPr lang="en-US" altLang="zh-TW" sz="2400" dirty="0" smtClean="0">
                <a:solidFill>
                  <a:srgbClr val="0070C0"/>
                </a:solidFill>
              </a:rPr>
              <a:t>dictionary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word</a:t>
            </a:r>
          </a:p>
          <a:p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head [N+10];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hash table</a:t>
            </a:r>
          </a:p>
          <a:p>
            <a:r>
              <a:rPr lang="en-US" altLang="zh-TW" sz="2400" dirty="0" err="1"/>
              <a:t>s</a:t>
            </a:r>
            <a:r>
              <a:rPr lang="en-US" altLang="zh-TW" sz="2400" dirty="0" err="1" smtClean="0"/>
              <a:t>truct</a:t>
            </a:r>
            <a:r>
              <a:rPr lang="en-US" altLang="zh-TW" sz="2400" dirty="0" smtClean="0"/>
              <a:t> list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chained list node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的資料結構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n;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n: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所存的</a:t>
            </a:r>
            <a:r>
              <a:rPr lang="en-US" altLang="zh-TW" sz="2400" dirty="0" smtClean="0">
                <a:solidFill>
                  <a:srgbClr val="0070C0"/>
                </a:solidFill>
              </a:rPr>
              <a:t>word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位在</a:t>
            </a:r>
            <a:r>
              <a:rPr lang="en-US" altLang="zh-TW" sz="2400" dirty="0" smtClean="0">
                <a:solidFill>
                  <a:srgbClr val="0070C0"/>
                </a:solidFill>
              </a:rPr>
              <a:t>array word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何處</a:t>
            </a:r>
            <a:r>
              <a:rPr lang="en-US" altLang="zh-TW" sz="2400" dirty="0" smtClean="0">
                <a:solidFill>
                  <a:srgbClr val="0070C0"/>
                </a:solidFill>
              </a:rPr>
              <a:t>(array word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index)</a:t>
            </a:r>
            <a:r>
              <a:rPr lang="zh-TW" altLang="en-US" sz="2400" dirty="0" smtClean="0"/>
              <a:t>      </a:t>
            </a:r>
            <a:endParaRPr lang="en-US" altLang="zh-TW" sz="2400" dirty="0" smtClean="0"/>
          </a:p>
          <a:p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next;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next: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</a:t>
            </a:r>
            <a:r>
              <a:rPr lang="zh-TW" altLang="en-US" sz="2400" dirty="0" smtClean="0">
                <a:solidFill>
                  <a:srgbClr val="0070C0"/>
                </a:solidFill>
              </a:rPr>
              <a:t>個</a:t>
            </a:r>
            <a:r>
              <a:rPr lang="en-US" altLang="zh-TW" sz="2400" dirty="0" smtClean="0">
                <a:solidFill>
                  <a:srgbClr val="0070C0"/>
                </a:solidFill>
              </a:rPr>
              <a:t>node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具有相同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value word)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存在何處</a:t>
            </a:r>
            <a:r>
              <a:rPr lang="en-US" altLang="zh-TW" sz="2400" dirty="0" smtClean="0">
                <a:solidFill>
                  <a:srgbClr val="0070C0"/>
                </a:solidFill>
              </a:rPr>
              <a:t>(array e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index)</a:t>
            </a:r>
          </a:p>
          <a:p>
            <a:r>
              <a:rPr lang="en-US" altLang="zh-TW" sz="2400" dirty="0" smtClean="0"/>
              <a:t>}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[N+10];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array 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作為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 node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available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space</a:t>
            </a:r>
          </a:p>
          <a:p>
            <a:endParaRPr lang="en-US" altLang="zh-TW" sz="2800" dirty="0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5E8CA-8CA9-47B6-A3E0-BD35207B6128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615948" y="0"/>
            <a:ext cx="289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10391 Code (1/5)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652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73215" y="443708"/>
            <a:ext cx="118488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void add(unsigned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index ,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m)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把字串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word[m]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sz="2400" dirty="0" smtClean="0">
                <a:solidFill>
                  <a:srgbClr val="0070C0"/>
                </a:solidFill>
              </a:rPr>
              <a:t>hash table</a:t>
            </a:r>
          </a:p>
          <a:p>
            <a:r>
              <a:rPr lang="en-US" altLang="zh-TW" sz="2400" dirty="0" smtClean="0"/>
              <a:t>{                                           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index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BKDRHash</a:t>
            </a:r>
            <a:r>
              <a:rPr lang="en-US" altLang="zh-TW" sz="2400" dirty="0" smtClean="0">
                <a:solidFill>
                  <a:srgbClr val="0070C0"/>
                </a:solidFill>
              </a:rPr>
              <a:t>(word[m])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value</a:t>
            </a:r>
          </a:p>
          <a:p>
            <a:r>
              <a:rPr lang="en-US" altLang="zh-TW" sz="2400" dirty="0" smtClean="0"/>
              <a:t>   e[tot].n = m;      </a:t>
            </a:r>
            <a:r>
              <a:rPr lang="zh-TW" altLang="en-US" sz="2400" dirty="0" smtClean="0"/>
              <a:t> 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word[m]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sz="2400" dirty="0" smtClean="0">
                <a:solidFill>
                  <a:srgbClr val="0070C0"/>
                </a:solidFill>
              </a:rPr>
              <a:t>node e[tot]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作為新增的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 list node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</a:t>
            </a:r>
            <a:r>
              <a:rPr lang="en-US" altLang="zh-TW" sz="2400" dirty="0" smtClean="0"/>
              <a:t>e[tot].next = head[index];</a:t>
            </a:r>
            <a:r>
              <a:rPr lang="zh-TW" altLang="en-US" sz="2400" dirty="0" smtClean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2400" dirty="0">
                <a:solidFill>
                  <a:srgbClr val="0070C0"/>
                </a:solidFill>
              </a:rPr>
              <a:t>node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e[tot]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插入</a:t>
            </a:r>
            <a:r>
              <a:rPr lang="en-US" altLang="zh-TW" sz="2400" dirty="0">
                <a:solidFill>
                  <a:srgbClr val="0070C0"/>
                </a:solidFill>
              </a:rPr>
              <a:t>chained list head[index]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的最前端</a:t>
            </a:r>
            <a:endParaRPr lang="en-US" altLang="zh-TW" sz="2400" dirty="0" smtClean="0"/>
          </a:p>
          <a:p>
            <a:r>
              <a:rPr lang="en-US" altLang="zh-TW" sz="2400" dirty="0" smtClean="0"/>
              <a:t>   head[index] = tot++;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tot: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下一個來自</a:t>
            </a:r>
            <a:r>
              <a:rPr lang="en-US" altLang="zh-TW" sz="2400" dirty="0" smtClean="0">
                <a:solidFill>
                  <a:srgbClr val="0070C0"/>
                </a:solidFill>
              </a:rPr>
              <a:t>available list (array e)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r>
              <a:rPr lang="en-US" altLang="zh-TW" sz="2400" dirty="0" smtClean="0">
                <a:solidFill>
                  <a:srgbClr val="0070C0"/>
                </a:solidFill>
              </a:rPr>
              <a:t>(array e index)</a:t>
            </a:r>
          </a:p>
          <a:p>
            <a:r>
              <a:rPr lang="en-US" altLang="zh-TW" sz="2400" dirty="0" smtClean="0"/>
              <a:t>}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unsigned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BKDRHash</a:t>
            </a:r>
            <a:r>
              <a:rPr lang="en-US" altLang="zh-TW" sz="2400" dirty="0" smtClean="0">
                <a:solidFill>
                  <a:srgbClr val="FF0000"/>
                </a:solidFill>
              </a:rPr>
              <a:t>(char *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dirty="0" smtClean="0">
                <a:solidFill>
                  <a:srgbClr val="FF0000"/>
                </a:solidFill>
              </a:rPr>
              <a:t>)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BKDR hash function</a:t>
            </a: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seed = 131;</a:t>
            </a:r>
          </a:p>
          <a:p>
            <a:r>
              <a:rPr lang="en-US" altLang="zh-TW" sz="2400" dirty="0" smtClean="0"/>
              <a:t>   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hash = 0;</a:t>
            </a:r>
          </a:p>
          <a:p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strlen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);</a:t>
            </a:r>
          </a:p>
          <a:p>
            <a:r>
              <a:rPr lang="en-US" altLang="zh-TW" sz="2400" dirty="0" smtClean="0"/>
              <a:t>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i=0; i&lt;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; i++)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by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horner’s</a:t>
            </a:r>
            <a:r>
              <a:rPr lang="en-US" altLang="zh-TW" sz="2400" dirty="0" smtClean="0">
                <a:solidFill>
                  <a:srgbClr val="0070C0"/>
                </a:solidFill>
              </a:rPr>
              <a:t> rule</a:t>
            </a:r>
          </a:p>
          <a:p>
            <a:r>
              <a:rPr lang="en-US" altLang="zh-TW" sz="2400" dirty="0" smtClean="0"/>
              <a:t>      hash = hash * seed + 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];</a:t>
            </a:r>
          </a:p>
          <a:p>
            <a:r>
              <a:rPr lang="en-US" altLang="zh-TW" sz="2400" dirty="0" smtClean="0"/>
              <a:t>   return (hash </a:t>
            </a:r>
            <a:r>
              <a:rPr lang="en-US" altLang="zh-TW" sz="2400" dirty="0" smtClean="0">
                <a:solidFill>
                  <a:srgbClr val="FF0000"/>
                </a:solidFill>
              </a:rPr>
              <a:t>&amp;</a:t>
            </a:r>
            <a:r>
              <a:rPr lang="en-US" altLang="zh-TW" sz="2400" dirty="0" smtClean="0"/>
              <a:t> P) % N;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P=0x7fffffff</a:t>
            </a:r>
          </a:p>
          <a:p>
            <a:r>
              <a:rPr lang="en-US" altLang="zh-TW" sz="2400" dirty="0" smtClean="0"/>
              <a:t>}</a:t>
            </a:r>
            <a:r>
              <a:rPr lang="zh-TW" altLang="en-US" sz="2400" dirty="0" smtClean="0"/>
              <a:t>  </a:t>
            </a:r>
            <a:endParaRPr lang="en-US" altLang="zh-TW" sz="2400" dirty="0" smtClean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293E-E377-4795-A100-8B22518DF426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15948" y="0"/>
            <a:ext cx="289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10391 Code (2/5)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3651624" y="3768316"/>
                <a:ext cx="8540376" cy="55297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hash</m:t>
                      </m:r>
                      <m:r>
                        <a:rPr lang="en-US" sz="20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string</m:t>
                      </m:r>
                      <m:r>
                        <a:rPr lang="en-US" sz="2000" b="0" i="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ctrlPr>
                            <a:rPr 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zh-TW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𝑠𝑒𝑒𝑑</m:t>
                                      </m:r>
                                    </m:e>
                                  </m:d>
                                  <m: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𝑠𝑒𝑒𝑑</m:t>
                              </m:r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𝑠𝑒𝑒𝑑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1624" y="3768316"/>
                <a:ext cx="8540376" cy="5529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2"/>
          <p:cNvSpPr txBox="1">
            <a:spLocks noChangeArrowheads="1"/>
          </p:cNvSpPr>
          <p:nvPr/>
        </p:nvSpPr>
        <p:spPr bwMode="auto">
          <a:xfrm>
            <a:off x="3613019" y="4238896"/>
            <a:ext cx="6001531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BKDR hash(string) 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( </a:t>
            </a:r>
            <a:r>
              <a:rPr lang="en-US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hash(string) &amp; </a:t>
            </a:r>
            <a:r>
              <a:rPr lang="en-US" sz="20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0x7FFFFFFF </a:t>
            </a:r>
            <a:r>
              <a:rPr lang="en-US" sz="20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20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% N</a:t>
            </a:r>
            <a:endParaRPr lang="zh-TW" sz="2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47606" y="3732550"/>
            <a:ext cx="8414479" cy="97436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770492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find(char *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dirty="0" smtClean="0">
                <a:solidFill>
                  <a:srgbClr val="FF0000"/>
                </a:solidFill>
              </a:rPr>
              <a:t>)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搜尋字串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是否在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index = </a:t>
            </a:r>
            <a:r>
              <a:rPr lang="en-US" altLang="zh-TW" sz="2400" dirty="0" err="1" smtClean="0"/>
              <a:t>BKDRHash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str</a:t>
            </a:r>
            <a:r>
              <a:rPr lang="en-US" altLang="zh-TW" sz="2400" dirty="0" smtClean="0"/>
              <a:t>);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先算</a:t>
            </a:r>
            <a:r>
              <a:rPr lang="en-US" altLang="zh-TW" sz="2400" dirty="0" smtClean="0">
                <a:solidFill>
                  <a:srgbClr val="0070C0"/>
                </a:solidFill>
              </a:rPr>
              <a:t>BKDR hash value</a:t>
            </a:r>
          </a:p>
          <a:p>
            <a:r>
              <a:rPr lang="en-US" altLang="zh-TW" sz="2400" dirty="0" smtClean="0"/>
              <a:t>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k=head[index]; k!=-1; k=e[k].next) {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</a:t>
            </a:r>
            <a:r>
              <a:rPr lang="en-US" altLang="zh-TW" sz="2400" dirty="0" smtClean="0">
                <a:solidFill>
                  <a:srgbClr val="0070C0"/>
                </a:solidFill>
              </a:rPr>
              <a:t>head[index]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chained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list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去找是否存在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字串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m = e[k].n;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node e[k]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內代表的</a:t>
            </a:r>
            <a:r>
              <a:rPr lang="en-US" altLang="zh-TW" sz="2400" dirty="0" smtClean="0">
                <a:solidFill>
                  <a:srgbClr val="0070C0"/>
                </a:solidFill>
              </a:rPr>
              <a:t>word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word[e[k].n]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word[m]</a:t>
            </a:r>
          </a:p>
          <a:p>
            <a:r>
              <a:rPr lang="en-US" altLang="zh-TW" sz="2400" dirty="0" smtClean="0"/>
              <a:t>      if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</a:rPr>
              <a:t>!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strcmp</a:t>
            </a:r>
            <a:r>
              <a:rPr lang="en-US" altLang="zh-TW" sz="2400" dirty="0" smtClean="0">
                <a:solidFill>
                  <a:srgbClr val="FF0000"/>
                </a:solidFill>
              </a:rPr>
              <a:t>(word[m] ,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str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         return k;</a:t>
            </a:r>
            <a:r>
              <a:rPr lang="zh-TW" altLang="en-US" sz="2400" dirty="0" smtClean="0"/>
              <a:t>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找到了</a:t>
            </a:r>
            <a:r>
              <a:rPr lang="en-US" altLang="zh-TW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回傳此</a:t>
            </a:r>
            <a:r>
              <a:rPr lang="en-US" altLang="zh-TW" sz="2400" dirty="0" smtClean="0">
                <a:solidFill>
                  <a:srgbClr val="0070C0"/>
                </a:solidFill>
              </a:rPr>
              <a:t>node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2400" dirty="0" smtClean="0">
                <a:solidFill>
                  <a:srgbClr val="0070C0"/>
                </a:solidFill>
              </a:rPr>
              <a:t>array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的位置</a:t>
            </a:r>
            <a:r>
              <a:rPr lang="en-US" altLang="zh-TW" sz="2400" dirty="0" smtClean="0">
                <a:solidFill>
                  <a:srgbClr val="0070C0"/>
                </a:solidFill>
              </a:rPr>
              <a:t>(k),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重點是非</a:t>
            </a:r>
            <a:r>
              <a:rPr lang="en-US" altLang="zh-TW" sz="2400" dirty="0" smtClean="0">
                <a:solidFill>
                  <a:srgbClr val="0070C0"/>
                </a:solidFill>
              </a:rPr>
              <a:t>-1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即可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}</a:t>
            </a:r>
          </a:p>
          <a:p>
            <a:r>
              <a:rPr lang="en-US" altLang="zh-TW" sz="2400" dirty="0" smtClean="0"/>
              <a:t>   return -1;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沒找到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D3473-E9A3-457C-A8B0-521AF58F28CD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15948" y="0"/>
            <a:ext cx="289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10391 Code (3/5)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7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34669" y="573637"/>
            <a:ext cx="106460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int</a:t>
            </a:r>
            <a:r>
              <a:rPr lang="en-US" altLang="zh-TW" sz="2400" dirty="0" smtClean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TW" sz="2400" dirty="0" smtClean="0"/>
              <a:t>{</a:t>
            </a:r>
          </a:p>
          <a:p>
            <a:r>
              <a:rPr lang="en-US" altLang="zh-TW" sz="2400" dirty="0" smtClean="0"/>
              <a:t>   n = tot = 0;</a:t>
            </a:r>
          </a:p>
          <a:p>
            <a:r>
              <a:rPr lang="en-US" altLang="zh-TW" sz="2400" dirty="0" smtClean="0"/>
              <a:t>   </a:t>
            </a:r>
            <a:r>
              <a:rPr lang="en-US" altLang="zh-TW" sz="2400" dirty="0" err="1" smtClean="0"/>
              <a:t>memset</a:t>
            </a:r>
            <a:r>
              <a:rPr lang="en-US" altLang="zh-TW" sz="2400" dirty="0" smtClean="0"/>
              <a:t>(head,-1,sizeof(head));</a:t>
            </a:r>
          </a:p>
          <a:p>
            <a:r>
              <a:rPr lang="en-US" altLang="zh-TW" sz="2400" dirty="0" smtClean="0"/>
              <a:t>   while(</a:t>
            </a:r>
            <a:r>
              <a:rPr lang="en-US" altLang="zh-TW" sz="2400" dirty="0" err="1" smtClean="0"/>
              <a:t>scanf</a:t>
            </a:r>
            <a:r>
              <a:rPr lang="en-US" altLang="zh-TW" sz="2400" dirty="0" smtClean="0"/>
              <a:t>(“%</a:t>
            </a:r>
            <a:r>
              <a:rPr lang="en-US" altLang="zh-TW" sz="2400" dirty="0" err="1" smtClean="0"/>
              <a:t>s”,word</a:t>
            </a:r>
            <a:r>
              <a:rPr lang="en-US" altLang="zh-TW" sz="2400" dirty="0" smtClean="0"/>
              <a:t>[n])!=EOF) { 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輸入資料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unsigned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index = </a:t>
            </a:r>
            <a:r>
              <a:rPr lang="en-US" altLang="zh-TW" sz="2400" dirty="0" err="1" smtClean="0"/>
              <a:t>BKDRHash</a:t>
            </a:r>
            <a:r>
              <a:rPr lang="en-US" altLang="zh-TW" sz="2400" dirty="0" smtClean="0"/>
              <a:t>(word[n]);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算出輸入字串的</a:t>
            </a:r>
            <a:r>
              <a:rPr lang="en-US" altLang="zh-TW" sz="2400" dirty="0" smtClean="0">
                <a:solidFill>
                  <a:srgbClr val="0070C0"/>
                </a:solidFill>
              </a:rPr>
              <a:t>hash value (index)</a:t>
            </a:r>
          </a:p>
          <a:p>
            <a:r>
              <a:rPr lang="en-US" altLang="zh-TW" sz="2400" dirty="0" smtClean="0"/>
              <a:t>      add(index , n);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table</a:t>
            </a:r>
          </a:p>
          <a:p>
            <a:r>
              <a:rPr lang="en-US" altLang="zh-TW" sz="2400" dirty="0" smtClean="0"/>
              <a:t>      n++;</a:t>
            </a:r>
          </a:p>
          <a:p>
            <a:r>
              <a:rPr lang="en-US" altLang="zh-TW" sz="2400" dirty="0" smtClean="0"/>
              <a:t>   }</a:t>
            </a:r>
            <a:endParaRPr lang="zh-TW" altLang="en-US" sz="240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4CAD-9209-4811-B6B6-9D5CF8218657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15948" y="0"/>
            <a:ext cx="289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10391 Code (4/5)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87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75553" y="85148"/>
            <a:ext cx="1161644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2400" dirty="0" smtClean="0"/>
              <a:t>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i=0; i&lt;n; i++)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{    </a:t>
            </a:r>
            <a:r>
              <a:rPr lang="zh-TW" altLang="en-US" sz="2400" dirty="0" smtClean="0"/>
              <a:t>     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檢察每個</a:t>
            </a:r>
            <a:r>
              <a:rPr lang="en-US" altLang="zh-TW" sz="2400" dirty="0" smtClean="0">
                <a:solidFill>
                  <a:srgbClr val="0070C0"/>
                </a:solidFill>
              </a:rPr>
              <a:t>dictionary word word[i]</a:t>
            </a:r>
          </a:p>
          <a:p>
            <a:r>
              <a:rPr lang="en-US" altLang="zh-TW" sz="2400" dirty="0" smtClean="0"/>
              <a:t>      char str1[LEN] , str2[LEN];</a:t>
            </a:r>
          </a:p>
          <a:p>
            <a:r>
              <a:rPr lang="en-US" altLang="zh-TW" sz="2400" dirty="0" smtClean="0"/>
              <a:t> 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strlen</a:t>
            </a:r>
            <a:r>
              <a:rPr lang="en-US" altLang="zh-TW" sz="2400" dirty="0" smtClean="0"/>
              <a:t>(word[i]);</a:t>
            </a:r>
          </a:p>
          <a:p>
            <a:r>
              <a:rPr lang="en-US" altLang="zh-TW" sz="2400" dirty="0" smtClean="0"/>
              <a:t>      for(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j=0; j&lt;len-1; </a:t>
            </a:r>
            <a:r>
              <a:rPr lang="en-US" altLang="zh-TW" sz="2400" dirty="0" err="1" smtClean="0"/>
              <a:t>j++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{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拆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word[i]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subword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的所有可能情形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k,kk</a:t>
            </a:r>
            <a:r>
              <a:rPr lang="en-US" altLang="zh-TW" sz="2400" dirty="0" smtClean="0"/>
              <a:t>;</a:t>
            </a:r>
          </a:p>
          <a:p>
            <a:r>
              <a:rPr lang="en-US" altLang="zh-TW" sz="2400" dirty="0" smtClean="0"/>
              <a:t>         for(k=0,kk=0; 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&lt;=j; k++,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++)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str1[k] = word[i][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];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拆出來的第</a:t>
            </a:r>
            <a:r>
              <a:rPr lang="en-US" altLang="zh-TW" sz="2400" dirty="0" smtClean="0">
                <a:solidFill>
                  <a:srgbClr val="0070C0"/>
                </a:solidFill>
              </a:rPr>
              <a:t>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subword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str1</a:t>
            </a:r>
          </a:p>
          <a:p>
            <a:r>
              <a:rPr lang="en-US" altLang="zh-TW" sz="2400" dirty="0" smtClean="0"/>
              <a:t>         str1[k] = '\0';</a:t>
            </a:r>
          </a:p>
          <a:p>
            <a:r>
              <a:rPr lang="en-US" altLang="zh-TW" sz="2400" dirty="0" smtClean="0"/>
              <a:t>         for(k=0,kk=j+1; 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len</a:t>
            </a:r>
            <a:r>
              <a:rPr lang="en-US" altLang="zh-TW" sz="2400" dirty="0" smtClean="0"/>
              <a:t>; k++,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++)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str2[k] = word[i][</a:t>
            </a:r>
            <a:r>
              <a:rPr lang="en-US" altLang="zh-TW" sz="2400" dirty="0" err="1" smtClean="0"/>
              <a:t>kk</a:t>
            </a:r>
            <a:r>
              <a:rPr lang="en-US" altLang="zh-TW" sz="2400" dirty="0" smtClean="0"/>
              <a:t>]; </a:t>
            </a:r>
            <a:r>
              <a:rPr lang="en-US" altLang="zh-TW" sz="2400" dirty="0">
                <a:solidFill>
                  <a:srgbClr val="0070C0"/>
                </a:solidFill>
              </a:rPr>
              <a:t>// </a:t>
            </a:r>
            <a:r>
              <a:rPr lang="zh-TW" altLang="en-US" sz="24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拆出來的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第</a:t>
            </a:r>
            <a:r>
              <a:rPr lang="en-US" altLang="zh-TW" sz="2400" dirty="0" smtClean="0">
                <a:solidFill>
                  <a:srgbClr val="0070C0"/>
                </a:solidFill>
              </a:rPr>
              <a:t>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400" dirty="0" err="1">
                <a:solidFill>
                  <a:srgbClr val="0070C0"/>
                </a:solidFill>
              </a:rPr>
              <a:t>subword</a:t>
            </a:r>
            <a:r>
              <a:rPr lang="zh-TW" altLang="en-US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str2</a:t>
            </a:r>
            <a:endParaRPr lang="en-US" altLang="zh-TW" sz="2400" dirty="0" smtClean="0"/>
          </a:p>
          <a:p>
            <a:r>
              <a:rPr lang="en-US" altLang="zh-TW" sz="2400" dirty="0" smtClean="0"/>
              <a:t>         str2[k] = '\0';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    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ok[2];</a:t>
            </a:r>
          </a:p>
          <a:p>
            <a:r>
              <a:rPr lang="en-US" altLang="zh-TW" sz="2400" dirty="0" smtClean="0"/>
              <a:t>         ok[0] = find(str1);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ok[1] = find(str2);  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到</a:t>
            </a:r>
            <a:r>
              <a:rPr lang="en-US" altLang="zh-TW" sz="2400" dirty="0" smtClean="0">
                <a:solidFill>
                  <a:srgbClr val="0070C0"/>
                </a:solidFill>
              </a:rPr>
              <a:t>hash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table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en-US" altLang="zh-TW" sz="2400" dirty="0" smtClean="0">
                <a:solidFill>
                  <a:srgbClr val="0070C0"/>
                </a:solidFill>
              </a:rPr>
              <a:t>str1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2400" dirty="0" smtClean="0">
                <a:solidFill>
                  <a:srgbClr val="0070C0"/>
                </a:solidFill>
              </a:rPr>
              <a:t>str2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是否都存在</a:t>
            </a:r>
            <a:endParaRPr lang="en-US" altLang="zh-TW" sz="2400" dirty="0" smtClean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400" dirty="0" smtClean="0"/>
              <a:t>         if(ok[0] != -1 &amp;&amp; ok[1] != -1) {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printf</a:t>
            </a:r>
            <a:r>
              <a:rPr lang="en-US" altLang="zh-TW" sz="2400" dirty="0" smtClean="0"/>
              <a:t>(“%s\</a:t>
            </a:r>
            <a:r>
              <a:rPr lang="en-US" altLang="zh-TW" sz="2400" dirty="0" err="1" smtClean="0"/>
              <a:t>n”,word</a:t>
            </a:r>
            <a:r>
              <a:rPr lang="en-US" altLang="zh-TW" sz="2400" dirty="0" smtClean="0"/>
              <a:t>[</a:t>
            </a:r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]);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break;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</a:t>
            </a:r>
            <a:r>
              <a:rPr lang="zh-TW" altLang="en-US" sz="24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都存在則印出</a:t>
            </a:r>
            <a:r>
              <a:rPr lang="en-US" altLang="zh-TW" sz="2400" dirty="0" smtClean="0">
                <a:solidFill>
                  <a:srgbClr val="0070C0"/>
                </a:solidFill>
              </a:rPr>
              <a:t>word[i]</a:t>
            </a:r>
          </a:p>
          <a:p>
            <a:r>
              <a:rPr lang="en-US" altLang="zh-TW" sz="2400" dirty="0" smtClean="0"/>
              <a:t>      }</a:t>
            </a:r>
          </a:p>
          <a:p>
            <a:r>
              <a:rPr lang="en-US" altLang="zh-TW" sz="2400" dirty="0" smtClean="0"/>
              <a:t>   }</a:t>
            </a:r>
          </a:p>
          <a:p>
            <a:r>
              <a:rPr lang="en-US" altLang="zh-TW" sz="2400" dirty="0" smtClean="0"/>
              <a:t>   return 0;</a:t>
            </a:r>
          </a:p>
          <a:p>
            <a:r>
              <a:rPr lang="en-US" altLang="zh-TW" sz="2400" dirty="0" smtClean="0"/>
              <a:t>}  </a:t>
            </a:r>
            <a:r>
              <a:rPr lang="en-US" altLang="zh-TW" sz="2400" dirty="0" smtClean="0">
                <a:solidFill>
                  <a:srgbClr val="0070C0"/>
                </a:solidFill>
              </a:rPr>
              <a:t>// end of main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4218-3304-47CB-8A39-EA9BCC4AE264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615948" y="0"/>
            <a:ext cx="289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 smtClean="0"/>
              <a:t>UVa</a:t>
            </a:r>
            <a:r>
              <a:rPr lang="en-US" altLang="zh-TW" sz="2800" dirty="0" smtClean="0"/>
              <a:t> 10391 Code (5/5)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45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altLang="zh-TW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10391 Compound Words</a:t>
            </a:r>
            <a:r>
              <a:rPr lang="zh-TW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(Time Limit: 3 seconds)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475CE-F4BB-4DF4-9AF4-BDCE2E3D8CA5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70154" y="1740309"/>
            <a:ext cx="10766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今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有一英文字典含有頂多</a:t>
            </a:r>
            <a:r>
              <a:rPr lang="en-US" altLang="zh-TW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120,000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單字</a:t>
            </a:r>
            <a:r>
              <a:rPr lang="en-US" altLang="zh-TW" sz="3200" dirty="0" smtClean="0">
                <a:ea typeface="標楷體" panose="03000509000000000000" pitchFamily="65" charset="-120"/>
              </a:rPr>
              <a:t>(word), </a:t>
            </a:r>
            <a:r>
              <a:rPr lang="zh-TW" altLang="en-US" sz="3200" dirty="0" smtClean="0">
                <a:ea typeface="標楷體" panose="03000509000000000000" pitchFamily="65" charset="-120"/>
              </a:rPr>
              <a:t>請把字典中的複合字</a:t>
            </a:r>
            <a:r>
              <a:rPr lang="en-US" altLang="zh-TW" sz="3200" dirty="0" smtClean="0">
                <a:ea typeface="標楷體" panose="03000509000000000000" pitchFamily="65" charset="-120"/>
              </a:rPr>
              <a:t>(</a:t>
            </a:r>
            <a:r>
              <a:rPr lang="zh-TW" altLang="en-US" sz="3200" dirty="0" smtClean="0">
                <a:ea typeface="標楷體" panose="03000509000000000000" pitchFamily="65" charset="-120"/>
              </a:rPr>
              <a:t>即是由字典中兩個單字組合而成</a:t>
            </a:r>
            <a:r>
              <a:rPr lang="en-US" altLang="zh-TW" sz="3200" dirty="0" smtClean="0">
                <a:ea typeface="標楷體" panose="03000509000000000000" pitchFamily="65" charset="-120"/>
              </a:rPr>
              <a:t>)</a:t>
            </a:r>
            <a:r>
              <a:rPr lang="zh-TW" altLang="en-US" sz="3200" dirty="0" smtClean="0">
                <a:ea typeface="標楷體" panose="03000509000000000000" pitchFamily="65" charset="-120"/>
              </a:rPr>
              <a:t>全部以字典序印出來</a:t>
            </a:r>
            <a:r>
              <a:rPr lang="en-US" altLang="zh-TW" sz="3200" dirty="0" smtClean="0">
                <a:ea typeface="標楷體" panose="03000509000000000000" pitchFamily="65" charset="-120"/>
              </a:rPr>
              <a:t>.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844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5019" y="149252"/>
            <a:ext cx="272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98933" y="229485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4013" y="760602"/>
            <a:ext cx="2862072" cy="5509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</a:t>
            </a:r>
          </a:p>
          <a:p>
            <a:r>
              <a:rPr lang="en-US" altLang="zh-TW" sz="3200" dirty="0" smtClean="0"/>
              <a:t>alien</a:t>
            </a:r>
          </a:p>
          <a:p>
            <a:r>
              <a:rPr lang="en-US" altLang="zh-TW" sz="3200" dirty="0" smtClean="0"/>
              <a:t>born</a:t>
            </a:r>
          </a:p>
          <a:p>
            <a:r>
              <a:rPr lang="en-US" altLang="zh-TW" sz="3200" dirty="0" smtClean="0"/>
              <a:t>less</a:t>
            </a:r>
          </a:p>
          <a:p>
            <a:r>
              <a:rPr lang="en-US" altLang="zh-TW" sz="3200" dirty="0" smtClean="0"/>
              <a:t>lien</a:t>
            </a:r>
          </a:p>
          <a:p>
            <a:r>
              <a:rPr lang="en-US" altLang="zh-TW" sz="3200" dirty="0" smtClean="0"/>
              <a:t>never</a:t>
            </a:r>
          </a:p>
          <a:p>
            <a:r>
              <a:rPr lang="en-US" altLang="zh-TW" sz="3200" dirty="0" smtClean="0"/>
              <a:t>nevertheless</a:t>
            </a:r>
          </a:p>
          <a:p>
            <a:r>
              <a:rPr lang="en-US" altLang="zh-TW" sz="3200" dirty="0" smtClean="0"/>
              <a:t>new</a:t>
            </a:r>
          </a:p>
          <a:p>
            <a:r>
              <a:rPr lang="en-US" altLang="zh-TW" sz="3200" dirty="0" smtClean="0"/>
              <a:t>newborn</a:t>
            </a:r>
          </a:p>
          <a:p>
            <a:r>
              <a:rPr lang="en-US" altLang="zh-TW" sz="3200" dirty="0" smtClean="0"/>
              <a:t>the</a:t>
            </a:r>
          </a:p>
          <a:p>
            <a:r>
              <a:rPr lang="en-US" altLang="zh-TW" sz="3200" dirty="0" smtClean="0"/>
              <a:t>zebra</a:t>
            </a:r>
            <a:endParaRPr lang="zh-TW" altLang="en-US" sz="3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61164" y="861066"/>
            <a:ext cx="2468880" cy="10772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alien</a:t>
            </a:r>
          </a:p>
          <a:p>
            <a:r>
              <a:rPr lang="en-US" altLang="zh-TW" sz="3200" dirty="0" smtClean="0"/>
              <a:t>newborn</a:t>
            </a:r>
            <a:endParaRPr lang="zh-TW" altLang="en-US" sz="3200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C3777-45A2-4D2F-9313-8A3CD4A7EBE0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406877" y="5501148"/>
            <a:ext cx="2831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Dictionary words in alphabetical order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95020" y="683638"/>
            <a:ext cx="143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a + lien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40941" y="3116825"/>
            <a:ext cx="213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new + born</a:t>
            </a:r>
            <a:endParaRPr lang="zh-TW" altLang="en-US" sz="3200" dirty="0"/>
          </a:p>
        </p:txBody>
      </p:sp>
      <p:cxnSp>
        <p:nvCxnSpPr>
          <p:cNvPr id="16" name="肘形接點 15"/>
          <p:cNvCxnSpPr/>
          <p:nvPr/>
        </p:nvCxnSpPr>
        <p:spPr>
          <a:xfrm flipV="1">
            <a:off x="1533832" y="1268413"/>
            <a:ext cx="4984955" cy="36865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1"/>
          </p:cNvCxnSpPr>
          <p:nvPr/>
        </p:nvCxnSpPr>
        <p:spPr>
          <a:xfrm flipH="1">
            <a:off x="884903" y="976026"/>
            <a:ext cx="3510117" cy="115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1"/>
          </p:cNvCxnSpPr>
          <p:nvPr/>
        </p:nvCxnSpPr>
        <p:spPr>
          <a:xfrm flipH="1">
            <a:off x="1253613" y="976026"/>
            <a:ext cx="3141407" cy="2047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flipV="1">
            <a:off x="2212258" y="1710813"/>
            <a:ext cx="4247536" cy="33036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1"/>
          </p:cNvCxnSpPr>
          <p:nvPr/>
        </p:nvCxnSpPr>
        <p:spPr>
          <a:xfrm flipH="1" flipV="1">
            <a:off x="1415845" y="2109019"/>
            <a:ext cx="2925096" cy="1300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1"/>
          </p:cNvCxnSpPr>
          <p:nvPr/>
        </p:nvCxnSpPr>
        <p:spPr>
          <a:xfrm flipH="1">
            <a:off x="1327355" y="3409213"/>
            <a:ext cx="3013586" cy="107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3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79157" y="1112120"/>
            <a:ext cx="2139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79157" y="3632597"/>
            <a:ext cx="8479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Hashing 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雜湊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zh-TW" altLang="en-US" sz="3200" dirty="0" smtClean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速度最快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本題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採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用此法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72933" y="4217372"/>
            <a:ext cx="8457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Overflow Handling: Chained lists (singly linked lists)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E1058-1F44-4CD7-852F-EB4E4F7940CD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81656" y="1986177"/>
            <a:ext cx="1536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84154" y="2738184"/>
            <a:ext cx="989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words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存入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array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後進行</a:t>
            </a:r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75395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Hash Function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014041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An integer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 % 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660467" y="1484811"/>
            <a:ext cx="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index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39666"/>
              </p:ext>
            </p:extLst>
          </p:nvPr>
        </p:nvGraphicFramePr>
        <p:xfrm>
          <a:off x="185946" y="4998153"/>
          <a:ext cx="711200" cy="81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37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75699"/>
              </p:ext>
            </p:extLst>
          </p:nvPr>
        </p:nvGraphicFramePr>
        <p:xfrm>
          <a:off x="2886891" y="3131937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8796"/>
              </p:ext>
            </p:extLst>
          </p:nvPr>
        </p:nvGraphicFramePr>
        <p:xfrm>
          <a:off x="2908662" y="432936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850"/>
              </p:ext>
            </p:extLst>
          </p:nvPr>
        </p:nvGraphicFramePr>
        <p:xfrm>
          <a:off x="2921725" y="549196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>
            <a:endCxn id="19" idx="0"/>
          </p:cNvCxnSpPr>
          <p:nvPr/>
        </p:nvCxnSpPr>
        <p:spPr>
          <a:xfrm flipH="1">
            <a:off x="3154680" y="2364377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20" idx="0"/>
          </p:cNvCxnSpPr>
          <p:nvPr/>
        </p:nvCxnSpPr>
        <p:spPr>
          <a:xfrm flipH="1">
            <a:off x="3176451" y="3783874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0"/>
          </p:cNvCxnSpPr>
          <p:nvPr/>
        </p:nvCxnSpPr>
        <p:spPr>
          <a:xfrm>
            <a:off x="3186295" y="4998720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51314" y="148916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50677"/>
              </p:ext>
            </p:extLst>
          </p:nvPr>
        </p:nvGraphicFramePr>
        <p:xfrm>
          <a:off x="1184365" y="316677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452154" y="239921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46296"/>
              </p:ext>
            </p:extLst>
          </p:nvPr>
        </p:nvGraphicFramePr>
        <p:xfrm>
          <a:off x="4489268" y="3088395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線單箭頭接點 36"/>
          <p:cNvCxnSpPr>
            <a:endCxn id="36" idx="0"/>
          </p:cNvCxnSpPr>
          <p:nvPr/>
        </p:nvCxnSpPr>
        <p:spPr>
          <a:xfrm flipH="1">
            <a:off x="4757057" y="2320835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128838"/>
              </p:ext>
            </p:extLst>
          </p:nvPr>
        </p:nvGraphicFramePr>
        <p:xfrm>
          <a:off x="5612674" y="3153709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線單箭頭接點 38"/>
          <p:cNvCxnSpPr>
            <a:endCxn id="38" idx="0"/>
          </p:cNvCxnSpPr>
          <p:nvPr/>
        </p:nvCxnSpPr>
        <p:spPr>
          <a:xfrm flipH="1">
            <a:off x="5880463" y="2386149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11" idx="2"/>
            <a:endCxn id="12" idx="0"/>
          </p:cNvCxnSpPr>
          <p:nvPr/>
        </p:nvCxnSpPr>
        <p:spPr>
          <a:xfrm rot="5400000" flipH="1">
            <a:off x="4607940" y="22843"/>
            <a:ext cx="3060800" cy="5984737"/>
          </a:xfrm>
          <a:prstGeom prst="bentConnector5">
            <a:avLst>
              <a:gd name="adj1" fmla="val -7469"/>
              <a:gd name="adj2" fmla="val 39792"/>
              <a:gd name="adj3" fmla="val 107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8495210" y="552994"/>
            <a:ext cx="1249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word </a:t>
            </a:r>
            <a:r>
              <a:rPr lang="en-US" altLang="zh-TW" sz="2800" dirty="0" smtClean="0">
                <a:solidFill>
                  <a:srgbClr val="0070C0"/>
                </a:solidFill>
              </a:rPr>
              <a:t>string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694"/>
              </p:ext>
            </p:extLst>
          </p:nvPr>
        </p:nvGraphicFramePr>
        <p:xfrm>
          <a:off x="4312009" y="5470191"/>
          <a:ext cx="7708540" cy="76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</a:tblGrid>
              <a:tr h="3373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0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born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less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never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the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zebra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zz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250327" y="506131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Dictionary word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0312" y="5858933"/>
            <a:ext cx="244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: dictionary word entry 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1309" y="6115028"/>
            <a:ext cx="307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word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with the same hash value 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45688"/>
              </p:ext>
            </p:extLst>
          </p:nvPr>
        </p:nvGraphicFramePr>
        <p:xfrm>
          <a:off x="570411" y="317112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7" name="直線單箭頭接點 56"/>
          <p:cNvCxnSpPr>
            <a:endCxn id="56" idx="0"/>
          </p:cNvCxnSpPr>
          <p:nvPr/>
        </p:nvCxnSpPr>
        <p:spPr>
          <a:xfrm flipH="1">
            <a:off x="838200" y="2403566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31158"/>
              </p:ext>
            </p:extLst>
          </p:nvPr>
        </p:nvGraphicFramePr>
        <p:xfrm>
          <a:off x="3479074" y="313629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59" name="直線單箭頭接點 58"/>
          <p:cNvCxnSpPr/>
          <p:nvPr/>
        </p:nvCxnSpPr>
        <p:spPr>
          <a:xfrm flipH="1">
            <a:off x="3729446" y="236873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6363"/>
              </p:ext>
            </p:extLst>
          </p:nvPr>
        </p:nvGraphicFramePr>
        <p:xfrm>
          <a:off x="1180011" y="439468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3" name="直線單箭頭接點 62"/>
          <p:cNvCxnSpPr>
            <a:endCxn id="62" idx="0"/>
          </p:cNvCxnSpPr>
          <p:nvPr/>
        </p:nvCxnSpPr>
        <p:spPr>
          <a:xfrm flipH="1">
            <a:off x="1447800" y="3849188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6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5383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Hash Function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660467" y="1484811"/>
            <a:ext cx="97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70C0"/>
                </a:solidFill>
              </a:rPr>
              <a:t>index</a:t>
            </a:r>
            <a:endParaRPr lang="zh-TW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39666"/>
              </p:ext>
            </p:extLst>
          </p:nvPr>
        </p:nvGraphicFramePr>
        <p:xfrm>
          <a:off x="185946" y="4998153"/>
          <a:ext cx="711200" cy="81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37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42947"/>
              </p:ext>
            </p:extLst>
          </p:nvPr>
        </p:nvGraphicFramePr>
        <p:xfrm>
          <a:off x="2886891" y="3131937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78552"/>
              </p:ext>
            </p:extLst>
          </p:nvPr>
        </p:nvGraphicFramePr>
        <p:xfrm>
          <a:off x="2908662" y="432936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110242"/>
              </p:ext>
            </p:extLst>
          </p:nvPr>
        </p:nvGraphicFramePr>
        <p:xfrm>
          <a:off x="2921725" y="549196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>
            <a:endCxn id="19" idx="0"/>
          </p:cNvCxnSpPr>
          <p:nvPr/>
        </p:nvCxnSpPr>
        <p:spPr>
          <a:xfrm flipH="1">
            <a:off x="3154680" y="2364377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20" idx="0"/>
          </p:cNvCxnSpPr>
          <p:nvPr/>
        </p:nvCxnSpPr>
        <p:spPr>
          <a:xfrm flipH="1">
            <a:off x="3176451" y="3783874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0"/>
          </p:cNvCxnSpPr>
          <p:nvPr/>
        </p:nvCxnSpPr>
        <p:spPr>
          <a:xfrm>
            <a:off x="3186295" y="4998720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351314" y="148916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16066"/>
              </p:ext>
            </p:extLst>
          </p:nvPr>
        </p:nvGraphicFramePr>
        <p:xfrm>
          <a:off x="1184365" y="316677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452154" y="239921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16409"/>
              </p:ext>
            </p:extLst>
          </p:nvPr>
        </p:nvGraphicFramePr>
        <p:xfrm>
          <a:off x="4489268" y="3088395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線單箭頭接點 36"/>
          <p:cNvCxnSpPr>
            <a:endCxn id="36" idx="0"/>
          </p:cNvCxnSpPr>
          <p:nvPr/>
        </p:nvCxnSpPr>
        <p:spPr>
          <a:xfrm flipH="1">
            <a:off x="4757057" y="2320835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02571"/>
              </p:ext>
            </p:extLst>
          </p:nvPr>
        </p:nvGraphicFramePr>
        <p:xfrm>
          <a:off x="5612674" y="3153709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線單箭頭接點 38"/>
          <p:cNvCxnSpPr>
            <a:endCxn id="38" idx="0"/>
          </p:cNvCxnSpPr>
          <p:nvPr/>
        </p:nvCxnSpPr>
        <p:spPr>
          <a:xfrm flipH="1">
            <a:off x="5880463" y="2386149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endCxn id="12" idx="0"/>
          </p:cNvCxnSpPr>
          <p:nvPr/>
        </p:nvCxnSpPr>
        <p:spPr>
          <a:xfrm rot="5400000" flipH="1">
            <a:off x="4561943" y="68839"/>
            <a:ext cx="3153021" cy="5984966"/>
          </a:xfrm>
          <a:prstGeom prst="bentConnector5">
            <a:avLst>
              <a:gd name="adj1" fmla="val -7250"/>
              <a:gd name="adj2" fmla="val 39820"/>
              <a:gd name="adj3" fmla="val 1067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908187" y="519128"/>
            <a:ext cx="2071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new word </a:t>
            </a:r>
            <a:r>
              <a:rPr lang="en-US" altLang="zh-TW" sz="2800" dirty="0" smtClean="0">
                <a:solidFill>
                  <a:srgbClr val="0070C0"/>
                </a:solidFill>
              </a:rPr>
              <a:t>string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694"/>
              </p:ext>
            </p:extLst>
          </p:nvPr>
        </p:nvGraphicFramePr>
        <p:xfrm>
          <a:off x="4312009" y="5470191"/>
          <a:ext cx="7708540" cy="76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</a:tblGrid>
              <a:tr h="3373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0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born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less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never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the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zebra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zz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250327" y="506131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Dictionary word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0312" y="5858933"/>
            <a:ext cx="244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: dictionary word entry 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873956" y="0"/>
            <a:ext cx="632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Adding a </a:t>
            </a:r>
            <a:r>
              <a:rPr lang="en-US" altLang="zh-TW" sz="3200" b="1" dirty="0"/>
              <a:t>N</a:t>
            </a:r>
            <a:r>
              <a:rPr lang="en-US" altLang="zh-TW" sz="3200" b="1" dirty="0" smtClean="0"/>
              <a:t>ew </a:t>
            </a:r>
            <a:r>
              <a:rPr lang="en-US" altLang="zh-TW" sz="3200" b="1" dirty="0"/>
              <a:t>W</a:t>
            </a:r>
            <a:r>
              <a:rPr lang="en-US" altLang="zh-TW" sz="3200" b="1" dirty="0" smtClean="0"/>
              <a:t>ord into Hash Table</a:t>
            </a:r>
            <a:endParaRPr lang="zh-TW" altLang="en-US" sz="3200" b="1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0766"/>
              </p:ext>
            </p:extLst>
          </p:nvPr>
        </p:nvGraphicFramePr>
        <p:xfrm>
          <a:off x="1999907" y="3149677"/>
          <a:ext cx="535578" cy="918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 smtClean="0">
                          <a:solidFill>
                            <a:srgbClr val="0070C0"/>
                          </a:solidFill>
                        </a:rPr>
                        <a:t>string </a:t>
                      </a: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entry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273388" y="2392737"/>
            <a:ext cx="906376" cy="769552"/>
            <a:chOff x="2273389" y="2383278"/>
            <a:chExt cx="906376" cy="769552"/>
          </a:xfrm>
        </p:grpSpPr>
        <p:cxnSp>
          <p:nvCxnSpPr>
            <p:cNvPr id="43" name="肘形接點 42"/>
            <p:cNvCxnSpPr/>
            <p:nvPr/>
          </p:nvCxnSpPr>
          <p:spPr>
            <a:xfrm rot="10800000" flipV="1">
              <a:off x="2273389" y="2383278"/>
              <a:ext cx="906376" cy="473434"/>
            </a:xfrm>
            <a:prstGeom prst="bentConnector3">
              <a:avLst>
                <a:gd name="adj1" fmla="val 169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2279675" y="2852940"/>
              <a:ext cx="6940" cy="299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群組 75"/>
          <p:cNvGrpSpPr/>
          <p:nvPr/>
        </p:nvGrpSpPr>
        <p:grpSpPr>
          <a:xfrm>
            <a:off x="2255146" y="2984425"/>
            <a:ext cx="779367" cy="1256596"/>
            <a:chOff x="2255146" y="2984425"/>
            <a:chExt cx="779367" cy="1256596"/>
          </a:xfrm>
        </p:grpSpPr>
        <p:cxnSp>
          <p:nvCxnSpPr>
            <p:cNvPr id="62" name="直線接點 61"/>
            <p:cNvCxnSpPr/>
            <p:nvPr/>
          </p:nvCxnSpPr>
          <p:spPr>
            <a:xfrm>
              <a:off x="2255146" y="3814675"/>
              <a:ext cx="0" cy="426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接點 67"/>
            <p:cNvCxnSpPr/>
            <p:nvPr/>
          </p:nvCxnSpPr>
          <p:spPr>
            <a:xfrm rot="5400000" flipH="1" flipV="1">
              <a:off x="1872510" y="3369536"/>
              <a:ext cx="1250194" cy="479971"/>
            </a:xfrm>
            <a:prstGeom prst="bentConnector3">
              <a:avLst>
                <a:gd name="adj1" fmla="val -19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接點 74"/>
            <p:cNvCxnSpPr/>
            <p:nvPr/>
          </p:nvCxnSpPr>
          <p:spPr>
            <a:xfrm>
              <a:off x="2733741" y="2989142"/>
              <a:ext cx="300772" cy="134384"/>
            </a:xfrm>
            <a:prstGeom prst="bentConnector3">
              <a:avLst>
                <a:gd name="adj1" fmla="val 10111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文字方塊 84"/>
          <p:cNvSpPr txBox="1"/>
          <p:nvPr/>
        </p:nvSpPr>
        <p:spPr>
          <a:xfrm>
            <a:off x="3467509" y="4084735"/>
            <a:ext cx="32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1.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new.next</a:t>
            </a:r>
            <a:r>
              <a:rPr lang="en-US" altLang="zh-TW" sz="2000" dirty="0" smtClean="0">
                <a:solidFill>
                  <a:srgbClr val="0070C0"/>
                </a:solidFill>
              </a:rPr>
              <a:t>=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HashTable</a:t>
            </a:r>
            <a:r>
              <a:rPr lang="en-US" altLang="zh-TW" sz="2000" dirty="0" smtClean="0">
                <a:solidFill>
                  <a:srgbClr val="0070C0"/>
                </a:solidFill>
              </a:rPr>
              <a:t>[index]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3482258" y="4433780"/>
            <a:ext cx="3203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2.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HashTable</a:t>
            </a:r>
            <a:r>
              <a:rPr lang="en-US" altLang="zh-TW" sz="2000" dirty="0" smtClean="0">
                <a:solidFill>
                  <a:srgbClr val="0070C0"/>
                </a:solidFill>
              </a:rPr>
              <a:t>[index]=new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1642534" y="2794000"/>
            <a:ext cx="99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new</a:t>
            </a:r>
            <a:endParaRPr lang="zh-TW" altLang="en-US" sz="2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08485" y="4167265"/>
            <a:ext cx="49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415915" y="2535834"/>
            <a:ext cx="494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</a:rPr>
              <a:t>2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1309" y="6115028"/>
            <a:ext cx="307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word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with the same hash value 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191022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An integer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 % 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59" name="直線單箭頭接點 58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81972"/>
              </p:ext>
            </p:extLst>
          </p:nvPr>
        </p:nvGraphicFramePr>
        <p:xfrm>
          <a:off x="570411" y="317112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6" name="直線單箭頭接點 65"/>
          <p:cNvCxnSpPr>
            <a:endCxn id="65" idx="0"/>
          </p:cNvCxnSpPr>
          <p:nvPr/>
        </p:nvCxnSpPr>
        <p:spPr>
          <a:xfrm flipH="1">
            <a:off x="838200" y="2403566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73894"/>
              </p:ext>
            </p:extLst>
          </p:nvPr>
        </p:nvGraphicFramePr>
        <p:xfrm>
          <a:off x="3479074" y="313629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9" name="直線單箭頭接點 68"/>
          <p:cNvCxnSpPr/>
          <p:nvPr/>
        </p:nvCxnSpPr>
        <p:spPr>
          <a:xfrm flipH="1">
            <a:off x="3729446" y="236873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24527"/>
              </p:ext>
            </p:extLst>
          </p:nvPr>
        </p:nvGraphicFramePr>
        <p:xfrm>
          <a:off x="1180011" y="439468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1" name="直線單箭頭接點 70"/>
          <p:cNvCxnSpPr>
            <a:endCxn id="70" idx="0"/>
          </p:cNvCxnSpPr>
          <p:nvPr/>
        </p:nvCxnSpPr>
        <p:spPr>
          <a:xfrm flipH="1">
            <a:off x="1447800" y="3849188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8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38747"/>
              </p:ext>
            </p:extLst>
          </p:nvPr>
        </p:nvGraphicFramePr>
        <p:xfrm>
          <a:off x="627743" y="2042279"/>
          <a:ext cx="5511800" cy="5213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  <a:gridCol w="551180"/>
              </a:tblGrid>
              <a:tr h="521306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527472" y="2024743"/>
            <a:ext cx="2922814" cy="107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Hash Function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>
            <a:off x="9060481" y="1430890"/>
            <a:ext cx="0" cy="60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970184" y="1558554"/>
            <a:ext cx="451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0" y="640080"/>
            <a:ext cx="2116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Hash Table</a:t>
            </a:r>
            <a:endParaRPr lang="zh-TW" altLang="en-US" sz="32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39666"/>
              </p:ext>
            </p:extLst>
          </p:nvPr>
        </p:nvGraphicFramePr>
        <p:xfrm>
          <a:off x="185946" y="4998153"/>
          <a:ext cx="711200" cy="8170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1200"/>
              </a:tblGrid>
              <a:tr h="37484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</a:t>
                      </a:r>
                      <a:endParaRPr lang="zh-TW" altLang="en-US" sz="2000" dirty="0"/>
                    </a:p>
                  </a:txBody>
                  <a:tcPr/>
                </a:tc>
              </a:tr>
              <a:tr h="42078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next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86959"/>
              </p:ext>
            </p:extLst>
          </p:nvPr>
        </p:nvGraphicFramePr>
        <p:xfrm>
          <a:off x="2886891" y="3131937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4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893990"/>
              </p:ext>
            </p:extLst>
          </p:nvPr>
        </p:nvGraphicFramePr>
        <p:xfrm>
          <a:off x="2908662" y="432936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3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99954"/>
              </p:ext>
            </p:extLst>
          </p:nvPr>
        </p:nvGraphicFramePr>
        <p:xfrm>
          <a:off x="2921725" y="549196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5" name="直線單箭頭接點 24"/>
          <p:cNvCxnSpPr>
            <a:endCxn id="20" idx="0"/>
          </p:cNvCxnSpPr>
          <p:nvPr/>
        </p:nvCxnSpPr>
        <p:spPr>
          <a:xfrm flipH="1">
            <a:off x="3176451" y="3783874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endCxn id="21" idx="0"/>
          </p:cNvCxnSpPr>
          <p:nvPr/>
        </p:nvCxnSpPr>
        <p:spPr>
          <a:xfrm>
            <a:off x="3186295" y="4998720"/>
            <a:ext cx="3219" cy="49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83622" y="1584960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254033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854924" y="158060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425056" y="1577656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02331" y="1419498"/>
            <a:ext cx="361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37167"/>
              </p:ext>
            </p:extLst>
          </p:nvPr>
        </p:nvGraphicFramePr>
        <p:xfrm>
          <a:off x="1184365" y="316677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1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35" name="直線單箭頭接點 34"/>
          <p:cNvCxnSpPr>
            <a:endCxn id="34" idx="0"/>
          </p:cNvCxnSpPr>
          <p:nvPr/>
        </p:nvCxnSpPr>
        <p:spPr>
          <a:xfrm flipH="1">
            <a:off x="1452154" y="239921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50903"/>
              </p:ext>
            </p:extLst>
          </p:nvPr>
        </p:nvGraphicFramePr>
        <p:xfrm>
          <a:off x="4489268" y="3088395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5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直線單箭頭接點 36"/>
          <p:cNvCxnSpPr>
            <a:endCxn id="36" idx="0"/>
          </p:cNvCxnSpPr>
          <p:nvPr/>
        </p:nvCxnSpPr>
        <p:spPr>
          <a:xfrm flipH="1">
            <a:off x="4757057" y="2320835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4816"/>
              </p:ext>
            </p:extLst>
          </p:nvPr>
        </p:nvGraphicFramePr>
        <p:xfrm>
          <a:off x="5612674" y="3153709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6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直線單箭頭接點 38"/>
          <p:cNvCxnSpPr>
            <a:endCxn id="38" idx="0"/>
          </p:cNvCxnSpPr>
          <p:nvPr/>
        </p:nvCxnSpPr>
        <p:spPr>
          <a:xfrm flipH="1">
            <a:off x="5880463" y="2386149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46" idx="2"/>
            <a:endCxn id="30" idx="0"/>
          </p:cNvCxnSpPr>
          <p:nvPr/>
        </p:nvCxnSpPr>
        <p:spPr>
          <a:xfrm rot="5400000" flipH="1">
            <a:off x="3798399" y="-783056"/>
            <a:ext cx="2965005" cy="7692330"/>
          </a:xfrm>
          <a:prstGeom prst="bentConnector5">
            <a:avLst>
              <a:gd name="adj1" fmla="val -7710"/>
              <a:gd name="adj2" fmla="val 30987"/>
              <a:gd name="adj3" fmla="val 1104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979820" y="536368"/>
            <a:ext cx="2261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search word </a:t>
            </a:r>
            <a:r>
              <a:rPr lang="en-US" altLang="zh-TW" sz="2800" dirty="0" smtClean="0">
                <a:solidFill>
                  <a:srgbClr val="0070C0"/>
                </a:solidFill>
              </a:rPr>
              <a:t>string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02694"/>
              </p:ext>
            </p:extLst>
          </p:nvPr>
        </p:nvGraphicFramePr>
        <p:xfrm>
          <a:off x="4312009" y="5470191"/>
          <a:ext cx="7708540" cy="76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  <a:gridCol w="770854"/>
              </a:tblGrid>
              <a:tr h="33739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402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born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less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lien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never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new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the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zebra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zz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0" name="文字方塊 49"/>
          <p:cNvSpPr txBox="1"/>
          <p:nvPr/>
        </p:nvSpPr>
        <p:spPr>
          <a:xfrm>
            <a:off x="4250327" y="5061313"/>
            <a:ext cx="2312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Dictionary word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90312" y="5858933"/>
            <a:ext cx="244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: dictionary word entry 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01309" y="6115028"/>
            <a:ext cx="307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next: point to next word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with the same hash value 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73956" y="0"/>
            <a:ext cx="6321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/>
              <a:t>Searching a </a:t>
            </a:r>
            <a:r>
              <a:rPr lang="en-US" altLang="zh-TW" sz="3200" b="1" dirty="0"/>
              <a:t>W</a:t>
            </a:r>
            <a:r>
              <a:rPr lang="en-US" altLang="zh-TW" sz="3200" b="1" dirty="0" smtClean="0"/>
              <a:t>ord </a:t>
            </a:r>
            <a:endParaRPr lang="zh-TW" altLang="en-US" sz="3200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549465" y="1444079"/>
            <a:ext cx="63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N-1</a:t>
            </a:r>
            <a:endParaRPr lang="zh-TW" altLang="en-US" sz="2400" dirty="0"/>
          </a:p>
        </p:txBody>
      </p:sp>
      <p:cxnSp>
        <p:nvCxnSpPr>
          <p:cNvPr id="44" name="直線單箭頭接點 43"/>
          <p:cNvCxnSpPr/>
          <p:nvPr/>
        </p:nvCxnSpPr>
        <p:spPr>
          <a:xfrm>
            <a:off x="9068777" y="3103273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/>
          <p:cNvSpPr txBox="1"/>
          <p:nvPr/>
        </p:nvSpPr>
        <p:spPr>
          <a:xfrm>
            <a:off x="7010400" y="4022391"/>
            <a:ext cx="423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A search </a:t>
            </a:r>
            <a:r>
              <a:rPr lang="en-US" altLang="zh-TW" sz="2800" dirty="0" smtClean="0">
                <a:solidFill>
                  <a:srgbClr val="0070C0"/>
                </a:solidFill>
              </a:rPr>
              <a:t>index=hash % N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834488" y="3349978"/>
            <a:ext cx="2923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Hash value = hash</a:t>
            </a:r>
            <a:endParaRPr lang="zh-TW" altLang="en-US" sz="28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9085710" y="3797539"/>
            <a:ext cx="7490" cy="32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45688"/>
              </p:ext>
            </p:extLst>
          </p:nvPr>
        </p:nvGraphicFramePr>
        <p:xfrm>
          <a:off x="570411" y="3171126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7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3" name="直線單箭頭接點 62"/>
          <p:cNvCxnSpPr>
            <a:endCxn id="62" idx="0"/>
          </p:cNvCxnSpPr>
          <p:nvPr/>
        </p:nvCxnSpPr>
        <p:spPr>
          <a:xfrm flipH="1">
            <a:off x="838200" y="2403566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45152"/>
              </p:ext>
            </p:extLst>
          </p:nvPr>
        </p:nvGraphicFramePr>
        <p:xfrm>
          <a:off x="3479074" y="3136292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0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5" name="直線單箭頭接點 64"/>
          <p:cNvCxnSpPr/>
          <p:nvPr/>
        </p:nvCxnSpPr>
        <p:spPr>
          <a:xfrm flipH="1">
            <a:off x="3729446" y="2368732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206363"/>
              </p:ext>
            </p:extLst>
          </p:nvPr>
        </p:nvGraphicFramePr>
        <p:xfrm>
          <a:off x="1180011" y="4394680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8</a:t>
                      </a:r>
                      <a:endParaRPr lang="zh-TW" altLang="en-US" sz="2000" b="1" dirty="0"/>
                    </a:p>
                  </a:txBody>
                  <a:tcPr/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TW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直線單箭頭接點 66"/>
          <p:cNvCxnSpPr>
            <a:endCxn id="66" idx="0"/>
          </p:cNvCxnSpPr>
          <p:nvPr/>
        </p:nvCxnSpPr>
        <p:spPr>
          <a:xfrm flipH="1">
            <a:off x="1447800" y="3849188"/>
            <a:ext cx="6578" cy="545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74170"/>
              </p:ext>
            </p:extLst>
          </p:nvPr>
        </p:nvGraphicFramePr>
        <p:xfrm>
          <a:off x="1999907" y="3149677"/>
          <a:ext cx="535578" cy="904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578"/>
              </a:tblGrid>
              <a:tr h="443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altLang="zh-TW" sz="1200" dirty="0" smtClean="0"/>
                        <a:t> 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</a:tr>
              <a:tr h="461065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69" name="群組 68"/>
          <p:cNvGrpSpPr/>
          <p:nvPr/>
        </p:nvGrpSpPr>
        <p:grpSpPr>
          <a:xfrm>
            <a:off x="2255146" y="2984425"/>
            <a:ext cx="779367" cy="1256596"/>
            <a:chOff x="2255146" y="2984425"/>
            <a:chExt cx="779367" cy="1256596"/>
          </a:xfrm>
        </p:grpSpPr>
        <p:cxnSp>
          <p:nvCxnSpPr>
            <p:cNvPr id="70" name="直線接點 69"/>
            <p:cNvCxnSpPr/>
            <p:nvPr/>
          </p:nvCxnSpPr>
          <p:spPr>
            <a:xfrm>
              <a:off x="2255146" y="3814675"/>
              <a:ext cx="0" cy="4263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/>
            <p:nvPr/>
          </p:nvCxnSpPr>
          <p:spPr>
            <a:xfrm rot="5400000" flipH="1" flipV="1">
              <a:off x="1872510" y="3369536"/>
              <a:ext cx="1250194" cy="479971"/>
            </a:xfrm>
            <a:prstGeom prst="bentConnector3">
              <a:avLst>
                <a:gd name="adj1" fmla="val -19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肘形接點 71"/>
            <p:cNvCxnSpPr/>
            <p:nvPr/>
          </p:nvCxnSpPr>
          <p:spPr>
            <a:xfrm>
              <a:off x="2733741" y="2989142"/>
              <a:ext cx="300772" cy="134384"/>
            </a:xfrm>
            <a:prstGeom prst="bentConnector3">
              <a:avLst>
                <a:gd name="adj1" fmla="val 10111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群組 73"/>
          <p:cNvGrpSpPr/>
          <p:nvPr/>
        </p:nvGrpSpPr>
        <p:grpSpPr>
          <a:xfrm>
            <a:off x="2273388" y="2392737"/>
            <a:ext cx="906376" cy="769552"/>
            <a:chOff x="2273389" y="2383278"/>
            <a:chExt cx="906376" cy="769552"/>
          </a:xfrm>
        </p:grpSpPr>
        <p:cxnSp>
          <p:nvCxnSpPr>
            <p:cNvPr id="75" name="肘形接點 74"/>
            <p:cNvCxnSpPr/>
            <p:nvPr/>
          </p:nvCxnSpPr>
          <p:spPr>
            <a:xfrm rot="10800000" flipV="1">
              <a:off x="2273389" y="2383278"/>
              <a:ext cx="906376" cy="473434"/>
            </a:xfrm>
            <a:prstGeom prst="bentConnector3">
              <a:avLst>
                <a:gd name="adj1" fmla="val 169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2279675" y="2852940"/>
              <a:ext cx="6940" cy="2998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直線單箭頭接點 51"/>
          <p:cNvCxnSpPr/>
          <p:nvPr/>
        </p:nvCxnSpPr>
        <p:spPr>
          <a:xfrm flipH="1">
            <a:off x="1445958" y="2399170"/>
            <a:ext cx="6531" cy="767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446168" y="3857897"/>
            <a:ext cx="2176" cy="536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8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88E8E-40C1-449F-96AF-CF1C0B7B6442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8965" y="801812"/>
            <a:ext cx="4536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BKDR Hash Function</a:t>
            </a:r>
            <a:endParaRPr lang="zh-TW" altLang="en-US" sz="3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0" y="0"/>
            <a:ext cx="4536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/>
              <a:t>Hash Function</a:t>
            </a:r>
            <a:endParaRPr lang="zh-TW" altLang="en-US" sz="4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18859" y="1514007"/>
            <a:ext cx="558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非常適用於字串之</a:t>
            </a:r>
            <a:r>
              <a:rPr lang="en-US" altLang="zh-TW" sz="2800" dirty="0" smtClean="0">
                <a:ea typeface="標楷體" panose="03000509000000000000" pitchFamily="65" charset="-120"/>
              </a:rPr>
              <a:t>hash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function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/>
              <p:cNvSpPr txBox="1">
                <a:spLocks noChangeArrowheads="1"/>
              </p:cNvSpPr>
              <p:nvPr/>
            </p:nvSpPr>
            <p:spPr bwMode="auto">
              <a:xfrm>
                <a:off x="1026264" y="2245203"/>
                <a:ext cx="3430078" cy="52322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8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</a:t>
                </a:r>
                <a:r>
                  <a:rPr lang="en-US" sz="28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tring</a:t>
                </a:r>
                <a:r>
                  <a:rPr lang="en-US" sz="28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zh-TW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TW" sz="2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6264" y="2245203"/>
                <a:ext cx="3430078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3552" t="-10465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996918" y="3024691"/>
                <a:ext cx="13678452" cy="46166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h</a:t>
                </a:r>
                <a:r>
                  <a:rPr lang="en-US" sz="2400" kern="100" dirty="0" smtClean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ash(string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𝑠𝑒𝑒𝑑</m:t>
                        </m:r>
                      </m:e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𝑠𝑒𝑒𝑑</m:t>
                        </m:r>
                      </m:e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𝑠𝑒𝑒𝑑</m:t>
                        </m:r>
                      </m:e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+⋯+</m:t>
                    </m:r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𝑠𝑒𝑒𝑑</m:t>
                        </m:r>
                      </m:e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18" y="3024691"/>
                <a:ext cx="13678452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13"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2"/>
              <p:cNvSpPr txBox="1">
                <a:spLocks noChangeArrowheads="1"/>
              </p:cNvSpPr>
              <p:nvPr/>
            </p:nvSpPr>
            <p:spPr bwMode="auto">
              <a:xfrm>
                <a:off x="2102641" y="3719862"/>
                <a:ext cx="9282118" cy="6450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⋯</m:t>
                          </m:r>
                          <m:d>
                            <m:dPr>
                              <m:ctrlPr>
                                <a:rPr 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𝑠𝑒𝑒𝑑</m:t>
                                      </m:r>
                                    </m:e>
                                  </m:d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𝑠𝑒𝑒𝑑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𝑠𝑒𝑒𝑑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2641" y="3719862"/>
                <a:ext cx="9282118" cy="6450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2"/>
          <p:cNvSpPr txBox="1">
            <a:spLocks noChangeArrowheads="1"/>
          </p:cNvSpPr>
          <p:nvPr/>
        </p:nvSpPr>
        <p:spPr bwMode="auto">
          <a:xfrm>
            <a:off x="998876" y="5093335"/>
            <a:ext cx="8086130" cy="52322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BKDR hash(string) 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 (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hash(string) &amp; </a:t>
            </a:r>
            <a:r>
              <a:rPr lang="en-US" sz="28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0x7FFFFFFF </a:t>
            </a:r>
            <a:r>
              <a:rPr lang="en-US" sz="2800" kern="100" dirty="0" smtClean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r>
              <a:rPr lang="en-US" sz="2800" kern="1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% N</a:t>
            </a:r>
            <a:endParaRPr lang="zh-TW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345562" y="4321278"/>
            <a:ext cx="284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(by </a:t>
            </a:r>
            <a:r>
              <a:rPr lang="en-US" altLang="zh-TW" sz="2800" dirty="0" err="1" smtClean="0"/>
              <a:t>horner’s</a:t>
            </a:r>
            <a:r>
              <a:rPr lang="en-US" altLang="zh-TW" sz="2800" dirty="0" smtClean="0"/>
              <a:t> rule)</a:t>
            </a:r>
            <a:endParaRPr lang="zh-TW" altLang="en-US" sz="28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705531" y="5869858"/>
            <a:ext cx="681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選取</a:t>
            </a:r>
            <a:r>
              <a:rPr lang="en-US" altLang="zh-TW" sz="2800" dirty="0" smtClean="0">
                <a:ea typeface="標楷體" panose="03000509000000000000" pitchFamily="65" charset="-120"/>
              </a:rPr>
              <a:t>hash(string)</a:t>
            </a:r>
            <a:r>
              <a:rPr lang="zh-TW" altLang="en-US" sz="2800" dirty="0" smtClean="0">
                <a:ea typeface="標楷體" panose="03000509000000000000" pitchFamily="65" charset="-120"/>
              </a:rPr>
              <a:t>值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右邊</a:t>
            </a:r>
            <a:r>
              <a:rPr lang="en-US" altLang="zh-TW" sz="2800" dirty="0" smtClean="0">
                <a:ea typeface="標楷體" panose="03000509000000000000" pitchFamily="65" charset="-120"/>
              </a:rPr>
              <a:t>31</a:t>
            </a:r>
            <a:r>
              <a:rPr lang="zh-TW" altLang="en-US" sz="2800" dirty="0" smtClean="0"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ea typeface="標楷體" panose="03000509000000000000" pitchFamily="65" charset="-120"/>
              </a:rPr>
              <a:t>bits,</a:t>
            </a:r>
            <a:r>
              <a:rPr lang="zh-TW" altLang="en-US" sz="2800" dirty="0" smtClean="0">
                <a:ea typeface="標楷體" panose="03000509000000000000" pitchFamily="65" charset="-120"/>
              </a:rPr>
              <a:t>是一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正數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8170606" y="1887794"/>
                <a:ext cx="327414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𝑠𝑒𝑒𝑑</m:t>
                    </m:r>
                  </m:oMath>
                </a14:m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值選用</a:t>
                </a:r>
                <a:r>
                  <a:rPr lang="en-US" altLang="zh-TW" sz="2800" dirty="0" smtClean="0"/>
                  <a:t>31</a:t>
                </a:r>
                <a:r>
                  <a:rPr lang="zh-TW" altLang="en-US" sz="2800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或</a:t>
                </a:r>
                <a:r>
                  <a:rPr lang="en-US" altLang="zh-TW" sz="2800" dirty="0" smtClean="0"/>
                  <a:t>131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6" y="1887794"/>
                <a:ext cx="3274142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500" r="-1855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大括弧 14"/>
          <p:cNvSpPr/>
          <p:nvPr/>
        </p:nvSpPr>
        <p:spPr>
          <a:xfrm rot="5400000">
            <a:off x="5914101" y="3967314"/>
            <a:ext cx="420330" cy="35912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350478" y="5309419"/>
            <a:ext cx="2841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N: Hash Table size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90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445E-9E6D-4624-A868-763251B8E320}" type="datetime1">
              <a:rPr lang="zh-TW" altLang="en-US" smtClean="0"/>
              <a:t>2018/9/23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UVa 10391 Compound Words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86F1-9CCE-4A69-817A-BBB6C891A29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32387" y="575187"/>
            <a:ext cx="390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20878" y="1710813"/>
            <a:ext cx="650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1. 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把每一個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word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加到</a:t>
            </a:r>
            <a:r>
              <a:rPr lang="en-US" altLang="zh-TW" sz="3200" dirty="0" smtClean="0">
                <a:ea typeface="標楷體" panose="03000509000000000000" pitchFamily="65" charset="-120"/>
              </a:rPr>
              <a:t>Hash Table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40542" y="2423652"/>
            <a:ext cx="107614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標楷體" panose="03000509000000000000" pitchFamily="65" charset="-120"/>
              </a:rPr>
              <a:t>2.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針對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每一個</a:t>
            </a:r>
            <a:r>
              <a:rPr lang="en-US" altLang="zh-TW" sz="3200" dirty="0" smtClean="0">
                <a:ea typeface="標楷體" panose="03000509000000000000" pitchFamily="65" charset="-120"/>
              </a:rPr>
              <a:t>word</a:t>
            </a:r>
            <a:r>
              <a:rPr lang="zh-TW" altLang="en-US" sz="3200" dirty="0" smtClean="0">
                <a:ea typeface="標楷體" panose="03000509000000000000" pitchFamily="65" charset="-120"/>
              </a:rPr>
              <a:t>把它所有可能拆成</a:t>
            </a:r>
            <a:r>
              <a:rPr lang="en-US" altLang="zh-TW" sz="3200" dirty="0" smtClean="0"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ea typeface="標楷體" panose="03000509000000000000" pitchFamily="65" charset="-120"/>
              </a:rPr>
              <a:t>個</a:t>
            </a:r>
            <a:r>
              <a:rPr lang="zh-TW" altLang="en-US" sz="3200" dirty="0">
                <a:ea typeface="標楷體" panose="03000509000000000000" pitchFamily="65" charset="-120"/>
              </a:rPr>
              <a:t>子</a:t>
            </a:r>
            <a:r>
              <a:rPr lang="en-US" altLang="zh-TW" sz="3200" dirty="0" smtClean="0">
                <a:ea typeface="標楷體" panose="03000509000000000000" pitchFamily="65" charset="-120"/>
              </a:rPr>
              <a:t>word, </a:t>
            </a:r>
          </a:p>
          <a:p>
            <a:r>
              <a:rPr lang="en-US" altLang="zh-TW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   </a:t>
            </a:r>
            <a:r>
              <a:rPr lang="zh-TW" altLang="en-US" sz="3200" dirty="0" smtClean="0">
                <a:ea typeface="標楷體" panose="03000509000000000000" pitchFamily="65" charset="-120"/>
              </a:rPr>
              <a:t>再去</a:t>
            </a:r>
            <a:r>
              <a:rPr lang="en-US" altLang="zh-TW" sz="3200" dirty="0" smtClean="0">
                <a:ea typeface="標楷體" panose="03000509000000000000" pitchFamily="65" charset="-120"/>
              </a:rPr>
              <a:t>Hash Table</a:t>
            </a:r>
            <a:r>
              <a:rPr lang="zh-TW" altLang="en-US" sz="3200" dirty="0" smtClean="0">
                <a:ea typeface="標楷體" panose="03000509000000000000" pitchFamily="65" charset="-120"/>
              </a:rPr>
              <a:t>查看</a:t>
            </a:r>
            <a:r>
              <a:rPr lang="zh-TW" altLang="en-US" sz="3200" dirty="0">
                <a:ea typeface="標楷體" panose="03000509000000000000" pitchFamily="65" charset="-120"/>
              </a:rPr>
              <a:t>此</a:t>
            </a:r>
            <a:r>
              <a:rPr lang="en-US" altLang="zh-TW" sz="3200" dirty="0" smtClean="0">
                <a:ea typeface="標楷體" panose="03000509000000000000" pitchFamily="65" charset="-120"/>
              </a:rPr>
              <a:t>2</a:t>
            </a:r>
            <a:r>
              <a:rPr lang="zh-TW" altLang="en-US" sz="3200" dirty="0" smtClean="0">
                <a:ea typeface="標楷體" panose="03000509000000000000" pitchFamily="65" charset="-120"/>
              </a:rPr>
              <a:t>個子</a:t>
            </a:r>
            <a:r>
              <a:rPr lang="en-US" altLang="zh-TW" sz="3200" dirty="0" smtClean="0">
                <a:ea typeface="標楷體" panose="03000509000000000000" pitchFamily="65" charset="-120"/>
              </a:rPr>
              <a:t>word</a:t>
            </a:r>
            <a:r>
              <a:rPr lang="zh-TW" altLang="en-US" sz="3200" dirty="0" smtClean="0">
                <a:ea typeface="標楷體" panose="03000509000000000000" pitchFamily="65" charset="-120"/>
              </a:rPr>
              <a:t>是否都在裏面</a:t>
            </a:r>
            <a:r>
              <a:rPr lang="en-US" altLang="zh-TW" sz="3200" dirty="0" smtClean="0">
                <a:ea typeface="標楷體" panose="03000509000000000000" pitchFamily="65" charset="-120"/>
              </a:rPr>
              <a:t>, </a:t>
            </a:r>
          </a:p>
          <a:p>
            <a:r>
              <a:rPr lang="en-US" altLang="zh-TW" sz="3200" dirty="0">
                <a:ea typeface="標楷體" panose="03000509000000000000" pitchFamily="65" charset="-120"/>
              </a:rPr>
              <a:t> </a:t>
            </a:r>
            <a:r>
              <a:rPr lang="en-US" altLang="zh-TW" sz="3200" dirty="0" smtClean="0">
                <a:ea typeface="標楷體" panose="03000509000000000000" pitchFamily="65" charset="-120"/>
              </a:rPr>
              <a:t>   </a:t>
            </a:r>
            <a:r>
              <a:rPr lang="zh-TW" altLang="en-US" sz="3200" dirty="0" smtClean="0">
                <a:ea typeface="標楷體" panose="03000509000000000000" pitchFamily="65" charset="-120"/>
              </a:rPr>
              <a:t>如果是</a:t>
            </a:r>
            <a:r>
              <a:rPr lang="en-US" altLang="zh-TW" sz="3200" dirty="0" smtClean="0">
                <a:ea typeface="標楷體" panose="03000509000000000000" pitchFamily="65" charset="-120"/>
              </a:rPr>
              <a:t>, </a:t>
            </a:r>
            <a:r>
              <a:rPr lang="zh-TW" altLang="en-US" sz="3200" dirty="0" smtClean="0">
                <a:ea typeface="標楷體" panose="03000509000000000000" pitchFamily="65" charset="-120"/>
              </a:rPr>
              <a:t>就印出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en-US" altLang="zh-TW" sz="3200" dirty="0" smtClean="0">
                <a:ea typeface="標楷體" panose="03000509000000000000" pitchFamily="65" charset="-120"/>
              </a:rPr>
              <a:t>word. </a:t>
            </a:r>
          </a:p>
        </p:txBody>
      </p:sp>
    </p:spTree>
    <p:extLst>
      <p:ext uri="{BB962C8B-B14F-4D97-AF65-F5344CB8AC3E}">
        <p14:creationId xmlns:p14="http://schemas.microsoft.com/office/powerpoint/2010/main" val="6358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1322</Words>
  <Application>Microsoft Office PowerPoint</Application>
  <PresentationFormat>寬螢幕</PresentationFormat>
  <Paragraphs>335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UVa 10391 Compound Words</vt:lpstr>
      <vt:lpstr>UVa 10391 Compound Words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10391 Compound Words</dc:title>
  <dc:creator>chcheng</dc:creator>
  <cp:lastModifiedBy>鄭進和</cp:lastModifiedBy>
  <cp:revision>105</cp:revision>
  <dcterms:created xsi:type="dcterms:W3CDTF">2018-09-06T09:22:30Z</dcterms:created>
  <dcterms:modified xsi:type="dcterms:W3CDTF">2018-09-23T03:14:16Z</dcterms:modified>
</cp:coreProperties>
</file>