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78" r:id="rId7"/>
    <p:sldId id="262" r:id="rId8"/>
    <p:sldId id="263" r:id="rId9"/>
    <p:sldId id="264" r:id="rId10"/>
    <p:sldId id="270" r:id="rId11"/>
    <p:sldId id="283" r:id="rId12"/>
    <p:sldId id="284" r:id="rId13"/>
    <p:sldId id="285" r:id="rId14"/>
    <p:sldId id="286" r:id="rId15"/>
    <p:sldId id="279" r:id="rId16"/>
    <p:sldId id="280" r:id="rId17"/>
    <p:sldId id="281" r:id="rId18"/>
    <p:sldId id="282" r:id="rId19"/>
    <p:sldId id="288" r:id="rId20"/>
    <p:sldId id="287" r:id="rId21"/>
    <p:sldId id="289" r:id="rId22"/>
    <p:sldId id="290" r:id="rId23"/>
    <p:sldId id="266" r:id="rId24"/>
    <p:sldId id="26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2" d="100"/>
          <a:sy n="52" d="100"/>
        </p:scale>
        <p:origin x="184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097A-AD22-4F01-BD2D-8ED284E6006A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F781A-4AA0-48C3-9EC8-3D1813319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03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F781A-4AA0-48C3-9EC8-3D18133195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9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F781A-4AA0-48C3-9EC8-3D18133195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3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F781A-4AA0-48C3-9EC8-3D181331957E}" type="slidenum">
              <a:rPr lang="zh-TW" altLang="en-US" smtClean="0">
                <a:solidFill>
                  <a:prstClr val="black"/>
                </a:solidFill>
              </a:rPr>
              <a:pPr/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1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F781A-4AA0-48C3-9EC8-3D181331957E}" type="slidenum">
              <a:rPr lang="zh-TW" altLang="en-US" smtClean="0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3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F781A-4AA0-48C3-9EC8-3D181331957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15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84E-4DFA-4C4D-AB99-31347C300772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28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B47D-3979-44FE-8460-29963B2B4978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572-485A-47D0-B4CF-6B45E68CBC01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239C-B628-44CB-9310-3B4CCAB04B53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22FC-C60D-49CC-8FC7-CDD9F1D78EFA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65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AB85-B8DD-449A-87B6-9B0A4A1E1C66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3272-0C6C-40E3-9192-6EA270B1C71B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8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78C-7996-4996-9E05-373C9D2DDF78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8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F6-BCEE-4B72-87F7-E41B0786A609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7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4E79-3C3D-4524-8D40-75AB591177DC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9651-EC70-4A9D-BACB-CCC1B01B1752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7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4C76-9BBB-474D-9805-2C3005332B3B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72B4-DC13-48A2-A4B6-C20DC3970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4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10570 Meeting with Aliens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909-8AEC-4560-AB42-F97A24BDC55F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499945" y="2490951"/>
            <a:ext cx="468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如何有效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的做互換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76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F6-BCEE-4B72-87F7-E41B0786A609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79290"/>
              </p:ext>
            </p:extLst>
          </p:nvPr>
        </p:nvGraphicFramePr>
        <p:xfrm>
          <a:off x="1236771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78381" y="2897197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41313"/>
              </p:ext>
            </p:extLst>
          </p:nvPr>
        </p:nvGraphicFramePr>
        <p:xfrm>
          <a:off x="6513434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139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416284" y="2909943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502588" y="2971498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788338" y="4060006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788338" y="3433163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8263" y="1053540"/>
            <a:ext cx="8426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首先要準備一個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mark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作為查表之用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sz="3200" dirty="0" smtClean="0"/>
              <a:t>b[i]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中何處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416435" y="3990163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392432" y="342900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490447" y="342900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503748" y="3976859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>
            <a:stCxn id="15" idx="7"/>
            <a:endCxn id="17" idx="1"/>
          </p:cNvCxnSpPr>
          <p:nvPr/>
        </p:nvCxnSpPr>
        <p:spPr>
          <a:xfrm rot="16200000" flipH="1">
            <a:off x="4407242" y="877729"/>
            <a:ext cx="547859" cy="5781687"/>
          </a:xfrm>
          <a:prstGeom prst="curvedConnector3">
            <a:avLst>
              <a:gd name="adj1" fmla="val -537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14" idx="0"/>
          </p:cNvCxnSpPr>
          <p:nvPr/>
        </p:nvCxnSpPr>
        <p:spPr>
          <a:xfrm rot="5400000" flipH="1" flipV="1">
            <a:off x="4345575" y="843554"/>
            <a:ext cx="450553" cy="584266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F6-BCEE-4B72-87F7-E41B0786A609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79290"/>
              </p:ext>
            </p:extLst>
          </p:nvPr>
        </p:nvGraphicFramePr>
        <p:xfrm>
          <a:off x="1236771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78381" y="2897197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41313"/>
              </p:ext>
            </p:extLst>
          </p:nvPr>
        </p:nvGraphicFramePr>
        <p:xfrm>
          <a:off x="6513434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139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416284" y="2909943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502588" y="2971498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788338" y="4060006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788338" y="3433163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8263" y="1053540"/>
            <a:ext cx="8426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首先要準備一個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mark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作為查表之用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sz="3200" dirty="0" smtClean="0"/>
              <a:t>b[i]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中何處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203016" y="3990163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198677" y="342900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316357" y="342900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8280497" y="3976859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>
            <a:stCxn id="15" idx="7"/>
            <a:endCxn id="17" idx="1"/>
          </p:cNvCxnSpPr>
          <p:nvPr/>
        </p:nvCxnSpPr>
        <p:spPr>
          <a:xfrm rot="16200000" flipH="1">
            <a:off x="5198739" y="892477"/>
            <a:ext cx="547859" cy="5752191"/>
          </a:xfrm>
          <a:prstGeom prst="curvedConnector3">
            <a:avLst>
              <a:gd name="adj1" fmla="val -537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14" idx="0"/>
            <a:endCxn id="16" idx="1"/>
          </p:cNvCxnSpPr>
          <p:nvPr/>
        </p:nvCxnSpPr>
        <p:spPr>
          <a:xfrm rot="5400000" flipH="1" flipV="1">
            <a:off x="5162602" y="768140"/>
            <a:ext cx="495520" cy="5948526"/>
          </a:xfrm>
          <a:prstGeom prst="curvedConnector3">
            <a:avLst>
              <a:gd name="adj1" fmla="val 10779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F6-BCEE-4B72-87F7-E41B0786A609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79290"/>
              </p:ext>
            </p:extLst>
          </p:nvPr>
        </p:nvGraphicFramePr>
        <p:xfrm>
          <a:off x="1236771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78381" y="2897197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41313"/>
              </p:ext>
            </p:extLst>
          </p:nvPr>
        </p:nvGraphicFramePr>
        <p:xfrm>
          <a:off x="6513434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139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416284" y="2909943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502588" y="2971498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788338" y="4060006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788338" y="3433163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8263" y="1053540"/>
            <a:ext cx="8426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首先要準備一個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mark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作為查表之用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sz="3200" dirty="0" smtClean="0"/>
              <a:t>b[i]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中何處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026902" y="3990163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024587" y="342900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654706" y="342900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668006" y="3996524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>
            <a:stCxn id="15" idx="7"/>
            <a:endCxn id="17" idx="1"/>
          </p:cNvCxnSpPr>
          <p:nvPr/>
        </p:nvCxnSpPr>
        <p:spPr>
          <a:xfrm rot="16200000" flipH="1">
            <a:off x="4795617" y="2121510"/>
            <a:ext cx="567524" cy="3313790"/>
          </a:xfrm>
          <a:prstGeom prst="curvedConnector3">
            <a:avLst>
              <a:gd name="adj1" fmla="val -518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14" idx="7"/>
            <a:endCxn id="16" idx="1"/>
          </p:cNvCxnSpPr>
          <p:nvPr/>
        </p:nvCxnSpPr>
        <p:spPr>
          <a:xfrm rot="5400000" flipH="1" flipV="1">
            <a:off x="4793305" y="2126138"/>
            <a:ext cx="561163" cy="3298175"/>
          </a:xfrm>
          <a:prstGeom prst="curvedConnector3">
            <a:avLst>
              <a:gd name="adj1" fmla="val 1524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F6-BCEE-4B72-87F7-E41B0786A609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79290"/>
              </p:ext>
            </p:extLst>
          </p:nvPr>
        </p:nvGraphicFramePr>
        <p:xfrm>
          <a:off x="1236771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78381" y="2897197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41313"/>
              </p:ext>
            </p:extLst>
          </p:nvPr>
        </p:nvGraphicFramePr>
        <p:xfrm>
          <a:off x="6513434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139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416284" y="2909943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502588" y="2971498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788338" y="4060006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788338" y="3433163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8263" y="1053540"/>
            <a:ext cx="8426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首先要準備一個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mark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作為查表之用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sz="3200" dirty="0" smtClean="0"/>
              <a:t>b[i]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 smtClean="0"/>
              <a:t>array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中何處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842979" y="398033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50497" y="3429000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122602" y="3497826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106406" y="3986692"/>
            <a:ext cx="466165" cy="448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>
            <a:stCxn id="15" idx="7"/>
            <a:endCxn id="17" idx="1"/>
          </p:cNvCxnSpPr>
          <p:nvPr/>
        </p:nvCxnSpPr>
        <p:spPr>
          <a:xfrm rot="16200000" flipH="1">
            <a:off x="6432688" y="1310349"/>
            <a:ext cx="557692" cy="4926280"/>
          </a:xfrm>
          <a:prstGeom prst="curvedConnector3">
            <a:avLst>
              <a:gd name="adj1" fmla="val -527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14" idx="7"/>
            <a:endCxn id="16" idx="1"/>
          </p:cNvCxnSpPr>
          <p:nvPr/>
        </p:nvCxnSpPr>
        <p:spPr>
          <a:xfrm rot="5400000" flipH="1" flipV="1">
            <a:off x="6474621" y="1329724"/>
            <a:ext cx="482504" cy="4949994"/>
          </a:xfrm>
          <a:prstGeom prst="curvedConnector3">
            <a:avLst>
              <a:gd name="adj1" fmla="val 16098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7A1F-EA32-4B7F-9DCD-F16E4D735F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10570 Meeting with Aliens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53384" y="1242071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48128" y="3415336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5" name="群組 34"/>
          <p:cNvGrpSpPr/>
          <p:nvPr/>
        </p:nvGrpSpPr>
        <p:grpSpPr>
          <a:xfrm>
            <a:off x="2554013" y="2208458"/>
            <a:ext cx="2995449" cy="791454"/>
            <a:chOff x="2554013" y="2208458"/>
            <a:chExt cx="2995449" cy="791454"/>
          </a:xfrm>
        </p:grpSpPr>
        <p:sp>
          <p:nvSpPr>
            <p:cNvPr id="9" name="文字方塊 8"/>
            <p:cNvSpPr txBox="1"/>
            <p:nvPr/>
          </p:nvSpPr>
          <p:spPr>
            <a:xfrm>
              <a:off x="2554013" y="2538247"/>
              <a:ext cx="2995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0</a:t>
              </a:r>
              <a:r>
                <a:rPr lang="zh-TW" altLang="en-US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 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就定位</a:t>
              </a:r>
              <a:r>
                <a:rPr lang="en-US" altLang="zh-TW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en-US" altLang="zh-TW" sz="2400" dirty="0" smtClean="0">
                  <a:solidFill>
                    <a:srgbClr val="0070C0"/>
                  </a:solidFill>
                  <a:ea typeface="標楷體" panose="03000509000000000000" pitchFamily="65" charset="-120"/>
                </a:rPr>
                <a:t>0</a:t>
              </a:r>
              <a:r>
                <a:rPr lang="zh-TW" altLang="en-US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與</a:t>
              </a:r>
              <a:r>
                <a:rPr lang="en-US" altLang="zh-TW" sz="2400" dirty="0" smtClean="0">
                  <a:solidFill>
                    <a:srgbClr val="0070C0"/>
                  </a:solidFill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互換</a:t>
              </a:r>
              <a:endPara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2793393" y="2208458"/>
              <a:ext cx="1623847" cy="283780"/>
            </a:xfrm>
            <a:custGeom>
              <a:avLst/>
              <a:gdLst>
                <a:gd name="connsiteX0" fmla="*/ 38193 w 1630510"/>
                <a:gd name="connsiteY0" fmla="*/ 15766 h 425934"/>
                <a:gd name="connsiteX1" fmla="*/ 101255 w 1630510"/>
                <a:gd name="connsiteY1" fmla="*/ 63062 h 425934"/>
                <a:gd name="connsiteX2" fmla="*/ 905297 w 1630510"/>
                <a:gd name="connsiteY2" fmla="*/ 425669 h 425934"/>
                <a:gd name="connsiteX3" fmla="*/ 1630510 w 1630510"/>
                <a:gd name="connsiteY3" fmla="*/ 0 h 4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510" h="425934">
                  <a:moveTo>
                    <a:pt x="38193" y="15766"/>
                  </a:moveTo>
                  <a:cubicBezTo>
                    <a:pt x="-2535" y="5255"/>
                    <a:pt x="-43262" y="-5255"/>
                    <a:pt x="101255" y="63062"/>
                  </a:cubicBezTo>
                  <a:cubicBezTo>
                    <a:pt x="245772" y="131379"/>
                    <a:pt x="650421" y="436179"/>
                    <a:pt x="905297" y="425669"/>
                  </a:cubicBezTo>
                  <a:cubicBezTo>
                    <a:pt x="1160173" y="415159"/>
                    <a:pt x="1507014" y="44669"/>
                    <a:pt x="163051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930166" y="1233488"/>
            <a:ext cx="146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1: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prstClr val="black"/>
                </a:solidFill>
              </a:rPr>
              <a:t>0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11821"/>
              </p:ext>
            </p:extLst>
          </p:nvPr>
        </p:nvGraphicFramePr>
        <p:xfrm>
          <a:off x="7069246" y="1233488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94994" y="710268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972096" y="710268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058400" y="771823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344150" y="1860331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0344150" y="1233488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74358"/>
              </p:ext>
            </p:extLst>
          </p:nvPr>
        </p:nvGraphicFramePr>
        <p:xfrm>
          <a:off x="7069246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7972097" y="2905780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488367" y="1319134"/>
            <a:ext cx="524656" cy="8694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270229" y="1319135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287717" y="1861279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弧形接點 13"/>
          <p:cNvCxnSpPr>
            <a:stCxn id="22" idx="1"/>
          </p:cNvCxnSpPr>
          <p:nvPr/>
        </p:nvCxnSpPr>
        <p:spPr>
          <a:xfrm rot="16200000" flipV="1">
            <a:off x="5648005" y="212786"/>
            <a:ext cx="562655" cy="2835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172255" y="1333462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272583" y="1761753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弧形接點 15"/>
          <p:cNvCxnSpPr>
            <a:stCxn id="26" idx="0"/>
            <a:endCxn id="12" idx="1"/>
          </p:cNvCxnSpPr>
          <p:nvPr/>
        </p:nvCxnSpPr>
        <p:spPr>
          <a:xfrm rot="5400000" flipH="1" flipV="1">
            <a:off x="4206163" y="-1361585"/>
            <a:ext cx="392127" cy="5854550"/>
          </a:xfrm>
          <a:prstGeom prst="curvedConnector3">
            <a:avLst>
              <a:gd name="adj1" fmla="val 294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4"/>
            <a:endCxn id="22" idx="0"/>
          </p:cNvCxnSpPr>
          <p:nvPr/>
        </p:nvCxnSpPr>
        <p:spPr>
          <a:xfrm>
            <a:off x="7472597" y="1663909"/>
            <a:ext cx="17488" cy="19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202395" y="1855058"/>
            <a:ext cx="404735" cy="344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563318" y="1839507"/>
            <a:ext cx="404735" cy="344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弧形接點 20"/>
          <p:cNvCxnSpPr>
            <a:stCxn id="26" idx="7"/>
          </p:cNvCxnSpPr>
          <p:nvPr/>
        </p:nvCxnSpPr>
        <p:spPr>
          <a:xfrm rot="5400000" flipH="1" flipV="1">
            <a:off x="1946306" y="1052672"/>
            <a:ext cx="431313" cy="10878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337786" y="1665838"/>
            <a:ext cx="17488" cy="19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4199206" y="3518388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189560" y="4041178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8078654" y="3531891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8078655" y="4029603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641448" y="3680749"/>
            <a:ext cx="3402957" cy="50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511675" y="3773347"/>
            <a:ext cx="3544305" cy="4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2" idx="4"/>
            <a:endCxn id="42" idx="7"/>
          </p:cNvCxnSpPr>
          <p:nvPr/>
        </p:nvCxnSpPr>
        <p:spPr>
          <a:xfrm flipH="1">
            <a:off x="4544669" y="2206053"/>
            <a:ext cx="2945416" cy="13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53296" y="2558006"/>
            <a:ext cx="111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b[0]</a:t>
            </a:r>
            <a:r>
              <a:rPr lang="en-US" altLang="zh-TW" sz="2400" dirty="0" smtClean="0">
                <a:solidFill>
                  <a:srgbClr val="0070C0"/>
                </a:solidFill>
              </a:rPr>
              <a:t>!=</a:t>
            </a:r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9" name="直線單箭頭接點 48"/>
          <p:cNvCxnSpPr>
            <a:stCxn id="48" idx="3"/>
          </p:cNvCxnSpPr>
          <p:nvPr/>
        </p:nvCxnSpPr>
        <p:spPr>
          <a:xfrm flipV="1">
            <a:off x="2165893" y="2783407"/>
            <a:ext cx="397808" cy="5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" grpId="0"/>
      <p:bldP spid="11" grpId="0"/>
      <p:bldP spid="39" grpId="0"/>
      <p:bldP spid="41" grpId="0"/>
      <p:bldP spid="12" grpId="0" animBg="1"/>
      <p:bldP spid="22" grpId="0" animBg="1"/>
      <p:bldP spid="25" grpId="0" animBg="1"/>
      <p:bldP spid="26" grpId="0" animBg="1"/>
      <p:bldP spid="32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7A1F-EA32-4B7F-9DCD-F16E4D735F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10570 Meeting with Aliens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93947"/>
              </p:ext>
            </p:extLst>
          </p:nvPr>
        </p:nvGraphicFramePr>
        <p:xfrm>
          <a:off x="2348127" y="1233488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49253"/>
              </p:ext>
            </p:extLst>
          </p:nvPr>
        </p:nvGraphicFramePr>
        <p:xfrm>
          <a:off x="2351088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群組 35"/>
          <p:cNvGrpSpPr/>
          <p:nvPr/>
        </p:nvGrpSpPr>
        <p:grpSpPr>
          <a:xfrm>
            <a:off x="2651343" y="2194580"/>
            <a:ext cx="2995449" cy="809636"/>
            <a:chOff x="2651344" y="4376428"/>
            <a:chExt cx="2995449" cy="809636"/>
          </a:xfrm>
        </p:grpSpPr>
        <p:sp>
          <p:nvSpPr>
            <p:cNvPr id="24" name="文字方塊 23"/>
            <p:cNvSpPr txBox="1"/>
            <p:nvPr/>
          </p:nvSpPr>
          <p:spPr>
            <a:xfrm>
              <a:off x="2651344" y="4724399"/>
              <a:ext cx="2995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就定位</a:t>
              </a:r>
              <a:r>
                <a:rPr lang="en-US" altLang="zh-TW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en-US" altLang="zh-TW" sz="2400" dirty="0">
                  <a:solidFill>
                    <a:srgbClr val="0070C0"/>
                  </a:solidFill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與</a:t>
              </a:r>
              <a:r>
                <a:rPr lang="en-US" altLang="zh-TW" sz="2400" dirty="0">
                  <a:solidFill>
                    <a:srgbClr val="0070C0"/>
                  </a:solidFill>
                  <a:ea typeface="標楷體" panose="03000509000000000000" pitchFamily="65" charset="-120"/>
                </a:rPr>
                <a:t>2</a:t>
              </a:r>
              <a:r>
                <a:rPr lang="zh-TW" altLang="en-US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互換</a:t>
              </a:r>
              <a:endPara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3549979" y="4376428"/>
              <a:ext cx="961697" cy="268014"/>
            </a:xfrm>
            <a:custGeom>
              <a:avLst/>
              <a:gdLst>
                <a:gd name="connsiteX0" fmla="*/ 38193 w 1630510"/>
                <a:gd name="connsiteY0" fmla="*/ 15766 h 425934"/>
                <a:gd name="connsiteX1" fmla="*/ 101255 w 1630510"/>
                <a:gd name="connsiteY1" fmla="*/ 63062 h 425934"/>
                <a:gd name="connsiteX2" fmla="*/ 905297 w 1630510"/>
                <a:gd name="connsiteY2" fmla="*/ 425669 h 425934"/>
                <a:gd name="connsiteX3" fmla="*/ 1630510 w 1630510"/>
                <a:gd name="connsiteY3" fmla="*/ 0 h 4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510" h="425934">
                  <a:moveTo>
                    <a:pt x="38193" y="15766"/>
                  </a:moveTo>
                  <a:cubicBezTo>
                    <a:pt x="-2535" y="5255"/>
                    <a:pt x="-43262" y="-5255"/>
                    <a:pt x="101255" y="63062"/>
                  </a:cubicBezTo>
                  <a:cubicBezTo>
                    <a:pt x="245772" y="131379"/>
                    <a:pt x="650421" y="436179"/>
                    <a:pt x="905297" y="425669"/>
                  </a:cubicBezTo>
                  <a:cubicBezTo>
                    <a:pt x="1160173" y="415159"/>
                    <a:pt x="1507014" y="44669"/>
                    <a:pt x="163051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294994" y="710268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12643"/>
              </p:ext>
            </p:extLst>
          </p:nvPr>
        </p:nvGraphicFramePr>
        <p:xfrm>
          <a:off x="7069246" y="1233488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7972097" y="710268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058400" y="771823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10344150" y="1860331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344150" y="1233488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58359"/>
              </p:ext>
            </p:extLst>
          </p:nvPr>
        </p:nvGraphicFramePr>
        <p:xfrm>
          <a:off x="7069246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7972097" y="2905780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0166" y="1233488"/>
            <a:ext cx="146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2: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>
                <a:solidFill>
                  <a:prstClr val="black"/>
                </a:solidFill>
              </a:rPr>
              <a:t>1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8092031" y="1319135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8063221" y="1849704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弧形接點 48"/>
          <p:cNvCxnSpPr>
            <a:stCxn id="48" idx="1"/>
            <a:endCxn id="50" idx="0"/>
          </p:cNvCxnSpPr>
          <p:nvPr/>
        </p:nvCxnSpPr>
        <p:spPr>
          <a:xfrm rot="16200000" flipV="1">
            <a:off x="5965192" y="-257106"/>
            <a:ext cx="566733" cy="3747870"/>
          </a:xfrm>
          <a:prstGeom prst="curvedConnector3">
            <a:avLst>
              <a:gd name="adj1" fmla="val 140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4172255" y="1333462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272583" y="1761753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弧形接點 51"/>
          <p:cNvCxnSpPr>
            <a:stCxn id="51" idx="0"/>
            <a:endCxn id="47" idx="1"/>
          </p:cNvCxnSpPr>
          <p:nvPr/>
        </p:nvCxnSpPr>
        <p:spPr>
          <a:xfrm rot="5400000" flipH="1" flipV="1">
            <a:off x="4617064" y="-1772486"/>
            <a:ext cx="392127" cy="6676352"/>
          </a:xfrm>
          <a:prstGeom prst="curvedConnector3">
            <a:avLst>
              <a:gd name="adj1" fmla="val 271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7" idx="4"/>
            <a:endCxn id="48" idx="0"/>
          </p:cNvCxnSpPr>
          <p:nvPr/>
        </p:nvCxnSpPr>
        <p:spPr>
          <a:xfrm flipH="1">
            <a:off x="8265589" y="1663909"/>
            <a:ext cx="28810" cy="18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4202395" y="1855058"/>
            <a:ext cx="404735" cy="344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385121" y="1851082"/>
            <a:ext cx="404735" cy="344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弧形接點 55"/>
          <p:cNvCxnSpPr>
            <a:stCxn id="51" idx="7"/>
          </p:cNvCxnSpPr>
          <p:nvPr/>
        </p:nvCxnSpPr>
        <p:spPr>
          <a:xfrm rot="5400000" flipH="1" flipV="1">
            <a:off x="2374097" y="725509"/>
            <a:ext cx="330685" cy="184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337786" y="1665838"/>
            <a:ext cx="17488" cy="19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4199206" y="3518388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4189560" y="4041178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912031" y="3531891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912032" y="4052753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>
            <a:endCxn id="61" idx="3"/>
          </p:cNvCxnSpPr>
          <p:nvPr/>
        </p:nvCxnSpPr>
        <p:spPr>
          <a:xfrm>
            <a:off x="4641448" y="3680749"/>
            <a:ext cx="4329856" cy="66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60" idx="2"/>
          </p:cNvCxnSpPr>
          <p:nvPr/>
        </p:nvCxnSpPr>
        <p:spPr>
          <a:xfrm flipV="1">
            <a:off x="4511675" y="3704278"/>
            <a:ext cx="4400356" cy="5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8" idx="4"/>
            <a:endCxn id="58" idx="7"/>
          </p:cNvCxnSpPr>
          <p:nvPr/>
        </p:nvCxnSpPr>
        <p:spPr>
          <a:xfrm flipH="1">
            <a:off x="4544669" y="2194478"/>
            <a:ext cx="3720920" cy="137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344894" y="1330709"/>
            <a:ext cx="524656" cy="8694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053296" y="2558006"/>
            <a:ext cx="111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b[1]</a:t>
            </a:r>
            <a:r>
              <a:rPr lang="en-US" altLang="zh-TW" sz="2400" dirty="0" smtClean="0">
                <a:solidFill>
                  <a:srgbClr val="0070C0"/>
                </a:solidFill>
              </a:rPr>
              <a:t>!=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7" name="直線單箭頭接點 66"/>
          <p:cNvCxnSpPr>
            <a:stCxn id="66" idx="3"/>
          </p:cNvCxnSpPr>
          <p:nvPr/>
        </p:nvCxnSpPr>
        <p:spPr>
          <a:xfrm flipV="1">
            <a:off x="2165893" y="2783407"/>
            <a:ext cx="397808" cy="5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5" grpId="0"/>
      <p:bldP spid="47" grpId="0" animBg="1"/>
      <p:bldP spid="48" grpId="0" animBg="1"/>
      <p:bldP spid="50" grpId="0" animBg="1"/>
      <p:bldP spid="51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7A1F-EA32-4B7F-9DCD-F16E4D735F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10570 Meeting with Aliens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5757"/>
              </p:ext>
            </p:extLst>
          </p:nvPr>
        </p:nvGraphicFramePr>
        <p:xfrm>
          <a:off x="2351088" y="1233887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2748896" y="2402102"/>
            <a:ext cx="29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已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不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8804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50157"/>
              </p:ext>
            </p:extLst>
          </p:nvPr>
        </p:nvGraphicFramePr>
        <p:xfrm>
          <a:off x="7069246" y="1233488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972097" y="710268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058400" y="771823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0344150" y="1860331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344150" y="1233488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780"/>
              </p:ext>
            </p:extLst>
          </p:nvPr>
        </p:nvGraphicFramePr>
        <p:xfrm>
          <a:off x="2351088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7972097" y="2905780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294994" y="710268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30166" y="1233488"/>
            <a:ext cx="146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</a:t>
            </a:r>
            <a:r>
              <a:rPr lang="en-US" altLang="zh-TW" sz="2800" dirty="0">
                <a:solidFill>
                  <a:prstClr val="black"/>
                </a:solidFill>
              </a:rPr>
              <a:t>3</a:t>
            </a:r>
            <a:r>
              <a:rPr lang="en-US" altLang="zh-TW" sz="2800" dirty="0" smtClean="0">
                <a:solidFill>
                  <a:prstClr val="black"/>
                </a:solidFill>
              </a:rPr>
              <a:t>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prstClr val="black"/>
                </a:solidFill>
              </a:rPr>
              <a:t>2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43547" y="1319134"/>
            <a:ext cx="524656" cy="8694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1272583" y="1761753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弧形接點 48"/>
          <p:cNvCxnSpPr>
            <a:stCxn id="48" idx="7"/>
          </p:cNvCxnSpPr>
          <p:nvPr/>
        </p:nvCxnSpPr>
        <p:spPr>
          <a:xfrm rot="5400000" flipH="1" flipV="1">
            <a:off x="2808147" y="314609"/>
            <a:ext cx="307534" cy="26877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331088" y="2407535"/>
            <a:ext cx="10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r>
              <a:rPr lang="en-US" altLang="zh-TW" sz="2400" dirty="0" smtClean="0">
                <a:solidFill>
                  <a:srgbClr val="FF0000"/>
                </a:solidFill>
              </a:rPr>
              <a:t>[2]=2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stCxn id="10" idx="3"/>
            <a:endCxn id="26" idx="1"/>
          </p:cNvCxnSpPr>
          <p:nvPr/>
        </p:nvCxnSpPr>
        <p:spPr>
          <a:xfrm flipV="1">
            <a:off x="2351088" y="2632935"/>
            <a:ext cx="397808" cy="5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9" grpId="0"/>
      <p:bldP spid="40" grpId="0"/>
      <p:bldP spid="41" grpId="0"/>
      <p:bldP spid="43" grpId="0"/>
      <p:bldP spid="48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7A1F-EA32-4B7F-9DCD-F16E4D735F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10570 Meeting with Aliens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5757"/>
              </p:ext>
            </p:extLst>
          </p:nvPr>
        </p:nvGraphicFramePr>
        <p:xfrm>
          <a:off x="2351088" y="1233887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2748896" y="2402102"/>
            <a:ext cx="29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3</a:t>
            </a:r>
            <a:r>
              <a:rPr lang="zh-TW" altLang="en-US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已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不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8804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62805"/>
              </p:ext>
            </p:extLst>
          </p:nvPr>
        </p:nvGraphicFramePr>
        <p:xfrm>
          <a:off x="7069246" y="1233488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972097" y="710268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058400" y="771823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作為查表用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途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0344150" y="1860331"/>
            <a:ext cx="198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/>
              <a:t>Array 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344150" y="1233488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b[i]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780"/>
              </p:ext>
            </p:extLst>
          </p:nvPr>
        </p:nvGraphicFramePr>
        <p:xfrm>
          <a:off x="2351088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7972097" y="2905780"/>
            <a:ext cx="237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mark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294994" y="710268"/>
            <a:ext cx="15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Array b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0" y="0"/>
            <a:ext cx="41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30166" y="1233488"/>
            <a:ext cx="146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4: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>
                <a:solidFill>
                  <a:prstClr val="black"/>
                </a:solidFill>
              </a:rPr>
              <a:t>3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272583" y="1761753"/>
            <a:ext cx="404735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>
            <a:stCxn id="18" idx="0"/>
          </p:cNvCxnSpPr>
          <p:nvPr/>
        </p:nvCxnSpPr>
        <p:spPr>
          <a:xfrm rot="5400000" flipH="1" flipV="1">
            <a:off x="3155384" y="-175724"/>
            <a:ext cx="257044" cy="36179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42201" y="1319134"/>
            <a:ext cx="524656" cy="8694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088" y="2407535"/>
            <a:ext cx="10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b[3]=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>
            <a:stCxn id="28" idx="3"/>
          </p:cNvCxnSpPr>
          <p:nvPr/>
        </p:nvCxnSpPr>
        <p:spPr>
          <a:xfrm flipV="1">
            <a:off x="2351088" y="2632935"/>
            <a:ext cx="397808" cy="5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042570" y="5044367"/>
            <a:ext cx="2561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一共互換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2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9" grpId="0"/>
      <p:bldP spid="40" grpId="0"/>
      <p:bldP spid="41" grpId="0"/>
      <p:bldP spid="43" grpId="0"/>
      <p:bldP spid="18" grpId="0" animBg="1"/>
      <p:bldP spid="2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F6-BCEE-4B72-87F7-E41B0786A609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93575" y="2610464"/>
            <a:ext cx="5383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整個程式執行的流程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/>
        </p:nvSpPr>
        <p:spPr>
          <a:xfrm rot="10302522">
            <a:off x="6788511" y="4006538"/>
            <a:ext cx="1250223" cy="1229338"/>
          </a:xfrm>
          <a:prstGeom prst="arc">
            <a:avLst>
              <a:gd name="adj1" fmla="val 162202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425010" y="4922555"/>
            <a:ext cx="72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10570 Meeting with Aliens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6471-4395-4B2F-B987-DE7614E8C6CC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1355" y="1005906"/>
            <a:ext cx="10648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800" dirty="0" smtClean="0"/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個外星人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編號從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要來地球開會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他們會隨意的坐上一張圓桌開會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但開會之前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必須確定外星人編號是繞圓桌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順時針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逆時針由小到大排列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的外星人下一外星人是編號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在開會之前需要兩兩交換位置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任意兩個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請問需要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最少的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交換次數是多少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7" name="橢圓 6"/>
          <p:cNvSpPr/>
          <p:nvPr/>
        </p:nvSpPr>
        <p:spPr>
          <a:xfrm>
            <a:off x="1882610" y="3949456"/>
            <a:ext cx="1320800" cy="113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48121" y="3433174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82835" y="4215097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77888" y="4983615"/>
            <a:ext cx="41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44657" y="4215097"/>
            <a:ext cx="45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389351" y="3518347"/>
            <a:ext cx="2463282" cy="1996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927707" y="3871258"/>
            <a:ext cx="1320800" cy="113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362995" y="34290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97709" y="4210923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9531" y="4210923"/>
            <a:ext cx="45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6428483" y="3457009"/>
            <a:ext cx="2463282" cy="1996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68572" y="4253198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不必交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換</a:t>
            </a:r>
          </a:p>
        </p:txBody>
      </p:sp>
      <p:cxnSp>
        <p:nvCxnSpPr>
          <p:cNvPr id="22" name="直線單箭頭接點 21"/>
          <p:cNvCxnSpPr>
            <a:stCxn id="20" idx="2"/>
          </p:cNvCxnSpPr>
          <p:nvPr/>
        </p:nvCxnSpPr>
        <p:spPr>
          <a:xfrm flipH="1" flipV="1">
            <a:off x="6788741" y="4669450"/>
            <a:ext cx="6304" cy="4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0"/>
          </p:cNvCxnSpPr>
          <p:nvPr/>
        </p:nvCxnSpPr>
        <p:spPr>
          <a:xfrm flipV="1">
            <a:off x="7498670" y="5215179"/>
            <a:ext cx="66655" cy="1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50323" y="4216411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407055" y="4976531"/>
            <a:ext cx="90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3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FF79-2CD9-4BA2-8676-21FF63C940B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862" y="0"/>
            <a:ext cx="45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Example: 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51130" y="679267"/>
            <a:ext cx="175384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4</a:t>
            </a:r>
          </a:p>
          <a:p>
            <a:r>
              <a:rPr lang="en-US" altLang="zh-TW" sz="3600" dirty="0" smtClean="0">
                <a:solidFill>
                  <a:prstClr val="black"/>
                </a:solidFill>
              </a:rPr>
              <a:t>2 3 1 4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68099" y="971583"/>
            <a:ext cx="15240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1 2 0 3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3804978" y="1279432"/>
            <a:ext cx="2863121" cy="1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79864" y="879250"/>
            <a:ext cx="236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為方便處理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每一個數字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都減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744663" y="2011241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61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群組 48"/>
          <p:cNvGrpSpPr/>
          <p:nvPr/>
        </p:nvGrpSpPr>
        <p:grpSpPr>
          <a:xfrm>
            <a:off x="1745834" y="3167342"/>
            <a:ext cx="4075295" cy="927471"/>
            <a:chOff x="1745834" y="3167342"/>
            <a:chExt cx="4075295" cy="927471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745834" y="3181223"/>
              <a:ext cx="4075295" cy="162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290970" y="3571593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2425882" y="3196838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433485" y="3167342"/>
              <a:ext cx="324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陣列中</a:t>
              </a:r>
              <a:r>
                <a:rPr lang="en-US" altLang="zh-TW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2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704918" y="4099472"/>
            <a:ext cx="4127203" cy="942220"/>
            <a:chOff x="2704918" y="4099472"/>
            <a:chExt cx="4127203" cy="942220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2704918" y="4128102"/>
              <a:ext cx="4127203" cy="212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250054" y="4518472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3384966" y="4143717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3356196" y="4099472"/>
              <a:ext cx="3103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</a:t>
              </a:r>
              <a:r>
                <a:rPr lang="en-US" altLang="zh-TW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3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2538" y="5014913"/>
            <a:ext cx="4032250" cy="913697"/>
            <a:chOff x="3792538" y="5014913"/>
            <a:chExt cx="4032250" cy="913697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3792538" y="5014913"/>
              <a:ext cx="4032250" cy="1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337674" y="540539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4472586" y="503063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4473313" y="5015887"/>
              <a:ext cx="3151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陣列中</a:t>
              </a:r>
              <a:r>
                <a:rPr lang="en-US" altLang="zh-TW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2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764088" y="5944410"/>
            <a:ext cx="4103687" cy="913590"/>
            <a:chOff x="4764088" y="5944410"/>
            <a:chExt cx="4103687" cy="913590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4764088" y="5944410"/>
              <a:ext cx="4103687" cy="63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5309224" y="633478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5444136" y="596002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5474359" y="5960025"/>
              <a:ext cx="319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陣列中</a:t>
              </a:r>
              <a:r>
                <a:rPr lang="en-US" altLang="zh-TW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36" name="直線接點 35"/>
          <p:cNvCxnSpPr/>
          <p:nvPr/>
        </p:nvCxnSpPr>
        <p:spPr>
          <a:xfrm flipV="1">
            <a:off x="6816725" y="3072986"/>
            <a:ext cx="3800" cy="10775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7824788" y="3053937"/>
            <a:ext cx="0" cy="197526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8867775" y="3063463"/>
            <a:ext cx="0" cy="28944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97224" y="1272987"/>
            <a:ext cx="147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Step 1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867775" y="1470212"/>
            <a:ext cx="2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重複儲存輸入資料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9672917" y="3657600"/>
            <a:ext cx="1864659" cy="1595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372165" y="31001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1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1528612" y="41669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381129" y="5278525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0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9233647" y="4220689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910916" y="2079522"/>
            <a:ext cx="11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400" dirty="0"/>
              <a:t>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FF79-2CD9-4BA2-8676-21FF63C940B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862" y="0"/>
            <a:ext cx="45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Example: 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51130" y="679267"/>
            <a:ext cx="175384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4</a:t>
            </a:r>
          </a:p>
          <a:p>
            <a:r>
              <a:rPr lang="en-US" altLang="zh-TW" sz="3600" dirty="0" smtClean="0">
                <a:solidFill>
                  <a:prstClr val="black"/>
                </a:solidFill>
              </a:rPr>
              <a:t>2 3 1 4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68099" y="971583"/>
            <a:ext cx="15240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1 2 0 3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3804978" y="1279432"/>
            <a:ext cx="2863121" cy="1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79864" y="879250"/>
            <a:ext cx="236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為方便處理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每一個數字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都減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744663" y="2011241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61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1745834" y="3181223"/>
            <a:ext cx="4075295" cy="913590"/>
            <a:chOff x="1745834" y="3181223"/>
            <a:chExt cx="4075295" cy="91359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745834" y="3181223"/>
              <a:ext cx="4075295" cy="162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290970" y="3571593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2425882" y="3196838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470854" y="3196838"/>
              <a:ext cx="3222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陣列中</a:t>
              </a:r>
              <a:r>
                <a:rPr lang="en-US" altLang="zh-TW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2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704918" y="4128102"/>
            <a:ext cx="4127203" cy="913590"/>
            <a:chOff x="2704918" y="4128102"/>
            <a:chExt cx="4127203" cy="913590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2704918" y="4128102"/>
              <a:ext cx="4127203" cy="212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250054" y="4518472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3384966" y="4143717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3429938" y="4143717"/>
              <a:ext cx="317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陣列中</a:t>
              </a:r>
              <a:r>
                <a:rPr lang="en-US" altLang="zh-TW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92538" y="5014913"/>
            <a:ext cx="4032250" cy="913697"/>
            <a:chOff x="3792538" y="5014913"/>
            <a:chExt cx="4032250" cy="913697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3792538" y="5014913"/>
              <a:ext cx="4032250" cy="1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337674" y="540539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4472586" y="503063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4517558" y="5030635"/>
              <a:ext cx="318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陣列中</a:t>
              </a:r>
              <a:r>
                <a:rPr lang="en-US" altLang="zh-TW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2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764088" y="5944410"/>
            <a:ext cx="4103687" cy="913590"/>
            <a:chOff x="4764088" y="5944410"/>
            <a:chExt cx="4103687" cy="913590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4764088" y="5944410"/>
              <a:ext cx="4103687" cy="63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5309224" y="633478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0 1 2 3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5444136" y="596002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5489108" y="5960025"/>
              <a:ext cx="3256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存入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b</a:t>
              </a:r>
              <a:r>
                <a:rPr lang="zh-TW" altLang="en-US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陣列中</a:t>
              </a:r>
              <a:r>
                <a:rPr lang="en-US" altLang="zh-TW" sz="24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3</a:t>
              </a:r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36" name="直線接點 35"/>
          <p:cNvCxnSpPr/>
          <p:nvPr/>
        </p:nvCxnSpPr>
        <p:spPr>
          <a:xfrm flipV="1">
            <a:off x="6816725" y="3072986"/>
            <a:ext cx="3800" cy="10775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7824788" y="3053937"/>
            <a:ext cx="0" cy="197526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8867775" y="3063463"/>
            <a:ext cx="0" cy="28944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25506" y="2277035"/>
            <a:ext cx="14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1203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順序倒排過來</a:t>
            </a:r>
            <a:endParaRPr lang="en-US" altLang="zh-TW" sz="24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逆時針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97224" y="1272987"/>
            <a:ext cx="147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Step 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867775" y="1470212"/>
            <a:ext cx="2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重複儲存輸入資料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9672917" y="3657600"/>
            <a:ext cx="1864659" cy="1595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0372165" y="31001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1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28612" y="41669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0381129" y="5278525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0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233647" y="4220689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910916" y="2079522"/>
            <a:ext cx="11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400" dirty="0"/>
              <a:t>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3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1D9D-6F65-46D9-B169-1AF95F60957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10570 Meeting with Aliens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37647" y="2297106"/>
            <a:ext cx="537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找交換次數最小者</a:t>
            </a:r>
            <a:r>
              <a:rPr lang="en-US" altLang="zh-TW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862" y="0"/>
            <a:ext cx="45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Example: Test Case #3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91436" y="3392488"/>
            <a:ext cx="478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Output: </a:t>
            </a:r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24" y="1272987"/>
            <a:ext cx="147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Step 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13787" y="250477"/>
            <a:ext cx="9287062" cy="624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</a:rPr>
              <a:t> solve(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</a:rPr>
              <a:t> n,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</a:rPr>
              <a:t> a[])</a:t>
            </a:r>
            <a:r>
              <a:rPr lang="en-US" altLang="zh-TW" sz="2000" dirty="0" smtClean="0"/>
              <a:t> { </a:t>
            </a:r>
            <a:r>
              <a:rPr lang="en-US" altLang="zh-TW" sz="2000" dirty="0" smtClean="0">
                <a:solidFill>
                  <a:srgbClr val="0070C0"/>
                </a:solidFill>
              </a:rPr>
              <a:t> 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從陣列</a:t>
            </a:r>
            <a:r>
              <a:rPr lang="en-US" altLang="zh-TW" sz="2000" dirty="0" smtClean="0">
                <a:solidFill>
                  <a:srgbClr val="0070C0"/>
                </a:solidFill>
              </a:rPr>
              <a:t>a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有效率的交換位置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找最小的交換次數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b[1005];</a:t>
            </a:r>
            <a:r>
              <a:rPr lang="zh-TW" altLang="en-US" sz="2000" dirty="0" smtClean="0"/>
              <a:t>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b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陣列暫存用來檢驗</a:t>
            </a:r>
            <a:r>
              <a:rPr lang="en-US" altLang="zh-TW" sz="2000" dirty="0" smtClean="0">
                <a:solidFill>
                  <a:srgbClr val="0070C0"/>
                </a:solidFill>
              </a:rPr>
              <a:t>n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個外星人順序以便找最小的交換次數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ret = 0xfffffff;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儲存最小的交換次數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起始值設很大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i, j, k;</a:t>
            </a:r>
          </a:p>
          <a:p>
            <a:r>
              <a:rPr lang="en-US" altLang="zh-TW" sz="2000" dirty="0" smtClean="0"/>
              <a:t>    for(i = 0, j = n; i &lt; n; i++, </a:t>
            </a:r>
            <a:r>
              <a:rPr lang="en-US" altLang="zh-TW" sz="2000" dirty="0" err="1" smtClean="0"/>
              <a:t>j++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a[j] = a[i];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輸入資料加倍重複儲存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for(i = 0; i &lt; n; i++) {</a:t>
            </a:r>
            <a:r>
              <a:rPr lang="zh-TW" altLang="en-US" sz="2000" dirty="0" smtClean="0"/>
              <a:t>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en-US" altLang="zh-TW" sz="2000" dirty="0" smtClean="0">
                <a:solidFill>
                  <a:srgbClr val="0070C0"/>
                </a:solidFill>
              </a:rPr>
              <a:t>a[i],a[i+1],…,a[i+n-1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](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暫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存在</a:t>
            </a:r>
            <a:r>
              <a:rPr lang="en-US" altLang="zh-TW" sz="2000" dirty="0" smtClean="0">
                <a:solidFill>
                  <a:srgbClr val="0070C0"/>
                </a:solidFill>
              </a:rPr>
              <a:t>b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陣列中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的最少交換次數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mark[505],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 = 0;</a:t>
            </a:r>
            <a:r>
              <a:rPr lang="zh-TW" altLang="en-US" sz="2000" dirty="0" smtClean="0"/>
              <a:t>                            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mark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陣列作為查表之用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for(j = 0; j &lt; n; </a:t>
            </a:r>
            <a:r>
              <a:rPr lang="en-US" altLang="zh-TW" sz="2000" dirty="0" err="1" smtClean="0"/>
              <a:t>j++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mark[a[</a:t>
            </a:r>
            <a:r>
              <a:rPr lang="en-US" altLang="zh-TW" sz="2000" dirty="0" err="1" smtClean="0"/>
              <a:t>i+j</a:t>
            </a:r>
            <a:r>
              <a:rPr lang="en-US" altLang="zh-TW" sz="2000" dirty="0" smtClean="0"/>
              <a:t>]] = </a:t>
            </a:r>
            <a:r>
              <a:rPr lang="en-US" altLang="zh-TW" sz="2000" dirty="0" err="1" smtClean="0"/>
              <a:t>i+j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b[</a:t>
            </a:r>
            <a:r>
              <a:rPr lang="en-US" altLang="zh-TW" sz="2000" dirty="0" err="1" smtClean="0"/>
              <a:t>i+j</a:t>
            </a:r>
            <a:r>
              <a:rPr lang="en-US" altLang="zh-TW" sz="2000" dirty="0" smtClean="0"/>
              <a:t>] = a[</a:t>
            </a:r>
            <a:r>
              <a:rPr lang="en-US" altLang="zh-TW" sz="2000" dirty="0" err="1" smtClean="0"/>
              <a:t>i+j</a:t>
            </a:r>
            <a:r>
              <a:rPr lang="en-US" altLang="zh-TW" sz="2000" dirty="0" smtClean="0"/>
              <a:t>];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}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填值到</a:t>
            </a:r>
            <a:r>
              <a:rPr lang="en-US" altLang="zh-TW" sz="2000" dirty="0" smtClean="0">
                <a:solidFill>
                  <a:srgbClr val="0070C0"/>
                </a:solidFill>
              </a:rPr>
              <a:t>mark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solidFill>
                  <a:srgbClr val="0070C0"/>
                </a:solidFill>
              </a:rPr>
              <a:t>b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陣列中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for(j = 0; j &lt; n; </a:t>
            </a:r>
            <a:r>
              <a:rPr lang="en-US" altLang="zh-TW" sz="2000" dirty="0" err="1" smtClean="0"/>
              <a:t>j++</a:t>
            </a:r>
            <a:r>
              <a:rPr lang="en-US" altLang="zh-TW" sz="2000" dirty="0" smtClean="0"/>
              <a:t>) {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要讓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j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值在</a:t>
            </a:r>
            <a:r>
              <a:rPr lang="en-US" altLang="zh-TW" sz="2000" dirty="0" smtClean="0">
                <a:solidFill>
                  <a:srgbClr val="0070C0"/>
                </a:solidFill>
              </a:rPr>
              <a:t>b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陣列中就定位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     if(b[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i+j</a:t>
            </a:r>
            <a:r>
              <a:rPr lang="en-US" altLang="zh-TW" sz="2000" dirty="0" smtClean="0">
                <a:solidFill>
                  <a:srgbClr val="FF0000"/>
                </a:solidFill>
              </a:rPr>
              <a:t>] != j)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j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值尚未定位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++;</a:t>
            </a:r>
            <a:r>
              <a:rPr lang="zh-TW" altLang="en-US" sz="2000" dirty="0" smtClean="0"/>
              <a:t>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000" dirty="0" smtClean="0">
                <a:solidFill>
                  <a:srgbClr val="0070C0"/>
                </a:solidFill>
              </a:rPr>
              <a:t>a[i],a[i+1],…,a[i+n-1]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需要交換的次數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idx</a:t>
            </a:r>
            <a:r>
              <a:rPr lang="en-US" altLang="zh-TW" sz="2000" dirty="0" smtClean="0"/>
              <a:t> = mark[j];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j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值在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陣列的</a:t>
            </a:r>
            <a:r>
              <a:rPr lang="en-US" altLang="zh-TW" sz="2000" dirty="0" smtClean="0">
                <a:solidFill>
                  <a:srgbClr val="0070C0"/>
                </a:solidFill>
              </a:rPr>
              <a:t>mark[j]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(=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idx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位置中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    swap(b[</a:t>
            </a:r>
            <a:r>
              <a:rPr lang="en-US" altLang="zh-TW" sz="2000" dirty="0" err="1" smtClean="0"/>
              <a:t>i+j</a:t>
            </a:r>
            <a:r>
              <a:rPr lang="en-US" altLang="zh-TW" sz="2000" dirty="0" smtClean="0"/>
              <a:t>], b[</a:t>
            </a:r>
            <a:r>
              <a:rPr lang="en-US" altLang="zh-TW" sz="2000" dirty="0" err="1" smtClean="0"/>
              <a:t>idx</a:t>
            </a:r>
            <a:r>
              <a:rPr lang="en-US" altLang="zh-TW" sz="2000" dirty="0" smtClean="0"/>
              <a:t>]);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    mark[b[</a:t>
            </a:r>
            <a:r>
              <a:rPr lang="en-US" altLang="zh-TW" sz="2000" dirty="0" err="1" smtClean="0"/>
              <a:t>idx</a:t>
            </a:r>
            <a:r>
              <a:rPr lang="en-US" altLang="zh-TW" sz="2000" dirty="0" smtClean="0"/>
              <a:t>]] = </a:t>
            </a:r>
            <a:r>
              <a:rPr lang="en-US" altLang="zh-TW" sz="2000" dirty="0" err="1" smtClean="0"/>
              <a:t>idx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000" dirty="0" smtClean="0">
                <a:solidFill>
                  <a:srgbClr val="0070C0"/>
                </a:solidFill>
              </a:rPr>
              <a:t>mark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陣列中的值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}</a:t>
            </a:r>
          </a:p>
          <a:p>
            <a:r>
              <a:rPr lang="en-US" altLang="zh-TW" sz="2000" dirty="0" smtClean="0"/>
              <a:t>        }</a:t>
            </a:r>
          </a:p>
          <a:p>
            <a:r>
              <a:rPr lang="en-US" altLang="zh-TW" sz="2000" dirty="0" smtClean="0"/>
              <a:t>        ret = min(ret,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);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更新交換最小值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 return ret;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0096" y="504850"/>
            <a:ext cx="2434281" cy="10156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#include &lt;</a:t>
            </a:r>
            <a:r>
              <a:rPr lang="en-US" altLang="zh-TW" sz="2000" dirty="0" err="1" smtClean="0"/>
              <a:t>stdio.h</a:t>
            </a:r>
            <a:r>
              <a:rPr lang="en-US" altLang="zh-TW" sz="2000" dirty="0" smtClean="0"/>
              <a:t>&gt; </a:t>
            </a:r>
          </a:p>
          <a:p>
            <a:r>
              <a:rPr lang="en-US" altLang="zh-TW" sz="2000" dirty="0" smtClean="0"/>
              <a:t>#include &lt;algorithm&gt;</a:t>
            </a:r>
          </a:p>
          <a:p>
            <a:r>
              <a:rPr lang="en-US" altLang="zh-TW" sz="2000" dirty="0" smtClean="0"/>
              <a:t>using namespace </a:t>
            </a:r>
            <a:r>
              <a:rPr lang="en-US" altLang="zh-TW" sz="2000" dirty="0" err="1" smtClean="0"/>
              <a:t>std</a:t>
            </a:r>
            <a:r>
              <a:rPr lang="en-US" altLang="zh-TW" sz="2000" dirty="0" smtClean="0"/>
              <a:t>;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098-1611-491F-86EB-F616EC2ACC86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3239" y="2256504"/>
            <a:ext cx="213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10570 Code (1/2)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57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11037" y="355597"/>
            <a:ext cx="9633712" cy="59400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</a:rPr>
              <a:t> main()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n, i, j, k;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a[1005];</a:t>
            </a:r>
          </a:p>
          <a:p>
            <a:r>
              <a:rPr lang="en-US" altLang="zh-TW" sz="2000" dirty="0" smtClean="0"/>
              <a:t>    //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("11570.in","r",stdin);</a:t>
            </a:r>
          </a:p>
          <a:p>
            <a:r>
              <a:rPr lang="en-US" altLang="zh-TW" sz="2000" dirty="0" smtClean="0"/>
              <a:t>    //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("11570.out","w",stdout);</a:t>
            </a:r>
          </a:p>
          <a:p>
            <a:r>
              <a:rPr lang="en-US" altLang="zh-TW" sz="2000" dirty="0" smtClean="0"/>
              <a:t>    while(</a:t>
            </a:r>
            <a:r>
              <a:rPr lang="en-US" altLang="zh-TW" sz="2000" dirty="0" err="1" smtClean="0"/>
              <a:t>scanf</a:t>
            </a:r>
            <a:r>
              <a:rPr lang="en-US" altLang="zh-TW" sz="2000" dirty="0" smtClean="0"/>
              <a:t>("%d", &amp;n) == 1 &amp;&amp; n) {</a:t>
            </a:r>
          </a:p>
          <a:p>
            <a:r>
              <a:rPr lang="en-US" altLang="zh-TW" sz="2000" dirty="0" smtClean="0"/>
              <a:t>        for(i = 0; i &lt; n; i++) {</a:t>
            </a:r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scanf</a:t>
            </a:r>
            <a:r>
              <a:rPr lang="en-US" altLang="zh-TW" sz="2000" dirty="0" smtClean="0"/>
              <a:t>("%d", &amp;a[i]);</a:t>
            </a:r>
          </a:p>
          <a:p>
            <a:r>
              <a:rPr lang="en-US" altLang="zh-TW" sz="2000" dirty="0" smtClean="0"/>
              <a:t>            a[i]--;</a:t>
            </a:r>
            <a:r>
              <a:rPr lang="zh-TW" altLang="en-US" sz="2000" dirty="0" smtClean="0"/>
              <a:t>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把輸入的外星人編號減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altLang="zh-TW" sz="2000" dirty="0" smtClean="0"/>
              <a:t>        }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ret;</a:t>
            </a:r>
          </a:p>
          <a:p>
            <a:r>
              <a:rPr lang="en-US" altLang="zh-TW" sz="2000" dirty="0" smtClean="0"/>
              <a:t>        ret = </a:t>
            </a:r>
            <a:r>
              <a:rPr lang="en-US" altLang="zh-TW" sz="2000" dirty="0" smtClean="0">
                <a:solidFill>
                  <a:srgbClr val="FF0000"/>
                </a:solidFill>
              </a:rPr>
              <a:t>solve(n, a);</a:t>
            </a:r>
            <a:r>
              <a:rPr lang="zh-TW" altLang="en-US" sz="2000" dirty="0" smtClean="0">
                <a:solidFill>
                  <a:srgbClr val="FF0000"/>
                </a:solidFill>
              </a:rPr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順時針順序找最小交換次數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reverse(a, </a:t>
            </a:r>
            <a:r>
              <a:rPr lang="en-US" altLang="zh-TW" sz="2000" dirty="0" err="1" smtClean="0"/>
              <a:t>a+n</a:t>
            </a:r>
            <a:r>
              <a:rPr lang="en-US" altLang="zh-TW" sz="2000" dirty="0" smtClean="0"/>
              <a:t>);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逆時針排列輸入資料</a:t>
            </a:r>
            <a:r>
              <a:rPr lang="en-US" altLang="zh-TW" sz="2000" dirty="0" smtClean="0">
                <a:solidFill>
                  <a:srgbClr val="0070C0"/>
                </a:solidFill>
              </a:rPr>
              <a:t>a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陣列內容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ret = min(ret, </a:t>
            </a:r>
            <a:r>
              <a:rPr lang="en-US" altLang="zh-TW" sz="2000" dirty="0" smtClean="0">
                <a:solidFill>
                  <a:srgbClr val="FF0000"/>
                </a:solidFill>
              </a:rPr>
              <a:t>solve(n, a)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時針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順序找最小交換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次數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並更新答案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("%d\n", ret);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 return 0;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4A5-430F-4B79-BDFC-E14938E3F6FE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3239" y="2256504"/>
            <a:ext cx="213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10570 Code (2/2)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25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5F9-6E02-43B6-BC50-415103EC83F4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72188" y="379079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71408" y="1919639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</a:t>
            </a:r>
            <a:r>
              <a:rPr lang="en-US" altLang="zh-TW" sz="3600" dirty="0" smtClean="0">
                <a:solidFill>
                  <a:srgbClr val="FF0000"/>
                </a:solidFill>
              </a:rPr>
              <a:t>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5977" y="1060397"/>
            <a:ext cx="2499285" cy="39703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4</a:t>
            </a:r>
          </a:p>
          <a:p>
            <a:r>
              <a:rPr lang="en-US" altLang="zh-TW" sz="3600" dirty="0"/>
              <a:t>1 2 3 4</a:t>
            </a:r>
          </a:p>
          <a:p>
            <a:r>
              <a:rPr lang="en-US" altLang="zh-TW" sz="3600" dirty="0"/>
              <a:t>4</a:t>
            </a:r>
          </a:p>
          <a:p>
            <a:r>
              <a:rPr lang="en-US" altLang="zh-TW" sz="3600" dirty="0"/>
              <a:t>4 3 2 1</a:t>
            </a:r>
          </a:p>
          <a:p>
            <a:r>
              <a:rPr lang="en-US" altLang="zh-TW" sz="3600" dirty="0"/>
              <a:t>4</a:t>
            </a:r>
          </a:p>
          <a:p>
            <a:r>
              <a:rPr lang="en-US" altLang="zh-TW" sz="3600" dirty="0"/>
              <a:t>2 3 1 4</a:t>
            </a:r>
          </a:p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30503" y="2551837"/>
            <a:ext cx="3227294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</a:p>
          <a:p>
            <a:r>
              <a:rPr lang="en-US" altLang="zh-TW" sz="3600" dirty="0"/>
              <a:t>0</a:t>
            </a:r>
          </a:p>
          <a:p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9" name="橢圓 8"/>
          <p:cNvSpPr/>
          <p:nvPr/>
        </p:nvSpPr>
        <p:spPr>
          <a:xfrm>
            <a:off x="5195888" y="629708"/>
            <a:ext cx="1320800" cy="113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85471" y="2796419"/>
            <a:ext cx="1320800" cy="113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211785" y="4761560"/>
            <a:ext cx="1320800" cy="113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661399" y="113426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96113" y="895349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91166" y="1663867"/>
            <a:ext cx="41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857935" y="895349"/>
            <a:ext cx="45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70108" y="2239499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504822" y="3021422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699875" y="3789940"/>
            <a:ext cx="41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66644" y="3021422"/>
            <a:ext cx="45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47073" y="4319302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481787" y="5101225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76840" y="5869743"/>
            <a:ext cx="41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43609" y="5101225"/>
            <a:ext cx="45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4702629" y="198599"/>
            <a:ext cx="2463282" cy="1996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05739" y="2273105"/>
            <a:ext cx="2463282" cy="1996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712561" y="4347311"/>
            <a:ext cx="2463282" cy="1996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 rot="10302522">
            <a:off x="5039253" y="4934940"/>
            <a:ext cx="1250223" cy="1229338"/>
          </a:xfrm>
          <a:prstGeom prst="arc">
            <a:avLst>
              <a:gd name="adj1" fmla="val 162202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1" idx="0"/>
          </p:cNvCxnSpPr>
          <p:nvPr/>
        </p:nvCxnSpPr>
        <p:spPr>
          <a:xfrm flipV="1">
            <a:off x="5749412" y="6143581"/>
            <a:ext cx="66655" cy="1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5029956" y="5578802"/>
            <a:ext cx="6304" cy="4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98585" y="1196975"/>
            <a:ext cx="1324707" cy="960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98585" y="2252052"/>
            <a:ext cx="1324707" cy="960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98585" y="3342298"/>
            <a:ext cx="1324707" cy="960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817076" y="1196975"/>
            <a:ext cx="201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外星人個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910860" y="1701067"/>
            <a:ext cx="2356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外星人入座順序</a:t>
            </a:r>
            <a:endParaRPr lang="zh-TW" altLang="en-US" sz="2400" dirty="0"/>
          </a:p>
        </p:txBody>
      </p:sp>
      <p:cxnSp>
        <p:nvCxnSpPr>
          <p:cNvPr id="40" name="直線單箭頭接點 39"/>
          <p:cNvCxnSpPr>
            <a:stCxn id="37" idx="1"/>
          </p:cNvCxnSpPr>
          <p:nvPr/>
        </p:nvCxnSpPr>
        <p:spPr>
          <a:xfrm flipH="1">
            <a:off x="738554" y="1427808"/>
            <a:ext cx="1078522" cy="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8" idx="1"/>
          </p:cNvCxnSpPr>
          <p:nvPr/>
        </p:nvCxnSpPr>
        <p:spPr>
          <a:xfrm flipH="1" flipV="1">
            <a:off x="1592036" y="1926771"/>
            <a:ext cx="318824" cy="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4" idx="3"/>
            <a:endCxn id="28" idx="1"/>
          </p:cNvCxnSpPr>
          <p:nvPr/>
        </p:nvCxnSpPr>
        <p:spPr>
          <a:xfrm flipV="1">
            <a:off x="1723292" y="1196975"/>
            <a:ext cx="2979337" cy="480036"/>
          </a:xfrm>
          <a:prstGeom prst="bentConnector3">
            <a:avLst>
              <a:gd name="adj1" fmla="val 779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5" idx="3"/>
          </p:cNvCxnSpPr>
          <p:nvPr/>
        </p:nvCxnSpPr>
        <p:spPr>
          <a:xfrm>
            <a:off x="1723292" y="2732088"/>
            <a:ext cx="2995665" cy="69691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36" idx="3"/>
          </p:cNvCxnSpPr>
          <p:nvPr/>
        </p:nvCxnSpPr>
        <p:spPr>
          <a:xfrm>
            <a:off x="1723292" y="3822334"/>
            <a:ext cx="2979337" cy="1647737"/>
          </a:xfrm>
          <a:prstGeom prst="bentConnector3">
            <a:avLst>
              <a:gd name="adj1" fmla="val 5191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/>
          <p:nvPr/>
        </p:nvCxnSpPr>
        <p:spPr>
          <a:xfrm>
            <a:off x="7137779" y="1528549"/>
            <a:ext cx="1555845" cy="13374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8" idx="1"/>
          </p:cNvCxnSpPr>
          <p:nvPr/>
        </p:nvCxnSpPr>
        <p:spPr>
          <a:xfrm>
            <a:off x="7165075" y="3429000"/>
            <a:ext cx="15654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25" idx="3"/>
          </p:cNvCxnSpPr>
          <p:nvPr/>
        </p:nvCxnSpPr>
        <p:spPr>
          <a:xfrm flipV="1">
            <a:off x="7145175" y="3930555"/>
            <a:ext cx="1575744" cy="146305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8639033" y="4380932"/>
            <a:ext cx="30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最少的交換次數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660141" y="5863635"/>
            <a:ext cx="90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296537" y="4462817"/>
            <a:ext cx="144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End of input</a:t>
            </a:r>
            <a:endParaRPr lang="zh-TW" altLang="en-US" sz="2000" dirty="0"/>
          </a:p>
        </p:txBody>
      </p:sp>
      <p:cxnSp>
        <p:nvCxnSpPr>
          <p:cNvPr id="69" name="直線單箭頭接點 68"/>
          <p:cNvCxnSpPr/>
          <p:nvPr/>
        </p:nvCxnSpPr>
        <p:spPr>
          <a:xfrm flipH="1">
            <a:off x="750627" y="4667534"/>
            <a:ext cx="51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76D-09CD-466F-8330-2F69A95CE40E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66850" y="897467"/>
            <a:ext cx="194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66850" y="1845732"/>
            <a:ext cx="941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順時針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逆時針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方向檢驗所有可能的交換次數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66850" y="2708758"/>
            <a:ext cx="941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有暴力法傾向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但細節部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份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儘量採取有效率作為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66850" y="3623158"/>
                <a:ext cx="50186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3200" dirty="0" smtClean="0">
                    <a:ea typeface="標楷體" panose="03000509000000000000" pitchFamily="65" charset="-120"/>
                  </a:rPr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sSup>
                      <m:sSupPr>
                        <m:ctrlP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32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 </a:t>
                </a:r>
                <a:endParaRPr lang="zh-TW" altLang="en-US" sz="32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3623158"/>
                <a:ext cx="5018617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795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FF79-2CD9-4BA2-8676-21FF63C940B8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9862" y="0"/>
            <a:ext cx="45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Example: Test Case #3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51130" y="679267"/>
            <a:ext cx="175384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4</a:t>
            </a:r>
          </a:p>
          <a:p>
            <a:r>
              <a:rPr lang="en-US" altLang="zh-TW" sz="3600" dirty="0" smtClean="0"/>
              <a:t>2 3 1 4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68099" y="971583"/>
            <a:ext cx="15240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1 2 0 3</a:t>
            </a:r>
            <a:endParaRPr lang="zh-TW" altLang="en-US" sz="3600" dirty="0"/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3804978" y="1279432"/>
            <a:ext cx="2863121" cy="1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79864" y="879250"/>
            <a:ext cx="236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為方便處理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每一個數字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都減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7148"/>
              </p:ext>
            </p:extLst>
          </p:nvPr>
        </p:nvGraphicFramePr>
        <p:xfrm>
          <a:off x="1744663" y="2011241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61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群組 48"/>
          <p:cNvGrpSpPr/>
          <p:nvPr/>
        </p:nvGrpSpPr>
        <p:grpSpPr>
          <a:xfrm>
            <a:off x="1745834" y="3181223"/>
            <a:ext cx="4075295" cy="913590"/>
            <a:chOff x="1745834" y="3181223"/>
            <a:chExt cx="4075295" cy="91359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745834" y="3181223"/>
              <a:ext cx="4075295" cy="162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290970" y="3571593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2425882" y="3196838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470854" y="3196838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704918" y="4128102"/>
            <a:ext cx="4127203" cy="913590"/>
            <a:chOff x="2704918" y="4128102"/>
            <a:chExt cx="4127203" cy="913590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2704918" y="4128102"/>
              <a:ext cx="4127203" cy="212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250054" y="4518472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3384966" y="4143717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3429938" y="4143717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>
                  <a:ea typeface="標楷體" panose="03000509000000000000" pitchFamily="65" charset="-120"/>
                </a:rPr>
                <a:t>3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2538" y="5014913"/>
            <a:ext cx="4032250" cy="913697"/>
            <a:chOff x="3792538" y="5014913"/>
            <a:chExt cx="4032250" cy="913697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3792538" y="5014913"/>
              <a:ext cx="4032250" cy="1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337674" y="540539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4472586" y="503063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4517558" y="5030635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2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764088" y="5944410"/>
            <a:ext cx="4103687" cy="913590"/>
            <a:chOff x="4764088" y="5944410"/>
            <a:chExt cx="4103687" cy="913590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4764088" y="5944410"/>
              <a:ext cx="4103687" cy="63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5309224" y="633478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5444136" y="596002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5489108" y="5960025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36" name="直線接點 35"/>
          <p:cNvCxnSpPr/>
          <p:nvPr/>
        </p:nvCxnSpPr>
        <p:spPr>
          <a:xfrm flipV="1">
            <a:off x="6816725" y="3072986"/>
            <a:ext cx="3800" cy="10775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7824788" y="3053937"/>
            <a:ext cx="0" cy="197526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8867775" y="3063463"/>
            <a:ext cx="0" cy="28944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97224" y="1272987"/>
            <a:ext cx="147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Step 1</a:t>
            </a:r>
            <a:endParaRPr lang="zh-TW" altLang="en-US" sz="36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8867775" y="1470212"/>
            <a:ext cx="2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重複儲存輸入資料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9672917" y="3657600"/>
            <a:ext cx="1864659" cy="1595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0372165" y="31001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1528612" y="41669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0381129" y="5278525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233647" y="4220689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73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FF79-2CD9-4BA2-8676-21FF63C940B8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9862" y="0"/>
            <a:ext cx="45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Example: Test Case #3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51130" y="679267"/>
            <a:ext cx="175384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4</a:t>
            </a:r>
          </a:p>
          <a:p>
            <a:r>
              <a:rPr lang="en-US" altLang="zh-TW" sz="3600" dirty="0" smtClean="0"/>
              <a:t>2 3 1 4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68099" y="971583"/>
            <a:ext cx="15240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1 2 0 3</a:t>
            </a:r>
            <a:endParaRPr lang="zh-TW" altLang="en-US" sz="3600" dirty="0"/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3804978" y="1279432"/>
            <a:ext cx="2863121" cy="1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79864" y="879250"/>
            <a:ext cx="236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為方便處理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每一個數字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都減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2136"/>
              </p:ext>
            </p:extLst>
          </p:nvPr>
        </p:nvGraphicFramePr>
        <p:xfrm>
          <a:off x="1744663" y="2011241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61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1745834" y="3181223"/>
            <a:ext cx="4075295" cy="913590"/>
            <a:chOff x="1745834" y="3181223"/>
            <a:chExt cx="4075295" cy="91359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745834" y="3181223"/>
              <a:ext cx="4075295" cy="162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290970" y="3571593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2425882" y="3196838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470854" y="3196838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704918" y="4128102"/>
            <a:ext cx="4127203" cy="913590"/>
            <a:chOff x="2704918" y="4128102"/>
            <a:chExt cx="4127203" cy="913590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2704918" y="4128102"/>
              <a:ext cx="4127203" cy="212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250054" y="4518472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3384966" y="4143717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3429938" y="4143717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92538" y="5014913"/>
            <a:ext cx="4032250" cy="913697"/>
            <a:chOff x="3792538" y="5014913"/>
            <a:chExt cx="4032250" cy="913697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3792538" y="5014913"/>
              <a:ext cx="4032250" cy="1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337674" y="540539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4472586" y="503063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4517558" y="5030635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2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764088" y="5944410"/>
            <a:ext cx="4103687" cy="913590"/>
            <a:chOff x="4764088" y="5944410"/>
            <a:chExt cx="4103687" cy="913590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4764088" y="5944410"/>
              <a:ext cx="4103687" cy="63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5309224" y="6334780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0 1 2 3</a:t>
              </a:r>
              <a:endParaRPr lang="zh-TW" altLang="en-US" sz="28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5444136" y="5960025"/>
              <a:ext cx="0" cy="37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5489108" y="5960025"/>
              <a:ext cx="1334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交換</a:t>
              </a:r>
              <a:r>
                <a:rPr lang="en-US" altLang="zh-TW" sz="2400" dirty="0">
                  <a:ea typeface="標楷體" panose="03000509000000000000" pitchFamily="65" charset="-120"/>
                </a:rPr>
                <a:t>3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36" name="直線接點 35"/>
          <p:cNvCxnSpPr/>
          <p:nvPr/>
        </p:nvCxnSpPr>
        <p:spPr>
          <a:xfrm flipV="1">
            <a:off x="6816725" y="3072986"/>
            <a:ext cx="3800" cy="10775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7824788" y="3053937"/>
            <a:ext cx="0" cy="197526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8867775" y="3063463"/>
            <a:ext cx="0" cy="28944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25506" y="2277035"/>
            <a:ext cx="14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1203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順序倒排過來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逆時針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97224" y="1272987"/>
            <a:ext cx="147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Step 2</a:t>
            </a:r>
            <a:endParaRPr lang="zh-TW" altLang="en-US" sz="3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867775" y="1470212"/>
            <a:ext cx="2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重複儲存輸入資料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9672917" y="3657600"/>
            <a:ext cx="1864659" cy="1595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0372165" y="31001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28612" y="4166900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381129" y="5278525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233647" y="4220689"/>
            <a:ext cx="66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671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1D9D-6F65-46D9-B169-1AF95F60957D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37647" y="2297106"/>
            <a:ext cx="537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找交換次數最小者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862" y="0"/>
            <a:ext cx="45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Example: Test Case #3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91436" y="3392488"/>
            <a:ext cx="478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 </a:t>
            </a:r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24" y="1272987"/>
            <a:ext cx="147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Step 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44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46B-4921-4FB6-8DD3-1D0F7DF9408D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8420" y="240692"/>
            <a:ext cx="1229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要把</a:t>
            </a:r>
            <a:r>
              <a:rPr lang="en-US" altLang="zh-TW" sz="4000" dirty="0" smtClean="0">
                <a:ea typeface="標楷體" panose="03000509000000000000" pitchFamily="65" charset="-120"/>
              </a:rPr>
              <a:t>n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個數字</a:t>
            </a:r>
            <a:r>
              <a:rPr lang="en-US" altLang="zh-TW" sz="4000" dirty="0" smtClean="0">
                <a:ea typeface="標楷體" panose="03000509000000000000" pitchFamily="65" charset="-120"/>
              </a:rPr>
              <a:t>(0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4000" dirty="0" smtClean="0">
                <a:ea typeface="標楷體" panose="03000509000000000000" pitchFamily="65" charset="-120"/>
              </a:rPr>
              <a:t>n-1)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排定位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最少需要交換幾次 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8842"/>
              </p:ext>
            </p:extLst>
          </p:nvPr>
        </p:nvGraphicFramePr>
        <p:xfrm>
          <a:off x="2589867" y="2097741"/>
          <a:ext cx="535491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729"/>
                <a:gridCol w="1338729"/>
                <a:gridCol w="1338729"/>
                <a:gridCol w="1338729"/>
              </a:tblGrid>
              <a:tr h="270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93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1726"/>
              </p:ext>
            </p:extLst>
          </p:nvPr>
        </p:nvGraphicFramePr>
        <p:xfrm>
          <a:off x="2589867" y="4626872"/>
          <a:ext cx="535491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729"/>
                <a:gridCol w="1338729"/>
                <a:gridCol w="1338729"/>
                <a:gridCol w="1338729"/>
              </a:tblGrid>
              <a:tr h="270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93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267325" y="3134061"/>
            <a:ext cx="0" cy="1492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60895" y="3532094"/>
            <a:ext cx="290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最少要換幾次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4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7A1F-EA32-4B7F-9DCD-F16E4D735FD0}" type="datetime1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10570 Meeting with Aliens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72B4-DC13-48A2-A4B6-C20DC3970381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62854"/>
              </p:ext>
            </p:extLst>
          </p:nvPr>
        </p:nvGraphicFramePr>
        <p:xfrm>
          <a:off x="2353384" y="1242071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53400"/>
              </p:ext>
            </p:extLst>
          </p:nvPr>
        </p:nvGraphicFramePr>
        <p:xfrm>
          <a:off x="2348128" y="3415336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08484"/>
              </p:ext>
            </p:extLst>
          </p:nvPr>
        </p:nvGraphicFramePr>
        <p:xfrm>
          <a:off x="7119825" y="1278858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5" name="群組 34"/>
          <p:cNvGrpSpPr/>
          <p:nvPr/>
        </p:nvGrpSpPr>
        <p:grpSpPr>
          <a:xfrm>
            <a:off x="2554013" y="2301765"/>
            <a:ext cx="2995449" cy="698147"/>
            <a:chOff x="2554013" y="2301765"/>
            <a:chExt cx="2995449" cy="698147"/>
          </a:xfrm>
        </p:grpSpPr>
        <p:sp>
          <p:nvSpPr>
            <p:cNvPr id="9" name="文字方塊 8"/>
            <p:cNvSpPr txBox="1"/>
            <p:nvPr/>
          </p:nvSpPr>
          <p:spPr>
            <a:xfrm>
              <a:off x="2554013" y="2538247"/>
              <a:ext cx="2995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ea typeface="標楷體" panose="03000509000000000000" pitchFamily="65" charset="-120"/>
                </a:rPr>
                <a:t>0</a:t>
              </a:r>
              <a:r>
                <a:rPr lang="zh-TW" altLang="en-US" sz="2400" dirty="0" smtClean="0">
                  <a:ea typeface="標楷體" panose="03000509000000000000" pitchFamily="65" charset="-120"/>
                </a:rPr>
                <a:t> 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就定位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0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與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互換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2774731" y="2301765"/>
              <a:ext cx="1623847" cy="283780"/>
            </a:xfrm>
            <a:custGeom>
              <a:avLst/>
              <a:gdLst>
                <a:gd name="connsiteX0" fmla="*/ 38193 w 1630510"/>
                <a:gd name="connsiteY0" fmla="*/ 15766 h 425934"/>
                <a:gd name="connsiteX1" fmla="*/ 101255 w 1630510"/>
                <a:gd name="connsiteY1" fmla="*/ 63062 h 425934"/>
                <a:gd name="connsiteX2" fmla="*/ 905297 w 1630510"/>
                <a:gd name="connsiteY2" fmla="*/ 425669 h 425934"/>
                <a:gd name="connsiteX3" fmla="*/ 1630510 w 1630510"/>
                <a:gd name="connsiteY3" fmla="*/ 0 h 4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510" h="425934">
                  <a:moveTo>
                    <a:pt x="38193" y="15766"/>
                  </a:moveTo>
                  <a:cubicBezTo>
                    <a:pt x="-2535" y="5255"/>
                    <a:pt x="-43262" y="-5255"/>
                    <a:pt x="101255" y="63062"/>
                  </a:cubicBezTo>
                  <a:cubicBezTo>
                    <a:pt x="245772" y="131379"/>
                    <a:pt x="650421" y="436179"/>
                    <a:pt x="905297" y="425669"/>
                  </a:cubicBezTo>
                  <a:cubicBezTo>
                    <a:pt x="1160173" y="415159"/>
                    <a:pt x="1507014" y="44669"/>
                    <a:pt x="163051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651344" y="4445876"/>
            <a:ext cx="2995449" cy="740188"/>
            <a:chOff x="2651344" y="4445876"/>
            <a:chExt cx="2995449" cy="740188"/>
          </a:xfrm>
        </p:grpSpPr>
        <p:sp>
          <p:nvSpPr>
            <p:cNvPr id="24" name="文字方塊 23"/>
            <p:cNvSpPr txBox="1"/>
            <p:nvPr/>
          </p:nvSpPr>
          <p:spPr>
            <a:xfrm>
              <a:off x="2651344" y="4724399"/>
              <a:ext cx="2995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就定位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en-US" altLang="zh-TW" sz="2400" dirty="0"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與</a:t>
              </a:r>
              <a:r>
                <a:rPr lang="en-US" altLang="zh-TW" sz="2400" dirty="0">
                  <a:ea typeface="標楷體" panose="03000509000000000000" pitchFamily="65" charset="-120"/>
                </a:rPr>
                <a:t>2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互換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3436884" y="4445876"/>
              <a:ext cx="961697" cy="268014"/>
            </a:xfrm>
            <a:custGeom>
              <a:avLst/>
              <a:gdLst>
                <a:gd name="connsiteX0" fmla="*/ 38193 w 1630510"/>
                <a:gd name="connsiteY0" fmla="*/ 15766 h 425934"/>
                <a:gd name="connsiteX1" fmla="*/ 101255 w 1630510"/>
                <a:gd name="connsiteY1" fmla="*/ 63062 h 425934"/>
                <a:gd name="connsiteX2" fmla="*/ 905297 w 1630510"/>
                <a:gd name="connsiteY2" fmla="*/ 425669 h 425934"/>
                <a:gd name="connsiteX3" fmla="*/ 1630510 w 1630510"/>
                <a:gd name="connsiteY3" fmla="*/ 0 h 4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510" h="425934">
                  <a:moveTo>
                    <a:pt x="38193" y="15766"/>
                  </a:moveTo>
                  <a:cubicBezTo>
                    <a:pt x="-2535" y="5255"/>
                    <a:pt x="-43262" y="-5255"/>
                    <a:pt x="101255" y="63062"/>
                  </a:cubicBezTo>
                  <a:cubicBezTo>
                    <a:pt x="245772" y="131379"/>
                    <a:pt x="650421" y="436179"/>
                    <a:pt x="905297" y="425669"/>
                  </a:cubicBezTo>
                  <a:cubicBezTo>
                    <a:pt x="1160173" y="415159"/>
                    <a:pt x="1507014" y="44669"/>
                    <a:pt x="163051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517633" y="2447073"/>
            <a:ext cx="29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ea typeface="標楷體" panose="03000509000000000000" pitchFamily="65" charset="-120"/>
              </a:rPr>
              <a:t>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ea typeface="標楷體" panose="03000509000000000000" pitchFamily="65" charset="-120"/>
              </a:rPr>
              <a:t>不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互換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7185"/>
              </p:ext>
            </p:extLst>
          </p:nvPr>
        </p:nvGraphicFramePr>
        <p:xfrm>
          <a:off x="7098804" y="3429000"/>
          <a:ext cx="327490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726"/>
                <a:gridCol w="818726"/>
                <a:gridCol w="818726"/>
                <a:gridCol w="818726"/>
              </a:tblGrid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496612" y="4597215"/>
            <a:ext cx="29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3</a:t>
            </a:r>
            <a:r>
              <a:rPr lang="zh-TW" altLang="en-US" sz="2400" dirty="0" smtClean="0">
                <a:ea typeface="標楷體" panose="03000509000000000000" pitchFamily="65" charset="-120"/>
              </a:rPr>
              <a:t>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ea typeface="標楷體" panose="03000509000000000000" pitchFamily="65" charset="-120"/>
              </a:rPr>
              <a:t>不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互換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0166" y="1233488"/>
            <a:ext cx="146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/>
              <a:t>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61697" y="3429000"/>
            <a:ext cx="1513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2</a:t>
            </a:r>
            <a:r>
              <a:rPr lang="en-US" altLang="zh-TW" sz="2800" dirty="0"/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/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499835" y="1120172"/>
            <a:ext cx="1466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3</a:t>
            </a:r>
            <a:r>
              <a:rPr lang="en-US" altLang="zh-TW" sz="2800" dirty="0"/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/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463048" y="3290559"/>
            <a:ext cx="1213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4</a:t>
            </a:r>
            <a:r>
              <a:rPr lang="en-US" altLang="zh-TW" sz="2800" dirty="0"/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/>
              <a:t>3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1076" y="141890"/>
            <a:ext cx="245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互換過程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82813" y="5565227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一共互換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1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1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1876</Words>
  <Application>Microsoft Office PowerPoint</Application>
  <PresentationFormat>寬螢幕</PresentationFormat>
  <Paragraphs>639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10570 Meeting with Aliens</vt:lpstr>
      <vt:lpstr>UVa 10570 Meeting with Aliens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10570 Meeting with Aliens</dc:title>
  <dc:creator>鄭進和</dc:creator>
  <cp:lastModifiedBy>chcheng</cp:lastModifiedBy>
  <cp:revision>100</cp:revision>
  <dcterms:created xsi:type="dcterms:W3CDTF">2018-12-17T10:47:16Z</dcterms:created>
  <dcterms:modified xsi:type="dcterms:W3CDTF">2018-12-19T02:20:04Z</dcterms:modified>
</cp:coreProperties>
</file>