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853DA-A786-4092-80DD-4650137D087F}" type="datetimeFigureOut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F58A1-6497-4B4C-8FC5-5389AFD964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5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F58A1-6497-4B4C-8FC5-5389AFD9640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04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DC67-33AB-479E-8288-3D08204F9B77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30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9B0F-1FA4-4649-ABEE-91C78C74FD17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5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6760-0064-4639-8C31-EE409005FFC0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1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9978-3C61-4087-BF4D-F42E285FEF46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9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2515-5811-4936-80D2-C062405E731F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33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0A3-42FF-420C-BA4D-D1A4C9B33D4D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92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DE9A-B979-4206-BFE6-5615B935A5EE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55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03BC-0A2D-476B-BFB7-3518DB18984D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67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7E76-2102-4756-B88B-6C43476BDD3D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A008-0BBC-4A6E-8325-7E25BA8A18CD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1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E02-5A8E-4561-887C-4A7E9B0B251D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7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320A-E63F-4CE8-8DDA-29CFD88C39AD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8B41D-888A-46E7-AA34-BF49907AA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12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10976 Fractions Again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8318" y="170253"/>
            <a:ext cx="11019020" cy="1325563"/>
          </a:xfrm>
        </p:spPr>
        <p:txBody>
          <a:bodyPr>
            <a:normAutofit/>
          </a:bodyPr>
          <a:lstStyle/>
          <a:p>
            <a:r>
              <a:rPr lang="en-US" altLang="zh-TW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10976 Fractions Again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3 seconds)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8C48-3AF6-4C11-B9C1-F62BED9CA850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15617" y="1689652"/>
                <a:ext cx="901359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給定一個</a:t>
                </a:r>
                <a:r>
                  <a:rPr lang="en-US" altLang="zh-TW" sz="3200" i="1" dirty="0" smtClean="0">
                    <a:ea typeface="標楷體" panose="03000509000000000000" pitchFamily="65" charset="-120"/>
                  </a:rPr>
                  <a:t>k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en-US" altLang="zh-TW" sz="3200" dirty="0" smtClean="0"/>
                  <a:t>0 </a:t>
                </a:r>
                <a:r>
                  <a:rPr lang="en-US" altLang="zh-TW" sz="3200" dirty="0"/>
                  <a:t>&lt;</a:t>
                </a:r>
                <a:r>
                  <a:rPr lang="en-US" altLang="zh-TW" sz="3200" i="1" dirty="0"/>
                  <a:t> k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3200" dirty="0"/>
                  <a:t> </a:t>
                </a:r>
                <a:r>
                  <a:rPr lang="en-US" altLang="zh-TW" sz="3200" dirty="0" smtClean="0"/>
                  <a:t>10000), 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找出</a:t>
                </a:r>
                <a:r>
                  <a:rPr lang="en-US" altLang="zh-TW" sz="3200" i="1" dirty="0" smtClean="0">
                    <a:latin typeface="Cambria" panose="02040503050406030204" pitchFamily="18" charset="0"/>
                  </a:rPr>
                  <a:t>x</a:t>
                </a:r>
                <a:r>
                  <a:rPr lang="en-US" altLang="zh-TW" sz="3200" dirty="0" smtClean="0">
                    <a:latin typeface="Cambria" panose="02040503050406030204" pitchFamily="18" charset="0"/>
                  </a:rPr>
                  <a:t>,</a:t>
                </a:r>
                <a:r>
                  <a:rPr lang="zh-TW" altLang="en-US" sz="3200" dirty="0" smtClean="0">
                    <a:latin typeface="Cambria" panose="02040503050406030204" pitchFamily="18" charset="0"/>
                  </a:rPr>
                  <a:t> </a:t>
                </a:r>
                <a:r>
                  <a:rPr lang="en-US" altLang="zh-TW" sz="3200" i="1" dirty="0" smtClean="0">
                    <a:latin typeface="Cambria" panose="02040503050406030204" pitchFamily="18" charset="0"/>
                  </a:rPr>
                  <a:t>y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3200" dirty="0"/>
                  <a:t> </a:t>
                </a:r>
                <a:r>
                  <a:rPr lang="en-US" altLang="zh-TW" sz="3200" dirty="0"/>
                  <a:t>&gt; </a:t>
                </a:r>
                <a:r>
                  <a:rPr lang="en-US" altLang="zh-TW" sz="3200" dirty="0" smtClean="0"/>
                  <a:t>0)</a:t>
                </a:r>
                <a:r>
                  <a:rPr lang="zh-TW" altLang="en-US" sz="3200" dirty="0" smtClean="0"/>
                  <a:t> 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使得滿足</a:t>
                </a:r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17" y="1689652"/>
                <a:ext cx="9013599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1690" t="-8475" b="-17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840581" y="2879337"/>
                <a:ext cx="2398426" cy="110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581" y="2879337"/>
                <a:ext cx="2398426" cy="11016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89351" y="329784"/>
            <a:ext cx="326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778052" y="287312"/>
            <a:ext cx="326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04341" y="989351"/>
            <a:ext cx="2503358" cy="1077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</a:t>
            </a:r>
          </a:p>
          <a:p>
            <a:r>
              <a:rPr lang="en-US" altLang="zh-TW" sz="3200" dirty="0" smtClean="0"/>
              <a:t>12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65495" y="903561"/>
            <a:ext cx="3402767" cy="52629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2</a:t>
            </a:r>
          </a:p>
          <a:p>
            <a:r>
              <a:rPr lang="en-US" altLang="zh-TW" sz="2800" dirty="0" smtClean="0"/>
              <a:t>1/2 = 1/6 + 1/3</a:t>
            </a:r>
          </a:p>
          <a:p>
            <a:r>
              <a:rPr lang="en-US" altLang="zh-TW" sz="2800" dirty="0" smtClean="0"/>
              <a:t>1/2 = 1/4 + 1/4</a:t>
            </a:r>
          </a:p>
          <a:p>
            <a:r>
              <a:rPr lang="en-US" altLang="zh-TW" sz="2800" dirty="0" smtClean="0"/>
              <a:t>8</a:t>
            </a:r>
          </a:p>
          <a:p>
            <a:r>
              <a:rPr lang="en-US" altLang="zh-TW" sz="2800" dirty="0" smtClean="0"/>
              <a:t>1/12 = 1/156 + 1/13</a:t>
            </a:r>
          </a:p>
          <a:p>
            <a:r>
              <a:rPr lang="en-US" altLang="zh-TW" sz="2800" dirty="0" smtClean="0"/>
              <a:t>1/12 = 1/84 + 1/14</a:t>
            </a:r>
          </a:p>
          <a:p>
            <a:r>
              <a:rPr lang="en-US" altLang="zh-TW" sz="2800" dirty="0" smtClean="0"/>
              <a:t>1/12 = 1/60 + 1/15</a:t>
            </a:r>
          </a:p>
          <a:p>
            <a:r>
              <a:rPr lang="en-US" altLang="zh-TW" sz="2800" dirty="0" smtClean="0"/>
              <a:t>1/12 = 1/48 + 1/16</a:t>
            </a:r>
          </a:p>
          <a:p>
            <a:r>
              <a:rPr lang="en-US" altLang="zh-TW" sz="2800" dirty="0" smtClean="0"/>
              <a:t>1/12 = 1/36 + 1/18</a:t>
            </a:r>
          </a:p>
          <a:p>
            <a:r>
              <a:rPr lang="en-US" altLang="zh-TW" sz="2800" dirty="0" smtClean="0"/>
              <a:t>1/12 = 1/30 + 1/20</a:t>
            </a:r>
          </a:p>
          <a:p>
            <a:r>
              <a:rPr lang="en-US" altLang="zh-TW" sz="2800" dirty="0" smtClean="0"/>
              <a:t>1/12 = 1/28 + 1/21</a:t>
            </a:r>
          </a:p>
          <a:p>
            <a:r>
              <a:rPr lang="en-US" altLang="zh-TW" sz="2800" dirty="0" smtClean="0"/>
              <a:t>1/12 = 1/24 + 1/24</a:t>
            </a:r>
            <a:endParaRPr lang="zh-TW" altLang="en-US" sz="28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FF44-8016-418A-A35B-1DA862892628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19691" y="2240075"/>
                <a:ext cx="26104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/>
                  <a:t>0 &lt; k </a:t>
                </a:r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10000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91" y="2240075"/>
                <a:ext cx="2610464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5841" t="-12500" r="-1402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2297351" y="963563"/>
            <a:ext cx="57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k</a:t>
            </a:r>
            <a:endParaRPr lang="zh-TW" altLang="en-US" sz="3200" dirty="0"/>
          </a:p>
        </p:txBody>
      </p:sp>
      <p:cxnSp>
        <p:nvCxnSpPr>
          <p:cNvPr id="12" name="直線單箭頭接點 11"/>
          <p:cNvCxnSpPr>
            <a:stCxn id="10" idx="1"/>
          </p:cNvCxnSpPr>
          <p:nvPr/>
        </p:nvCxnSpPr>
        <p:spPr>
          <a:xfrm flipH="1">
            <a:off x="1471353" y="1255951"/>
            <a:ext cx="825998" cy="7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0329776" y="1440499"/>
                <a:ext cx="1635290" cy="849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776" y="1440499"/>
                <a:ext cx="1635290" cy="8493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8564178" y="858421"/>
            <a:ext cx="362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# of (</a:t>
            </a:r>
            <a:r>
              <a:rPr lang="en-US" altLang="zh-TW" sz="2800" dirty="0" err="1" smtClean="0"/>
              <a:t>x,y</a:t>
            </a:r>
            <a:r>
              <a:rPr lang="en-US" altLang="zh-TW" sz="2800" dirty="0" smtClean="0"/>
              <a:t>) pair solutions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7303625" y="1134319"/>
            <a:ext cx="12500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弧 18"/>
          <p:cNvSpPr/>
          <p:nvPr/>
        </p:nvSpPr>
        <p:spPr>
          <a:xfrm>
            <a:off x="6423950" y="1111170"/>
            <a:ext cx="335666" cy="104172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肘形接點 20"/>
          <p:cNvCxnSpPr>
            <a:endCxn id="19" idx="1"/>
          </p:cNvCxnSpPr>
          <p:nvPr/>
        </p:nvCxnSpPr>
        <p:spPr>
          <a:xfrm>
            <a:off x="2870522" y="1261641"/>
            <a:ext cx="3553428" cy="37039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1"/>
          </p:cNvCxnSpPr>
          <p:nvPr/>
        </p:nvCxnSpPr>
        <p:spPr>
          <a:xfrm flipH="1" flipV="1">
            <a:off x="9306046" y="1863524"/>
            <a:ext cx="1023730" cy="1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0651807" y="2247387"/>
                <a:ext cx="1540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&gt; 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807" y="2247387"/>
                <a:ext cx="1540193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左大括弧 24"/>
          <p:cNvSpPr/>
          <p:nvPr/>
        </p:nvSpPr>
        <p:spPr>
          <a:xfrm>
            <a:off x="6389225" y="2397890"/>
            <a:ext cx="407044" cy="370196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肘形接點 26"/>
          <p:cNvCxnSpPr>
            <a:endCxn id="25" idx="1"/>
          </p:cNvCxnSpPr>
          <p:nvPr/>
        </p:nvCxnSpPr>
        <p:spPr>
          <a:xfrm>
            <a:off x="1678329" y="1782501"/>
            <a:ext cx="4710896" cy="246637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762530" y="1813811"/>
            <a:ext cx="2698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92511" y="2578309"/>
            <a:ext cx="367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Enumeration 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列舉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302177" y="3177915"/>
            <a:ext cx="3792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優雅一點的暴力法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54970" y="3795011"/>
            <a:ext cx="367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數學分析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C9DB-3F37-4FDD-9C89-49E234EA459F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6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274165" y="1723868"/>
                <a:ext cx="2398426" cy="110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65" y="1723868"/>
                <a:ext cx="2398426" cy="1101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552668" y="719528"/>
                <a:ext cx="19187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&gt; 0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68" y="719528"/>
                <a:ext cx="1918741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2500" r="-317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664440" y="1696386"/>
                <a:ext cx="2950564" cy="11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40" y="1696386"/>
                <a:ext cx="2950564" cy="1144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819213" y="1683895"/>
                <a:ext cx="2048657" cy="11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213" y="1683895"/>
                <a:ext cx="2048657" cy="11440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480871" y="3695076"/>
                <a:ext cx="2810657" cy="110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871" y="3695076"/>
                <a:ext cx="2810657" cy="11016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680617" y="3967396"/>
                <a:ext cx="1713875" cy="584775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617" y="3967396"/>
                <a:ext cx="171387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stCxn id="2" idx="3"/>
            <a:endCxn id="4" idx="1"/>
          </p:cNvCxnSpPr>
          <p:nvPr/>
        </p:nvCxnSpPr>
        <p:spPr>
          <a:xfrm flipV="1">
            <a:off x="3672591" y="2268434"/>
            <a:ext cx="991849" cy="6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4" idx="3"/>
            <a:endCxn id="5" idx="1"/>
          </p:cNvCxnSpPr>
          <p:nvPr/>
        </p:nvCxnSpPr>
        <p:spPr>
          <a:xfrm flipV="1">
            <a:off x="7615004" y="2255943"/>
            <a:ext cx="1204209" cy="124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6" idx="1"/>
          </p:cNvCxnSpPr>
          <p:nvPr/>
        </p:nvCxnSpPr>
        <p:spPr>
          <a:xfrm flipV="1">
            <a:off x="1543987" y="4245900"/>
            <a:ext cx="936884" cy="113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3"/>
            <a:endCxn id="7" idx="1"/>
          </p:cNvCxnSpPr>
          <p:nvPr/>
        </p:nvCxnSpPr>
        <p:spPr>
          <a:xfrm>
            <a:off x="5291528" y="4245900"/>
            <a:ext cx="1389089" cy="13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169234" y="704538"/>
                <a:ext cx="2188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Given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34" y="704538"/>
                <a:ext cx="2188564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4BFB-C040-4EF6-A59E-87366CF18DA0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274165" y="1723868"/>
                <a:ext cx="2398426" cy="110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65" y="1723868"/>
                <a:ext cx="2398426" cy="1101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552668" y="719528"/>
                <a:ext cx="19187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&gt; 0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68" y="719528"/>
                <a:ext cx="1918741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2500" r="-317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814342" y="1981199"/>
                <a:ext cx="44495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明顯的大於等於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342" y="1981199"/>
                <a:ext cx="444958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813154" y="3742543"/>
                <a:ext cx="2403422" cy="584775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154" y="3742543"/>
                <a:ext cx="240342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stCxn id="2" idx="3"/>
            <a:endCxn id="4" idx="1"/>
          </p:cNvCxnSpPr>
          <p:nvPr/>
        </p:nvCxnSpPr>
        <p:spPr>
          <a:xfrm flipV="1">
            <a:off x="3672591" y="2273587"/>
            <a:ext cx="1141751" cy="11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7" idx="1"/>
          </p:cNvCxnSpPr>
          <p:nvPr/>
        </p:nvCxnSpPr>
        <p:spPr>
          <a:xfrm>
            <a:off x="1454046" y="4032354"/>
            <a:ext cx="1359108" cy="25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169234" y="704538"/>
                <a:ext cx="2188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Given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34" y="704538"/>
                <a:ext cx="2188564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4BFB-C040-4EF6-A59E-87366CF18DA0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00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274165" y="1723868"/>
                <a:ext cx="2398426" cy="110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65" y="1723868"/>
                <a:ext cx="2398426" cy="1101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664440" y="1696386"/>
                <a:ext cx="2290996" cy="11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40" y="1696386"/>
                <a:ext cx="2290996" cy="1144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054715" y="1698885"/>
                <a:ext cx="2048657" cy="1111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𝑘𝑦</m:t>
                          </m:r>
                        </m:den>
                      </m:f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715" y="1698885"/>
                <a:ext cx="2048657" cy="11114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480871" y="3695076"/>
                <a:ext cx="2136099" cy="11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𝑘𝑦</m:t>
                          </m:r>
                        </m:num>
                        <m:den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871" y="3695076"/>
                <a:ext cx="2136099" cy="11440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170950" y="3967396"/>
                <a:ext cx="5704057" cy="584775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𝑘𝑦</m:t>
                      </m:r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可以被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整除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sz="3200" i="1">
                          <a:latin typeface="Cambria Math" panose="02040503050406030204" pitchFamily="18" charset="0"/>
                        </a:rPr>
                        <m:t>就有</m:t>
                      </m:r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解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950" y="3967396"/>
                <a:ext cx="5704057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stCxn id="2" idx="3"/>
            <a:endCxn id="4" idx="1"/>
          </p:cNvCxnSpPr>
          <p:nvPr/>
        </p:nvCxnSpPr>
        <p:spPr>
          <a:xfrm flipV="1">
            <a:off x="3672591" y="2268434"/>
            <a:ext cx="991849" cy="6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4" idx="3"/>
            <a:endCxn id="5" idx="1"/>
          </p:cNvCxnSpPr>
          <p:nvPr/>
        </p:nvCxnSpPr>
        <p:spPr>
          <a:xfrm flipV="1">
            <a:off x="6955436" y="2254614"/>
            <a:ext cx="1099279" cy="138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6" idx="1"/>
          </p:cNvCxnSpPr>
          <p:nvPr/>
        </p:nvCxnSpPr>
        <p:spPr>
          <a:xfrm>
            <a:off x="1543987" y="4257208"/>
            <a:ext cx="936884" cy="9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3"/>
            <a:endCxn id="7" idx="1"/>
          </p:cNvCxnSpPr>
          <p:nvPr/>
        </p:nvCxnSpPr>
        <p:spPr>
          <a:xfrm flipV="1">
            <a:off x="4616970" y="4259784"/>
            <a:ext cx="1553980" cy="7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552669" y="719528"/>
                <a:ext cx="181381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3200" dirty="0" smtClean="0"/>
                  <a:t> </a:t>
                </a:r>
                <a:r>
                  <a:rPr lang="en-US" altLang="zh-TW" sz="3200" dirty="0"/>
                  <a:t>&gt; 0</a:t>
                </a:r>
                <a:endParaRPr lang="zh-TW" altLang="en-US" sz="3200" dirty="0"/>
              </a:p>
              <a:p>
                <a:endParaRPr lang="zh-TW" altLang="en-US" sz="32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69" y="719528"/>
                <a:ext cx="1813810" cy="1077218"/>
              </a:xfrm>
              <a:prstGeom prst="rect">
                <a:avLst/>
              </a:prstGeom>
              <a:blipFill rotWithShape="0">
                <a:blip r:embed="rId7"/>
                <a:stretch>
                  <a:fillRect t="-6780" r="-63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9234" y="704538"/>
                <a:ext cx="21885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Given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34" y="704538"/>
                <a:ext cx="2188564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日期版面配置區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9D4E-F09B-4C54-8274-E7117F1409EE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6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14203" y="554636"/>
            <a:ext cx="199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1229192" y="2563317"/>
                <a:ext cx="10358205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k</m:t>
                    </m:r>
                    <m:r>
                      <a:rPr lang="en-US" altLang="zh-TW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+1)</m:t>
                    </m:r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𝑦</m:t>
                    </m:r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TW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條</m:t>
                    </m:r>
                    <m:r>
                      <a:rPr lang="zh-TW" altLang="en-US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件下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  <m:r>
                      <a:rPr lang="zh-TW" altLang="en-US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找</m:t>
                    </m:r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𝑘𝑦</m:t>
                    </m:r>
                    <m:r>
                      <a:rPr lang="zh-TW" alt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可</m:t>
                    </m:r>
                    <m:r>
                      <a:rPr lang="zh-TW" alt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以被</m:t>
                    </m:r>
                    <m:r>
                      <a:rPr lang="en-US" altLang="zh-TW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𝑦</m:t>
                    </m:r>
                    <m:r>
                      <a:rPr lang="en-US" altLang="zh-TW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r>
                      <a:rPr lang="en-US" altLang="zh-TW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𝑘</m:t>
                    </m:r>
                    <m:r>
                      <a:rPr lang="en-US" altLang="zh-TW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  <m:r>
                      <a:rPr lang="zh-TW" altLang="en-US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整除</m:t>
                    </m:r>
                    <m:r>
                      <a:rPr lang="zh-TW" altLang="en-US" sz="32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之</m:t>
                    </m:r>
                    <m:r>
                      <m:rPr>
                        <m:sty m:val="p"/>
                      </m:rPr>
                      <a:rPr lang="en-US" altLang="zh-TW" sz="32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y</m:t>
                    </m:r>
                    <m:r>
                      <a:rPr lang="zh-TW" altLang="en-US" sz="32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值</m:t>
                    </m:r>
                  </m:oMath>
                </a14:m>
                <a:r>
                  <a:rPr lang="en-US" altLang="zh-TW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就可得到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(=</m:t>
                    </m:r>
                    <m:f>
                      <m:fPr>
                        <m:ctrlP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𝑘𝑦</m:t>
                        </m:r>
                      </m:num>
                      <m:den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−</m:t>
                        </m:r>
                        <m:r>
                          <a:rPr lang="en-US" altLang="zh-TW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𝑘</m:t>
                        </m:r>
                      </m:den>
                    </m:f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92" y="2563317"/>
                <a:ext cx="10358205" cy="1349087"/>
              </a:xfrm>
              <a:prstGeom prst="rect">
                <a:avLst/>
              </a:prstGeom>
              <a:blipFill rotWithShape="0">
                <a:blip r:embed="rId3"/>
                <a:stretch>
                  <a:fillRect l="-1530" t="-5856" r="-3414" b="-1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9195" y="1813809"/>
                <a:ext cx="41672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i="1"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endPara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95" y="1813809"/>
                <a:ext cx="4167266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807" t="-13684" b="-34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945D-836F-4DF6-9FE9-EE15CBDF2572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58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764499" y="0"/>
            <a:ext cx="10897849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#include&lt;</a:t>
            </a:r>
            <a:r>
              <a:rPr lang="en-US" altLang="zh-TW" sz="2400" dirty="0" err="1" smtClean="0"/>
              <a:t>cstdio</a:t>
            </a:r>
            <a:r>
              <a:rPr lang="en-US" altLang="zh-TW" sz="2400" dirty="0" smtClean="0"/>
              <a:t>&gt;</a:t>
            </a:r>
          </a:p>
          <a:p>
            <a:r>
              <a:rPr lang="en-US" altLang="zh-TW" sz="2400" dirty="0" smtClean="0"/>
              <a:t>#include&lt;vector&gt;</a:t>
            </a:r>
          </a:p>
          <a:p>
            <a:r>
              <a:rPr lang="en-US" altLang="zh-TW" sz="2400" dirty="0" smtClean="0"/>
              <a:t>using namespace </a:t>
            </a:r>
            <a:r>
              <a:rPr lang="en-US" altLang="zh-TW" sz="2400" dirty="0" err="1" smtClean="0"/>
              <a:t>std</a:t>
            </a:r>
            <a:r>
              <a:rPr lang="en-US" altLang="zh-TW" sz="2400" dirty="0" smtClean="0"/>
              <a:t>;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main() {</a:t>
            </a:r>
          </a:p>
          <a:p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k;</a:t>
            </a:r>
          </a:p>
          <a:p>
            <a:r>
              <a:rPr lang="en-US" altLang="zh-TW" sz="2400" dirty="0" smtClean="0"/>
              <a:t>  while(</a:t>
            </a:r>
            <a:r>
              <a:rPr lang="en-US" altLang="zh-TW" sz="2400" dirty="0" err="1" smtClean="0"/>
              <a:t>scanf</a:t>
            </a:r>
            <a:r>
              <a:rPr lang="en-US" altLang="zh-TW" sz="2400" dirty="0" smtClean="0"/>
              <a:t>(“%d”, &amp;k) == 1 &amp;&amp; k) {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2400" dirty="0" smtClean="0">
                <a:solidFill>
                  <a:srgbClr val="0070C0"/>
                </a:solidFill>
              </a:rPr>
              <a:t>k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vector&lt;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&gt; X, Y;</a:t>
            </a:r>
            <a:r>
              <a:rPr lang="zh-TW" altLang="en-US" sz="2400" dirty="0" smtClean="0">
                <a:solidFill>
                  <a:srgbClr val="FF0000"/>
                </a:solidFill>
              </a:rPr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暫存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x,y</a:t>
            </a:r>
            <a:r>
              <a:rPr lang="en-US" altLang="zh-TW" sz="2400" dirty="0" smtClean="0">
                <a:solidFill>
                  <a:srgbClr val="0070C0"/>
                </a:solidFill>
              </a:rPr>
              <a:t>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y = k+1; y &lt;= k*2; y++) {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檢驗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(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k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+1)&lt;=</a:t>
            </a:r>
            <a:r>
              <a:rPr lang="en-US" altLang="zh-TW" sz="2400" dirty="0" smtClean="0">
                <a:solidFill>
                  <a:srgbClr val="0070C0"/>
                </a:solidFill>
              </a:rPr>
              <a:t>y&lt;=2*k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每一個</a:t>
            </a:r>
            <a:r>
              <a:rPr lang="en-US" altLang="zh-TW" sz="2400" dirty="0" smtClean="0">
                <a:solidFill>
                  <a:srgbClr val="0070C0"/>
                </a:solidFill>
                <a:ea typeface="標楷體" panose="03000509000000000000" pitchFamily="65" charset="-120"/>
              </a:rPr>
              <a:t>y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看看是否有解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  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// 1/k = 1/x + 1/y =&gt; x =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ky</a:t>
            </a:r>
            <a:r>
              <a:rPr lang="en-US" altLang="zh-TW" sz="2400" dirty="0" smtClean="0">
                <a:solidFill>
                  <a:srgbClr val="FF0000"/>
                </a:solidFill>
              </a:rPr>
              <a:t>/(y-k)</a:t>
            </a:r>
          </a:p>
          <a:p>
            <a:r>
              <a:rPr lang="en-US" altLang="zh-TW" sz="2400" dirty="0" smtClean="0"/>
              <a:t>            if(k*y%(y-k) == 0)</a:t>
            </a:r>
            <a:r>
              <a:rPr lang="zh-TW" altLang="en-US" sz="2400" dirty="0" smtClean="0"/>
              <a:t>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//k*y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可以被</a:t>
            </a:r>
            <a:r>
              <a:rPr lang="en-US" altLang="zh-TW" sz="2400" dirty="0" smtClean="0">
                <a:solidFill>
                  <a:srgbClr val="0070C0"/>
                </a:solidFill>
              </a:rPr>
              <a:t>(y-k)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整除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r>
              <a:rPr lang="en-US" altLang="zh-TW" sz="2400" dirty="0" smtClean="0"/>
              <a:t>                   { </a:t>
            </a:r>
            <a:r>
              <a:rPr lang="en-US" altLang="zh-TW" sz="2400" dirty="0" err="1" smtClean="0"/>
              <a:t>X.push_back</a:t>
            </a:r>
            <a:r>
              <a:rPr lang="en-US" altLang="zh-TW" sz="2400" dirty="0" smtClean="0"/>
              <a:t>(k*y/(y-k)); </a:t>
            </a:r>
            <a:r>
              <a:rPr lang="en-US" altLang="zh-TW" sz="2400" dirty="0" err="1" smtClean="0"/>
              <a:t>Y.push_back</a:t>
            </a:r>
            <a:r>
              <a:rPr lang="en-US" altLang="zh-TW" sz="2400" dirty="0" smtClean="0"/>
              <a:t>(y); }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找到</a:t>
            </a:r>
            <a:r>
              <a:rPr lang="en-US" altLang="zh-TW" sz="2400" dirty="0" smtClean="0">
                <a:solidFill>
                  <a:srgbClr val="0070C0"/>
                </a:solidFill>
              </a:rPr>
              <a:t>x,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y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並存</a:t>
            </a:r>
            <a:r>
              <a:rPr lang="en-US" altLang="zh-TW" sz="2400" dirty="0" smtClean="0">
                <a:solidFill>
                  <a:srgbClr val="0070C0"/>
                </a:solidFill>
              </a:rPr>
              <a:t>x, y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}</a:t>
            </a:r>
          </a:p>
          <a:p>
            <a:r>
              <a:rPr lang="en-US" altLang="zh-TW" sz="2400" dirty="0" smtClean="0"/>
              <a:t>     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(“%d\n”, </a:t>
            </a:r>
            <a:r>
              <a:rPr lang="en-US" altLang="zh-TW" sz="2400" dirty="0" err="1" smtClean="0"/>
              <a:t>X.size</a:t>
            </a:r>
            <a:r>
              <a:rPr lang="en-US" altLang="zh-TW" sz="2400" dirty="0" smtClean="0"/>
              <a:t>());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印出結果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i = 0; i &lt; </a:t>
            </a:r>
            <a:r>
              <a:rPr lang="en-US" altLang="zh-TW" sz="2400" dirty="0" err="1" smtClean="0"/>
              <a:t>X.size</a:t>
            </a:r>
            <a:r>
              <a:rPr lang="en-US" altLang="zh-TW" sz="2400" dirty="0" smtClean="0"/>
              <a:t>(); i++)</a:t>
            </a:r>
          </a:p>
          <a:p>
            <a:r>
              <a:rPr lang="en-US" altLang="zh-TW" sz="2400" dirty="0" smtClean="0"/>
              <a:t>                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("1/%d = 1/%d + 1/%d\n", k, X[i], Y[i]);</a:t>
            </a:r>
          </a:p>
          <a:p>
            <a:r>
              <a:rPr lang="en-US" altLang="zh-TW" sz="2400" dirty="0" smtClean="0"/>
              <a:t>  }</a:t>
            </a:r>
          </a:p>
          <a:p>
            <a:r>
              <a:rPr lang="en-US" altLang="zh-TW" sz="2400" dirty="0" smtClean="0"/>
              <a:t>  return 0;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E3E4-5CE1-437F-97B0-FBD03AF8EBC2}" type="datetime1">
              <a:rPr lang="zh-TW" altLang="en-US" smtClean="0"/>
              <a:t>2018/9/11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10976 Fractions Again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B41D-888A-46E7-AA34-BF49907AA26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706679" y="298173"/>
            <a:ext cx="288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10976  Code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1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456</Words>
  <Application>Microsoft Office PowerPoint</Application>
  <PresentationFormat>寬螢幕</PresentationFormat>
  <Paragraphs>96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Cambria</vt:lpstr>
      <vt:lpstr>Cambria Math</vt:lpstr>
      <vt:lpstr>Times New Roman</vt:lpstr>
      <vt:lpstr>Office 佈景主題</vt:lpstr>
      <vt:lpstr>UVa 10976 Fractions Again</vt:lpstr>
      <vt:lpstr>UVa 10976 Fractions Again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10976 Fractions Again</dc:title>
  <dc:creator>鄭進和</dc:creator>
  <cp:lastModifiedBy>鄭進和</cp:lastModifiedBy>
  <cp:revision>32</cp:revision>
  <dcterms:created xsi:type="dcterms:W3CDTF">2018-09-07T10:24:31Z</dcterms:created>
  <dcterms:modified xsi:type="dcterms:W3CDTF">2018-09-11T03:08:51Z</dcterms:modified>
</cp:coreProperties>
</file>