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84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64" r:id="rId22"/>
    <p:sldId id="263" r:id="rId23"/>
    <p:sldId id="265" r:id="rId24"/>
    <p:sldId id="266" r:id="rId2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84" userDrawn="1">
          <p15:clr>
            <a:srgbClr val="A4A3A4"/>
          </p15:clr>
        </p15:guide>
        <p15:guide id="2" pos="55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51" d="100"/>
          <a:sy n="51" d="100"/>
        </p:scale>
        <p:origin x="754" y="43"/>
      </p:cViewPr>
      <p:guideLst>
        <p:guide orient="horz" pos="3884"/>
        <p:guide pos="55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93ADA3-9BF1-41AD-9D66-AF933CE33BFA}" type="datetimeFigureOut">
              <a:rPr lang="zh-TW" altLang="en-US" smtClean="0"/>
              <a:t>2018/10/21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419AEB-4ECB-4B93-BBAA-2F18D1FC301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93336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419AEB-4ECB-4B93-BBAA-2F18D1FC3015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70873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419AEB-4ECB-4B93-BBAA-2F18D1FC3015}" type="slidenum">
              <a:rPr lang="zh-TW" altLang="en-US">
                <a:solidFill>
                  <a:prstClr val="black"/>
                </a:solidFill>
              </a:rPr>
              <a:pPr/>
              <a:t>16</a:t>
            </a:fld>
            <a:endParaRPr lang="zh-TW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22924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419AEB-4ECB-4B93-BBAA-2F18D1FC3015}" type="slidenum">
              <a:rPr lang="zh-TW" altLang="en-US">
                <a:solidFill>
                  <a:prstClr val="black"/>
                </a:solidFill>
              </a:rPr>
              <a:pPr/>
              <a:t>17</a:t>
            </a:fld>
            <a:endParaRPr lang="zh-TW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68407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419AEB-4ECB-4B93-BBAA-2F18D1FC3015}" type="slidenum">
              <a:rPr lang="zh-TW" altLang="en-US">
                <a:solidFill>
                  <a:prstClr val="black"/>
                </a:solidFill>
              </a:rPr>
              <a:pPr/>
              <a:t>18</a:t>
            </a:fld>
            <a:endParaRPr lang="zh-TW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95495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419AEB-4ECB-4B93-BBAA-2F18D1FC3015}" type="slidenum">
              <a:rPr lang="zh-TW" altLang="en-US">
                <a:solidFill>
                  <a:prstClr val="black"/>
                </a:solidFill>
              </a:rPr>
              <a:pPr/>
              <a:t>19</a:t>
            </a:fld>
            <a:endParaRPr lang="zh-TW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75809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419AEB-4ECB-4B93-BBAA-2F18D1FC3015}" type="slidenum">
              <a:rPr lang="zh-TW" altLang="en-US">
                <a:solidFill>
                  <a:prstClr val="black"/>
                </a:solidFill>
              </a:rPr>
              <a:pPr/>
              <a:t>20</a:t>
            </a:fld>
            <a:endParaRPr lang="zh-TW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06536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419AEB-4ECB-4B93-BBAA-2F18D1FC3015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71626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419AEB-4ECB-4B93-BBAA-2F18D1FC3015}" type="slidenum">
              <a:rPr lang="zh-TW" altLang="en-US">
                <a:solidFill>
                  <a:prstClr val="black"/>
                </a:solidFill>
              </a:rPr>
              <a:pPr/>
              <a:t>8</a:t>
            </a:fld>
            <a:endParaRPr lang="zh-TW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76932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419AEB-4ECB-4B93-BBAA-2F18D1FC3015}" type="slidenum">
              <a:rPr lang="zh-TW" altLang="en-US">
                <a:solidFill>
                  <a:prstClr val="black"/>
                </a:solidFill>
              </a:rPr>
              <a:pPr/>
              <a:t>9</a:t>
            </a:fld>
            <a:endParaRPr lang="zh-TW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38810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419AEB-4ECB-4B93-BBAA-2F18D1FC3015}" type="slidenum">
              <a:rPr lang="zh-TW" altLang="en-US">
                <a:solidFill>
                  <a:prstClr val="black"/>
                </a:solidFill>
              </a:rPr>
              <a:pPr/>
              <a:t>10</a:t>
            </a:fld>
            <a:endParaRPr lang="zh-TW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34341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419AEB-4ECB-4B93-BBAA-2F18D1FC3015}" type="slidenum">
              <a:rPr lang="zh-TW" altLang="en-US">
                <a:solidFill>
                  <a:prstClr val="black"/>
                </a:solidFill>
              </a:rPr>
              <a:pPr/>
              <a:t>11</a:t>
            </a:fld>
            <a:endParaRPr lang="zh-TW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43058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419AEB-4ECB-4B93-BBAA-2F18D1FC3015}" type="slidenum">
              <a:rPr lang="zh-TW" altLang="en-US">
                <a:solidFill>
                  <a:prstClr val="black"/>
                </a:solidFill>
              </a:rPr>
              <a:pPr/>
              <a:t>12</a:t>
            </a:fld>
            <a:endParaRPr lang="zh-TW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53244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419AEB-4ECB-4B93-BBAA-2F18D1FC3015}" type="slidenum">
              <a:rPr lang="zh-TW" altLang="en-US" smtClean="0">
                <a:solidFill>
                  <a:prstClr val="black"/>
                </a:solidFill>
              </a:rPr>
              <a:pPr/>
              <a:t>14</a:t>
            </a:fld>
            <a:endParaRPr lang="zh-TW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15706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419AEB-4ECB-4B93-BBAA-2F18D1FC3015}" type="slidenum">
              <a:rPr lang="zh-TW" altLang="en-US" smtClean="0">
                <a:solidFill>
                  <a:prstClr val="black"/>
                </a:solidFill>
              </a:rPr>
              <a:pPr/>
              <a:t>15</a:t>
            </a:fld>
            <a:endParaRPr lang="zh-TW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49602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CE273-0813-4082-A16D-CF452D2541D1}" type="datetime1">
              <a:rPr lang="zh-TW" altLang="en-US" smtClean="0"/>
              <a:t>2018/10/21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1149 Bin Packing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87BEF-B4E1-46A6-B397-8D9B4E2802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2843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C2D51-FA14-4F58-90E5-3F579E232EA0}" type="datetime1">
              <a:rPr lang="zh-TW" altLang="en-US" smtClean="0"/>
              <a:t>2018/10/21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1149 Bin Packing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87BEF-B4E1-46A6-B397-8D9B4E2802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6080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F2456-3D98-40D6-A670-ECBA7F8A1D24}" type="datetime1">
              <a:rPr lang="zh-TW" altLang="en-US" smtClean="0"/>
              <a:t>2018/10/21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1149 Bin Packing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87BEF-B4E1-46A6-B397-8D9B4E2802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855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8DD5D-2C0F-410D-B6FC-ECA9D0E08B57}" type="datetime1">
              <a:rPr lang="zh-TW" altLang="en-US" smtClean="0"/>
              <a:t>2018/10/21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1149 Bin Packing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87BEF-B4E1-46A6-B397-8D9B4E2802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6956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2F106-202E-439B-A863-A11EE0F5E0C4}" type="datetime1">
              <a:rPr lang="zh-TW" altLang="en-US" smtClean="0"/>
              <a:t>2018/10/21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1149 Bin Packing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87BEF-B4E1-46A6-B397-8D9B4E2802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0565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50B19-47BB-4456-AE4C-0BF7F6996BE6}" type="datetime1">
              <a:rPr lang="zh-TW" altLang="en-US" smtClean="0"/>
              <a:t>2018/10/21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1149 Bin Packing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87BEF-B4E1-46A6-B397-8D9B4E2802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2326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58829-7074-4C12-B627-333E4528385F}" type="datetime1">
              <a:rPr lang="zh-TW" altLang="en-US" smtClean="0"/>
              <a:t>2018/10/21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1149 Bin Packing</a:t>
            </a:r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87BEF-B4E1-46A6-B397-8D9B4E2802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6090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A9261-77CB-4CD0-A0B4-DEE693B8E16A}" type="datetime1">
              <a:rPr lang="zh-TW" altLang="en-US" smtClean="0"/>
              <a:t>2018/10/21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1149 Bin Packing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87BEF-B4E1-46A6-B397-8D9B4E2802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7616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3D22D-4795-4394-9A2E-A47008F8426F}" type="datetime1">
              <a:rPr lang="zh-TW" altLang="en-US" smtClean="0"/>
              <a:t>2018/10/21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1149 Bin Packing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87BEF-B4E1-46A6-B397-8D9B4E2802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8316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FFF02-E1D4-4918-9583-EF2ECEDD566D}" type="datetime1">
              <a:rPr lang="zh-TW" altLang="en-US" smtClean="0"/>
              <a:t>2018/10/21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1149 Bin Packing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87BEF-B4E1-46A6-B397-8D9B4E2802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8937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D3B40-18E5-4501-A18D-DD3EF8EC9714}" type="datetime1">
              <a:rPr lang="zh-TW" altLang="en-US" smtClean="0"/>
              <a:t>2018/10/21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1149 Bin Packing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87BEF-B4E1-46A6-B397-8D9B4E2802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4988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21DE89-6966-4CFB-861E-24A612B484ED}" type="datetime1">
              <a:rPr lang="zh-TW" altLang="en-US" smtClean="0"/>
              <a:t>2018/10/21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smtClean="0"/>
              <a:t>UVa 1149 Bin Packing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D87BEF-B4E1-46A6-B397-8D9B4E2802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6344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4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UVa</a:t>
            </a:r>
            <a:r>
              <a:rPr lang="en-US" altLang="zh-TW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1149 Bin Packing</a:t>
            </a:r>
            <a:endParaRPr lang="zh-TW" alt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(LA 3503, SWERC 2005, Paris)</a:t>
            </a: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277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2063750" y="674695"/>
          <a:ext cx="8521080" cy="10941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2108"/>
                <a:gridCol w="852108"/>
                <a:gridCol w="852108"/>
                <a:gridCol w="852108"/>
                <a:gridCol w="852108"/>
                <a:gridCol w="852108"/>
                <a:gridCol w="852108"/>
                <a:gridCol w="852108"/>
                <a:gridCol w="852108"/>
                <a:gridCol w="852108"/>
              </a:tblGrid>
              <a:tr h="54707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1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2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3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4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5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6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7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8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9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10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</a:tr>
              <a:tr h="54707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70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15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30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35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10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80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20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35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10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30</a:t>
                      </a:r>
                      <a:endParaRPr lang="zh-TW" altLang="en-US" sz="28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4249374"/>
              </p:ext>
            </p:extLst>
          </p:nvPr>
        </p:nvGraphicFramePr>
        <p:xfrm>
          <a:off x="2063750" y="2574698"/>
          <a:ext cx="8521080" cy="10941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2108"/>
                <a:gridCol w="852108"/>
                <a:gridCol w="852108"/>
                <a:gridCol w="852108"/>
                <a:gridCol w="852108"/>
                <a:gridCol w="852108"/>
                <a:gridCol w="852108"/>
                <a:gridCol w="852108"/>
                <a:gridCol w="852108"/>
                <a:gridCol w="852108"/>
              </a:tblGrid>
              <a:tr h="54707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5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9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2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7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3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10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4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8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1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6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</a:tr>
              <a:tr h="54707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10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10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15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20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30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30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35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35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70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80</a:t>
                      </a:r>
                      <a:endParaRPr lang="zh-TW" altLang="en-US" sz="2800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5" name="直線單箭頭接點 4"/>
          <p:cNvCxnSpPr>
            <a:stCxn id="2" idx="2"/>
            <a:endCxn id="3" idx="0"/>
          </p:cNvCxnSpPr>
          <p:nvPr/>
        </p:nvCxnSpPr>
        <p:spPr>
          <a:xfrm>
            <a:off x="6324290" y="1768839"/>
            <a:ext cx="0" cy="80585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字方塊 6"/>
          <p:cNvSpPr txBox="1"/>
          <p:nvPr/>
        </p:nvSpPr>
        <p:spPr>
          <a:xfrm>
            <a:off x="6348413" y="1837509"/>
            <a:ext cx="327527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prstClr val="black"/>
                </a:solidFill>
              </a:rPr>
              <a:t>Sorting (by length)</a:t>
            </a:r>
            <a:endParaRPr lang="zh-TW" altLang="en-US" sz="3200" dirty="0">
              <a:solidFill>
                <a:prstClr val="black"/>
              </a:solidFill>
            </a:endParaRPr>
          </a:p>
          <a:p>
            <a:endParaRPr lang="zh-TW" altLang="en-US" sz="3200" dirty="0">
              <a:solidFill>
                <a:prstClr val="black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128319" y="4468180"/>
            <a:ext cx="979715" cy="158387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9" name="日期版面配置區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8B7F2-9744-4BFB-AF80-1F8B6106C52C}" type="datetime1">
              <a:rPr lang="zh-TW" altLang="en-US">
                <a:solidFill>
                  <a:prstClr val="black">
                    <a:tint val="75000"/>
                  </a:prstClr>
                </a:solidFill>
              </a:rPr>
              <a:pPr/>
              <a:t>2018/10/21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頁尾版面配置區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>
                <a:solidFill>
                  <a:prstClr val="black">
                    <a:tint val="75000"/>
                  </a:prstClr>
                </a:solidFill>
              </a:rPr>
              <a:t>UVa 1149 Bin Packing</a:t>
            </a: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投影片編號版面配置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87BEF-B4E1-46A6-B397-8D9B4E28028E}" type="slidenum">
              <a:rPr lang="zh-TW" altLang="en-US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603333" y="4479972"/>
            <a:ext cx="979715" cy="158387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047732" y="4479972"/>
            <a:ext cx="979715" cy="158387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509819" y="4479972"/>
            <a:ext cx="979715" cy="158387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936334" y="4974364"/>
            <a:ext cx="9307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>
                <a:solidFill>
                  <a:prstClr val="black"/>
                </a:solidFill>
              </a:rPr>
              <a:t>Bin</a:t>
            </a:r>
            <a:endParaRPr lang="zh-TW" altLang="en-US" sz="3600" dirty="0">
              <a:solidFill>
                <a:prstClr val="black"/>
              </a:solidFill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2307934" y="5382580"/>
            <a:ext cx="6204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prstClr val="black"/>
                </a:solidFill>
              </a:rPr>
              <a:t>80</a:t>
            </a:r>
            <a:endParaRPr lang="zh-TW" altLang="en-US" sz="2800" dirty="0">
              <a:solidFill>
                <a:prstClr val="black"/>
              </a:solidFill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3848263" y="5398202"/>
            <a:ext cx="6204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prstClr val="black"/>
                </a:solidFill>
              </a:rPr>
              <a:t>70</a:t>
            </a:r>
            <a:endParaRPr lang="zh-TW" altLang="en-US" sz="2800" dirty="0">
              <a:solidFill>
                <a:prstClr val="black"/>
              </a:solidFill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3840097" y="4785427"/>
            <a:ext cx="6204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prstClr val="black"/>
                </a:solidFill>
              </a:rPr>
              <a:t>10</a:t>
            </a:r>
            <a:endParaRPr lang="zh-TW" altLang="en-US" sz="2800" dirty="0">
              <a:solidFill>
                <a:prstClr val="black"/>
              </a:solidFill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5301505" y="5398202"/>
            <a:ext cx="6204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prstClr val="black"/>
                </a:solidFill>
              </a:rPr>
              <a:t>35</a:t>
            </a:r>
            <a:endParaRPr lang="zh-TW" altLang="en-US" sz="2800" dirty="0">
              <a:solidFill>
                <a:prstClr val="black"/>
              </a:solidFill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5298785" y="4785427"/>
            <a:ext cx="6204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prstClr val="black"/>
                </a:solidFill>
              </a:rPr>
              <a:t>35</a:t>
            </a:r>
            <a:endParaRPr lang="zh-TW" altLang="en-US" sz="2800" dirty="0">
              <a:solidFill>
                <a:prstClr val="black"/>
              </a:solidFill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6694877" y="5398202"/>
            <a:ext cx="545372" cy="52322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prstClr val="black"/>
                </a:solidFill>
              </a:rPr>
              <a:t>30</a:t>
            </a:r>
            <a:endParaRPr lang="zh-TW" altLang="en-US" sz="2800" dirty="0">
              <a:solidFill>
                <a:prstClr val="black"/>
              </a:solidFill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6708484" y="4785427"/>
            <a:ext cx="576736" cy="52322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prstClr val="black"/>
                </a:solidFill>
              </a:rPr>
              <a:t>30</a:t>
            </a:r>
            <a:endParaRPr lang="zh-TW" altLang="en-US" sz="2800" dirty="0">
              <a:solidFill>
                <a:prstClr val="black"/>
              </a:solidFill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2441043" y="6029372"/>
            <a:ext cx="4659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prstClr val="black"/>
                </a:solidFill>
              </a:rPr>
              <a:t>1</a:t>
            </a:r>
            <a:endParaRPr lang="zh-TW" altLang="en-US" sz="2800" dirty="0">
              <a:solidFill>
                <a:prstClr val="black"/>
              </a:solidFill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3971867" y="6029372"/>
            <a:ext cx="4659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prstClr val="black"/>
                </a:solidFill>
              </a:rPr>
              <a:t>2</a:t>
            </a:r>
            <a:endParaRPr lang="zh-TW" altLang="en-US" sz="2800" dirty="0">
              <a:solidFill>
                <a:prstClr val="black"/>
              </a:solidFill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5445825" y="6029372"/>
            <a:ext cx="4659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prstClr val="black"/>
                </a:solidFill>
              </a:rPr>
              <a:t>3</a:t>
            </a:r>
            <a:endParaRPr lang="zh-TW" altLang="en-US" sz="2800" dirty="0">
              <a:solidFill>
                <a:prstClr val="black"/>
              </a:solidFill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6824249" y="6029372"/>
            <a:ext cx="4659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prstClr val="black"/>
                </a:solidFill>
              </a:rPr>
              <a:t>4</a:t>
            </a:r>
            <a:endParaRPr lang="zh-TW" altLang="en-US" sz="2800" dirty="0">
              <a:solidFill>
                <a:prstClr val="black"/>
              </a:solidFill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6524802" y="3523397"/>
            <a:ext cx="6277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zh-TW" sz="3200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Δ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6263220" y="3889612"/>
            <a:ext cx="11464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right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3128922" y="3529945"/>
            <a:ext cx="6277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zh-TW" sz="3200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Δ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2981071" y="3859766"/>
            <a:ext cx="11464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left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字方塊 39"/>
              <p:cNvSpPr txBox="1"/>
              <p:nvPr/>
            </p:nvSpPr>
            <p:spPr>
              <a:xfrm>
                <a:off x="692727" y="1302328"/>
                <a:ext cx="149629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 smtClean="0"/>
                  <a:t>Length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0" name="文字方塊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727" y="1302328"/>
                <a:ext cx="1496291" cy="461665"/>
              </a:xfrm>
              <a:prstGeom prst="rect">
                <a:avLst/>
              </a:prstGeom>
              <a:blipFill rotWithShape="0">
                <a:blip r:embed="rId3"/>
                <a:stretch>
                  <a:fillRect l="-6531" t="-10667" b="-30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文字方塊 40"/>
          <p:cNvSpPr txBox="1"/>
          <p:nvPr/>
        </p:nvSpPr>
        <p:spPr>
          <a:xfrm>
            <a:off x="1620982" y="748146"/>
            <a:ext cx="3879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zh-TW" alt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字方塊 41"/>
              <p:cNvSpPr txBox="1"/>
              <p:nvPr/>
            </p:nvSpPr>
            <p:spPr>
              <a:xfrm>
                <a:off x="734290" y="3131128"/>
                <a:ext cx="149629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 smtClean="0"/>
                  <a:t>Length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2" name="文字方塊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290" y="3131128"/>
                <a:ext cx="1496291" cy="461665"/>
              </a:xfrm>
              <a:prstGeom prst="rect">
                <a:avLst/>
              </a:prstGeom>
              <a:blipFill rotWithShape="0">
                <a:blip r:embed="rId4"/>
                <a:stretch>
                  <a:fillRect l="-6098" t="-10667" b="-30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文字方塊 42"/>
          <p:cNvSpPr txBox="1"/>
          <p:nvPr/>
        </p:nvSpPr>
        <p:spPr>
          <a:xfrm>
            <a:off x="1662545" y="2576946"/>
            <a:ext cx="3879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zh-TW" alt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文字方塊 43"/>
          <p:cNvSpPr txBox="1"/>
          <p:nvPr/>
        </p:nvSpPr>
        <p:spPr>
          <a:xfrm>
            <a:off x="1587497" y="4260362"/>
            <a:ext cx="6204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>
                <a:solidFill>
                  <a:srgbClr val="FF0000"/>
                </a:solidFill>
              </a:rPr>
              <a:t>80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45" name="文字方塊 44"/>
          <p:cNvSpPr txBox="1"/>
          <p:nvPr/>
        </p:nvSpPr>
        <p:spPr>
          <a:xfrm>
            <a:off x="1504370" y="5781175"/>
            <a:ext cx="6204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800" dirty="0" smtClean="0">
                <a:solidFill>
                  <a:srgbClr val="FF0000"/>
                </a:solidFill>
              </a:rPr>
              <a:t>0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46" name="文字方塊 45"/>
          <p:cNvSpPr txBox="1"/>
          <p:nvPr/>
        </p:nvSpPr>
        <p:spPr>
          <a:xfrm>
            <a:off x="0" y="0"/>
            <a:ext cx="381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 smtClean="0"/>
              <a:t>Greedy Method 1</a:t>
            </a:r>
            <a:endParaRPr lang="zh-TW" altLang="en-US" sz="3200" b="1" dirty="0"/>
          </a:p>
        </p:txBody>
      </p:sp>
      <p:sp>
        <p:nvSpPr>
          <p:cNvPr id="47" name="文字方塊 46"/>
          <p:cNvSpPr txBox="1"/>
          <p:nvPr/>
        </p:nvSpPr>
        <p:spPr>
          <a:xfrm>
            <a:off x="5361709" y="0"/>
            <a:ext cx="15655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Step 5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796155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2063750" y="674695"/>
          <a:ext cx="8521080" cy="10941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2108"/>
                <a:gridCol w="852108"/>
                <a:gridCol w="852108"/>
                <a:gridCol w="852108"/>
                <a:gridCol w="852108"/>
                <a:gridCol w="852108"/>
                <a:gridCol w="852108"/>
                <a:gridCol w="852108"/>
                <a:gridCol w="852108"/>
                <a:gridCol w="852108"/>
              </a:tblGrid>
              <a:tr h="54707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1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2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3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4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5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6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7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8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9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10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</a:tr>
              <a:tr h="54707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70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15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30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35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10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80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20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35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10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30</a:t>
                      </a:r>
                      <a:endParaRPr lang="zh-TW" altLang="en-US" sz="28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0215848"/>
              </p:ext>
            </p:extLst>
          </p:nvPr>
        </p:nvGraphicFramePr>
        <p:xfrm>
          <a:off x="2063750" y="2574698"/>
          <a:ext cx="8521080" cy="10941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2108"/>
                <a:gridCol w="852108"/>
                <a:gridCol w="852108"/>
                <a:gridCol w="852108"/>
                <a:gridCol w="852108"/>
                <a:gridCol w="852108"/>
                <a:gridCol w="852108"/>
                <a:gridCol w="852108"/>
                <a:gridCol w="852108"/>
                <a:gridCol w="852108"/>
              </a:tblGrid>
              <a:tr h="54707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5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9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2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7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3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10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4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8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1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6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</a:tr>
              <a:tr h="54707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10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10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15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20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30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30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35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35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70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80</a:t>
                      </a:r>
                      <a:endParaRPr lang="zh-TW" altLang="en-US" sz="2800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5" name="直線單箭頭接點 4"/>
          <p:cNvCxnSpPr>
            <a:stCxn id="2" idx="2"/>
            <a:endCxn id="3" idx="0"/>
          </p:cNvCxnSpPr>
          <p:nvPr/>
        </p:nvCxnSpPr>
        <p:spPr>
          <a:xfrm>
            <a:off x="6324290" y="1768839"/>
            <a:ext cx="0" cy="80585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字方塊 6"/>
          <p:cNvSpPr txBox="1"/>
          <p:nvPr/>
        </p:nvSpPr>
        <p:spPr>
          <a:xfrm>
            <a:off x="6348413" y="1837509"/>
            <a:ext cx="329026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prstClr val="black"/>
                </a:solidFill>
              </a:rPr>
              <a:t>Sorting(by length)</a:t>
            </a:r>
            <a:endParaRPr lang="zh-TW" altLang="en-US" sz="3200" dirty="0">
              <a:solidFill>
                <a:prstClr val="black"/>
              </a:solidFill>
            </a:endParaRPr>
          </a:p>
          <a:p>
            <a:r>
              <a:rPr lang="en-US" altLang="zh-TW" sz="3200" dirty="0" smtClean="0">
                <a:solidFill>
                  <a:prstClr val="black"/>
                </a:solidFill>
              </a:rPr>
              <a:t> </a:t>
            </a:r>
            <a:endParaRPr lang="zh-TW" altLang="en-US" sz="3200" dirty="0">
              <a:solidFill>
                <a:prstClr val="black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128319" y="4468180"/>
            <a:ext cx="979715" cy="158387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9" name="日期版面配置區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8B7F2-9744-4BFB-AF80-1F8B6106C52C}" type="datetime1">
              <a:rPr lang="zh-TW" altLang="en-US">
                <a:solidFill>
                  <a:prstClr val="black">
                    <a:tint val="75000"/>
                  </a:prstClr>
                </a:solidFill>
              </a:rPr>
              <a:pPr/>
              <a:t>2018/10/21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頁尾版面配置區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>
                <a:solidFill>
                  <a:prstClr val="black">
                    <a:tint val="75000"/>
                  </a:prstClr>
                </a:solidFill>
              </a:rPr>
              <a:t>UVa 1149 Bin Packing</a:t>
            </a: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投影片編號版面配置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87BEF-B4E1-46A6-B397-8D9B4E28028E}" type="slidenum">
              <a:rPr lang="zh-TW" altLang="en-US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603333" y="4479972"/>
            <a:ext cx="979715" cy="158387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047732" y="4479972"/>
            <a:ext cx="979715" cy="158387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509819" y="4479972"/>
            <a:ext cx="979715" cy="158387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7946733" y="4479972"/>
            <a:ext cx="979715" cy="158387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936334" y="4974364"/>
            <a:ext cx="9307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>
                <a:solidFill>
                  <a:prstClr val="black"/>
                </a:solidFill>
              </a:rPr>
              <a:t>Bin</a:t>
            </a:r>
            <a:endParaRPr lang="zh-TW" altLang="en-US" sz="3600" dirty="0">
              <a:solidFill>
                <a:prstClr val="black"/>
              </a:solidFill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2307934" y="5382580"/>
            <a:ext cx="6204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prstClr val="black"/>
                </a:solidFill>
              </a:rPr>
              <a:t>80</a:t>
            </a:r>
            <a:endParaRPr lang="zh-TW" altLang="en-US" sz="2800" dirty="0">
              <a:solidFill>
                <a:prstClr val="black"/>
              </a:solidFill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3848263" y="5398202"/>
            <a:ext cx="6204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prstClr val="black"/>
                </a:solidFill>
              </a:rPr>
              <a:t>70</a:t>
            </a:r>
            <a:endParaRPr lang="zh-TW" altLang="en-US" sz="2800" dirty="0">
              <a:solidFill>
                <a:prstClr val="black"/>
              </a:solidFill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3840097" y="4785427"/>
            <a:ext cx="6204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prstClr val="black"/>
                </a:solidFill>
              </a:rPr>
              <a:t>10</a:t>
            </a:r>
            <a:endParaRPr lang="zh-TW" altLang="en-US" sz="2800" dirty="0">
              <a:solidFill>
                <a:prstClr val="black"/>
              </a:solidFill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5301505" y="5398202"/>
            <a:ext cx="6204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prstClr val="black"/>
                </a:solidFill>
              </a:rPr>
              <a:t>35</a:t>
            </a:r>
            <a:endParaRPr lang="zh-TW" altLang="en-US" sz="2800" dirty="0">
              <a:solidFill>
                <a:prstClr val="black"/>
              </a:solidFill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5298785" y="4785427"/>
            <a:ext cx="6204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prstClr val="black"/>
                </a:solidFill>
              </a:rPr>
              <a:t>35</a:t>
            </a:r>
            <a:endParaRPr lang="zh-TW" altLang="en-US" sz="2800" dirty="0">
              <a:solidFill>
                <a:prstClr val="black"/>
              </a:solidFill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6694877" y="5398202"/>
            <a:ext cx="6204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prstClr val="black"/>
                </a:solidFill>
              </a:rPr>
              <a:t>30</a:t>
            </a:r>
            <a:endParaRPr lang="zh-TW" altLang="en-US" sz="2800" dirty="0">
              <a:solidFill>
                <a:prstClr val="black"/>
              </a:solidFill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6708484" y="4785427"/>
            <a:ext cx="6204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prstClr val="black"/>
                </a:solidFill>
              </a:rPr>
              <a:t>30</a:t>
            </a:r>
            <a:endParaRPr lang="zh-TW" altLang="en-US" sz="2800" dirty="0">
              <a:solidFill>
                <a:prstClr val="black"/>
              </a:solidFill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8148120" y="5393466"/>
            <a:ext cx="561165" cy="52322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prstClr val="black"/>
                </a:solidFill>
              </a:rPr>
              <a:t>20</a:t>
            </a:r>
            <a:endParaRPr lang="zh-TW" altLang="en-US" sz="2800" dirty="0">
              <a:solidFill>
                <a:prstClr val="black"/>
              </a:solidFill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8148120" y="4785427"/>
            <a:ext cx="576155" cy="52322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prstClr val="black"/>
                </a:solidFill>
              </a:rPr>
              <a:t>15</a:t>
            </a:r>
            <a:endParaRPr lang="zh-TW" altLang="en-US" sz="2800" dirty="0">
              <a:solidFill>
                <a:prstClr val="black"/>
              </a:solidFill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2441043" y="6029372"/>
            <a:ext cx="4659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prstClr val="black"/>
                </a:solidFill>
              </a:rPr>
              <a:t>1</a:t>
            </a:r>
            <a:endParaRPr lang="zh-TW" altLang="en-US" sz="2800" dirty="0">
              <a:solidFill>
                <a:prstClr val="black"/>
              </a:solidFill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3971867" y="6029372"/>
            <a:ext cx="4659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prstClr val="black"/>
                </a:solidFill>
              </a:rPr>
              <a:t>2</a:t>
            </a:r>
            <a:endParaRPr lang="zh-TW" altLang="en-US" sz="2800" dirty="0">
              <a:solidFill>
                <a:prstClr val="black"/>
              </a:solidFill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5445825" y="6029372"/>
            <a:ext cx="4659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prstClr val="black"/>
                </a:solidFill>
              </a:rPr>
              <a:t>3</a:t>
            </a:r>
            <a:endParaRPr lang="zh-TW" altLang="en-US" sz="2800" dirty="0">
              <a:solidFill>
                <a:prstClr val="black"/>
              </a:solidFill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6824249" y="6029372"/>
            <a:ext cx="4659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prstClr val="black"/>
                </a:solidFill>
              </a:rPr>
              <a:t>4</a:t>
            </a:r>
            <a:endParaRPr lang="zh-TW" altLang="en-US" sz="2800" dirty="0">
              <a:solidFill>
                <a:prstClr val="black"/>
              </a:solidFill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8257264" y="6029372"/>
            <a:ext cx="4659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prstClr val="black"/>
                </a:solidFill>
              </a:rPr>
              <a:t>5</a:t>
            </a:r>
            <a:endParaRPr lang="zh-TW" altLang="en-US" sz="2800" dirty="0">
              <a:solidFill>
                <a:prstClr val="black"/>
              </a:solidFill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4843784" y="3523397"/>
            <a:ext cx="6277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zh-TW" sz="3200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Δ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4582202" y="3889612"/>
            <a:ext cx="11464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right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3128922" y="3529945"/>
            <a:ext cx="6277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zh-TW" sz="3200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Δ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2981071" y="3859766"/>
            <a:ext cx="11464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left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字方塊 39"/>
              <p:cNvSpPr txBox="1"/>
              <p:nvPr/>
            </p:nvSpPr>
            <p:spPr>
              <a:xfrm>
                <a:off x="692727" y="1302328"/>
                <a:ext cx="149629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 smtClean="0"/>
                  <a:t>Length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0" name="文字方塊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727" y="1302328"/>
                <a:ext cx="1496291" cy="461665"/>
              </a:xfrm>
              <a:prstGeom prst="rect">
                <a:avLst/>
              </a:prstGeom>
              <a:blipFill rotWithShape="0">
                <a:blip r:embed="rId3"/>
                <a:stretch>
                  <a:fillRect l="-6531" t="-10667" b="-30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文字方塊 40"/>
          <p:cNvSpPr txBox="1"/>
          <p:nvPr/>
        </p:nvSpPr>
        <p:spPr>
          <a:xfrm>
            <a:off x="1620982" y="748146"/>
            <a:ext cx="3879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zh-TW" alt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字方塊 41"/>
              <p:cNvSpPr txBox="1"/>
              <p:nvPr/>
            </p:nvSpPr>
            <p:spPr>
              <a:xfrm>
                <a:off x="734290" y="3131128"/>
                <a:ext cx="149629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 smtClean="0"/>
                  <a:t>Length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2" name="文字方塊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290" y="3131128"/>
                <a:ext cx="1496291" cy="461665"/>
              </a:xfrm>
              <a:prstGeom prst="rect">
                <a:avLst/>
              </a:prstGeom>
              <a:blipFill rotWithShape="0">
                <a:blip r:embed="rId4"/>
                <a:stretch>
                  <a:fillRect l="-6098" t="-10667" b="-30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文字方塊 42"/>
          <p:cNvSpPr txBox="1"/>
          <p:nvPr/>
        </p:nvSpPr>
        <p:spPr>
          <a:xfrm>
            <a:off x="1662545" y="2576946"/>
            <a:ext cx="3879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zh-TW" alt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文字方塊 43"/>
          <p:cNvSpPr txBox="1"/>
          <p:nvPr/>
        </p:nvSpPr>
        <p:spPr>
          <a:xfrm>
            <a:off x="1587497" y="4260362"/>
            <a:ext cx="6204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>
                <a:solidFill>
                  <a:srgbClr val="FF0000"/>
                </a:solidFill>
              </a:rPr>
              <a:t>80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45" name="文字方塊 44"/>
          <p:cNvSpPr txBox="1"/>
          <p:nvPr/>
        </p:nvSpPr>
        <p:spPr>
          <a:xfrm>
            <a:off x="1504370" y="5781175"/>
            <a:ext cx="6204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800" dirty="0" smtClean="0">
                <a:solidFill>
                  <a:srgbClr val="FF0000"/>
                </a:solidFill>
              </a:rPr>
              <a:t>0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46" name="文字方塊 45"/>
          <p:cNvSpPr txBox="1"/>
          <p:nvPr/>
        </p:nvSpPr>
        <p:spPr>
          <a:xfrm>
            <a:off x="0" y="0"/>
            <a:ext cx="381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 smtClean="0"/>
              <a:t>Greedy Method 1</a:t>
            </a:r>
            <a:endParaRPr lang="zh-TW" altLang="en-US" sz="3200" b="1" dirty="0"/>
          </a:p>
        </p:txBody>
      </p:sp>
      <p:sp>
        <p:nvSpPr>
          <p:cNvPr id="47" name="文字方塊 46"/>
          <p:cNvSpPr txBox="1"/>
          <p:nvPr/>
        </p:nvSpPr>
        <p:spPr>
          <a:xfrm>
            <a:off x="5361709" y="0"/>
            <a:ext cx="15655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Step 6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413538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2063750" y="674695"/>
          <a:ext cx="8521080" cy="10941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2108"/>
                <a:gridCol w="852108"/>
                <a:gridCol w="852108"/>
                <a:gridCol w="852108"/>
                <a:gridCol w="852108"/>
                <a:gridCol w="852108"/>
                <a:gridCol w="852108"/>
                <a:gridCol w="852108"/>
                <a:gridCol w="852108"/>
                <a:gridCol w="852108"/>
              </a:tblGrid>
              <a:tr h="54707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1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2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3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4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5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6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7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8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9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10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</a:tr>
              <a:tr h="54707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70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15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30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35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10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80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20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35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10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30</a:t>
                      </a:r>
                      <a:endParaRPr lang="zh-TW" altLang="en-US" sz="28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633692"/>
              </p:ext>
            </p:extLst>
          </p:nvPr>
        </p:nvGraphicFramePr>
        <p:xfrm>
          <a:off x="2063750" y="2574698"/>
          <a:ext cx="8521080" cy="10941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2108"/>
                <a:gridCol w="852108"/>
                <a:gridCol w="852108"/>
                <a:gridCol w="852108"/>
                <a:gridCol w="852108"/>
                <a:gridCol w="852108"/>
                <a:gridCol w="852108"/>
                <a:gridCol w="852108"/>
                <a:gridCol w="852108"/>
                <a:gridCol w="852108"/>
              </a:tblGrid>
              <a:tr h="54707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5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9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2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7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3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10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4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8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1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6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</a:tr>
              <a:tr h="54707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10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10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15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20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30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30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35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35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70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80</a:t>
                      </a:r>
                      <a:endParaRPr lang="zh-TW" altLang="en-US" sz="2800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5" name="直線單箭頭接點 4"/>
          <p:cNvCxnSpPr>
            <a:stCxn id="2" idx="2"/>
            <a:endCxn id="3" idx="0"/>
          </p:cNvCxnSpPr>
          <p:nvPr/>
        </p:nvCxnSpPr>
        <p:spPr>
          <a:xfrm>
            <a:off x="6324290" y="1768839"/>
            <a:ext cx="0" cy="80585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字方塊 6"/>
          <p:cNvSpPr txBox="1"/>
          <p:nvPr/>
        </p:nvSpPr>
        <p:spPr>
          <a:xfrm>
            <a:off x="6348413" y="1837509"/>
            <a:ext cx="348513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prstClr val="black"/>
                </a:solidFill>
              </a:rPr>
              <a:t>Sorting (by length)</a:t>
            </a:r>
            <a:endParaRPr lang="zh-TW" altLang="en-US" sz="3200" dirty="0">
              <a:solidFill>
                <a:prstClr val="black"/>
              </a:solidFill>
            </a:endParaRPr>
          </a:p>
          <a:p>
            <a:endParaRPr lang="zh-TW" altLang="en-US" sz="3200" dirty="0">
              <a:solidFill>
                <a:prstClr val="black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128319" y="4468180"/>
            <a:ext cx="979715" cy="158387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9" name="日期版面配置區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8B7F2-9744-4BFB-AF80-1F8B6106C52C}" type="datetime1">
              <a:rPr lang="zh-TW" altLang="en-US">
                <a:solidFill>
                  <a:prstClr val="black">
                    <a:tint val="75000"/>
                  </a:prstClr>
                </a:solidFill>
              </a:rPr>
              <a:pPr/>
              <a:t>2018/10/21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頁尾版面配置區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>
                <a:solidFill>
                  <a:prstClr val="black">
                    <a:tint val="75000"/>
                  </a:prstClr>
                </a:solidFill>
              </a:rPr>
              <a:t>UVa 1149 Bin Packing</a:t>
            </a: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投影片編號版面配置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87BEF-B4E1-46A6-B397-8D9B4E28028E}" type="slidenum">
              <a:rPr lang="zh-TW" altLang="en-US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603333" y="4479972"/>
            <a:ext cx="979715" cy="158387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047732" y="4479972"/>
            <a:ext cx="979715" cy="158387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509819" y="4479972"/>
            <a:ext cx="979715" cy="158387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7946733" y="4479972"/>
            <a:ext cx="979715" cy="158387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9416306" y="4479972"/>
            <a:ext cx="979715" cy="158387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936334" y="4974364"/>
            <a:ext cx="9307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>
                <a:solidFill>
                  <a:prstClr val="black"/>
                </a:solidFill>
              </a:rPr>
              <a:t>Bin</a:t>
            </a:r>
            <a:endParaRPr lang="zh-TW" altLang="en-US" sz="3600" dirty="0">
              <a:solidFill>
                <a:prstClr val="black"/>
              </a:solidFill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2307934" y="5382580"/>
            <a:ext cx="6204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prstClr val="black"/>
                </a:solidFill>
              </a:rPr>
              <a:t>80</a:t>
            </a:r>
            <a:endParaRPr lang="zh-TW" altLang="en-US" sz="2800" dirty="0">
              <a:solidFill>
                <a:prstClr val="black"/>
              </a:solidFill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3848263" y="5398202"/>
            <a:ext cx="6204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prstClr val="black"/>
                </a:solidFill>
              </a:rPr>
              <a:t>70</a:t>
            </a:r>
            <a:endParaRPr lang="zh-TW" altLang="en-US" sz="2800" dirty="0">
              <a:solidFill>
                <a:prstClr val="black"/>
              </a:solidFill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3840097" y="4785427"/>
            <a:ext cx="6204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prstClr val="black"/>
                </a:solidFill>
              </a:rPr>
              <a:t>10</a:t>
            </a:r>
            <a:endParaRPr lang="zh-TW" altLang="en-US" sz="2800" dirty="0">
              <a:solidFill>
                <a:prstClr val="black"/>
              </a:solidFill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5301505" y="5398202"/>
            <a:ext cx="6204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prstClr val="black"/>
                </a:solidFill>
              </a:rPr>
              <a:t>35</a:t>
            </a:r>
            <a:endParaRPr lang="zh-TW" altLang="en-US" sz="2800" dirty="0">
              <a:solidFill>
                <a:prstClr val="black"/>
              </a:solidFill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5298785" y="4785427"/>
            <a:ext cx="6204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prstClr val="black"/>
                </a:solidFill>
              </a:rPr>
              <a:t>35</a:t>
            </a:r>
            <a:endParaRPr lang="zh-TW" altLang="en-US" sz="2800" dirty="0">
              <a:solidFill>
                <a:prstClr val="black"/>
              </a:solidFill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6694877" y="5398202"/>
            <a:ext cx="6204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prstClr val="black"/>
                </a:solidFill>
              </a:rPr>
              <a:t>30</a:t>
            </a:r>
            <a:endParaRPr lang="zh-TW" altLang="en-US" sz="2800" dirty="0">
              <a:solidFill>
                <a:prstClr val="black"/>
              </a:solidFill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6708484" y="4785427"/>
            <a:ext cx="6204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prstClr val="black"/>
                </a:solidFill>
              </a:rPr>
              <a:t>30</a:t>
            </a:r>
            <a:endParaRPr lang="zh-TW" altLang="en-US" sz="2800" dirty="0">
              <a:solidFill>
                <a:prstClr val="black"/>
              </a:solidFill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8148120" y="5393466"/>
            <a:ext cx="6204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prstClr val="black"/>
                </a:solidFill>
              </a:rPr>
              <a:t>20</a:t>
            </a:r>
            <a:endParaRPr lang="zh-TW" altLang="en-US" sz="2800" dirty="0">
              <a:solidFill>
                <a:prstClr val="black"/>
              </a:solidFill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8148120" y="4785427"/>
            <a:ext cx="6204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prstClr val="black"/>
                </a:solidFill>
              </a:rPr>
              <a:t>15</a:t>
            </a:r>
            <a:endParaRPr lang="zh-TW" altLang="en-US" sz="2800" dirty="0">
              <a:solidFill>
                <a:prstClr val="black"/>
              </a:solidFill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9634020" y="5398202"/>
            <a:ext cx="559291" cy="52322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prstClr val="black"/>
                </a:solidFill>
              </a:rPr>
              <a:t>10</a:t>
            </a:r>
            <a:endParaRPr lang="zh-TW" altLang="en-US" sz="2800" dirty="0">
              <a:solidFill>
                <a:prstClr val="black"/>
              </a:solidFill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2441043" y="6029372"/>
            <a:ext cx="4659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prstClr val="black"/>
                </a:solidFill>
              </a:rPr>
              <a:t>1</a:t>
            </a:r>
            <a:endParaRPr lang="zh-TW" altLang="en-US" sz="2800" dirty="0">
              <a:solidFill>
                <a:prstClr val="black"/>
              </a:solidFill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3971867" y="6029372"/>
            <a:ext cx="4659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prstClr val="black"/>
                </a:solidFill>
              </a:rPr>
              <a:t>2</a:t>
            </a:r>
            <a:endParaRPr lang="zh-TW" altLang="en-US" sz="2800" dirty="0">
              <a:solidFill>
                <a:prstClr val="black"/>
              </a:solidFill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5445825" y="6029372"/>
            <a:ext cx="4659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prstClr val="black"/>
                </a:solidFill>
              </a:rPr>
              <a:t>3</a:t>
            </a:r>
            <a:endParaRPr lang="zh-TW" altLang="en-US" sz="2800" dirty="0">
              <a:solidFill>
                <a:prstClr val="black"/>
              </a:solidFill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6824249" y="6029372"/>
            <a:ext cx="4659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prstClr val="black"/>
                </a:solidFill>
              </a:rPr>
              <a:t>4</a:t>
            </a:r>
            <a:endParaRPr lang="zh-TW" altLang="en-US" sz="2800" dirty="0">
              <a:solidFill>
                <a:prstClr val="black"/>
              </a:solidFill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8257264" y="6029372"/>
            <a:ext cx="4659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prstClr val="black"/>
                </a:solidFill>
              </a:rPr>
              <a:t>5</a:t>
            </a:r>
            <a:endParaRPr lang="zh-TW" altLang="en-US" sz="2800" dirty="0">
              <a:solidFill>
                <a:prstClr val="black"/>
              </a:solidFill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9731223" y="6029372"/>
            <a:ext cx="4659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prstClr val="black"/>
                </a:solidFill>
              </a:rPr>
              <a:t>6</a:t>
            </a:r>
            <a:endParaRPr lang="zh-TW" altLang="en-US" sz="2800" dirty="0">
              <a:solidFill>
                <a:prstClr val="black"/>
              </a:solidFill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3449093" y="3532633"/>
            <a:ext cx="6277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zh-TW" sz="3200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Δ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3492311" y="3880375"/>
            <a:ext cx="11464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right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3128922" y="3529945"/>
            <a:ext cx="6277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zh-TW" sz="3200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Δ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2805580" y="3896711"/>
            <a:ext cx="8243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left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字方塊 39"/>
              <p:cNvSpPr txBox="1"/>
              <p:nvPr/>
            </p:nvSpPr>
            <p:spPr>
              <a:xfrm>
                <a:off x="692727" y="1302328"/>
                <a:ext cx="149629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 smtClean="0"/>
                  <a:t>Length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0" name="文字方塊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727" y="1302328"/>
                <a:ext cx="1496291" cy="461665"/>
              </a:xfrm>
              <a:prstGeom prst="rect">
                <a:avLst/>
              </a:prstGeom>
              <a:blipFill rotWithShape="0">
                <a:blip r:embed="rId3"/>
                <a:stretch>
                  <a:fillRect l="-6531" t="-10667" b="-30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文字方塊 40"/>
          <p:cNvSpPr txBox="1"/>
          <p:nvPr/>
        </p:nvSpPr>
        <p:spPr>
          <a:xfrm>
            <a:off x="1620982" y="748146"/>
            <a:ext cx="3879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zh-TW" alt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字方塊 41"/>
              <p:cNvSpPr txBox="1"/>
              <p:nvPr/>
            </p:nvSpPr>
            <p:spPr>
              <a:xfrm>
                <a:off x="734290" y="3131128"/>
                <a:ext cx="149629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 smtClean="0"/>
                  <a:t>Length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2" name="文字方塊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290" y="3131128"/>
                <a:ext cx="1496291" cy="461665"/>
              </a:xfrm>
              <a:prstGeom prst="rect">
                <a:avLst/>
              </a:prstGeom>
              <a:blipFill rotWithShape="0">
                <a:blip r:embed="rId4"/>
                <a:stretch>
                  <a:fillRect l="-6098" t="-10667" b="-30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文字方塊 42"/>
          <p:cNvSpPr txBox="1"/>
          <p:nvPr/>
        </p:nvSpPr>
        <p:spPr>
          <a:xfrm>
            <a:off x="1662545" y="2576946"/>
            <a:ext cx="3879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zh-TW" alt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文字方塊 43"/>
          <p:cNvSpPr txBox="1"/>
          <p:nvPr/>
        </p:nvSpPr>
        <p:spPr>
          <a:xfrm>
            <a:off x="1587497" y="4260362"/>
            <a:ext cx="6204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>
                <a:solidFill>
                  <a:srgbClr val="FF0000"/>
                </a:solidFill>
              </a:rPr>
              <a:t>80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45" name="文字方塊 44"/>
          <p:cNvSpPr txBox="1"/>
          <p:nvPr/>
        </p:nvSpPr>
        <p:spPr>
          <a:xfrm>
            <a:off x="1504370" y="5781175"/>
            <a:ext cx="6204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800" dirty="0" smtClean="0">
                <a:solidFill>
                  <a:srgbClr val="FF0000"/>
                </a:solidFill>
              </a:rPr>
              <a:t>0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47" name="文字方塊 46"/>
          <p:cNvSpPr txBox="1"/>
          <p:nvPr/>
        </p:nvSpPr>
        <p:spPr>
          <a:xfrm>
            <a:off x="7841673" y="3782290"/>
            <a:ext cx="18010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/>
              <a:t>Output: </a:t>
            </a:r>
            <a:r>
              <a:rPr lang="en-US" altLang="zh-TW" sz="3200" dirty="0" smtClean="0">
                <a:solidFill>
                  <a:srgbClr val="FF0000"/>
                </a:solidFill>
              </a:rPr>
              <a:t>6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p:sp>
        <p:nvSpPr>
          <p:cNvPr id="48" name="文字方塊 47"/>
          <p:cNvSpPr txBox="1"/>
          <p:nvPr/>
        </p:nvSpPr>
        <p:spPr>
          <a:xfrm>
            <a:off x="0" y="0"/>
            <a:ext cx="381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 smtClean="0"/>
              <a:t>Greedy Method 1</a:t>
            </a:r>
            <a:endParaRPr lang="zh-TW" altLang="en-US" sz="3200" b="1" dirty="0"/>
          </a:p>
        </p:txBody>
      </p:sp>
      <p:sp>
        <p:nvSpPr>
          <p:cNvPr id="49" name="文字方塊 48"/>
          <p:cNvSpPr txBox="1"/>
          <p:nvPr/>
        </p:nvSpPr>
        <p:spPr>
          <a:xfrm>
            <a:off x="5361709" y="0"/>
            <a:ext cx="15655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Step 7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128837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0C880-6D8C-482F-A400-7DB6181BBBB0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2018/10/21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>
                <a:solidFill>
                  <a:prstClr val="black">
                    <a:tint val="75000"/>
                  </a:prstClr>
                </a:solidFill>
              </a:rPr>
              <a:t>UVa 1149 Bin Packing</a:t>
            </a: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87BEF-B4E1-46A6-B397-8D9B4E28028E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659567" y="359764"/>
            <a:ext cx="42272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b="1" dirty="0" smtClean="0">
                <a:solidFill>
                  <a:prstClr val="black"/>
                </a:solidFill>
              </a:rPr>
              <a:t>Greedy Method 2</a:t>
            </a:r>
            <a:endParaRPr lang="zh-TW" altLang="en-US" sz="3600" b="1" dirty="0">
              <a:solidFill>
                <a:prstClr val="black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235075" y="2053652"/>
            <a:ext cx="64757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>
                <a:solidFill>
                  <a:prstClr val="black"/>
                </a:solidFill>
                <a:ea typeface="標楷體" panose="03000509000000000000" pitchFamily="65" charset="-120"/>
              </a:rPr>
              <a:t>1.</a:t>
            </a:r>
            <a:r>
              <a:rPr lang="zh-TW" altLang="en-US" sz="3200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先把最大的</a:t>
            </a:r>
            <a:r>
              <a:rPr lang="en-US" altLang="zh-TW" sz="3200" dirty="0" smtClean="0">
                <a:solidFill>
                  <a:prstClr val="black"/>
                </a:solidFill>
                <a:ea typeface="標楷體" panose="03000509000000000000" pitchFamily="65" charset="-120"/>
              </a:rPr>
              <a:t>item</a:t>
            </a:r>
            <a:r>
              <a:rPr lang="zh-TW" altLang="en-US" sz="3200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放入新的</a:t>
            </a:r>
            <a:r>
              <a:rPr lang="en-US" altLang="zh-TW" sz="3200" dirty="0" smtClean="0">
                <a:solidFill>
                  <a:prstClr val="black"/>
                </a:solidFill>
                <a:ea typeface="標楷體" panose="03000509000000000000" pitchFamily="65" charset="-120"/>
              </a:rPr>
              <a:t>bin</a:t>
            </a:r>
            <a:r>
              <a:rPr lang="zh-TW" altLang="en-US" sz="3200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內</a:t>
            </a:r>
            <a:endParaRPr lang="zh-TW" altLang="en-US" sz="3200" dirty="0">
              <a:solidFill>
                <a:prstClr val="black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1246681" y="2790668"/>
            <a:ext cx="827207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>
                <a:solidFill>
                  <a:prstClr val="black"/>
                </a:solidFill>
                <a:ea typeface="標楷體" panose="03000509000000000000" pitchFamily="65" charset="-120"/>
              </a:rPr>
              <a:t>2.</a:t>
            </a:r>
            <a:r>
              <a:rPr lang="zh-TW" altLang="en-US" sz="3200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再看</a:t>
            </a:r>
            <a:r>
              <a:rPr lang="zh-TW" altLang="en-US" sz="3200" b="1" dirty="0" smtClean="0">
                <a:solidFill>
                  <a:srgbClr val="FF0000"/>
                </a:solidFill>
                <a:ea typeface="標楷體" panose="03000509000000000000" pitchFamily="65" charset="-120"/>
              </a:rPr>
              <a:t>最小</a:t>
            </a:r>
            <a:r>
              <a:rPr lang="zh-TW" altLang="en-US" sz="3200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r>
              <a:rPr lang="en-US" altLang="zh-TW" sz="3200" dirty="0" smtClean="0">
                <a:solidFill>
                  <a:prstClr val="black"/>
                </a:solidFill>
                <a:ea typeface="標楷體" panose="03000509000000000000" pitchFamily="65" charset="-120"/>
              </a:rPr>
              <a:t>item</a:t>
            </a:r>
            <a:r>
              <a:rPr lang="zh-TW" altLang="en-US" sz="3200" dirty="0" smtClean="0">
                <a:solidFill>
                  <a:prstClr val="black"/>
                </a:solidFill>
                <a:ea typeface="標楷體" panose="03000509000000000000" pitchFamily="65" charset="-120"/>
              </a:rPr>
              <a:t>是否放得下剛才</a:t>
            </a:r>
            <a:r>
              <a:rPr lang="zh-TW" altLang="en-US" sz="32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放</a:t>
            </a:r>
            <a:r>
              <a:rPr lang="zh-TW" altLang="en-US" sz="3200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r>
              <a:rPr lang="en-US" altLang="zh-TW" sz="3200" dirty="0" smtClean="0">
                <a:solidFill>
                  <a:prstClr val="black"/>
                </a:solidFill>
                <a:ea typeface="標楷體" panose="03000509000000000000" pitchFamily="65" charset="-120"/>
              </a:rPr>
              <a:t>bin</a:t>
            </a:r>
            <a:r>
              <a:rPr lang="zh-TW" altLang="en-US" sz="3200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內</a:t>
            </a:r>
            <a:r>
              <a:rPr lang="en-US" altLang="zh-TW" sz="3200" dirty="0" smtClean="0">
                <a:solidFill>
                  <a:prstClr val="black"/>
                </a:solidFill>
                <a:ea typeface="標楷體" panose="03000509000000000000" pitchFamily="65" charset="-120"/>
              </a:rPr>
              <a:t>?</a:t>
            </a:r>
            <a:r>
              <a:rPr lang="zh-TW" altLang="en-US" sz="3200" dirty="0" smtClean="0">
                <a:solidFill>
                  <a:prstClr val="black"/>
                </a:solidFill>
                <a:ea typeface="標楷體" panose="03000509000000000000" pitchFamily="65" charset="-120"/>
              </a:rPr>
              <a:t> </a:t>
            </a:r>
            <a:endParaRPr lang="en-US" altLang="zh-TW" sz="3200" dirty="0" smtClean="0">
              <a:solidFill>
                <a:prstClr val="black"/>
              </a:solidFill>
              <a:ea typeface="標楷體" panose="03000509000000000000" pitchFamily="65" charset="-120"/>
            </a:endParaRPr>
          </a:p>
          <a:p>
            <a:r>
              <a:rPr lang="en-US" altLang="zh-TW" sz="3200" dirty="0">
                <a:solidFill>
                  <a:prstClr val="black"/>
                </a:solidFill>
                <a:ea typeface="標楷體" panose="03000509000000000000" pitchFamily="65" charset="-120"/>
              </a:rPr>
              <a:t> </a:t>
            </a:r>
            <a:r>
              <a:rPr lang="en-US" altLang="zh-TW" sz="3200" dirty="0" smtClean="0">
                <a:solidFill>
                  <a:prstClr val="black"/>
                </a:solidFill>
                <a:ea typeface="標楷體" panose="03000509000000000000" pitchFamily="65" charset="-120"/>
              </a:rPr>
              <a:t>  </a:t>
            </a:r>
            <a:r>
              <a:rPr lang="zh-TW" altLang="en-US" sz="3200" dirty="0" smtClean="0">
                <a:solidFill>
                  <a:prstClr val="black"/>
                </a:solidFill>
                <a:ea typeface="標楷體" panose="03000509000000000000" pitchFamily="65" charset="-120"/>
              </a:rPr>
              <a:t>如果放得下</a:t>
            </a:r>
            <a:r>
              <a:rPr lang="en-US" altLang="zh-TW" sz="3200" dirty="0" smtClean="0">
                <a:solidFill>
                  <a:prstClr val="black"/>
                </a:solidFill>
                <a:ea typeface="標楷體" panose="03000509000000000000" pitchFamily="65" charset="-120"/>
              </a:rPr>
              <a:t>, </a:t>
            </a:r>
            <a:r>
              <a:rPr lang="zh-TW" altLang="en-US" sz="3200" dirty="0" smtClean="0">
                <a:solidFill>
                  <a:prstClr val="black"/>
                </a:solidFill>
                <a:ea typeface="標楷體" panose="03000509000000000000" pitchFamily="65" charset="-120"/>
              </a:rPr>
              <a:t>放進去</a:t>
            </a:r>
            <a:r>
              <a:rPr lang="en-US" altLang="zh-TW" sz="3200" dirty="0" smtClean="0">
                <a:solidFill>
                  <a:prstClr val="black"/>
                </a:solidFill>
                <a:ea typeface="標楷體" panose="03000509000000000000" pitchFamily="65" charset="-120"/>
              </a:rPr>
              <a:t>; </a:t>
            </a:r>
            <a:endParaRPr lang="zh-TW" altLang="en-US" sz="3200" dirty="0">
              <a:solidFill>
                <a:prstClr val="black"/>
              </a:solidFill>
              <a:ea typeface="標楷體" panose="03000509000000000000" pitchFamily="65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869429" y="1289154"/>
            <a:ext cx="43771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放進新</a:t>
            </a:r>
            <a:r>
              <a:rPr lang="en-US" altLang="zh-TW" sz="3200" dirty="0" smtClean="0">
                <a:solidFill>
                  <a:prstClr val="black"/>
                </a:solidFill>
                <a:ea typeface="標楷體" panose="03000509000000000000" pitchFamily="65" charset="-120"/>
              </a:rPr>
              <a:t>bin</a:t>
            </a:r>
            <a:r>
              <a:rPr lang="zh-TW" altLang="en-US" sz="3200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的原則</a:t>
            </a:r>
            <a:endParaRPr lang="zh-TW" altLang="en-US" sz="3200" dirty="0">
              <a:solidFill>
                <a:prstClr val="black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61169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/>
          </p:nvPr>
        </p:nvGraphicFramePr>
        <p:xfrm>
          <a:off x="2063750" y="674695"/>
          <a:ext cx="8521080" cy="10941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2108"/>
                <a:gridCol w="852108"/>
                <a:gridCol w="852108"/>
                <a:gridCol w="852108"/>
                <a:gridCol w="852108"/>
                <a:gridCol w="852108"/>
                <a:gridCol w="852108"/>
                <a:gridCol w="852108"/>
                <a:gridCol w="852108"/>
                <a:gridCol w="852108"/>
              </a:tblGrid>
              <a:tr h="54707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1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2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3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4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5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6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7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8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9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10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</a:tr>
              <a:tr h="54707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70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15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30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35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10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80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20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35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10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30</a:t>
                      </a:r>
                      <a:endParaRPr lang="zh-TW" altLang="en-US" sz="28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>
            <p:extLst/>
          </p:nvPr>
        </p:nvGraphicFramePr>
        <p:xfrm>
          <a:off x="2063750" y="2574698"/>
          <a:ext cx="8521080" cy="10941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2108"/>
                <a:gridCol w="852108"/>
                <a:gridCol w="852108"/>
                <a:gridCol w="852108"/>
                <a:gridCol w="852108"/>
                <a:gridCol w="852108"/>
                <a:gridCol w="852108"/>
                <a:gridCol w="852108"/>
                <a:gridCol w="852108"/>
                <a:gridCol w="852108"/>
              </a:tblGrid>
              <a:tr h="54707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5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9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2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7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3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10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4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8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1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6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</a:tr>
              <a:tr h="54707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10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10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15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20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30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30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35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35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70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80</a:t>
                      </a:r>
                      <a:endParaRPr lang="zh-TW" altLang="en-US" sz="2800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5" name="直線單箭頭接點 4"/>
          <p:cNvCxnSpPr>
            <a:stCxn id="2" idx="2"/>
            <a:endCxn id="3" idx="0"/>
          </p:cNvCxnSpPr>
          <p:nvPr/>
        </p:nvCxnSpPr>
        <p:spPr>
          <a:xfrm>
            <a:off x="6324290" y="1768839"/>
            <a:ext cx="0" cy="80585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字方塊 6"/>
          <p:cNvSpPr txBox="1"/>
          <p:nvPr/>
        </p:nvSpPr>
        <p:spPr>
          <a:xfrm>
            <a:off x="6348413" y="1837509"/>
            <a:ext cx="344016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>
                <a:solidFill>
                  <a:prstClr val="black"/>
                </a:solidFill>
              </a:rPr>
              <a:t>Sorting </a:t>
            </a:r>
            <a:r>
              <a:rPr lang="en-US" altLang="zh-TW" sz="3200" dirty="0">
                <a:solidFill>
                  <a:prstClr val="black"/>
                </a:solidFill>
              </a:rPr>
              <a:t>(by length)</a:t>
            </a:r>
            <a:endParaRPr lang="zh-TW" altLang="en-US" sz="3200" dirty="0">
              <a:solidFill>
                <a:prstClr val="black"/>
              </a:solidFill>
            </a:endParaRPr>
          </a:p>
          <a:p>
            <a:endParaRPr lang="zh-TW" altLang="en-US" sz="3200" dirty="0">
              <a:solidFill>
                <a:prstClr val="black"/>
              </a:solidFill>
            </a:endParaRPr>
          </a:p>
        </p:txBody>
      </p:sp>
      <p:sp>
        <p:nvSpPr>
          <p:cNvPr id="9" name="日期版面配置區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8B7F2-9744-4BFB-AF80-1F8B6106C52C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2018/10/21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頁尾版面配置區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>
                <a:solidFill>
                  <a:prstClr val="black">
                    <a:tint val="75000"/>
                  </a:prstClr>
                </a:solidFill>
              </a:rPr>
              <a:t>UVa 1149 Bin Packing</a:t>
            </a: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投影片編號版面配置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87BEF-B4E1-46A6-B397-8D9B4E28028E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14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936334" y="4974364"/>
            <a:ext cx="9307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>
                <a:solidFill>
                  <a:prstClr val="black"/>
                </a:solidFill>
              </a:rPr>
              <a:t>B</a:t>
            </a:r>
            <a:r>
              <a:rPr lang="en-US" altLang="zh-TW" sz="3600" dirty="0" smtClean="0">
                <a:solidFill>
                  <a:prstClr val="black"/>
                </a:solidFill>
              </a:rPr>
              <a:t>in</a:t>
            </a:r>
            <a:endParaRPr lang="zh-TW" altLang="en-US" sz="3600" dirty="0">
              <a:solidFill>
                <a:prstClr val="black"/>
              </a:solidFill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2279176" y="3548418"/>
            <a:ext cx="6277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zh-TW" sz="3200" dirty="0" smtClean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Δ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9951493" y="3523397"/>
            <a:ext cx="6277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zh-TW" sz="3200" dirty="0" smtClean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Δ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9689911" y="3889612"/>
            <a:ext cx="11464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right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p:sp>
        <p:nvSpPr>
          <p:cNvPr id="37" name="文字方塊 36"/>
          <p:cNvSpPr txBox="1"/>
          <p:nvPr/>
        </p:nvSpPr>
        <p:spPr>
          <a:xfrm>
            <a:off x="2131325" y="3878239"/>
            <a:ext cx="11464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left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字方塊 37"/>
              <p:cNvSpPr txBox="1"/>
              <p:nvPr/>
            </p:nvSpPr>
            <p:spPr>
              <a:xfrm>
                <a:off x="692727" y="1302328"/>
                <a:ext cx="149629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 smtClean="0">
                    <a:solidFill>
                      <a:prstClr val="black"/>
                    </a:solidFill>
                  </a:rPr>
                  <a:t>Length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TW" sz="24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zh-TW" altLang="en-US" sz="24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38" name="文字方塊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727" y="1302328"/>
                <a:ext cx="1496291" cy="461665"/>
              </a:xfrm>
              <a:prstGeom prst="rect">
                <a:avLst/>
              </a:prstGeom>
              <a:blipFill rotWithShape="0">
                <a:blip r:embed="rId3"/>
                <a:stretch>
                  <a:fillRect l="-6531" t="-10667" b="-30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文字方塊 38"/>
          <p:cNvSpPr txBox="1"/>
          <p:nvPr/>
        </p:nvSpPr>
        <p:spPr>
          <a:xfrm>
            <a:off x="1620982" y="748146"/>
            <a:ext cx="3879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i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zh-TW" altLang="en-US" sz="2400" i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字方塊 39"/>
              <p:cNvSpPr txBox="1"/>
              <p:nvPr/>
            </p:nvSpPr>
            <p:spPr>
              <a:xfrm>
                <a:off x="734290" y="3131128"/>
                <a:ext cx="149629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 smtClean="0">
                    <a:solidFill>
                      <a:prstClr val="black"/>
                    </a:solidFill>
                  </a:rPr>
                  <a:t>Length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TW" sz="24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zh-TW" altLang="en-US" sz="24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40" name="文字方塊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290" y="3131128"/>
                <a:ext cx="1496291" cy="461665"/>
              </a:xfrm>
              <a:prstGeom prst="rect">
                <a:avLst/>
              </a:prstGeom>
              <a:blipFill rotWithShape="0">
                <a:blip r:embed="rId4"/>
                <a:stretch>
                  <a:fillRect l="-6098" t="-10667" b="-30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文字方塊 40"/>
          <p:cNvSpPr txBox="1"/>
          <p:nvPr/>
        </p:nvSpPr>
        <p:spPr>
          <a:xfrm>
            <a:off x="1662545" y="2576946"/>
            <a:ext cx="3879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i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zh-TW" altLang="en-US" sz="2400" i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0" y="0"/>
            <a:ext cx="381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 smtClean="0">
                <a:solidFill>
                  <a:prstClr val="black"/>
                </a:solidFill>
              </a:rPr>
              <a:t>Greedy Method 2</a:t>
            </a:r>
            <a:endParaRPr lang="zh-TW" altLang="en-US" sz="3200" b="1" dirty="0">
              <a:solidFill>
                <a:prstClr val="black"/>
              </a:solidFill>
            </a:endParaRPr>
          </a:p>
        </p:txBody>
      </p:sp>
      <p:sp>
        <p:nvSpPr>
          <p:cNvPr id="44" name="文字方塊 43"/>
          <p:cNvSpPr txBox="1"/>
          <p:nvPr/>
        </p:nvSpPr>
        <p:spPr>
          <a:xfrm>
            <a:off x="5361709" y="0"/>
            <a:ext cx="15655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>
                <a:solidFill>
                  <a:prstClr val="black"/>
                </a:solidFill>
              </a:rPr>
              <a:t>Step 1</a:t>
            </a:r>
            <a:endParaRPr lang="zh-TW" altLang="en-US" sz="2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5285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7" grpId="0"/>
      <p:bldP spid="34" grpId="0"/>
      <p:bldP spid="35" grpId="0"/>
      <p:bldP spid="36" grpId="0"/>
      <p:bldP spid="37" grpId="0"/>
      <p:bldP spid="40" grpId="0"/>
      <p:bldP spid="4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/>
          </p:nvPr>
        </p:nvGraphicFramePr>
        <p:xfrm>
          <a:off x="2063750" y="674695"/>
          <a:ext cx="8521080" cy="10941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2108"/>
                <a:gridCol w="852108"/>
                <a:gridCol w="852108"/>
                <a:gridCol w="852108"/>
                <a:gridCol w="852108"/>
                <a:gridCol w="852108"/>
                <a:gridCol w="852108"/>
                <a:gridCol w="852108"/>
                <a:gridCol w="852108"/>
                <a:gridCol w="852108"/>
              </a:tblGrid>
              <a:tr h="54707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1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2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3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4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5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6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7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8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9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10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</a:tr>
              <a:tr h="54707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70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15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30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35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10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80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20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35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10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30</a:t>
                      </a:r>
                      <a:endParaRPr lang="zh-TW" altLang="en-US" sz="28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>
            <p:extLst/>
          </p:nvPr>
        </p:nvGraphicFramePr>
        <p:xfrm>
          <a:off x="2063750" y="2574698"/>
          <a:ext cx="8521080" cy="10941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2108"/>
                <a:gridCol w="852108"/>
                <a:gridCol w="852108"/>
                <a:gridCol w="852108"/>
                <a:gridCol w="852108"/>
                <a:gridCol w="852108"/>
                <a:gridCol w="852108"/>
                <a:gridCol w="852108"/>
                <a:gridCol w="852108"/>
                <a:gridCol w="852108"/>
              </a:tblGrid>
              <a:tr h="54707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5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9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2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7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3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10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4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8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1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6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</a:tr>
              <a:tr h="54707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10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10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15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20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30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30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35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35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70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80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cxnSp>
        <p:nvCxnSpPr>
          <p:cNvPr id="5" name="直線單箭頭接點 4"/>
          <p:cNvCxnSpPr>
            <a:stCxn id="2" idx="2"/>
            <a:endCxn id="3" idx="0"/>
          </p:cNvCxnSpPr>
          <p:nvPr/>
        </p:nvCxnSpPr>
        <p:spPr>
          <a:xfrm>
            <a:off x="6324290" y="1768839"/>
            <a:ext cx="0" cy="80585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字方塊 6"/>
          <p:cNvSpPr txBox="1"/>
          <p:nvPr/>
        </p:nvSpPr>
        <p:spPr>
          <a:xfrm>
            <a:off x="6348413" y="1837509"/>
            <a:ext cx="336521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>
                <a:solidFill>
                  <a:prstClr val="black"/>
                </a:solidFill>
              </a:rPr>
              <a:t>Sorting </a:t>
            </a:r>
            <a:r>
              <a:rPr lang="en-US" altLang="zh-TW" sz="3200" dirty="0">
                <a:solidFill>
                  <a:prstClr val="black"/>
                </a:solidFill>
              </a:rPr>
              <a:t>(by length)</a:t>
            </a:r>
            <a:endParaRPr lang="zh-TW" altLang="en-US" sz="3200" dirty="0">
              <a:solidFill>
                <a:prstClr val="black"/>
              </a:solidFill>
            </a:endParaRPr>
          </a:p>
          <a:p>
            <a:endParaRPr lang="zh-TW" altLang="en-US" sz="3200" dirty="0">
              <a:solidFill>
                <a:prstClr val="black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128319" y="4468180"/>
            <a:ext cx="979715" cy="158387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9" name="日期版面配置區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8B7F2-9744-4BFB-AF80-1F8B6106C52C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2018/10/21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頁尾版面配置區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>
                <a:solidFill>
                  <a:prstClr val="black">
                    <a:tint val="75000"/>
                  </a:prstClr>
                </a:solidFill>
              </a:rPr>
              <a:t>UVa 1149 Bin Packing</a:t>
            </a: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投影片編號版面配置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87BEF-B4E1-46A6-B397-8D9B4E28028E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15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936334" y="4974364"/>
            <a:ext cx="9307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>
                <a:solidFill>
                  <a:prstClr val="black"/>
                </a:solidFill>
              </a:rPr>
              <a:t>B</a:t>
            </a:r>
            <a:r>
              <a:rPr lang="en-US" altLang="zh-TW" sz="3600" dirty="0" smtClean="0">
                <a:solidFill>
                  <a:prstClr val="black"/>
                </a:solidFill>
              </a:rPr>
              <a:t>in</a:t>
            </a:r>
            <a:endParaRPr lang="zh-TW" altLang="en-US" sz="3600" dirty="0">
              <a:solidFill>
                <a:prstClr val="black"/>
              </a:solidFill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2307934" y="5382580"/>
            <a:ext cx="555187" cy="52322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zh-TW" sz="2800" dirty="0" smtClean="0">
                <a:solidFill>
                  <a:prstClr val="black"/>
                </a:solidFill>
              </a:rPr>
              <a:t>80</a:t>
            </a:r>
            <a:endParaRPr lang="zh-TW" altLang="en-US" sz="2800" dirty="0">
              <a:solidFill>
                <a:prstClr val="black"/>
              </a:solidFill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2441043" y="6029372"/>
            <a:ext cx="4659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>
                <a:solidFill>
                  <a:prstClr val="black"/>
                </a:solidFill>
              </a:rPr>
              <a:t>1</a:t>
            </a:r>
            <a:endParaRPr lang="zh-TW" altLang="en-US" sz="2800" dirty="0">
              <a:solidFill>
                <a:prstClr val="black"/>
              </a:solidFill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2279176" y="3548418"/>
            <a:ext cx="6277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zh-TW" sz="3200" dirty="0" smtClean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Δ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9951493" y="3523397"/>
            <a:ext cx="6277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zh-TW" sz="3200" dirty="0" smtClean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Δ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9689911" y="3889612"/>
            <a:ext cx="11464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right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p:sp>
        <p:nvSpPr>
          <p:cNvPr id="37" name="文字方塊 36"/>
          <p:cNvSpPr txBox="1"/>
          <p:nvPr/>
        </p:nvSpPr>
        <p:spPr>
          <a:xfrm>
            <a:off x="2131325" y="3878239"/>
            <a:ext cx="11464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left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字方塊 37"/>
              <p:cNvSpPr txBox="1"/>
              <p:nvPr/>
            </p:nvSpPr>
            <p:spPr>
              <a:xfrm>
                <a:off x="692727" y="1302328"/>
                <a:ext cx="149629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 smtClean="0">
                    <a:solidFill>
                      <a:prstClr val="black"/>
                    </a:solidFill>
                  </a:rPr>
                  <a:t>Length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TW" sz="24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zh-TW" altLang="en-US" sz="24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38" name="文字方塊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727" y="1302328"/>
                <a:ext cx="1496291" cy="461665"/>
              </a:xfrm>
              <a:prstGeom prst="rect">
                <a:avLst/>
              </a:prstGeom>
              <a:blipFill rotWithShape="0">
                <a:blip r:embed="rId3"/>
                <a:stretch>
                  <a:fillRect l="-6531" t="-10667" b="-30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文字方塊 38"/>
          <p:cNvSpPr txBox="1"/>
          <p:nvPr/>
        </p:nvSpPr>
        <p:spPr>
          <a:xfrm>
            <a:off x="1620982" y="748146"/>
            <a:ext cx="3879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i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zh-TW" altLang="en-US" sz="2400" i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字方塊 39"/>
              <p:cNvSpPr txBox="1"/>
              <p:nvPr/>
            </p:nvSpPr>
            <p:spPr>
              <a:xfrm>
                <a:off x="734290" y="3131128"/>
                <a:ext cx="149629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 smtClean="0">
                    <a:solidFill>
                      <a:prstClr val="black"/>
                    </a:solidFill>
                  </a:rPr>
                  <a:t>Length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TW" sz="24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zh-TW" altLang="en-US" sz="24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40" name="文字方塊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290" y="3131128"/>
                <a:ext cx="1496291" cy="461665"/>
              </a:xfrm>
              <a:prstGeom prst="rect">
                <a:avLst/>
              </a:prstGeom>
              <a:blipFill rotWithShape="0">
                <a:blip r:embed="rId4"/>
                <a:stretch>
                  <a:fillRect l="-6098" t="-10667" b="-30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文字方塊 40"/>
          <p:cNvSpPr txBox="1"/>
          <p:nvPr/>
        </p:nvSpPr>
        <p:spPr>
          <a:xfrm>
            <a:off x="1662545" y="2576946"/>
            <a:ext cx="3879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i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zh-TW" altLang="en-US" sz="2400" i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文字方塊 41"/>
          <p:cNvSpPr txBox="1"/>
          <p:nvPr/>
        </p:nvSpPr>
        <p:spPr>
          <a:xfrm>
            <a:off x="1587497" y="4260362"/>
            <a:ext cx="6204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>
                <a:solidFill>
                  <a:srgbClr val="FF0000"/>
                </a:solidFill>
              </a:rPr>
              <a:t>80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43" name="文字方塊 42"/>
          <p:cNvSpPr txBox="1"/>
          <p:nvPr/>
        </p:nvSpPr>
        <p:spPr>
          <a:xfrm>
            <a:off x="1504370" y="5781175"/>
            <a:ext cx="6204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800" dirty="0" smtClean="0">
                <a:solidFill>
                  <a:srgbClr val="FF0000"/>
                </a:solidFill>
              </a:rPr>
              <a:t>0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44" name="文字方塊 43"/>
          <p:cNvSpPr txBox="1"/>
          <p:nvPr/>
        </p:nvSpPr>
        <p:spPr>
          <a:xfrm>
            <a:off x="0" y="0"/>
            <a:ext cx="381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 smtClean="0">
                <a:solidFill>
                  <a:prstClr val="black"/>
                </a:solidFill>
              </a:rPr>
              <a:t>Greedy Method 2</a:t>
            </a:r>
            <a:endParaRPr lang="zh-TW" altLang="en-US" sz="3200" b="1" dirty="0">
              <a:solidFill>
                <a:prstClr val="black"/>
              </a:solidFill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5361709" y="0"/>
            <a:ext cx="15655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>
                <a:solidFill>
                  <a:prstClr val="black"/>
                </a:solidFill>
              </a:rPr>
              <a:t>Step 2</a:t>
            </a:r>
            <a:endParaRPr lang="zh-TW" altLang="en-US" sz="2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0584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2063750" y="674695"/>
          <a:ext cx="8521080" cy="10941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2108"/>
                <a:gridCol w="852108"/>
                <a:gridCol w="852108"/>
                <a:gridCol w="852108"/>
                <a:gridCol w="852108"/>
                <a:gridCol w="852108"/>
                <a:gridCol w="852108"/>
                <a:gridCol w="852108"/>
                <a:gridCol w="852108"/>
                <a:gridCol w="852108"/>
              </a:tblGrid>
              <a:tr h="54707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1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2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3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4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5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6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7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8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9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10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</a:tr>
              <a:tr h="54707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70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15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30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35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10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80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20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35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10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30</a:t>
                      </a:r>
                      <a:endParaRPr lang="zh-TW" altLang="en-US" sz="28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>
            <p:extLst/>
          </p:nvPr>
        </p:nvGraphicFramePr>
        <p:xfrm>
          <a:off x="2063750" y="2574698"/>
          <a:ext cx="8521080" cy="10941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2108"/>
                <a:gridCol w="852108"/>
                <a:gridCol w="852108"/>
                <a:gridCol w="852108"/>
                <a:gridCol w="852108"/>
                <a:gridCol w="852108"/>
                <a:gridCol w="852108"/>
                <a:gridCol w="852108"/>
                <a:gridCol w="852108"/>
                <a:gridCol w="852108"/>
              </a:tblGrid>
              <a:tr h="54707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5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9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2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7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3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10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4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8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1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6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</a:tr>
              <a:tr h="54707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10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10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15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20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30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30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35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35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70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80</a:t>
                      </a:r>
                      <a:endParaRPr lang="zh-TW" altLang="en-US" sz="2800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5" name="直線單箭頭接點 4"/>
          <p:cNvCxnSpPr>
            <a:stCxn id="2" idx="2"/>
            <a:endCxn id="3" idx="0"/>
          </p:cNvCxnSpPr>
          <p:nvPr/>
        </p:nvCxnSpPr>
        <p:spPr>
          <a:xfrm>
            <a:off x="6324290" y="1768839"/>
            <a:ext cx="0" cy="80585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字方塊 6"/>
          <p:cNvSpPr txBox="1"/>
          <p:nvPr/>
        </p:nvSpPr>
        <p:spPr>
          <a:xfrm>
            <a:off x="6348413" y="1837509"/>
            <a:ext cx="321531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>
                <a:solidFill>
                  <a:prstClr val="black"/>
                </a:solidFill>
              </a:rPr>
              <a:t>Sorting</a:t>
            </a:r>
            <a:r>
              <a:rPr lang="en-US" altLang="zh-TW" sz="3200" dirty="0">
                <a:solidFill>
                  <a:prstClr val="black"/>
                </a:solidFill>
              </a:rPr>
              <a:t>(by length)</a:t>
            </a:r>
            <a:endParaRPr lang="zh-TW" altLang="en-US" sz="3200" dirty="0">
              <a:solidFill>
                <a:prstClr val="black"/>
              </a:solidFill>
            </a:endParaRPr>
          </a:p>
          <a:p>
            <a:r>
              <a:rPr lang="en-US" altLang="zh-TW" sz="3200" dirty="0" smtClean="0">
                <a:solidFill>
                  <a:prstClr val="black"/>
                </a:solidFill>
              </a:rPr>
              <a:t> </a:t>
            </a:r>
            <a:endParaRPr lang="zh-TW" altLang="en-US" sz="3200" dirty="0">
              <a:solidFill>
                <a:prstClr val="black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128319" y="4468180"/>
            <a:ext cx="979715" cy="158387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9" name="日期版面配置區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8B7F2-9744-4BFB-AF80-1F8B6106C52C}" type="datetime1">
              <a:rPr lang="zh-TW" altLang="en-US">
                <a:solidFill>
                  <a:prstClr val="black">
                    <a:tint val="75000"/>
                  </a:prstClr>
                </a:solidFill>
              </a:rPr>
              <a:pPr/>
              <a:t>2018/10/21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頁尾版面配置區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>
                <a:solidFill>
                  <a:prstClr val="black">
                    <a:tint val="75000"/>
                  </a:prstClr>
                </a:solidFill>
              </a:rPr>
              <a:t>UVa 1149 Bin Packing</a:t>
            </a: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投影片編號版面配置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87BEF-B4E1-46A6-B397-8D9B4E28028E}" type="slidenum">
              <a:rPr lang="zh-TW" altLang="en-US">
                <a:solidFill>
                  <a:prstClr val="black">
                    <a:tint val="75000"/>
                  </a:prstClr>
                </a:solidFill>
              </a:rPr>
              <a:pPr/>
              <a:t>16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603333" y="4479972"/>
            <a:ext cx="979715" cy="158387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936334" y="4974364"/>
            <a:ext cx="9307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>
                <a:solidFill>
                  <a:prstClr val="black"/>
                </a:solidFill>
              </a:rPr>
              <a:t>Bin</a:t>
            </a:r>
            <a:endParaRPr lang="zh-TW" altLang="en-US" sz="3600" dirty="0">
              <a:solidFill>
                <a:prstClr val="black"/>
              </a:solidFill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2307934" y="5382580"/>
            <a:ext cx="6001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prstClr val="black"/>
                </a:solidFill>
              </a:rPr>
              <a:t>80</a:t>
            </a:r>
            <a:endParaRPr lang="zh-TW" altLang="en-US" sz="2800" dirty="0">
              <a:solidFill>
                <a:prstClr val="black"/>
              </a:solidFill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3848263" y="5398202"/>
            <a:ext cx="603816" cy="52322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prstClr val="black"/>
                </a:solidFill>
              </a:rPr>
              <a:t>70</a:t>
            </a:r>
            <a:endParaRPr lang="zh-TW" altLang="en-US" sz="2800" dirty="0">
              <a:solidFill>
                <a:prstClr val="black"/>
              </a:solidFill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3840097" y="4785427"/>
            <a:ext cx="611982" cy="52322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prstClr val="black"/>
                </a:solidFill>
              </a:rPr>
              <a:t>10</a:t>
            </a:r>
            <a:endParaRPr lang="zh-TW" altLang="en-US" sz="2800" dirty="0">
              <a:solidFill>
                <a:prstClr val="black"/>
              </a:solidFill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2441043" y="6029372"/>
            <a:ext cx="4659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prstClr val="black"/>
                </a:solidFill>
              </a:rPr>
              <a:t>1</a:t>
            </a:r>
            <a:endParaRPr lang="zh-TW" altLang="en-US" sz="2800" dirty="0">
              <a:solidFill>
                <a:prstClr val="black"/>
              </a:solidFill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3971867" y="6029372"/>
            <a:ext cx="4659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prstClr val="black"/>
                </a:solidFill>
              </a:rPr>
              <a:t>2</a:t>
            </a:r>
            <a:endParaRPr lang="zh-TW" altLang="en-US" sz="2800" dirty="0">
              <a:solidFill>
                <a:prstClr val="black"/>
              </a:solidFill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2279176" y="3548418"/>
            <a:ext cx="6277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zh-TW" sz="3200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Δ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9120220" y="3532633"/>
            <a:ext cx="6277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zh-TW" sz="3200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Δ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8858638" y="3898848"/>
            <a:ext cx="11464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right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p:sp>
        <p:nvSpPr>
          <p:cNvPr id="37" name="文字方塊 36"/>
          <p:cNvSpPr txBox="1"/>
          <p:nvPr/>
        </p:nvSpPr>
        <p:spPr>
          <a:xfrm>
            <a:off x="2131325" y="3878239"/>
            <a:ext cx="11464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left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字方塊 37"/>
              <p:cNvSpPr txBox="1"/>
              <p:nvPr/>
            </p:nvSpPr>
            <p:spPr>
              <a:xfrm>
                <a:off x="692727" y="1302328"/>
                <a:ext cx="149629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 smtClean="0">
                    <a:solidFill>
                      <a:prstClr val="black"/>
                    </a:solidFill>
                  </a:rPr>
                  <a:t>Length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TW" sz="24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zh-TW" altLang="en-US" sz="24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38" name="文字方塊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727" y="1302328"/>
                <a:ext cx="1496291" cy="461665"/>
              </a:xfrm>
              <a:prstGeom prst="rect">
                <a:avLst/>
              </a:prstGeom>
              <a:blipFill rotWithShape="0">
                <a:blip r:embed="rId3"/>
                <a:stretch>
                  <a:fillRect l="-6531" t="-10667" b="-30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文字方塊 38"/>
          <p:cNvSpPr txBox="1"/>
          <p:nvPr/>
        </p:nvSpPr>
        <p:spPr>
          <a:xfrm>
            <a:off x="1620982" y="748146"/>
            <a:ext cx="3879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i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zh-TW" altLang="en-US" sz="2400" i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字方塊 39"/>
              <p:cNvSpPr txBox="1"/>
              <p:nvPr/>
            </p:nvSpPr>
            <p:spPr>
              <a:xfrm>
                <a:off x="734290" y="3131128"/>
                <a:ext cx="149629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 smtClean="0">
                    <a:solidFill>
                      <a:prstClr val="black"/>
                    </a:solidFill>
                  </a:rPr>
                  <a:t>Length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TW" sz="24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zh-TW" altLang="en-US" sz="24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40" name="文字方塊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290" y="3131128"/>
                <a:ext cx="1496291" cy="461665"/>
              </a:xfrm>
              <a:prstGeom prst="rect">
                <a:avLst/>
              </a:prstGeom>
              <a:blipFill rotWithShape="0">
                <a:blip r:embed="rId4"/>
                <a:stretch>
                  <a:fillRect l="-6098" t="-10667" b="-30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文字方塊 40"/>
          <p:cNvSpPr txBox="1"/>
          <p:nvPr/>
        </p:nvSpPr>
        <p:spPr>
          <a:xfrm>
            <a:off x="1662545" y="2576946"/>
            <a:ext cx="3879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i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zh-TW" altLang="en-US" sz="2400" i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文字方塊 41"/>
          <p:cNvSpPr txBox="1"/>
          <p:nvPr/>
        </p:nvSpPr>
        <p:spPr>
          <a:xfrm>
            <a:off x="1587497" y="4260362"/>
            <a:ext cx="6204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>
                <a:solidFill>
                  <a:srgbClr val="FF0000"/>
                </a:solidFill>
              </a:rPr>
              <a:t>80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43" name="文字方塊 42"/>
          <p:cNvSpPr txBox="1"/>
          <p:nvPr/>
        </p:nvSpPr>
        <p:spPr>
          <a:xfrm>
            <a:off x="1504370" y="5781175"/>
            <a:ext cx="6204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800" dirty="0" smtClean="0">
                <a:solidFill>
                  <a:srgbClr val="FF0000"/>
                </a:solidFill>
              </a:rPr>
              <a:t>0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44" name="文字方塊 43"/>
          <p:cNvSpPr txBox="1"/>
          <p:nvPr/>
        </p:nvSpPr>
        <p:spPr>
          <a:xfrm>
            <a:off x="0" y="0"/>
            <a:ext cx="381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 smtClean="0">
                <a:solidFill>
                  <a:prstClr val="black"/>
                </a:solidFill>
              </a:rPr>
              <a:t>Greedy Method 2</a:t>
            </a:r>
            <a:endParaRPr lang="zh-TW" altLang="en-US" sz="3200" b="1" dirty="0">
              <a:solidFill>
                <a:prstClr val="black"/>
              </a:solidFill>
            </a:endParaRPr>
          </a:p>
        </p:txBody>
      </p:sp>
      <p:sp>
        <p:nvSpPr>
          <p:cNvPr id="45" name="文字方塊 44"/>
          <p:cNvSpPr txBox="1"/>
          <p:nvPr/>
        </p:nvSpPr>
        <p:spPr>
          <a:xfrm>
            <a:off x="5361709" y="0"/>
            <a:ext cx="15655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>
                <a:solidFill>
                  <a:prstClr val="black"/>
                </a:solidFill>
              </a:rPr>
              <a:t>Step 3</a:t>
            </a:r>
            <a:endParaRPr lang="zh-TW" altLang="en-US" sz="2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884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2063750" y="674695"/>
          <a:ext cx="8521080" cy="10941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2108"/>
                <a:gridCol w="852108"/>
                <a:gridCol w="852108"/>
                <a:gridCol w="852108"/>
                <a:gridCol w="852108"/>
                <a:gridCol w="852108"/>
                <a:gridCol w="852108"/>
                <a:gridCol w="852108"/>
                <a:gridCol w="852108"/>
                <a:gridCol w="852108"/>
              </a:tblGrid>
              <a:tr h="54707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1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2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3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4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5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6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7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8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9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10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</a:tr>
              <a:tr h="54707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70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15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30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35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10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80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20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35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10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30</a:t>
                      </a:r>
                      <a:endParaRPr lang="zh-TW" altLang="en-US" sz="28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4643722"/>
              </p:ext>
            </p:extLst>
          </p:nvPr>
        </p:nvGraphicFramePr>
        <p:xfrm>
          <a:off x="2063750" y="2574698"/>
          <a:ext cx="8521080" cy="10941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2108"/>
                <a:gridCol w="852108"/>
                <a:gridCol w="852108"/>
                <a:gridCol w="852108"/>
                <a:gridCol w="852108"/>
                <a:gridCol w="852108"/>
                <a:gridCol w="852108"/>
                <a:gridCol w="852108"/>
                <a:gridCol w="852108"/>
                <a:gridCol w="852108"/>
              </a:tblGrid>
              <a:tr h="54707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5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9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2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7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3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10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4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8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1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6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</a:tr>
              <a:tr h="54707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10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10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15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20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30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30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35</a:t>
                      </a:r>
                      <a:endParaRPr lang="zh-TW" altLang="en-US" sz="28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35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70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80</a:t>
                      </a:r>
                      <a:endParaRPr lang="zh-TW" altLang="en-US" sz="2800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5" name="直線單箭頭接點 4"/>
          <p:cNvCxnSpPr>
            <a:stCxn id="2" idx="2"/>
            <a:endCxn id="3" idx="0"/>
          </p:cNvCxnSpPr>
          <p:nvPr/>
        </p:nvCxnSpPr>
        <p:spPr>
          <a:xfrm>
            <a:off x="6324290" y="1768839"/>
            <a:ext cx="0" cy="80585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字方塊 6"/>
          <p:cNvSpPr txBox="1"/>
          <p:nvPr/>
        </p:nvSpPr>
        <p:spPr>
          <a:xfrm>
            <a:off x="6348413" y="1837509"/>
            <a:ext cx="327527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>
                <a:solidFill>
                  <a:prstClr val="black"/>
                </a:solidFill>
              </a:rPr>
              <a:t>Sorting </a:t>
            </a:r>
            <a:r>
              <a:rPr lang="en-US" altLang="zh-TW" sz="3200" dirty="0">
                <a:solidFill>
                  <a:prstClr val="black"/>
                </a:solidFill>
              </a:rPr>
              <a:t>(by length)</a:t>
            </a:r>
            <a:endParaRPr lang="zh-TW" altLang="en-US" sz="3200" dirty="0">
              <a:solidFill>
                <a:prstClr val="black"/>
              </a:solidFill>
            </a:endParaRPr>
          </a:p>
          <a:p>
            <a:endParaRPr lang="zh-TW" altLang="en-US" sz="3200" dirty="0">
              <a:solidFill>
                <a:prstClr val="black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128319" y="4468180"/>
            <a:ext cx="979715" cy="158387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9" name="日期版面配置區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8B7F2-9744-4BFB-AF80-1F8B6106C52C}" type="datetime1">
              <a:rPr lang="zh-TW" altLang="en-US">
                <a:solidFill>
                  <a:prstClr val="black">
                    <a:tint val="75000"/>
                  </a:prstClr>
                </a:solidFill>
              </a:rPr>
              <a:pPr/>
              <a:t>2018/10/21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頁尾版面配置區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>
                <a:solidFill>
                  <a:prstClr val="black">
                    <a:tint val="75000"/>
                  </a:prstClr>
                </a:solidFill>
              </a:rPr>
              <a:t>UVa 1149 Bin Packing</a:t>
            </a: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投影片編號版面配置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87BEF-B4E1-46A6-B397-8D9B4E28028E}" type="slidenum">
              <a:rPr lang="zh-TW" altLang="en-US">
                <a:solidFill>
                  <a:prstClr val="black">
                    <a:tint val="75000"/>
                  </a:prstClr>
                </a:solidFill>
              </a:rPr>
              <a:pPr/>
              <a:t>17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603333" y="4479972"/>
            <a:ext cx="979715" cy="158387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047732" y="4479972"/>
            <a:ext cx="979715" cy="158387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936334" y="4974364"/>
            <a:ext cx="9307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>
                <a:solidFill>
                  <a:prstClr val="black"/>
                </a:solidFill>
              </a:rPr>
              <a:t>Bin</a:t>
            </a:r>
            <a:endParaRPr lang="zh-TW" altLang="en-US" sz="3600" dirty="0">
              <a:solidFill>
                <a:prstClr val="black"/>
              </a:solidFill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2307934" y="5382580"/>
            <a:ext cx="6204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prstClr val="black"/>
                </a:solidFill>
              </a:rPr>
              <a:t>80</a:t>
            </a:r>
            <a:endParaRPr lang="zh-TW" altLang="en-US" sz="2800" dirty="0">
              <a:solidFill>
                <a:prstClr val="black"/>
              </a:solidFill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3848263" y="5398202"/>
            <a:ext cx="6204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prstClr val="black"/>
                </a:solidFill>
              </a:rPr>
              <a:t>70</a:t>
            </a:r>
            <a:endParaRPr lang="zh-TW" altLang="en-US" sz="2800" dirty="0">
              <a:solidFill>
                <a:prstClr val="black"/>
              </a:solidFill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3840097" y="4785427"/>
            <a:ext cx="6204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prstClr val="black"/>
                </a:solidFill>
              </a:rPr>
              <a:t>10</a:t>
            </a:r>
            <a:endParaRPr lang="zh-TW" altLang="en-US" sz="2800" dirty="0">
              <a:solidFill>
                <a:prstClr val="black"/>
              </a:solidFill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5301505" y="5398202"/>
            <a:ext cx="574639" cy="52322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prstClr val="black"/>
                </a:solidFill>
              </a:rPr>
              <a:t>35</a:t>
            </a:r>
            <a:endParaRPr lang="zh-TW" altLang="en-US" sz="2800" dirty="0">
              <a:solidFill>
                <a:prstClr val="black"/>
              </a:solidFill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5298785" y="4785427"/>
            <a:ext cx="562369" cy="52322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zh-TW" sz="2800" dirty="0" smtClean="0">
                <a:solidFill>
                  <a:prstClr val="black"/>
                </a:solidFill>
              </a:rPr>
              <a:t>10</a:t>
            </a:r>
            <a:endParaRPr lang="zh-TW" altLang="en-US" sz="2800" dirty="0">
              <a:solidFill>
                <a:prstClr val="black"/>
              </a:solidFill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2441043" y="6029372"/>
            <a:ext cx="4659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prstClr val="black"/>
                </a:solidFill>
              </a:rPr>
              <a:t>1</a:t>
            </a:r>
            <a:endParaRPr lang="zh-TW" altLang="en-US" sz="2800" dirty="0">
              <a:solidFill>
                <a:prstClr val="black"/>
              </a:solidFill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3971867" y="6029372"/>
            <a:ext cx="4659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prstClr val="black"/>
                </a:solidFill>
              </a:rPr>
              <a:t>2</a:t>
            </a:r>
            <a:endParaRPr lang="zh-TW" altLang="en-US" sz="2800" dirty="0">
              <a:solidFill>
                <a:prstClr val="black"/>
              </a:solidFill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5445825" y="6029372"/>
            <a:ext cx="4659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prstClr val="black"/>
                </a:solidFill>
              </a:rPr>
              <a:t>3</a:t>
            </a:r>
            <a:endParaRPr lang="zh-TW" altLang="en-US" sz="2800" dirty="0">
              <a:solidFill>
                <a:prstClr val="black"/>
              </a:solidFill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3128922" y="3529945"/>
            <a:ext cx="6277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zh-TW" sz="3200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Δ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8252002" y="3523397"/>
            <a:ext cx="6277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zh-TW" sz="3200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Δ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7990420" y="3889612"/>
            <a:ext cx="11464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right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p:sp>
        <p:nvSpPr>
          <p:cNvPr id="37" name="文字方塊 36"/>
          <p:cNvSpPr txBox="1"/>
          <p:nvPr/>
        </p:nvSpPr>
        <p:spPr>
          <a:xfrm>
            <a:off x="2981071" y="3859766"/>
            <a:ext cx="11464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left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字方塊 37"/>
              <p:cNvSpPr txBox="1"/>
              <p:nvPr/>
            </p:nvSpPr>
            <p:spPr>
              <a:xfrm>
                <a:off x="692727" y="1302328"/>
                <a:ext cx="149629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 smtClean="0">
                    <a:solidFill>
                      <a:prstClr val="black"/>
                    </a:solidFill>
                  </a:rPr>
                  <a:t>Length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TW" sz="24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zh-TW" altLang="en-US" sz="24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38" name="文字方塊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727" y="1302328"/>
                <a:ext cx="1496291" cy="461665"/>
              </a:xfrm>
              <a:prstGeom prst="rect">
                <a:avLst/>
              </a:prstGeom>
              <a:blipFill rotWithShape="0">
                <a:blip r:embed="rId3"/>
                <a:stretch>
                  <a:fillRect l="-6531" t="-10667" b="-30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文字方塊 38"/>
          <p:cNvSpPr txBox="1"/>
          <p:nvPr/>
        </p:nvSpPr>
        <p:spPr>
          <a:xfrm>
            <a:off x="1620982" y="748146"/>
            <a:ext cx="3879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i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zh-TW" altLang="en-US" sz="2400" i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字方塊 39"/>
              <p:cNvSpPr txBox="1"/>
              <p:nvPr/>
            </p:nvSpPr>
            <p:spPr>
              <a:xfrm>
                <a:off x="734290" y="3131128"/>
                <a:ext cx="149629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 smtClean="0">
                    <a:solidFill>
                      <a:prstClr val="black"/>
                    </a:solidFill>
                  </a:rPr>
                  <a:t>Length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TW" sz="24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zh-TW" altLang="en-US" sz="24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40" name="文字方塊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290" y="3131128"/>
                <a:ext cx="1496291" cy="461665"/>
              </a:xfrm>
              <a:prstGeom prst="rect">
                <a:avLst/>
              </a:prstGeom>
              <a:blipFill rotWithShape="0">
                <a:blip r:embed="rId4"/>
                <a:stretch>
                  <a:fillRect l="-6098" t="-10667" b="-30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文字方塊 40"/>
          <p:cNvSpPr txBox="1"/>
          <p:nvPr/>
        </p:nvSpPr>
        <p:spPr>
          <a:xfrm>
            <a:off x="1662545" y="2576946"/>
            <a:ext cx="3879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i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zh-TW" altLang="en-US" sz="2400" i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文字方塊 41"/>
          <p:cNvSpPr txBox="1"/>
          <p:nvPr/>
        </p:nvSpPr>
        <p:spPr>
          <a:xfrm>
            <a:off x="1587497" y="4260362"/>
            <a:ext cx="6204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>
                <a:solidFill>
                  <a:srgbClr val="FF0000"/>
                </a:solidFill>
              </a:rPr>
              <a:t>80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43" name="文字方塊 42"/>
          <p:cNvSpPr txBox="1"/>
          <p:nvPr/>
        </p:nvSpPr>
        <p:spPr>
          <a:xfrm>
            <a:off x="1504370" y="5781175"/>
            <a:ext cx="6204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800" dirty="0" smtClean="0">
                <a:solidFill>
                  <a:srgbClr val="FF0000"/>
                </a:solidFill>
              </a:rPr>
              <a:t>0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44" name="文字方塊 43"/>
          <p:cNvSpPr txBox="1"/>
          <p:nvPr/>
        </p:nvSpPr>
        <p:spPr>
          <a:xfrm>
            <a:off x="0" y="0"/>
            <a:ext cx="381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 smtClean="0">
                <a:solidFill>
                  <a:prstClr val="black"/>
                </a:solidFill>
              </a:rPr>
              <a:t>Greedy Method 2</a:t>
            </a:r>
            <a:endParaRPr lang="zh-TW" altLang="en-US" sz="3200" b="1" dirty="0">
              <a:solidFill>
                <a:prstClr val="black"/>
              </a:solidFill>
            </a:endParaRPr>
          </a:p>
        </p:txBody>
      </p:sp>
      <p:sp>
        <p:nvSpPr>
          <p:cNvPr id="45" name="文字方塊 44"/>
          <p:cNvSpPr txBox="1"/>
          <p:nvPr/>
        </p:nvSpPr>
        <p:spPr>
          <a:xfrm>
            <a:off x="5361709" y="0"/>
            <a:ext cx="15655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>
                <a:solidFill>
                  <a:prstClr val="black"/>
                </a:solidFill>
              </a:rPr>
              <a:t>Step 4</a:t>
            </a:r>
            <a:endParaRPr lang="zh-TW" altLang="en-US" sz="2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9780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2063750" y="674695"/>
          <a:ext cx="8521080" cy="10941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2108"/>
                <a:gridCol w="852108"/>
                <a:gridCol w="852108"/>
                <a:gridCol w="852108"/>
                <a:gridCol w="852108"/>
                <a:gridCol w="852108"/>
                <a:gridCol w="852108"/>
                <a:gridCol w="852108"/>
                <a:gridCol w="852108"/>
                <a:gridCol w="852108"/>
              </a:tblGrid>
              <a:tr h="54707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1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2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3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4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5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6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7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8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9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10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</a:tr>
              <a:tr h="54707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70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15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30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35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10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80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20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35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10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30</a:t>
                      </a:r>
                      <a:endParaRPr lang="zh-TW" altLang="en-US" sz="28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4572914"/>
              </p:ext>
            </p:extLst>
          </p:nvPr>
        </p:nvGraphicFramePr>
        <p:xfrm>
          <a:off x="2063750" y="2574698"/>
          <a:ext cx="8521080" cy="10941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2108"/>
                <a:gridCol w="852108"/>
                <a:gridCol w="852108"/>
                <a:gridCol w="852108"/>
                <a:gridCol w="852108"/>
                <a:gridCol w="852108"/>
                <a:gridCol w="852108"/>
                <a:gridCol w="852108"/>
                <a:gridCol w="852108"/>
                <a:gridCol w="852108"/>
              </a:tblGrid>
              <a:tr h="54707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5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9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2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7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3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10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4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8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1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6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</a:tr>
              <a:tr h="54707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10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10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15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20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30</a:t>
                      </a:r>
                      <a:endParaRPr lang="zh-TW" altLang="en-US" sz="28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30</a:t>
                      </a:r>
                      <a:endParaRPr lang="zh-TW" altLang="en-US" sz="28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35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35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70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80</a:t>
                      </a:r>
                      <a:endParaRPr lang="zh-TW" altLang="en-US" sz="2800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5" name="直線單箭頭接點 4"/>
          <p:cNvCxnSpPr>
            <a:stCxn id="2" idx="2"/>
            <a:endCxn id="3" idx="0"/>
          </p:cNvCxnSpPr>
          <p:nvPr/>
        </p:nvCxnSpPr>
        <p:spPr>
          <a:xfrm>
            <a:off x="6324290" y="1768839"/>
            <a:ext cx="0" cy="80585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字方塊 6"/>
          <p:cNvSpPr txBox="1"/>
          <p:nvPr/>
        </p:nvSpPr>
        <p:spPr>
          <a:xfrm>
            <a:off x="6348413" y="1837509"/>
            <a:ext cx="324529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>
                <a:solidFill>
                  <a:prstClr val="black"/>
                </a:solidFill>
              </a:rPr>
              <a:t>Sorting </a:t>
            </a:r>
            <a:r>
              <a:rPr lang="en-US" altLang="zh-TW" sz="3200" dirty="0">
                <a:solidFill>
                  <a:prstClr val="black"/>
                </a:solidFill>
              </a:rPr>
              <a:t>(by length)</a:t>
            </a:r>
            <a:endParaRPr lang="zh-TW" altLang="en-US" sz="3200" dirty="0">
              <a:solidFill>
                <a:prstClr val="black"/>
              </a:solidFill>
            </a:endParaRPr>
          </a:p>
          <a:p>
            <a:endParaRPr lang="zh-TW" altLang="en-US" sz="3200" dirty="0">
              <a:solidFill>
                <a:prstClr val="black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128319" y="4468180"/>
            <a:ext cx="979715" cy="158387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9" name="日期版面配置區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8B7F2-9744-4BFB-AF80-1F8B6106C52C}" type="datetime1">
              <a:rPr lang="zh-TW" altLang="en-US">
                <a:solidFill>
                  <a:prstClr val="black">
                    <a:tint val="75000"/>
                  </a:prstClr>
                </a:solidFill>
              </a:rPr>
              <a:pPr/>
              <a:t>2018/10/21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頁尾版面配置區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>
                <a:solidFill>
                  <a:prstClr val="black">
                    <a:tint val="75000"/>
                  </a:prstClr>
                </a:solidFill>
              </a:rPr>
              <a:t>UVa 1149 Bin Packing</a:t>
            </a: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投影片編號版面配置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87BEF-B4E1-46A6-B397-8D9B4E28028E}" type="slidenum">
              <a:rPr lang="zh-TW" altLang="en-US">
                <a:solidFill>
                  <a:prstClr val="black">
                    <a:tint val="75000"/>
                  </a:prstClr>
                </a:solidFill>
              </a:rPr>
              <a:pPr/>
              <a:t>18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603333" y="4479972"/>
            <a:ext cx="979715" cy="158387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047732" y="4479972"/>
            <a:ext cx="979715" cy="158387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509819" y="4479972"/>
            <a:ext cx="979715" cy="158387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936334" y="4974364"/>
            <a:ext cx="9307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>
                <a:solidFill>
                  <a:prstClr val="black"/>
                </a:solidFill>
              </a:rPr>
              <a:t>Bin</a:t>
            </a:r>
            <a:endParaRPr lang="zh-TW" altLang="en-US" sz="3600" dirty="0">
              <a:solidFill>
                <a:prstClr val="black"/>
              </a:solidFill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2307934" y="5382580"/>
            <a:ext cx="6204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prstClr val="black"/>
                </a:solidFill>
              </a:rPr>
              <a:t>80</a:t>
            </a:r>
            <a:endParaRPr lang="zh-TW" altLang="en-US" sz="2800" dirty="0">
              <a:solidFill>
                <a:prstClr val="black"/>
              </a:solidFill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3848263" y="5398202"/>
            <a:ext cx="6204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prstClr val="black"/>
                </a:solidFill>
              </a:rPr>
              <a:t>70</a:t>
            </a:r>
            <a:endParaRPr lang="zh-TW" altLang="en-US" sz="2800" dirty="0">
              <a:solidFill>
                <a:prstClr val="black"/>
              </a:solidFill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3840097" y="4785427"/>
            <a:ext cx="6204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prstClr val="black"/>
                </a:solidFill>
              </a:rPr>
              <a:t>10</a:t>
            </a:r>
            <a:endParaRPr lang="zh-TW" altLang="en-US" sz="2800" dirty="0">
              <a:solidFill>
                <a:prstClr val="black"/>
              </a:solidFill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5301505" y="5398202"/>
            <a:ext cx="6204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prstClr val="black"/>
                </a:solidFill>
              </a:rPr>
              <a:t>35</a:t>
            </a:r>
            <a:endParaRPr lang="zh-TW" altLang="en-US" sz="2800" dirty="0">
              <a:solidFill>
                <a:prstClr val="black"/>
              </a:solidFill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5298785" y="4785427"/>
            <a:ext cx="6204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>
                <a:solidFill>
                  <a:prstClr val="black"/>
                </a:solidFill>
              </a:rPr>
              <a:t>10</a:t>
            </a:r>
            <a:endParaRPr lang="zh-TW" altLang="en-US" sz="2800" dirty="0">
              <a:solidFill>
                <a:prstClr val="black"/>
              </a:solidFill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6694877" y="5398202"/>
            <a:ext cx="560362" cy="52322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zh-TW" sz="2800" dirty="0" smtClean="0">
                <a:solidFill>
                  <a:prstClr val="black"/>
                </a:solidFill>
              </a:rPr>
              <a:t>35</a:t>
            </a:r>
            <a:endParaRPr lang="zh-TW" altLang="en-US" sz="2800" dirty="0">
              <a:solidFill>
                <a:prstClr val="black"/>
              </a:solidFill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6708484" y="4785427"/>
            <a:ext cx="561746" cy="52322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zh-TW" sz="2800" dirty="0" smtClean="0">
                <a:solidFill>
                  <a:prstClr val="black"/>
                </a:solidFill>
              </a:rPr>
              <a:t>15</a:t>
            </a:r>
            <a:endParaRPr lang="zh-TW" altLang="en-US" sz="2800" dirty="0">
              <a:solidFill>
                <a:prstClr val="black"/>
              </a:solidFill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2441043" y="6029372"/>
            <a:ext cx="4659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prstClr val="black"/>
                </a:solidFill>
              </a:rPr>
              <a:t>1</a:t>
            </a:r>
            <a:endParaRPr lang="zh-TW" altLang="en-US" sz="2800" dirty="0">
              <a:solidFill>
                <a:prstClr val="black"/>
              </a:solidFill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3971867" y="6029372"/>
            <a:ext cx="4659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prstClr val="black"/>
                </a:solidFill>
              </a:rPr>
              <a:t>2</a:t>
            </a:r>
            <a:endParaRPr lang="zh-TW" altLang="en-US" sz="2800" dirty="0">
              <a:solidFill>
                <a:prstClr val="black"/>
              </a:solidFill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5445825" y="6029372"/>
            <a:ext cx="4659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prstClr val="black"/>
                </a:solidFill>
              </a:rPr>
              <a:t>3</a:t>
            </a:r>
            <a:endParaRPr lang="zh-TW" altLang="en-US" sz="2800" dirty="0">
              <a:solidFill>
                <a:prstClr val="black"/>
              </a:solidFill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6824249" y="6029372"/>
            <a:ext cx="4659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prstClr val="black"/>
                </a:solidFill>
              </a:rPr>
              <a:t>4</a:t>
            </a:r>
            <a:endParaRPr lang="zh-TW" altLang="en-US" sz="2800" dirty="0">
              <a:solidFill>
                <a:prstClr val="black"/>
              </a:solidFill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7379241" y="3538387"/>
            <a:ext cx="6277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zh-TW" sz="3200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Δ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7117659" y="3904602"/>
            <a:ext cx="11464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right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3998352" y="3529945"/>
            <a:ext cx="6277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zh-TW" sz="3200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Δ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3850501" y="3859766"/>
            <a:ext cx="11464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left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字方塊 39"/>
              <p:cNvSpPr txBox="1"/>
              <p:nvPr/>
            </p:nvSpPr>
            <p:spPr>
              <a:xfrm>
                <a:off x="692727" y="1302328"/>
                <a:ext cx="149629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 smtClean="0">
                    <a:solidFill>
                      <a:prstClr val="black"/>
                    </a:solidFill>
                  </a:rPr>
                  <a:t>Length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TW" sz="24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zh-TW" altLang="en-US" sz="24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40" name="文字方塊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727" y="1302328"/>
                <a:ext cx="1496291" cy="461665"/>
              </a:xfrm>
              <a:prstGeom prst="rect">
                <a:avLst/>
              </a:prstGeom>
              <a:blipFill rotWithShape="0">
                <a:blip r:embed="rId3"/>
                <a:stretch>
                  <a:fillRect l="-6531" t="-10667" b="-30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文字方塊 40"/>
          <p:cNvSpPr txBox="1"/>
          <p:nvPr/>
        </p:nvSpPr>
        <p:spPr>
          <a:xfrm>
            <a:off x="1620982" y="748146"/>
            <a:ext cx="3879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i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zh-TW" altLang="en-US" sz="2400" i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字方塊 41"/>
              <p:cNvSpPr txBox="1"/>
              <p:nvPr/>
            </p:nvSpPr>
            <p:spPr>
              <a:xfrm>
                <a:off x="734290" y="3131128"/>
                <a:ext cx="149629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 smtClean="0">
                    <a:solidFill>
                      <a:prstClr val="black"/>
                    </a:solidFill>
                  </a:rPr>
                  <a:t>Length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TW" sz="24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zh-TW" altLang="en-US" sz="24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42" name="文字方塊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290" y="3131128"/>
                <a:ext cx="1496291" cy="461665"/>
              </a:xfrm>
              <a:prstGeom prst="rect">
                <a:avLst/>
              </a:prstGeom>
              <a:blipFill rotWithShape="0">
                <a:blip r:embed="rId4"/>
                <a:stretch>
                  <a:fillRect l="-6098" t="-10667" b="-30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文字方塊 42"/>
          <p:cNvSpPr txBox="1"/>
          <p:nvPr/>
        </p:nvSpPr>
        <p:spPr>
          <a:xfrm>
            <a:off x="1662545" y="2576946"/>
            <a:ext cx="3879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i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zh-TW" altLang="en-US" sz="2400" i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文字方塊 43"/>
          <p:cNvSpPr txBox="1"/>
          <p:nvPr/>
        </p:nvSpPr>
        <p:spPr>
          <a:xfrm>
            <a:off x="1587497" y="4260362"/>
            <a:ext cx="6204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>
                <a:solidFill>
                  <a:srgbClr val="FF0000"/>
                </a:solidFill>
              </a:rPr>
              <a:t>80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45" name="文字方塊 44"/>
          <p:cNvSpPr txBox="1"/>
          <p:nvPr/>
        </p:nvSpPr>
        <p:spPr>
          <a:xfrm>
            <a:off x="1504370" y="5781175"/>
            <a:ext cx="6204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800" dirty="0" smtClean="0">
                <a:solidFill>
                  <a:srgbClr val="FF0000"/>
                </a:solidFill>
              </a:rPr>
              <a:t>0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46" name="文字方塊 45"/>
          <p:cNvSpPr txBox="1"/>
          <p:nvPr/>
        </p:nvSpPr>
        <p:spPr>
          <a:xfrm>
            <a:off x="0" y="0"/>
            <a:ext cx="381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 smtClean="0">
                <a:solidFill>
                  <a:prstClr val="black"/>
                </a:solidFill>
              </a:rPr>
              <a:t>Greedy Method 2</a:t>
            </a:r>
            <a:endParaRPr lang="zh-TW" altLang="en-US" sz="3200" b="1" dirty="0">
              <a:solidFill>
                <a:prstClr val="black"/>
              </a:solidFill>
            </a:endParaRPr>
          </a:p>
        </p:txBody>
      </p:sp>
      <p:sp>
        <p:nvSpPr>
          <p:cNvPr id="47" name="文字方塊 46"/>
          <p:cNvSpPr txBox="1"/>
          <p:nvPr/>
        </p:nvSpPr>
        <p:spPr>
          <a:xfrm>
            <a:off x="5361709" y="0"/>
            <a:ext cx="15655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>
                <a:solidFill>
                  <a:prstClr val="black"/>
                </a:solidFill>
              </a:rPr>
              <a:t>Step 5</a:t>
            </a:r>
            <a:endParaRPr lang="zh-TW" altLang="en-US" sz="2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2162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2063750" y="674695"/>
          <a:ext cx="8521080" cy="10941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2108"/>
                <a:gridCol w="852108"/>
                <a:gridCol w="852108"/>
                <a:gridCol w="852108"/>
                <a:gridCol w="852108"/>
                <a:gridCol w="852108"/>
                <a:gridCol w="852108"/>
                <a:gridCol w="852108"/>
                <a:gridCol w="852108"/>
                <a:gridCol w="852108"/>
              </a:tblGrid>
              <a:tr h="54707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1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2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3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4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5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6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7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8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9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10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</a:tr>
              <a:tr h="54707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70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15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30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35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10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80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20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35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10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30</a:t>
                      </a:r>
                      <a:endParaRPr lang="zh-TW" altLang="en-US" sz="28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3096668"/>
              </p:ext>
            </p:extLst>
          </p:nvPr>
        </p:nvGraphicFramePr>
        <p:xfrm>
          <a:off x="2063750" y="2574698"/>
          <a:ext cx="8521080" cy="10941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2108"/>
                <a:gridCol w="852108"/>
                <a:gridCol w="852108"/>
                <a:gridCol w="852108"/>
                <a:gridCol w="852108"/>
                <a:gridCol w="852108"/>
                <a:gridCol w="852108"/>
                <a:gridCol w="852108"/>
                <a:gridCol w="852108"/>
                <a:gridCol w="852108"/>
              </a:tblGrid>
              <a:tr h="54707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5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9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2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7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3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10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4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8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1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6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</a:tr>
              <a:tr h="54707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10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10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15</a:t>
                      </a:r>
                      <a:endParaRPr lang="zh-TW" altLang="en-US" sz="28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20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30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30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35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35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70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80</a:t>
                      </a:r>
                      <a:endParaRPr lang="zh-TW" altLang="en-US" sz="2800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5" name="直線單箭頭接點 4"/>
          <p:cNvCxnSpPr>
            <a:stCxn id="2" idx="2"/>
            <a:endCxn id="3" idx="0"/>
          </p:cNvCxnSpPr>
          <p:nvPr/>
        </p:nvCxnSpPr>
        <p:spPr>
          <a:xfrm>
            <a:off x="6324290" y="1768839"/>
            <a:ext cx="0" cy="80585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字方塊 6"/>
          <p:cNvSpPr txBox="1"/>
          <p:nvPr/>
        </p:nvSpPr>
        <p:spPr>
          <a:xfrm>
            <a:off x="6348413" y="1837509"/>
            <a:ext cx="336521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>
                <a:solidFill>
                  <a:prstClr val="black"/>
                </a:solidFill>
              </a:rPr>
              <a:t>Sorting </a:t>
            </a:r>
            <a:r>
              <a:rPr lang="en-US" altLang="zh-TW" sz="3200" dirty="0">
                <a:solidFill>
                  <a:prstClr val="black"/>
                </a:solidFill>
              </a:rPr>
              <a:t>(by length)</a:t>
            </a:r>
            <a:endParaRPr lang="zh-TW" altLang="en-US" sz="3200" dirty="0">
              <a:solidFill>
                <a:prstClr val="black"/>
              </a:solidFill>
            </a:endParaRPr>
          </a:p>
          <a:p>
            <a:endParaRPr lang="zh-TW" altLang="en-US" sz="3200" dirty="0">
              <a:solidFill>
                <a:prstClr val="black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128319" y="4468180"/>
            <a:ext cx="979715" cy="158387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9" name="日期版面配置區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8B7F2-9744-4BFB-AF80-1F8B6106C52C}" type="datetime1">
              <a:rPr lang="zh-TW" altLang="en-US">
                <a:solidFill>
                  <a:prstClr val="black">
                    <a:tint val="75000"/>
                  </a:prstClr>
                </a:solidFill>
              </a:rPr>
              <a:pPr/>
              <a:t>2018/10/21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頁尾版面配置區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>
                <a:solidFill>
                  <a:prstClr val="black">
                    <a:tint val="75000"/>
                  </a:prstClr>
                </a:solidFill>
              </a:rPr>
              <a:t>UVa 1149 Bin Packing</a:t>
            </a: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投影片編號版面配置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87BEF-B4E1-46A6-B397-8D9B4E28028E}" type="slidenum">
              <a:rPr lang="zh-TW" altLang="en-US">
                <a:solidFill>
                  <a:prstClr val="black">
                    <a:tint val="75000"/>
                  </a:prstClr>
                </a:solidFill>
              </a:rPr>
              <a:pPr/>
              <a:t>19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603333" y="4479972"/>
            <a:ext cx="979715" cy="158387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047732" y="4479972"/>
            <a:ext cx="979715" cy="158387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509819" y="4479972"/>
            <a:ext cx="979715" cy="158387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7946733" y="4479972"/>
            <a:ext cx="979715" cy="158387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936334" y="4974364"/>
            <a:ext cx="9307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>
                <a:solidFill>
                  <a:prstClr val="black"/>
                </a:solidFill>
              </a:rPr>
              <a:t>Bin</a:t>
            </a:r>
            <a:endParaRPr lang="zh-TW" altLang="en-US" sz="3600" dirty="0">
              <a:solidFill>
                <a:prstClr val="black"/>
              </a:solidFill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2307934" y="5382580"/>
            <a:ext cx="6204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prstClr val="black"/>
                </a:solidFill>
              </a:rPr>
              <a:t>80</a:t>
            </a:r>
            <a:endParaRPr lang="zh-TW" altLang="en-US" sz="2800" dirty="0">
              <a:solidFill>
                <a:prstClr val="black"/>
              </a:solidFill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3848263" y="5398202"/>
            <a:ext cx="6204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prstClr val="black"/>
                </a:solidFill>
              </a:rPr>
              <a:t>70</a:t>
            </a:r>
            <a:endParaRPr lang="zh-TW" altLang="en-US" sz="2800" dirty="0">
              <a:solidFill>
                <a:prstClr val="black"/>
              </a:solidFill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3840097" y="4785427"/>
            <a:ext cx="6204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prstClr val="black"/>
                </a:solidFill>
              </a:rPr>
              <a:t>10</a:t>
            </a:r>
            <a:endParaRPr lang="zh-TW" altLang="en-US" sz="2800" dirty="0">
              <a:solidFill>
                <a:prstClr val="black"/>
              </a:solidFill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5301505" y="5398202"/>
            <a:ext cx="6204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prstClr val="black"/>
                </a:solidFill>
              </a:rPr>
              <a:t>35</a:t>
            </a:r>
            <a:endParaRPr lang="zh-TW" altLang="en-US" sz="2800" dirty="0">
              <a:solidFill>
                <a:prstClr val="black"/>
              </a:solidFill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5298785" y="4785427"/>
            <a:ext cx="6204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>
                <a:solidFill>
                  <a:prstClr val="black"/>
                </a:solidFill>
              </a:rPr>
              <a:t>10</a:t>
            </a:r>
            <a:endParaRPr lang="zh-TW" altLang="en-US" sz="2800" dirty="0">
              <a:solidFill>
                <a:prstClr val="black"/>
              </a:solidFill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6694877" y="5398202"/>
            <a:ext cx="6204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>
                <a:solidFill>
                  <a:prstClr val="black"/>
                </a:solidFill>
              </a:rPr>
              <a:t>35</a:t>
            </a:r>
            <a:endParaRPr lang="zh-TW" altLang="en-US" sz="2800" dirty="0">
              <a:solidFill>
                <a:prstClr val="black"/>
              </a:solidFill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6708484" y="4785427"/>
            <a:ext cx="6204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>
                <a:solidFill>
                  <a:prstClr val="black"/>
                </a:solidFill>
              </a:rPr>
              <a:t>15</a:t>
            </a:r>
            <a:endParaRPr lang="zh-TW" altLang="en-US" sz="2800" dirty="0">
              <a:solidFill>
                <a:prstClr val="black"/>
              </a:solidFill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8148120" y="5393466"/>
            <a:ext cx="561165" cy="52322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zh-TW" sz="2800" dirty="0" smtClean="0">
                <a:solidFill>
                  <a:prstClr val="black"/>
                </a:solidFill>
              </a:rPr>
              <a:t>30</a:t>
            </a:r>
            <a:endParaRPr lang="zh-TW" altLang="en-US" sz="2800" dirty="0">
              <a:solidFill>
                <a:prstClr val="black"/>
              </a:solidFill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8148120" y="4785427"/>
            <a:ext cx="561165" cy="52322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zh-TW" sz="2800" dirty="0" smtClean="0">
                <a:solidFill>
                  <a:prstClr val="black"/>
                </a:solidFill>
              </a:rPr>
              <a:t>20</a:t>
            </a:r>
            <a:endParaRPr lang="zh-TW" altLang="en-US" sz="2800" dirty="0">
              <a:solidFill>
                <a:prstClr val="black"/>
              </a:solidFill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2441043" y="6029372"/>
            <a:ext cx="4659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prstClr val="black"/>
                </a:solidFill>
              </a:rPr>
              <a:t>1</a:t>
            </a:r>
            <a:endParaRPr lang="zh-TW" altLang="en-US" sz="2800" dirty="0">
              <a:solidFill>
                <a:prstClr val="black"/>
              </a:solidFill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3971867" y="6029372"/>
            <a:ext cx="4659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prstClr val="black"/>
                </a:solidFill>
              </a:rPr>
              <a:t>2</a:t>
            </a:r>
            <a:endParaRPr lang="zh-TW" altLang="en-US" sz="2800" dirty="0">
              <a:solidFill>
                <a:prstClr val="black"/>
              </a:solidFill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5445825" y="6029372"/>
            <a:ext cx="4659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prstClr val="black"/>
                </a:solidFill>
              </a:rPr>
              <a:t>3</a:t>
            </a:r>
            <a:endParaRPr lang="zh-TW" altLang="en-US" sz="2800" dirty="0">
              <a:solidFill>
                <a:prstClr val="black"/>
              </a:solidFill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6824249" y="6029372"/>
            <a:ext cx="4659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prstClr val="black"/>
                </a:solidFill>
              </a:rPr>
              <a:t>4</a:t>
            </a:r>
            <a:endParaRPr lang="zh-TW" altLang="en-US" sz="2800" dirty="0">
              <a:solidFill>
                <a:prstClr val="black"/>
              </a:solidFill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8257264" y="6029372"/>
            <a:ext cx="4659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prstClr val="black"/>
                </a:solidFill>
              </a:rPr>
              <a:t>5</a:t>
            </a:r>
            <a:endParaRPr lang="zh-TW" altLang="en-US" sz="2800" dirty="0">
              <a:solidFill>
                <a:prstClr val="black"/>
              </a:solidFill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6492701" y="3523396"/>
            <a:ext cx="6277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zh-TW" sz="3200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Δ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6231119" y="3889611"/>
            <a:ext cx="11464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right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4867781" y="3514955"/>
            <a:ext cx="6277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zh-TW" sz="3200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Δ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4719930" y="3844776"/>
            <a:ext cx="11464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left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字方塊 39"/>
              <p:cNvSpPr txBox="1"/>
              <p:nvPr/>
            </p:nvSpPr>
            <p:spPr>
              <a:xfrm>
                <a:off x="692727" y="1302328"/>
                <a:ext cx="149629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 smtClean="0">
                    <a:solidFill>
                      <a:prstClr val="black"/>
                    </a:solidFill>
                  </a:rPr>
                  <a:t>Length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TW" sz="24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zh-TW" altLang="en-US" sz="24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40" name="文字方塊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727" y="1302328"/>
                <a:ext cx="1496291" cy="461665"/>
              </a:xfrm>
              <a:prstGeom prst="rect">
                <a:avLst/>
              </a:prstGeom>
              <a:blipFill rotWithShape="0">
                <a:blip r:embed="rId3"/>
                <a:stretch>
                  <a:fillRect l="-6531" t="-10667" b="-30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文字方塊 40"/>
          <p:cNvSpPr txBox="1"/>
          <p:nvPr/>
        </p:nvSpPr>
        <p:spPr>
          <a:xfrm>
            <a:off x="1620982" y="748146"/>
            <a:ext cx="3879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i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zh-TW" altLang="en-US" sz="2400" i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字方塊 41"/>
              <p:cNvSpPr txBox="1"/>
              <p:nvPr/>
            </p:nvSpPr>
            <p:spPr>
              <a:xfrm>
                <a:off x="734290" y="3131128"/>
                <a:ext cx="149629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 smtClean="0">
                    <a:solidFill>
                      <a:prstClr val="black"/>
                    </a:solidFill>
                  </a:rPr>
                  <a:t>Length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TW" sz="24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zh-TW" altLang="en-US" sz="24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42" name="文字方塊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290" y="3131128"/>
                <a:ext cx="1496291" cy="461665"/>
              </a:xfrm>
              <a:prstGeom prst="rect">
                <a:avLst/>
              </a:prstGeom>
              <a:blipFill rotWithShape="0">
                <a:blip r:embed="rId4"/>
                <a:stretch>
                  <a:fillRect l="-6098" t="-10667" b="-30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文字方塊 42"/>
          <p:cNvSpPr txBox="1"/>
          <p:nvPr/>
        </p:nvSpPr>
        <p:spPr>
          <a:xfrm>
            <a:off x="1662545" y="2576946"/>
            <a:ext cx="3879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i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zh-TW" altLang="en-US" sz="2400" i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文字方塊 43"/>
          <p:cNvSpPr txBox="1"/>
          <p:nvPr/>
        </p:nvSpPr>
        <p:spPr>
          <a:xfrm>
            <a:off x="1587497" y="4260362"/>
            <a:ext cx="6204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>
                <a:solidFill>
                  <a:srgbClr val="FF0000"/>
                </a:solidFill>
              </a:rPr>
              <a:t>80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45" name="文字方塊 44"/>
          <p:cNvSpPr txBox="1"/>
          <p:nvPr/>
        </p:nvSpPr>
        <p:spPr>
          <a:xfrm>
            <a:off x="1504370" y="5781175"/>
            <a:ext cx="6204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800" dirty="0" smtClean="0">
                <a:solidFill>
                  <a:srgbClr val="FF0000"/>
                </a:solidFill>
              </a:rPr>
              <a:t>0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46" name="文字方塊 45"/>
          <p:cNvSpPr txBox="1"/>
          <p:nvPr/>
        </p:nvSpPr>
        <p:spPr>
          <a:xfrm>
            <a:off x="0" y="0"/>
            <a:ext cx="381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 smtClean="0">
                <a:solidFill>
                  <a:prstClr val="black"/>
                </a:solidFill>
              </a:rPr>
              <a:t>Greedy Method 2</a:t>
            </a:r>
            <a:endParaRPr lang="zh-TW" altLang="en-US" sz="3200" b="1" dirty="0">
              <a:solidFill>
                <a:prstClr val="black"/>
              </a:solidFill>
            </a:endParaRPr>
          </a:p>
        </p:txBody>
      </p:sp>
      <p:sp>
        <p:nvSpPr>
          <p:cNvPr id="47" name="文字方塊 46"/>
          <p:cNvSpPr txBox="1"/>
          <p:nvPr/>
        </p:nvSpPr>
        <p:spPr>
          <a:xfrm>
            <a:off x="5361709" y="0"/>
            <a:ext cx="15655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>
                <a:solidFill>
                  <a:prstClr val="black"/>
                </a:solidFill>
              </a:rPr>
              <a:t>Step 6</a:t>
            </a:r>
            <a:endParaRPr lang="zh-TW" altLang="en-US" sz="2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4101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51934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UVa</a:t>
            </a:r>
            <a:r>
              <a:rPr lang="en-US" altLang="zh-TW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1149 Bin Packing (Time Limit: 3 seconds)</a:t>
            </a:r>
            <a:endParaRPr lang="zh-TW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7AE39-CFD0-4240-A33B-2C09C26283CC}" type="datetime1">
              <a:rPr lang="zh-TW" altLang="en-US" smtClean="0"/>
              <a:t>2018/10/21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1149 Bin Packing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87BEF-B4E1-46A6-B397-8D9B4E28028E}" type="slidenum">
              <a:rPr lang="zh-TW" altLang="en-US" smtClean="0"/>
              <a:t>2</a:t>
            </a:fld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711201" y="1158875"/>
                <a:ext cx="10701866" cy="15753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32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有</a:t>
                </a:r>
                <a:r>
                  <a:rPr lang="en-US" altLang="zh-TW" sz="3200" dirty="0" smtClean="0"/>
                  <a:t>n</a:t>
                </a:r>
                <a:r>
                  <a:rPr lang="zh-TW" altLang="en-US" sz="32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個</a:t>
                </a:r>
                <a:r>
                  <a:rPr lang="en-US" altLang="zh-TW" sz="3200" dirty="0" smtClean="0"/>
                  <a:t>item (</a:t>
                </a:r>
                <a:r>
                  <a:rPr lang="en-US" altLang="zh-TW" sz="3200" dirty="0" smtClean="0">
                    <a:solidFill>
                      <a:srgbClr val="FF0000"/>
                    </a:solidFill>
                  </a:rPr>
                  <a:t>1</a:t>
                </a:r>
                <a:r>
                  <a:rPr lang="en-US" altLang="zh-TW" sz="3200" dirty="0" smtClean="0">
                    <a:solidFill>
                      <a:srgbClr val="FF0000"/>
                    </a:solidFill>
                    <a:latin typeface="Segoe UI Symbol" panose="020B0502040204020203" pitchFamily="34" charset="0"/>
                    <a:ea typeface="Segoe UI Symbol" panose="020B0502040204020203" pitchFamily="34" charset="0"/>
                  </a:rPr>
                  <a:t>≤n≤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32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Segoe UI Symbol" panose="020B0502040204020203" pitchFamily="34" charset="0"/>
                          </a:rPr>
                        </m:ctrlPr>
                      </m:sSupPr>
                      <m:e>
                        <m:r>
                          <a:rPr lang="en-US" altLang="zh-TW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Segoe UI Symbol" panose="020B0502040204020203" pitchFamily="34" charset="0"/>
                          </a:rPr>
                          <m:t>10</m:t>
                        </m:r>
                      </m:e>
                      <m:sup>
                        <m:r>
                          <a:rPr lang="en-US" altLang="zh-TW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Segoe UI Symbol" panose="020B0502040204020203" pitchFamily="34" charset="0"/>
                          </a:rPr>
                          <m:t>5</m:t>
                        </m:r>
                      </m:sup>
                    </m:sSup>
                  </m:oMath>
                </a14:m>
                <a:r>
                  <a:rPr lang="en-US" altLang="zh-TW" sz="3200" dirty="0" smtClean="0"/>
                  <a:t>), </a:t>
                </a:r>
                <a:r>
                  <a:rPr lang="zh-TW" altLang="en-US" sz="32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每個</a:t>
                </a:r>
                <a:r>
                  <a:rPr lang="en-US" altLang="zh-TW" sz="3200" dirty="0" smtClean="0"/>
                  <a:t>item</a:t>
                </a:r>
                <a:r>
                  <a:rPr lang="zh-TW" altLang="en-US" sz="32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各有長度</a:t>
                </a:r>
                <a:r>
                  <a:rPr lang="en-US" altLang="zh-TW" sz="3200" dirty="0" smtClean="0"/>
                  <a:t>,</a:t>
                </a:r>
                <a:r>
                  <a:rPr lang="zh-TW" altLang="en-US" sz="32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現今要把這些</a:t>
                </a:r>
                <a:r>
                  <a:rPr lang="en-US" altLang="zh-TW" sz="3200" dirty="0" smtClean="0">
                    <a:ea typeface="標楷體" panose="03000509000000000000" pitchFamily="65" charset="-120"/>
                  </a:rPr>
                  <a:t>item</a:t>
                </a:r>
                <a:r>
                  <a:rPr lang="zh-TW" altLang="en-US" sz="32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放進容器</a:t>
                </a:r>
                <a:r>
                  <a:rPr lang="en-US" altLang="zh-TW" sz="3200" dirty="0" smtClean="0">
                    <a:ea typeface="標楷體" panose="03000509000000000000" pitchFamily="65" charset="-120"/>
                  </a:rPr>
                  <a:t>bin</a:t>
                </a:r>
                <a:r>
                  <a:rPr lang="zh-TW" altLang="en-US" sz="32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中</a:t>
                </a:r>
                <a:r>
                  <a:rPr lang="en-US" altLang="zh-TW" sz="32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(</a:t>
                </a:r>
                <a:r>
                  <a:rPr lang="zh-TW" altLang="en-US" sz="32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每個</a:t>
                </a:r>
                <a:r>
                  <a:rPr lang="en-US" altLang="zh-TW" sz="3200" dirty="0" smtClean="0">
                    <a:ea typeface="標楷體" panose="03000509000000000000" pitchFamily="65" charset="-120"/>
                  </a:rPr>
                  <a:t>bin</a:t>
                </a:r>
                <a:r>
                  <a:rPr lang="zh-TW" altLang="en-US" sz="32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的長度都一樣為</a:t>
                </a:r>
                <a:r>
                  <a:rPr lang="en-US" altLang="zh-TW" sz="3200" dirty="0" smtClean="0">
                    <a:ea typeface="標楷體" panose="03000509000000000000" pitchFamily="65" charset="-120"/>
                  </a:rPr>
                  <a:t>m</a:t>
                </a:r>
                <a:r>
                  <a:rPr lang="en-US" altLang="zh-TW" sz="32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), </a:t>
                </a:r>
                <a:r>
                  <a:rPr lang="zh-TW" altLang="en-US" sz="32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放進</a:t>
                </a:r>
                <a:r>
                  <a:rPr lang="en-US" altLang="zh-TW" sz="3200" dirty="0" smtClean="0">
                    <a:ea typeface="標楷體" panose="03000509000000000000" pitchFamily="65" charset="-120"/>
                  </a:rPr>
                  <a:t>bin</a:t>
                </a:r>
                <a:r>
                  <a:rPr lang="zh-TW" altLang="en-US" sz="32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中有以下的限制</a:t>
                </a:r>
                <a:r>
                  <a:rPr lang="en-US" altLang="zh-TW" sz="32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:</a:t>
                </a:r>
                <a:endParaRPr lang="zh-TW" altLang="en-US" sz="3200" dirty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201" y="1158875"/>
                <a:ext cx="10701866" cy="1575303"/>
              </a:xfrm>
              <a:prstGeom prst="rect">
                <a:avLst/>
              </a:prstGeom>
              <a:blipFill rotWithShape="0">
                <a:blip r:embed="rId2"/>
                <a:stretch>
                  <a:fillRect l="-1481" t="-5405" r="-741" b="-1158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字方塊 6"/>
          <p:cNvSpPr txBox="1"/>
          <p:nvPr/>
        </p:nvSpPr>
        <p:spPr>
          <a:xfrm>
            <a:off x="1422400" y="2750608"/>
            <a:ext cx="55710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/>
              <a:t>1. 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每個</a:t>
            </a:r>
            <a:r>
              <a:rPr lang="en-US" altLang="zh-TW" sz="3200" dirty="0" smtClean="0">
                <a:ea typeface="標楷體" panose="03000509000000000000" pitchFamily="65" charset="-120"/>
              </a:rPr>
              <a:t>item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都可以放進一個</a:t>
            </a:r>
            <a:r>
              <a:rPr lang="en-US" altLang="zh-TW" sz="3200" dirty="0" smtClean="0">
                <a:ea typeface="標楷體" panose="03000509000000000000" pitchFamily="65" charset="-120"/>
              </a:rPr>
              <a:t>bin,</a:t>
            </a:r>
            <a:endParaRPr lang="zh-TW" altLang="en-US" sz="32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1439334" y="3326340"/>
            <a:ext cx="55710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2</a:t>
            </a:r>
            <a:r>
              <a:rPr lang="en-US" altLang="zh-TW" sz="3200" dirty="0" smtClean="0"/>
              <a:t>. 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每個</a:t>
            </a:r>
            <a:r>
              <a:rPr lang="en-US" altLang="zh-TW" sz="3200" dirty="0" smtClean="0">
                <a:ea typeface="標楷體" panose="03000509000000000000" pitchFamily="65" charset="-120"/>
              </a:rPr>
              <a:t>bin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頂多裝</a:t>
            </a:r>
            <a:r>
              <a:rPr lang="en-US" altLang="zh-TW" sz="3200" dirty="0" smtClean="0">
                <a:ea typeface="標楷體" panose="03000509000000000000" pitchFamily="65" charset="-120"/>
              </a:rPr>
              <a:t>2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個</a:t>
            </a:r>
            <a:r>
              <a:rPr lang="en-US" altLang="zh-TW" sz="3200" dirty="0" smtClean="0">
                <a:ea typeface="標楷體" panose="03000509000000000000" pitchFamily="65" charset="-120"/>
              </a:rPr>
              <a:t>item,</a:t>
            </a:r>
            <a:endParaRPr lang="zh-TW" altLang="en-US" sz="32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1439333" y="3902074"/>
            <a:ext cx="71289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3</a:t>
            </a:r>
            <a:r>
              <a:rPr lang="en-US" altLang="zh-TW" sz="3200" dirty="0" smtClean="0"/>
              <a:t>. 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裝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在</a:t>
            </a:r>
            <a:r>
              <a:rPr lang="en-US" altLang="zh-TW" sz="3200" dirty="0" smtClean="0">
                <a:ea typeface="標楷體" panose="03000509000000000000" pitchFamily="65" charset="-120"/>
              </a:rPr>
              <a:t>bin</a:t>
            </a:r>
            <a:r>
              <a:rPr lang="zh-TW" altLang="en-US" sz="3200" dirty="0" smtClean="0">
                <a:ea typeface="標楷體" panose="03000509000000000000" pitchFamily="65" charset="-120"/>
              </a:rPr>
              <a:t>中的</a:t>
            </a:r>
            <a:r>
              <a:rPr lang="en-US" altLang="zh-TW" sz="3200" dirty="0" smtClean="0">
                <a:ea typeface="標楷體" panose="03000509000000000000" pitchFamily="65" charset="-120"/>
              </a:rPr>
              <a:t>item</a:t>
            </a:r>
            <a:r>
              <a:rPr lang="zh-TW" altLang="en-US" sz="3200" dirty="0" smtClean="0">
                <a:ea typeface="標楷體" panose="03000509000000000000" pitchFamily="65" charset="-120"/>
              </a:rPr>
              <a:t>總長度不可以超過</a:t>
            </a:r>
            <a:r>
              <a:rPr lang="en-US" altLang="zh-TW" sz="3200" dirty="0" smtClean="0">
                <a:ea typeface="標楷體" panose="03000509000000000000" pitchFamily="65" charset="-120"/>
              </a:rPr>
              <a:t>m,</a:t>
            </a:r>
            <a:endParaRPr lang="zh-TW" altLang="en-US" sz="32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874713" y="4572001"/>
            <a:ext cx="76877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請問</a:t>
            </a:r>
            <a:r>
              <a:rPr lang="zh-TW" altLang="en-US" sz="32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最少需要幾個</a:t>
            </a:r>
            <a:r>
              <a:rPr lang="en-US" altLang="zh-TW" sz="3200" dirty="0" smtClean="0">
                <a:solidFill>
                  <a:srgbClr val="FF0000"/>
                </a:solidFill>
                <a:ea typeface="標楷體" panose="03000509000000000000" pitchFamily="65" charset="-120"/>
              </a:rPr>
              <a:t>bin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才裝的下所有的</a:t>
            </a:r>
            <a:r>
              <a:rPr lang="en-US" altLang="zh-TW" sz="3200" dirty="0" smtClean="0">
                <a:ea typeface="標楷體" panose="03000509000000000000" pitchFamily="65" charset="-120"/>
              </a:rPr>
              <a:t>item?</a:t>
            </a:r>
            <a:endParaRPr lang="zh-TW" altLang="en-US" sz="3200" dirty="0"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76231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2063750" y="674695"/>
          <a:ext cx="8521080" cy="10941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2108"/>
                <a:gridCol w="852108"/>
                <a:gridCol w="852108"/>
                <a:gridCol w="852108"/>
                <a:gridCol w="852108"/>
                <a:gridCol w="852108"/>
                <a:gridCol w="852108"/>
                <a:gridCol w="852108"/>
                <a:gridCol w="852108"/>
                <a:gridCol w="852108"/>
              </a:tblGrid>
              <a:tr h="54707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1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2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3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4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5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6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7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8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9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10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</a:tr>
              <a:tr h="54707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70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15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30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35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10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80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20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35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10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30</a:t>
                      </a:r>
                      <a:endParaRPr lang="zh-TW" altLang="en-US" sz="28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9454399"/>
              </p:ext>
            </p:extLst>
          </p:nvPr>
        </p:nvGraphicFramePr>
        <p:xfrm>
          <a:off x="2063750" y="2574698"/>
          <a:ext cx="8521080" cy="10941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2108"/>
                <a:gridCol w="852108"/>
                <a:gridCol w="852108"/>
                <a:gridCol w="852108"/>
                <a:gridCol w="852108"/>
                <a:gridCol w="852108"/>
                <a:gridCol w="852108"/>
                <a:gridCol w="852108"/>
                <a:gridCol w="852108"/>
                <a:gridCol w="852108"/>
              </a:tblGrid>
              <a:tr h="54707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5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9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2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7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3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10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4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8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1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6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</a:tr>
              <a:tr h="54707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10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10</a:t>
                      </a:r>
                      <a:endParaRPr lang="zh-TW" altLang="en-US" sz="28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15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20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30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30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35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35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70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80</a:t>
                      </a:r>
                      <a:endParaRPr lang="zh-TW" altLang="en-US" sz="2800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5" name="直線單箭頭接點 4"/>
          <p:cNvCxnSpPr>
            <a:stCxn id="2" idx="2"/>
            <a:endCxn id="3" idx="0"/>
          </p:cNvCxnSpPr>
          <p:nvPr/>
        </p:nvCxnSpPr>
        <p:spPr>
          <a:xfrm>
            <a:off x="6324290" y="1768839"/>
            <a:ext cx="0" cy="80585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字方塊 6"/>
          <p:cNvSpPr txBox="1"/>
          <p:nvPr/>
        </p:nvSpPr>
        <p:spPr>
          <a:xfrm>
            <a:off x="6348413" y="1837509"/>
            <a:ext cx="34551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>
                <a:solidFill>
                  <a:prstClr val="black"/>
                </a:solidFill>
              </a:rPr>
              <a:t>Sorting (by length)</a:t>
            </a:r>
            <a:endParaRPr lang="zh-TW" altLang="en-US" sz="3200" dirty="0">
              <a:solidFill>
                <a:prstClr val="black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128319" y="4468180"/>
            <a:ext cx="979715" cy="158387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9" name="日期版面配置區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8B7F2-9744-4BFB-AF80-1F8B6106C52C}" type="datetime1">
              <a:rPr lang="zh-TW" altLang="en-US">
                <a:solidFill>
                  <a:prstClr val="black">
                    <a:tint val="75000"/>
                  </a:prstClr>
                </a:solidFill>
              </a:rPr>
              <a:pPr/>
              <a:t>2018/10/21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頁尾版面配置區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>
                <a:solidFill>
                  <a:prstClr val="black">
                    <a:tint val="75000"/>
                  </a:prstClr>
                </a:solidFill>
              </a:rPr>
              <a:t>UVa 1149 Bin Packing</a:t>
            </a: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投影片編號版面配置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87BEF-B4E1-46A6-B397-8D9B4E28028E}" type="slidenum">
              <a:rPr lang="zh-TW" altLang="en-US">
                <a:solidFill>
                  <a:prstClr val="black">
                    <a:tint val="75000"/>
                  </a:prstClr>
                </a:solidFill>
              </a:rPr>
              <a:pPr/>
              <a:t>20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603333" y="4479972"/>
            <a:ext cx="979715" cy="158387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047732" y="4479972"/>
            <a:ext cx="979715" cy="158387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509819" y="4479972"/>
            <a:ext cx="979715" cy="158387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7946733" y="4479972"/>
            <a:ext cx="979715" cy="158387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9416306" y="4479972"/>
            <a:ext cx="979715" cy="158387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936334" y="4974364"/>
            <a:ext cx="9307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>
                <a:solidFill>
                  <a:prstClr val="black"/>
                </a:solidFill>
              </a:rPr>
              <a:t>Bin</a:t>
            </a:r>
            <a:endParaRPr lang="zh-TW" altLang="en-US" sz="3600" dirty="0">
              <a:solidFill>
                <a:prstClr val="black"/>
              </a:solidFill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2307934" y="5382580"/>
            <a:ext cx="6204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prstClr val="black"/>
                </a:solidFill>
              </a:rPr>
              <a:t>80</a:t>
            </a:r>
            <a:endParaRPr lang="zh-TW" altLang="en-US" sz="2800" dirty="0">
              <a:solidFill>
                <a:prstClr val="black"/>
              </a:solidFill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3848263" y="5398202"/>
            <a:ext cx="6204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prstClr val="black"/>
                </a:solidFill>
              </a:rPr>
              <a:t>70</a:t>
            </a:r>
            <a:endParaRPr lang="zh-TW" altLang="en-US" sz="2800" dirty="0">
              <a:solidFill>
                <a:prstClr val="black"/>
              </a:solidFill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3840097" y="4785427"/>
            <a:ext cx="6204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prstClr val="black"/>
                </a:solidFill>
              </a:rPr>
              <a:t>10</a:t>
            </a:r>
            <a:endParaRPr lang="zh-TW" altLang="en-US" sz="2800" dirty="0">
              <a:solidFill>
                <a:prstClr val="black"/>
              </a:solidFill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5301505" y="5398202"/>
            <a:ext cx="6204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prstClr val="black"/>
                </a:solidFill>
              </a:rPr>
              <a:t>35</a:t>
            </a:r>
            <a:endParaRPr lang="zh-TW" altLang="en-US" sz="2800" dirty="0">
              <a:solidFill>
                <a:prstClr val="black"/>
              </a:solidFill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5298785" y="4785427"/>
            <a:ext cx="6204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>
                <a:solidFill>
                  <a:prstClr val="black"/>
                </a:solidFill>
              </a:rPr>
              <a:t>10</a:t>
            </a:r>
            <a:endParaRPr lang="zh-TW" altLang="en-US" sz="2800" dirty="0">
              <a:solidFill>
                <a:prstClr val="black"/>
              </a:solidFill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6694877" y="5398202"/>
            <a:ext cx="6204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>
                <a:solidFill>
                  <a:prstClr val="black"/>
                </a:solidFill>
              </a:rPr>
              <a:t>35</a:t>
            </a:r>
            <a:endParaRPr lang="zh-TW" altLang="en-US" sz="2800" dirty="0">
              <a:solidFill>
                <a:prstClr val="black"/>
              </a:solidFill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6708484" y="4785427"/>
            <a:ext cx="6204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>
                <a:solidFill>
                  <a:prstClr val="black"/>
                </a:solidFill>
              </a:rPr>
              <a:t>15</a:t>
            </a:r>
            <a:endParaRPr lang="zh-TW" altLang="en-US" sz="2800" dirty="0">
              <a:solidFill>
                <a:prstClr val="black"/>
              </a:solidFill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8148120" y="5393466"/>
            <a:ext cx="6204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>
                <a:solidFill>
                  <a:prstClr val="black"/>
                </a:solidFill>
              </a:rPr>
              <a:t>30</a:t>
            </a:r>
            <a:endParaRPr lang="zh-TW" altLang="en-US" sz="2800" dirty="0">
              <a:solidFill>
                <a:prstClr val="black"/>
              </a:solidFill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8148120" y="4785427"/>
            <a:ext cx="6204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>
                <a:solidFill>
                  <a:prstClr val="black"/>
                </a:solidFill>
              </a:rPr>
              <a:t>20</a:t>
            </a:r>
            <a:endParaRPr lang="zh-TW" altLang="en-US" sz="2800" dirty="0">
              <a:solidFill>
                <a:prstClr val="black"/>
              </a:solidFill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9634020" y="5398202"/>
            <a:ext cx="559291" cy="52322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zh-TW" sz="2800" dirty="0" smtClean="0">
                <a:solidFill>
                  <a:prstClr val="black"/>
                </a:solidFill>
              </a:rPr>
              <a:t>30</a:t>
            </a:r>
            <a:endParaRPr lang="zh-TW" altLang="en-US" sz="2800" dirty="0">
              <a:solidFill>
                <a:prstClr val="black"/>
              </a:solidFill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2441043" y="6029372"/>
            <a:ext cx="4659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prstClr val="black"/>
                </a:solidFill>
              </a:rPr>
              <a:t>1</a:t>
            </a:r>
            <a:endParaRPr lang="zh-TW" altLang="en-US" sz="2800" dirty="0">
              <a:solidFill>
                <a:prstClr val="black"/>
              </a:solidFill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3971867" y="6029372"/>
            <a:ext cx="4659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prstClr val="black"/>
                </a:solidFill>
              </a:rPr>
              <a:t>2</a:t>
            </a:r>
            <a:endParaRPr lang="zh-TW" altLang="en-US" sz="2800" dirty="0">
              <a:solidFill>
                <a:prstClr val="black"/>
              </a:solidFill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5445825" y="6029372"/>
            <a:ext cx="4659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prstClr val="black"/>
                </a:solidFill>
              </a:rPr>
              <a:t>3</a:t>
            </a:r>
            <a:endParaRPr lang="zh-TW" altLang="en-US" sz="2800" dirty="0">
              <a:solidFill>
                <a:prstClr val="black"/>
              </a:solidFill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6824249" y="6029372"/>
            <a:ext cx="4659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prstClr val="black"/>
                </a:solidFill>
              </a:rPr>
              <a:t>4</a:t>
            </a:r>
            <a:endParaRPr lang="zh-TW" altLang="en-US" sz="2800" dirty="0">
              <a:solidFill>
                <a:prstClr val="black"/>
              </a:solidFill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8257264" y="6029372"/>
            <a:ext cx="4659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prstClr val="black"/>
                </a:solidFill>
              </a:rPr>
              <a:t>5</a:t>
            </a:r>
            <a:endParaRPr lang="zh-TW" altLang="en-US" sz="2800" dirty="0">
              <a:solidFill>
                <a:prstClr val="black"/>
              </a:solidFill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9731223" y="6029372"/>
            <a:ext cx="4659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prstClr val="black"/>
                </a:solidFill>
              </a:rPr>
              <a:t>6</a:t>
            </a:r>
            <a:endParaRPr lang="zh-TW" altLang="en-US" sz="2800" dirty="0">
              <a:solidFill>
                <a:prstClr val="black"/>
              </a:solidFill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5862509" y="3532633"/>
            <a:ext cx="6277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zh-TW" sz="3200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Δ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5905727" y="3880375"/>
            <a:ext cx="11464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right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5542338" y="3529945"/>
            <a:ext cx="6277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zh-TW" sz="3200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Δ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5218996" y="3896711"/>
            <a:ext cx="8243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left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字方塊 39"/>
              <p:cNvSpPr txBox="1"/>
              <p:nvPr/>
            </p:nvSpPr>
            <p:spPr>
              <a:xfrm>
                <a:off x="692727" y="1302328"/>
                <a:ext cx="149629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 smtClean="0">
                    <a:solidFill>
                      <a:prstClr val="black"/>
                    </a:solidFill>
                  </a:rPr>
                  <a:t>Length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TW" sz="24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zh-TW" altLang="en-US" sz="24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40" name="文字方塊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727" y="1302328"/>
                <a:ext cx="1496291" cy="461665"/>
              </a:xfrm>
              <a:prstGeom prst="rect">
                <a:avLst/>
              </a:prstGeom>
              <a:blipFill rotWithShape="0">
                <a:blip r:embed="rId3"/>
                <a:stretch>
                  <a:fillRect l="-6531" t="-10667" b="-30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文字方塊 40"/>
          <p:cNvSpPr txBox="1"/>
          <p:nvPr/>
        </p:nvSpPr>
        <p:spPr>
          <a:xfrm>
            <a:off x="1620982" y="748146"/>
            <a:ext cx="3879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i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zh-TW" altLang="en-US" sz="2400" i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字方塊 41"/>
              <p:cNvSpPr txBox="1"/>
              <p:nvPr/>
            </p:nvSpPr>
            <p:spPr>
              <a:xfrm>
                <a:off x="734290" y="3131128"/>
                <a:ext cx="149629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 smtClean="0">
                    <a:solidFill>
                      <a:prstClr val="black"/>
                    </a:solidFill>
                  </a:rPr>
                  <a:t>Length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TW" sz="24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zh-TW" altLang="en-US" sz="24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42" name="文字方塊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290" y="3131128"/>
                <a:ext cx="1496291" cy="461665"/>
              </a:xfrm>
              <a:prstGeom prst="rect">
                <a:avLst/>
              </a:prstGeom>
              <a:blipFill rotWithShape="0">
                <a:blip r:embed="rId4"/>
                <a:stretch>
                  <a:fillRect l="-6098" t="-10667" b="-30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文字方塊 42"/>
          <p:cNvSpPr txBox="1"/>
          <p:nvPr/>
        </p:nvSpPr>
        <p:spPr>
          <a:xfrm>
            <a:off x="1662545" y="2576946"/>
            <a:ext cx="3879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i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zh-TW" altLang="en-US" sz="2400" i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文字方塊 43"/>
          <p:cNvSpPr txBox="1"/>
          <p:nvPr/>
        </p:nvSpPr>
        <p:spPr>
          <a:xfrm>
            <a:off x="1587497" y="4260362"/>
            <a:ext cx="6204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>
                <a:solidFill>
                  <a:srgbClr val="FF0000"/>
                </a:solidFill>
              </a:rPr>
              <a:t>80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45" name="文字方塊 44"/>
          <p:cNvSpPr txBox="1"/>
          <p:nvPr/>
        </p:nvSpPr>
        <p:spPr>
          <a:xfrm>
            <a:off x="1504370" y="5781175"/>
            <a:ext cx="6204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800" dirty="0" smtClean="0">
                <a:solidFill>
                  <a:srgbClr val="FF0000"/>
                </a:solidFill>
              </a:rPr>
              <a:t>0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47" name="文字方塊 46"/>
          <p:cNvSpPr txBox="1"/>
          <p:nvPr/>
        </p:nvSpPr>
        <p:spPr>
          <a:xfrm>
            <a:off x="7841673" y="3782290"/>
            <a:ext cx="18010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>
                <a:solidFill>
                  <a:prstClr val="black"/>
                </a:solidFill>
              </a:rPr>
              <a:t>Output: </a:t>
            </a:r>
            <a:r>
              <a:rPr lang="en-US" altLang="zh-TW" sz="3200" dirty="0" smtClean="0">
                <a:solidFill>
                  <a:srgbClr val="FF0000"/>
                </a:solidFill>
              </a:rPr>
              <a:t>6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p:sp>
        <p:nvSpPr>
          <p:cNvPr id="48" name="文字方塊 47"/>
          <p:cNvSpPr txBox="1"/>
          <p:nvPr/>
        </p:nvSpPr>
        <p:spPr>
          <a:xfrm>
            <a:off x="0" y="0"/>
            <a:ext cx="381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 smtClean="0">
                <a:solidFill>
                  <a:prstClr val="black"/>
                </a:solidFill>
              </a:rPr>
              <a:t>Greedy Method 2</a:t>
            </a:r>
            <a:endParaRPr lang="zh-TW" altLang="en-US" sz="3200" b="1" dirty="0">
              <a:solidFill>
                <a:prstClr val="black"/>
              </a:solidFill>
            </a:endParaRPr>
          </a:p>
        </p:txBody>
      </p:sp>
      <p:sp>
        <p:nvSpPr>
          <p:cNvPr id="49" name="文字方塊 48"/>
          <p:cNvSpPr txBox="1"/>
          <p:nvPr/>
        </p:nvSpPr>
        <p:spPr>
          <a:xfrm>
            <a:off x="5361709" y="0"/>
            <a:ext cx="15655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>
                <a:solidFill>
                  <a:prstClr val="black"/>
                </a:solidFill>
              </a:rPr>
              <a:t>Step 7</a:t>
            </a:r>
            <a:endParaRPr lang="zh-TW" altLang="en-US" sz="2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1311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CA83-ECA6-4898-9A40-20C7545AEE9B}" type="datetime1">
              <a:rPr lang="zh-TW" altLang="en-US" smtClean="0"/>
              <a:t>2018/10/21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1149 Bin Packing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87BEF-B4E1-46A6-B397-8D9B4E28028E}" type="slidenum">
              <a:rPr lang="zh-TW" altLang="en-US" smtClean="0"/>
              <a:t>21</a:t>
            </a:fld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399404" y="117693"/>
            <a:ext cx="11792596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# include&lt;</a:t>
            </a:r>
            <a:r>
              <a:rPr lang="en-US" altLang="zh-TW" sz="2400" dirty="0" err="1"/>
              <a:t>iostream</a:t>
            </a:r>
            <a:r>
              <a:rPr lang="en-US" altLang="zh-TW" sz="2400" dirty="0"/>
              <a:t>&gt;</a:t>
            </a:r>
          </a:p>
          <a:p>
            <a:r>
              <a:rPr lang="en-US" altLang="zh-TW" sz="2400" dirty="0"/>
              <a:t># include&lt;</a:t>
            </a:r>
            <a:r>
              <a:rPr lang="en-US" altLang="zh-TW" sz="2400" dirty="0" err="1"/>
              <a:t>cstdio</a:t>
            </a:r>
            <a:r>
              <a:rPr lang="en-US" altLang="zh-TW" sz="2400" dirty="0"/>
              <a:t>&gt;</a:t>
            </a:r>
          </a:p>
          <a:p>
            <a:r>
              <a:rPr lang="en-US" altLang="zh-TW" sz="2400" dirty="0"/>
              <a:t># include&lt;</a:t>
            </a:r>
            <a:r>
              <a:rPr lang="en-US" altLang="zh-TW" sz="2400" dirty="0" err="1"/>
              <a:t>cstring</a:t>
            </a:r>
            <a:r>
              <a:rPr lang="en-US" altLang="zh-TW" sz="2400" dirty="0"/>
              <a:t>&gt;</a:t>
            </a:r>
          </a:p>
          <a:p>
            <a:r>
              <a:rPr lang="en-US" altLang="zh-TW" sz="2400" dirty="0"/>
              <a:t># include&lt;algorithm&gt;</a:t>
            </a:r>
          </a:p>
          <a:p>
            <a:r>
              <a:rPr lang="en-US" altLang="zh-TW" sz="2400" dirty="0"/>
              <a:t>using namespace </a:t>
            </a:r>
            <a:r>
              <a:rPr lang="en-US" altLang="zh-TW" sz="2400" dirty="0" err="1"/>
              <a:t>std</a:t>
            </a:r>
            <a:r>
              <a:rPr lang="en-US" altLang="zh-TW" sz="2400" dirty="0" smtClean="0"/>
              <a:t>; </a:t>
            </a:r>
            <a:endParaRPr lang="en-US" altLang="zh-TW" sz="2400" dirty="0"/>
          </a:p>
          <a:p>
            <a:r>
              <a:rPr lang="en-US" altLang="zh-TW" sz="2400" dirty="0" err="1"/>
              <a:t>int</a:t>
            </a:r>
            <a:r>
              <a:rPr lang="en-US" altLang="zh-TW" sz="2400" dirty="0"/>
              <a:t> a[100005</a:t>
            </a:r>
            <a:r>
              <a:rPr lang="en-US" altLang="zh-TW" sz="2400" dirty="0" smtClean="0"/>
              <a:t>];</a:t>
            </a:r>
            <a:endParaRPr lang="en-US" altLang="zh-TW" sz="2400" dirty="0"/>
          </a:p>
          <a:p>
            <a:r>
              <a:rPr lang="en-US" altLang="zh-TW" sz="2400" dirty="0" err="1">
                <a:solidFill>
                  <a:srgbClr val="FF0000"/>
                </a:solidFill>
              </a:rPr>
              <a:t>int</a:t>
            </a:r>
            <a:r>
              <a:rPr lang="en-US" altLang="zh-TW" sz="2400" dirty="0">
                <a:solidFill>
                  <a:srgbClr val="FF0000"/>
                </a:solidFill>
              </a:rPr>
              <a:t> solve(</a:t>
            </a:r>
            <a:r>
              <a:rPr lang="en-US" altLang="zh-TW" sz="2400" dirty="0" err="1">
                <a:solidFill>
                  <a:srgbClr val="FF0000"/>
                </a:solidFill>
              </a:rPr>
              <a:t>int</a:t>
            </a:r>
            <a:r>
              <a:rPr lang="en-US" altLang="zh-TW" sz="2400" dirty="0">
                <a:solidFill>
                  <a:srgbClr val="FF0000"/>
                </a:solidFill>
              </a:rPr>
              <a:t> </a:t>
            </a:r>
            <a:r>
              <a:rPr lang="en-US" altLang="zh-TW" sz="2400" dirty="0" err="1">
                <a:solidFill>
                  <a:srgbClr val="FF0000"/>
                </a:solidFill>
              </a:rPr>
              <a:t>n,int</a:t>
            </a:r>
            <a:r>
              <a:rPr lang="en-US" altLang="zh-TW" sz="2400" dirty="0">
                <a:solidFill>
                  <a:srgbClr val="FF0000"/>
                </a:solidFill>
              </a:rPr>
              <a:t> m</a:t>
            </a:r>
            <a:r>
              <a:rPr lang="en-US" altLang="zh-TW" sz="2400" dirty="0" smtClean="0">
                <a:solidFill>
                  <a:srgbClr val="FF0000"/>
                </a:solidFill>
              </a:rPr>
              <a:t>)   </a:t>
            </a:r>
            <a:r>
              <a:rPr lang="en-US" altLang="zh-TW" sz="2400" dirty="0" smtClean="0">
                <a:solidFill>
                  <a:srgbClr val="0070C0"/>
                </a:solidFill>
              </a:rPr>
              <a:t>// </a:t>
            </a:r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尋找最少的</a:t>
            </a:r>
            <a:r>
              <a:rPr lang="en-US" altLang="zh-TW" sz="2400" dirty="0" smtClean="0">
                <a:solidFill>
                  <a:srgbClr val="0070C0"/>
                </a:solidFill>
              </a:rPr>
              <a:t>bin</a:t>
            </a:r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數</a:t>
            </a:r>
            <a:r>
              <a:rPr lang="en-US" altLang="zh-TW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en-US" altLang="zh-TW" sz="2400" dirty="0" smtClean="0">
                <a:solidFill>
                  <a:srgbClr val="0070C0"/>
                </a:solidFill>
                <a:ea typeface="標楷體" panose="03000509000000000000" pitchFamily="65" charset="-120"/>
              </a:rPr>
              <a:t> </a:t>
            </a:r>
            <a:r>
              <a:rPr lang="en-US" altLang="zh-TW" sz="2400" dirty="0" smtClean="0">
                <a:solidFill>
                  <a:srgbClr val="0070C0"/>
                </a:solidFill>
                <a:ea typeface="+mj-ea"/>
              </a:rPr>
              <a:t>n:item</a:t>
            </a:r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總個數</a:t>
            </a:r>
            <a:r>
              <a:rPr lang="en-US" altLang="zh-TW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, </a:t>
            </a:r>
            <a:r>
              <a:rPr lang="en-US" altLang="zh-TW" sz="2400" dirty="0" smtClean="0">
                <a:solidFill>
                  <a:srgbClr val="0070C0"/>
                </a:solidFill>
                <a:ea typeface="標楷體" panose="03000509000000000000" pitchFamily="65" charset="-120"/>
              </a:rPr>
              <a:t>m: bin</a:t>
            </a:r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的容量</a:t>
            </a:r>
            <a:endParaRPr lang="en-US" altLang="zh-TW" sz="2400" dirty="0" smtClean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400" dirty="0" smtClean="0"/>
              <a:t>{</a:t>
            </a:r>
            <a:endParaRPr lang="en-US" altLang="zh-TW" sz="2400" dirty="0"/>
          </a:p>
          <a:p>
            <a:r>
              <a:rPr lang="en-US" altLang="zh-TW" sz="2400" dirty="0"/>
              <a:t>    </a:t>
            </a:r>
            <a:r>
              <a:rPr lang="en-US" altLang="zh-TW" sz="2400" dirty="0" err="1"/>
              <a:t>int</a:t>
            </a:r>
            <a:r>
              <a:rPr lang="en-US" altLang="zh-TW" sz="2400" dirty="0"/>
              <a:t> l=0,r=n-1,ans=0</a:t>
            </a:r>
            <a:r>
              <a:rPr lang="en-US" altLang="zh-TW" sz="2400" dirty="0" smtClean="0"/>
              <a:t>;</a:t>
            </a:r>
            <a:r>
              <a:rPr lang="zh-TW" altLang="en-US" sz="2400" dirty="0" smtClean="0"/>
              <a:t>                                   </a:t>
            </a:r>
            <a:r>
              <a:rPr lang="en-US" altLang="zh-TW" sz="2400" dirty="0" smtClean="0">
                <a:solidFill>
                  <a:srgbClr val="0070C0"/>
                </a:solidFill>
              </a:rPr>
              <a:t>// l: left, r:right, </a:t>
            </a:r>
            <a:r>
              <a:rPr lang="en-US" altLang="zh-TW" sz="2400" dirty="0" err="1" smtClean="0">
                <a:solidFill>
                  <a:srgbClr val="0070C0"/>
                </a:solidFill>
              </a:rPr>
              <a:t>ans</a:t>
            </a:r>
            <a:r>
              <a:rPr lang="en-US" altLang="zh-TW" sz="2400" dirty="0" smtClean="0">
                <a:solidFill>
                  <a:srgbClr val="0070C0"/>
                </a:solidFill>
              </a:rPr>
              <a:t>: </a:t>
            </a:r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所需</a:t>
            </a:r>
            <a:r>
              <a:rPr lang="en-US" altLang="zh-TW" sz="2400" dirty="0" smtClean="0">
                <a:solidFill>
                  <a:srgbClr val="0070C0"/>
                </a:solidFill>
              </a:rPr>
              <a:t>bin</a:t>
            </a:r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數</a:t>
            </a:r>
            <a:endParaRPr lang="en-US" altLang="zh-TW" sz="2400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400" dirty="0"/>
              <a:t>    </a:t>
            </a:r>
            <a:r>
              <a:rPr lang="en-US" altLang="zh-TW" sz="2400" dirty="0" smtClean="0"/>
              <a:t>while (l &lt; r) {                                               </a:t>
            </a:r>
            <a:r>
              <a:rPr lang="en-US" altLang="zh-TW" sz="2400" dirty="0" smtClean="0">
                <a:solidFill>
                  <a:srgbClr val="0070C0"/>
                </a:solidFill>
              </a:rPr>
              <a:t>//</a:t>
            </a:r>
            <a:r>
              <a:rPr lang="zh-TW" altLang="en-US" sz="2400" dirty="0" smtClean="0">
                <a:solidFill>
                  <a:srgbClr val="0070C0"/>
                </a:solidFill>
              </a:rPr>
              <a:t> </a:t>
            </a:r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剩下至少</a:t>
            </a:r>
            <a:r>
              <a:rPr lang="en-US" altLang="zh-TW" sz="2400" dirty="0" smtClean="0">
                <a:solidFill>
                  <a:srgbClr val="0070C0"/>
                </a:solidFill>
              </a:rPr>
              <a:t>2</a:t>
            </a:r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個</a:t>
            </a:r>
            <a:r>
              <a:rPr lang="en-US" altLang="zh-TW" sz="2400" dirty="0" smtClean="0">
                <a:solidFill>
                  <a:srgbClr val="0070C0"/>
                </a:solidFill>
              </a:rPr>
              <a:t>item, </a:t>
            </a:r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檢查新</a:t>
            </a:r>
            <a:r>
              <a:rPr lang="en-US" altLang="zh-TW" sz="2400" dirty="0" smtClean="0">
                <a:solidFill>
                  <a:srgbClr val="0070C0"/>
                </a:solidFill>
              </a:rPr>
              <a:t>bin</a:t>
            </a:r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可以裝下那些</a:t>
            </a:r>
            <a:r>
              <a:rPr lang="en-US" altLang="zh-TW" sz="2400" dirty="0" smtClean="0">
                <a:solidFill>
                  <a:srgbClr val="0070C0"/>
                </a:solidFill>
              </a:rPr>
              <a:t>item</a:t>
            </a:r>
            <a:endParaRPr lang="en-US" altLang="zh-TW" sz="2400" dirty="0">
              <a:solidFill>
                <a:srgbClr val="0070C0"/>
              </a:solidFill>
            </a:endParaRPr>
          </a:p>
          <a:p>
            <a:r>
              <a:rPr lang="en-US" altLang="zh-TW" sz="2400" dirty="0"/>
              <a:t>    </a:t>
            </a:r>
            <a:r>
              <a:rPr lang="en-US" altLang="zh-TW" sz="2400" dirty="0" smtClean="0"/>
              <a:t>    if </a:t>
            </a:r>
            <a:r>
              <a:rPr lang="en-US" altLang="zh-TW" sz="2400" dirty="0"/>
              <a:t>(a[r-1]+a[r]&lt;=m) r=r-2</a:t>
            </a:r>
            <a:r>
              <a:rPr lang="en-US" altLang="zh-TW" sz="2400" dirty="0" smtClean="0"/>
              <a:t>;                     </a:t>
            </a:r>
            <a:r>
              <a:rPr lang="en-US" altLang="zh-TW" sz="2400" dirty="0" smtClean="0">
                <a:solidFill>
                  <a:srgbClr val="0070C0"/>
                </a:solidFill>
              </a:rPr>
              <a:t>// </a:t>
            </a:r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最大的</a:t>
            </a:r>
            <a:r>
              <a:rPr lang="en-US" altLang="zh-TW" sz="2400" dirty="0" smtClean="0">
                <a:solidFill>
                  <a:srgbClr val="0070C0"/>
                </a:solidFill>
              </a:rPr>
              <a:t>2</a:t>
            </a:r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個</a:t>
            </a:r>
            <a:r>
              <a:rPr lang="en-US" altLang="zh-TW" sz="2400" dirty="0" smtClean="0">
                <a:solidFill>
                  <a:srgbClr val="0070C0"/>
                </a:solidFill>
              </a:rPr>
              <a:t>item</a:t>
            </a:r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裝</a:t>
            </a:r>
            <a:r>
              <a:rPr lang="zh-TW" altLang="en-US" sz="24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下</a:t>
            </a:r>
            <a:endParaRPr lang="en-US" altLang="zh-TW" sz="2400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400" dirty="0"/>
              <a:t>         </a:t>
            </a:r>
            <a:r>
              <a:rPr lang="en-US" altLang="zh-TW" sz="2400" dirty="0" smtClean="0"/>
              <a:t>     </a:t>
            </a:r>
            <a:r>
              <a:rPr lang="en-US" altLang="zh-TW" sz="2400" dirty="0"/>
              <a:t>else if(a[l]+a[r]&lt;=m</a:t>
            </a:r>
            <a:r>
              <a:rPr lang="en-US" altLang="zh-TW" sz="2400" dirty="0" smtClean="0"/>
              <a:t>)   { </a:t>
            </a:r>
            <a:r>
              <a:rPr lang="en-US" altLang="zh-TW" sz="2400" dirty="0"/>
              <a:t>++l,--r; </a:t>
            </a:r>
            <a:r>
              <a:rPr lang="en-US" altLang="zh-TW" sz="2400" dirty="0" smtClean="0"/>
              <a:t>}</a:t>
            </a:r>
            <a:r>
              <a:rPr lang="zh-TW" altLang="en-US" sz="2400" dirty="0" smtClean="0"/>
              <a:t>   </a:t>
            </a:r>
            <a:r>
              <a:rPr lang="en-US" altLang="zh-TW" sz="2400" dirty="0" smtClean="0">
                <a:solidFill>
                  <a:srgbClr val="0070C0"/>
                </a:solidFill>
              </a:rPr>
              <a:t>// </a:t>
            </a:r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最大與最小的</a:t>
            </a:r>
            <a:r>
              <a:rPr lang="en-US" altLang="zh-TW" sz="2400" dirty="0" smtClean="0">
                <a:solidFill>
                  <a:srgbClr val="0070C0"/>
                </a:solidFill>
              </a:rPr>
              <a:t>item</a:t>
            </a:r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裝的下</a:t>
            </a:r>
            <a:endParaRPr lang="en-US" altLang="zh-TW" sz="2400" dirty="0"/>
          </a:p>
          <a:p>
            <a:r>
              <a:rPr lang="en-US" altLang="zh-TW" sz="2400" dirty="0"/>
              <a:t>          </a:t>
            </a:r>
            <a:r>
              <a:rPr lang="en-US" altLang="zh-TW" sz="2400" dirty="0" smtClean="0"/>
              <a:t>               else   --</a:t>
            </a:r>
            <a:r>
              <a:rPr lang="en-US" altLang="zh-TW" sz="2400" dirty="0"/>
              <a:t>r</a:t>
            </a:r>
            <a:r>
              <a:rPr lang="en-US" altLang="zh-TW" sz="2400" dirty="0" smtClean="0"/>
              <a:t>;</a:t>
            </a:r>
            <a:r>
              <a:rPr lang="zh-TW" altLang="en-US" sz="2400" dirty="0" smtClean="0"/>
              <a:t>                                </a:t>
            </a:r>
            <a:r>
              <a:rPr lang="en-US" altLang="zh-TW" sz="2400" dirty="0" smtClean="0">
                <a:solidFill>
                  <a:srgbClr val="0070C0"/>
                </a:solidFill>
              </a:rPr>
              <a:t>// </a:t>
            </a:r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只有裝的下最大的</a:t>
            </a:r>
            <a:r>
              <a:rPr lang="en-US" altLang="zh-TW" sz="2400" dirty="0" smtClean="0">
                <a:solidFill>
                  <a:srgbClr val="0070C0"/>
                </a:solidFill>
              </a:rPr>
              <a:t>item</a:t>
            </a:r>
            <a:endParaRPr lang="en-US" altLang="zh-TW" sz="2400" dirty="0">
              <a:solidFill>
                <a:srgbClr val="0070C0"/>
              </a:solidFill>
            </a:endParaRPr>
          </a:p>
          <a:p>
            <a:r>
              <a:rPr lang="en-US" altLang="zh-TW" sz="2400" dirty="0"/>
              <a:t>        ++</a:t>
            </a:r>
            <a:r>
              <a:rPr lang="en-US" altLang="zh-TW" sz="2400" dirty="0" err="1"/>
              <a:t>ans</a:t>
            </a:r>
            <a:r>
              <a:rPr lang="en-US" altLang="zh-TW" sz="2400" dirty="0" smtClean="0"/>
              <a:t>;                                                    </a:t>
            </a:r>
            <a:r>
              <a:rPr lang="en-US" altLang="zh-TW" sz="2400" dirty="0" smtClean="0">
                <a:solidFill>
                  <a:srgbClr val="0070C0"/>
                </a:solidFill>
              </a:rPr>
              <a:t>// bin</a:t>
            </a:r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數目加</a:t>
            </a:r>
            <a:r>
              <a:rPr lang="en-US" altLang="zh-TW" sz="2400" dirty="0" smtClean="0">
                <a:solidFill>
                  <a:srgbClr val="0070C0"/>
                </a:solidFill>
              </a:rPr>
              <a:t>1</a:t>
            </a:r>
            <a:endParaRPr lang="en-US" altLang="zh-TW" sz="2400" dirty="0">
              <a:solidFill>
                <a:srgbClr val="0070C0"/>
              </a:solidFill>
            </a:endParaRPr>
          </a:p>
          <a:p>
            <a:r>
              <a:rPr lang="en-US" altLang="zh-TW" sz="2400" dirty="0"/>
              <a:t>    }</a:t>
            </a:r>
          </a:p>
          <a:p>
            <a:r>
              <a:rPr lang="en-US" altLang="zh-TW" sz="2400" dirty="0"/>
              <a:t>    if (l==r) ++</a:t>
            </a:r>
            <a:r>
              <a:rPr lang="en-US" altLang="zh-TW" sz="2400" dirty="0" err="1"/>
              <a:t>ans</a:t>
            </a:r>
            <a:r>
              <a:rPr lang="en-US" altLang="zh-TW" sz="2400" dirty="0" smtClean="0"/>
              <a:t>;                                         </a:t>
            </a:r>
            <a:r>
              <a:rPr lang="en-US" altLang="zh-TW" sz="2400" dirty="0" smtClean="0">
                <a:solidFill>
                  <a:srgbClr val="0070C0"/>
                </a:solidFill>
              </a:rPr>
              <a:t>// </a:t>
            </a:r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只剩</a:t>
            </a:r>
            <a:r>
              <a:rPr lang="en-US" altLang="zh-TW" sz="2400" dirty="0" smtClean="0">
                <a:solidFill>
                  <a:srgbClr val="0070C0"/>
                </a:solidFill>
              </a:rPr>
              <a:t>1</a:t>
            </a:r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個</a:t>
            </a:r>
            <a:r>
              <a:rPr lang="en-US" altLang="zh-TW" sz="2400" dirty="0" smtClean="0">
                <a:solidFill>
                  <a:srgbClr val="0070C0"/>
                </a:solidFill>
              </a:rPr>
              <a:t>item,</a:t>
            </a:r>
            <a:r>
              <a:rPr lang="zh-TW" altLang="en-US" sz="2400" dirty="0" smtClean="0">
                <a:solidFill>
                  <a:srgbClr val="0070C0"/>
                </a:solidFill>
              </a:rPr>
              <a:t> </a:t>
            </a:r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裝</a:t>
            </a:r>
            <a:r>
              <a:rPr lang="zh-TW" altLang="en-US" sz="24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進</a:t>
            </a:r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下一個新</a:t>
            </a:r>
            <a:r>
              <a:rPr lang="en-US" altLang="zh-TW" sz="2400" dirty="0" smtClean="0">
                <a:solidFill>
                  <a:srgbClr val="0070C0"/>
                </a:solidFill>
              </a:rPr>
              <a:t>bin</a:t>
            </a:r>
            <a:endParaRPr lang="en-US" altLang="zh-TW" sz="2400" dirty="0">
              <a:solidFill>
                <a:srgbClr val="0070C0"/>
              </a:solidFill>
            </a:endParaRPr>
          </a:p>
          <a:p>
            <a:r>
              <a:rPr lang="en-US" altLang="zh-TW" sz="2400" dirty="0"/>
              <a:t>    return </a:t>
            </a:r>
            <a:r>
              <a:rPr lang="en-US" altLang="zh-TW" sz="2400" dirty="0" err="1"/>
              <a:t>ans</a:t>
            </a:r>
            <a:r>
              <a:rPr lang="en-US" altLang="zh-TW" sz="2400" dirty="0"/>
              <a:t>;</a:t>
            </a:r>
          </a:p>
          <a:p>
            <a:r>
              <a:rPr lang="en-US" altLang="zh-TW" sz="2400" dirty="0"/>
              <a:t>}</a:t>
            </a:r>
            <a:endParaRPr lang="zh-TW" altLang="en-US" sz="24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6415791" y="0"/>
            <a:ext cx="381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 smtClean="0"/>
              <a:t>Greedy Method 1</a:t>
            </a:r>
            <a:endParaRPr lang="zh-TW" altLang="en-US" sz="3200" b="1" dirty="0"/>
          </a:p>
        </p:txBody>
      </p:sp>
      <p:sp>
        <p:nvSpPr>
          <p:cNvPr id="7" name="文字方塊 6"/>
          <p:cNvSpPr txBox="1"/>
          <p:nvPr/>
        </p:nvSpPr>
        <p:spPr>
          <a:xfrm>
            <a:off x="6445956" y="609600"/>
            <a:ext cx="31721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err="1" smtClean="0"/>
              <a:t>UVa</a:t>
            </a:r>
            <a:r>
              <a:rPr lang="en-US" altLang="zh-TW" sz="2800" dirty="0" smtClean="0"/>
              <a:t> 1149 Code (1/2</a:t>
            </a:r>
            <a:r>
              <a:rPr lang="en-US" altLang="zh-TW" sz="2400" dirty="0" smtClean="0"/>
              <a:t>)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640758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3E793-2D4D-4D65-A57C-18C020467414}" type="datetime1">
              <a:rPr lang="zh-TW" altLang="en-US" smtClean="0"/>
              <a:t>2018/10/21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1149 Bin Packing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87BEF-B4E1-46A6-B397-8D9B4E28028E}" type="slidenum">
              <a:rPr lang="zh-TW" altLang="en-US" smtClean="0"/>
              <a:t>22</a:t>
            </a:fld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569625" y="359764"/>
            <a:ext cx="1047090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err="1">
                <a:solidFill>
                  <a:srgbClr val="FF0000"/>
                </a:solidFill>
              </a:rPr>
              <a:t>int</a:t>
            </a:r>
            <a:r>
              <a:rPr lang="en-US" altLang="zh-TW" sz="2400" dirty="0">
                <a:solidFill>
                  <a:srgbClr val="FF0000"/>
                </a:solidFill>
              </a:rPr>
              <a:t> main()</a:t>
            </a:r>
          </a:p>
          <a:p>
            <a:r>
              <a:rPr lang="en-US" altLang="zh-TW" sz="2400" dirty="0"/>
              <a:t>{</a:t>
            </a:r>
          </a:p>
          <a:p>
            <a:r>
              <a:rPr lang="en-US" altLang="zh-TW" sz="2400" dirty="0"/>
              <a:t>    </a:t>
            </a:r>
            <a:r>
              <a:rPr lang="en-US" altLang="zh-TW" sz="2400" dirty="0" err="1"/>
              <a:t>int</a:t>
            </a:r>
            <a:r>
              <a:rPr lang="en-US" altLang="zh-TW" sz="2400" dirty="0"/>
              <a:t> </a:t>
            </a:r>
            <a:r>
              <a:rPr lang="en-US" altLang="zh-TW" sz="2400" dirty="0" err="1"/>
              <a:t>T,n,m</a:t>
            </a:r>
            <a:r>
              <a:rPr lang="en-US" altLang="zh-TW" sz="2400" dirty="0"/>
              <a:t>;</a:t>
            </a:r>
          </a:p>
          <a:p>
            <a:r>
              <a:rPr lang="en-US" altLang="zh-TW" sz="2400" dirty="0" smtClean="0"/>
              <a:t>    </a:t>
            </a:r>
            <a:r>
              <a:rPr lang="en-US" altLang="zh-TW" sz="2400" dirty="0" err="1" smtClean="0"/>
              <a:t>scanf</a:t>
            </a:r>
            <a:r>
              <a:rPr lang="en-US" altLang="zh-TW" sz="2400" dirty="0"/>
              <a:t>("%</a:t>
            </a:r>
            <a:r>
              <a:rPr lang="en-US" altLang="zh-TW" sz="2400" dirty="0" err="1"/>
              <a:t>d",&amp;T</a:t>
            </a:r>
            <a:r>
              <a:rPr lang="en-US" altLang="zh-TW" sz="2400" dirty="0"/>
              <a:t>);</a:t>
            </a:r>
          </a:p>
          <a:p>
            <a:r>
              <a:rPr lang="en-US" altLang="zh-TW" sz="2400" dirty="0"/>
              <a:t>    while(T--)</a:t>
            </a:r>
          </a:p>
          <a:p>
            <a:r>
              <a:rPr lang="en-US" altLang="zh-TW" sz="2400" dirty="0"/>
              <a:t>    {</a:t>
            </a:r>
          </a:p>
          <a:p>
            <a:r>
              <a:rPr lang="en-US" altLang="zh-TW" sz="2400" dirty="0"/>
              <a:t>        </a:t>
            </a:r>
            <a:r>
              <a:rPr lang="en-US" altLang="zh-TW" sz="2400" dirty="0" err="1"/>
              <a:t>scanf</a:t>
            </a:r>
            <a:r>
              <a:rPr lang="en-US" altLang="zh-TW" sz="2400" dirty="0" smtClean="0"/>
              <a:t>(“%</a:t>
            </a:r>
            <a:r>
              <a:rPr lang="en-US" altLang="zh-TW" sz="2400" dirty="0" err="1" smtClean="0"/>
              <a:t>d%d</a:t>
            </a:r>
            <a:r>
              <a:rPr lang="en-US" altLang="zh-TW" sz="2400" dirty="0" smtClean="0"/>
              <a:t>”,&amp;</a:t>
            </a:r>
            <a:r>
              <a:rPr lang="en-US" altLang="zh-TW" sz="2400" dirty="0" err="1"/>
              <a:t>n,&amp;m</a:t>
            </a:r>
            <a:r>
              <a:rPr lang="en-US" altLang="zh-TW" sz="2400" dirty="0" smtClean="0"/>
              <a:t>);</a:t>
            </a:r>
            <a:r>
              <a:rPr lang="zh-TW" altLang="en-US" sz="2400" dirty="0" smtClean="0"/>
              <a:t>                          </a:t>
            </a:r>
            <a:r>
              <a:rPr lang="en-US" altLang="zh-TW" sz="2400" dirty="0" smtClean="0">
                <a:solidFill>
                  <a:srgbClr val="0070C0"/>
                </a:solidFill>
              </a:rPr>
              <a:t>// </a:t>
            </a:r>
            <a:r>
              <a:rPr lang="en-US" altLang="zh-TW" sz="2400" dirty="0">
                <a:solidFill>
                  <a:srgbClr val="0070C0"/>
                </a:solidFill>
              </a:rPr>
              <a:t>n: item</a:t>
            </a:r>
            <a:r>
              <a:rPr lang="zh-TW" altLang="en-US" sz="24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總個數</a:t>
            </a:r>
            <a:r>
              <a:rPr lang="en-US" altLang="zh-TW" sz="2400" dirty="0">
                <a:solidFill>
                  <a:srgbClr val="0070C0"/>
                </a:solidFill>
              </a:rPr>
              <a:t>, m:bin</a:t>
            </a:r>
            <a:r>
              <a:rPr lang="zh-TW" altLang="en-US" sz="24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容量</a:t>
            </a:r>
            <a:endParaRPr lang="en-US" altLang="zh-TW" sz="2400" dirty="0"/>
          </a:p>
          <a:p>
            <a:r>
              <a:rPr lang="en-US" altLang="zh-TW" sz="2400" dirty="0"/>
              <a:t>        for(</a:t>
            </a:r>
            <a:r>
              <a:rPr lang="en-US" altLang="zh-TW" sz="2400" dirty="0" err="1"/>
              <a:t>int</a:t>
            </a:r>
            <a:r>
              <a:rPr lang="en-US" altLang="zh-TW" sz="2400" dirty="0"/>
              <a:t> i=0;i&lt;n;++</a:t>
            </a:r>
            <a:r>
              <a:rPr lang="en-US" altLang="zh-TW" sz="2400" dirty="0" smtClean="0"/>
              <a:t>i)  </a:t>
            </a:r>
            <a:r>
              <a:rPr lang="en-US" altLang="zh-TW" sz="2400" dirty="0" err="1"/>
              <a:t>scanf</a:t>
            </a:r>
            <a:r>
              <a:rPr lang="en-US" altLang="zh-TW" sz="2400" dirty="0" smtClean="0"/>
              <a:t>(“%d”,</a:t>
            </a:r>
            <a:r>
              <a:rPr lang="en-US" altLang="zh-TW" sz="2400" dirty="0" err="1"/>
              <a:t>a+i</a:t>
            </a:r>
            <a:r>
              <a:rPr lang="en-US" altLang="zh-TW" sz="2400" dirty="0" smtClean="0"/>
              <a:t>);</a:t>
            </a:r>
            <a:r>
              <a:rPr lang="zh-TW" altLang="en-US" sz="2400" dirty="0" smtClean="0"/>
              <a:t>    </a:t>
            </a:r>
            <a:r>
              <a:rPr lang="en-US" altLang="zh-TW" sz="2400" dirty="0" smtClean="0">
                <a:solidFill>
                  <a:srgbClr val="0070C0"/>
                </a:solidFill>
              </a:rPr>
              <a:t>//</a:t>
            </a:r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輸入長度</a:t>
            </a:r>
            <a:r>
              <a:rPr lang="zh-TW" altLang="en-US" sz="24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值</a:t>
            </a:r>
            <a:endParaRPr lang="en-US" altLang="zh-TW" sz="2400" dirty="0"/>
          </a:p>
          <a:p>
            <a:r>
              <a:rPr lang="en-US" altLang="zh-TW" sz="2400" dirty="0"/>
              <a:t>        </a:t>
            </a:r>
            <a:r>
              <a:rPr lang="en-US" altLang="zh-TW" sz="2400" dirty="0">
                <a:solidFill>
                  <a:srgbClr val="FF0000"/>
                </a:solidFill>
              </a:rPr>
              <a:t>sort(</a:t>
            </a:r>
            <a:r>
              <a:rPr lang="en-US" altLang="zh-TW" sz="2400" dirty="0" err="1">
                <a:solidFill>
                  <a:srgbClr val="FF0000"/>
                </a:solidFill>
              </a:rPr>
              <a:t>a,a+n</a:t>
            </a:r>
            <a:r>
              <a:rPr lang="en-US" altLang="zh-TW" sz="2400" dirty="0" smtClean="0">
                <a:solidFill>
                  <a:srgbClr val="FF0000"/>
                </a:solidFill>
              </a:rPr>
              <a:t>);</a:t>
            </a:r>
            <a:r>
              <a:rPr lang="zh-TW" altLang="en-US" sz="2400" dirty="0" smtClean="0"/>
              <a:t>                                              </a:t>
            </a:r>
            <a:r>
              <a:rPr lang="en-US" altLang="zh-TW" sz="2400" dirty="0" smtClean="0">
                <a:solidFill>
                  <a:srgbClr val="0070C0"/>
                </a:solidFill>
              </a:rPr>
              <a:t>// </a:t>
            </a:r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輸入的長度由小到大排序</a:t>
            </a:r>
            <a:endParaRPr lang="en-US" altLang="zh-TW" sz="2400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400" dirty="0"/>
              <a:t> </a:t>
            </a:r>
          </a:p>
          <a:p>
            <a:r>
              <a:rPr lang="en-US" altLang="zh-TW" sz="2400" dirty="0"/>
              <a:t>        </a:t>
            </a:r>
            <a:r>
              <a:rPr lang="en-US" altLang="zh-TW" sz="2400" dirty="0" err="1"/>
              <a:t>printf</a:t>
            </a:r>
            <a:r>
              <a:rPr lang="en-US" altLang="zh-TW" sz="2400" dirty="0"/>
              <a:t>("%d\</a:t>
            </a:r>
            <a:r>
              <a:rPr lang="en-US" altLang="zh-TW" sz="2400" dirty="0" err="1"/>
              <a:t>n",</a:t>
            </a:r>
            <a:r>
              <a:rPr lang="en-US" altLang="zh-TW" sz="2400" dirty="0" err="1">
                <a:solidFill>
                  <a:srgbClr val="FF0000"/>
                </a:solidFill>
              </a:rPr>
              <a:t>solve</a:t>
            </a:r>
            <a:r>
              <a:rPr lang="en-US" altLang="zh-TW" sz="2400" dirty="0">
                <a:solidFill>
                  <a:srgbClr val="FF0000"/>
                </a:solidFill>
              </a:rPr>
              <a:t>(</a:t>
            </a:r>
            <a:r>
              <a:rPr lang="en-US" altLang="zh-TW" sz="2400" dirty="0" err="1">
                <a:solidFill>
                  <a:srgbClr val="FF0000"/>
                </a:solidFill>
              </a:rPr>
              <a:t>n,m</a:t>
            </a:r>
            <a:r>
              <a:rPr lang="en-US" altLang="zh-TW" sz="2400" dirty="0">
                <a:solidFill>
                  <a:srgbClr val="FF0000"/>
                </a:solidFill>
              </a:rPr>
              <a:t>)</a:t>
            </a:r>
            <a:r>
              <a:rPr lang="en-US" altLang="zh-TW" sz="2400" dirty="0"/>
              <a:t>);</a:t>
            </a:r>
          </a:p>
          <a:p>
            <a:r>
              <a:rPr lang="en-US" altLang="zh-TW" sz="2400" dirty="0"/>
              <a:t>        if(T</a:t>
            </a:r>
            <a:r>
              <a:rPr lang="en-US" altLang="zh-TW" sz="2400" dirty="0" smtClean="0"/>
              <a:t>) </a:t>
            </a:r>
            <a:r>
              <a:rPr lang="en-US" altLang="zh-TW" sz="2400" dirty="0" err="1"/>
              <a:t>printf</a:t>
            </a:r>
            <a:r>
              <a:rPr lang="en-US" altLang="zh-TW" sz="2400" dirty="0"/>
              <a:t>("\n");</a:t>
            </a:r>
          </a:p>
          <a:p>
            <a:r>
              <a:rPr lang="en-US" altLang="zh-TW" sz="2400" dirty="0"/>
              <a:t>    }</a:t>
            </a:r>
          </a:p>
          <a:p>
            <a:r>
              <a:rPr lang="en-US" altLang="zh-TW" sz="2400" dirty="0"/>
              <a:t>    return 0;</a:t>
            </a:r>
          </a:p>
          <a:p>
            <a:r>
              <a:rPr lang="en-US" altLang="zh-TW" sz="2400" dirty="0"/>
              <a:t>}</a:t>
            </a:r>
            <a:endParaRPr lang="zh-TW" altLang="en-US" sz="24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6415791" y="0"/>
            <a:ext cx="381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 smtClean="0"/>
              <a:t>Greedy Method 1</a:t>
            </a:r>
            <a:endParaRPr lang="zh-TW" altLang="en-US" sz="3200" b="1" dirty="0"/>
          </a:p>
        </p:txBody>
      </p:sp>
      <p:sp>
        <p:nvSpPr>
          <p:cNvPr id="7" name="文字方塊 6"/>
          <p:cNvSpPr txBox="1"/>
          <p:nvPr/>
        </p:nvSpPr>
        <p:spPr>
          <a:xfrm>
            <a:off x="6445956" y="609600"/>
            <a:ext cx="31721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err="1" smtClean="0"/>
              <a:t>UVa</a:t>
            </a:r>
            <a:r>
              <a:rPr lang="en-US" altLang="zh-TW" sz="2800" dirty="0" smtClean="0"/>
              <a:t> 1149 Code (2/2</a:t>
            </a:r>
            <a:r>
              <a:rPr lang="en-US" altLang="zh-TW" sz="2400" dirty="0" smtClean="0"/>
              <a:t>)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1797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5CD05-946F-4B3C-8D88-5431643A0F5C}" type="datetime1">
              <a:rPr lang="zh-TW" altLang="en-US" smtClean="0"/>
              <a:t>2018/10/21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1149 Bin Packing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87BEF-B4E1-46A6-B397-8D9B4E28028E}" type="slidenum">
              <a:rPr lang="zh-TW" altLang="en-US" smtClean="0"/>
              <a:t>23</a:t>
            </a:fld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614856" y="117693"/>
            <a:ext cx="11577144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# include&lt;</a:t>
            </a:r>
            <a:r>
              <a:rPr lang="en-US" altLang="zh-TW" sz="2400" dirty="0" err="1"/>
              <a:t>iostream</a:t>
            </a:r>
            <a:r>
              <a:rPr lang="en-US" altLang="zh-TW" sz="2400" dirty="0"/>
              <a:t>&gt;</a:t>
            </a:r>
          </a:p>
          <a:p>
            <a:r>
              <a:rPr lang="en-US" altLang="zh-TW" sz="2400" dirty="0"/>
              <a:t># include&lt;</a:t>
            </a:r>
            <a:r>
              <a:rPr lang="en-US" altLang="zh-TW" sz="2400" dirty="0" err="1"/>
              <a:t>cstdio</a:t>
            </a:r>
            <a:r>
              <a:rPr lang="en-US" altLang="zh-TW" sz="2400" dirty="0"/>
              <a:t>&gt;</a:t>
            </a:r>
          </a:p>
          <a:p>
            <a:r>
              <a:rPr lang="en-US" altLang="zh-TW" sz="2400" dirty="0"/>
              <a:t># include&lt;</a:t>
            </a:r>
            <a:r>
              <a:rPr lang="en-US" altLang="zh-TW" sz="2400" dirty="0" err="1"/>
              <a:t>cstring</a:t>
            </a:r>
            <a:r>
              <a:rPr lang="en-US" altLang="zh-TW" sz="2400" dirty="0"/>
              <a:t>&gt;</a:t>
            </a:r>
          </a:p>
          <a:p>
            <a:r>
              <a:rPr lang="en-US" altLang="zh-TW" sz="2400" dirty="0"/>
              <a:t># include&lt;algorithm&gt;</a:t>
            </a:r>
          </a:p>
          <a:p>
            <a:r>
              <a:rPr lang="en-US" altLang="zh-TW" sz="2400" dirty="0"/>
              <a:t>using namespace </a:t>
            </a:r>
            <a:r>
              <a:rPr lang="en-US" altLang="zh-TW" sz="2400" dirty="0" err="1"/>
              <a:t>std</a:t>
            </a:r>
            <a:r>
              <a:rPr lang="en-US" altLang="zh-TW" sz="2400" dirty="0" smtClean="0"/>
              <a:t>;</a:t>
            </a:r>
            <a:endParaRPr lang="en-US" altLang="zh-TW" sz="2400" dirty="0"/>
          </a:p>
          <a:p>
            <a:r>
              <a:rPr lang="en-US" altLang="zh-TW" sz="2400" dirty="0" err="1"/>
              <a:t>int</a:t>
            </a:r>
            <a:r>
              <a:rPr lang="en-US" altLang="zh-TW" sz="2400" dirty="0"/>
              <a:t> a[100005];</a:t>
            </a:r>
          </a:p>
          <a:p>
            <a:r>
              <a:rPr lang="en-US" altLang="zh-TW" sz="2400" dirty="0"/>
              <a:t> </a:t>
            </a:r>
          </a:p>
          <a:p>
            <a:r>
              <a:rPr lang="en-US" altLang="zh-TW" sz="2400" dirty="0" err="1">
                <a:solidFill>
                  <a:srgbClr val="FF0000"/>
                </a:solidFill>
              </a:rPr>
              <a:t>int</a:t>
            </a:r>
            <a:r>
              <a:rPr lang="en-US" altLang="zh-TW" sz="2400" dirty="0">
                <a:solidFill>
                  <a:srgbClr val="FF0000"/>
                </a:solidFill>
              </a:rPr>
              <a:t> solve(</a:t>
            </a:r>
            <a:r>
              <a:rPr lang="en-US" altLang="zh-TW" sz="2400" dirty="0" err="1">
                <a:solidFill>
                  <a:srgbClr val="FF0000"/>
                </a:solidFill>
              </a:rPr>
              <a:t>int</a:t>
            </a:r>
            <a:r>
              <a:rPr lang="en-US" altLang="zh-TW" sz="2400" dirty="0">
                <a:solidFill>
                  <a:srgbClr val="FF0000"/>
                </a:solidFill>
              </a:rPr>
              <a:t> </a:t>
            </a:r>
            <a:r>
              <a:rPr lang="en-US" altLang="zh-TW" sz="2400" dirty="0" err="1">
                <a:solidFill>
                  <a:srgbClr val="FF0000"/>
                </a:solidFill>
              </a:rPr>
              <a:t>n,int</a:t>
            </a:r>
            <a:r>
              <a:rPr lang="en-US" altLang="zh-TW" sz="2400" dirty="0">
                <a:solidFill>
                  <a:srgbClr val="FF0000"/>
                </a:solidFill>
              </a:rPr>
              <a:t> m</a:t>
            </a:r>
            <a:r>
              <a:rPr lang="en-US" altLang="zh-TW" sz="2400" dirty="0" smtClean="0">
                <a:solidFill>
                  <a:srgbClr val="FF0000"/>
                </a:solidFill>
              </a:rPr>
              <a:t>)</a:t>
            </a:r>
            <a:r>
              <a:rPr lang="zh-TW" altLang="en-US" sz="2400" dirty="0" smtClean="0">
                <a:solidFill>
                  <a:srgbClr val="FF0000"/>
                </a:solidFill>
              </a:rPr>
              <a:t> </a:t>
            </a:r>
            <a:r>
              <a:rPr lang="en-US" altLang="zh-TW" sz="2400" dirty="0">
                <a:solidFill>
                  <a:srgbClr val="0070C0"/>
                </a:solidFill>
              </a:rPr>
              <a:t>// </a:t>
            </a:r>
            <a:r>
              <a:rPr lang="zh-TW" altLang="en-US" sz="24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尋找最少的</a:t>
            </a:r>
            <a:r>
              <a:rPr lang="en-US" altLang="zh-TW" sz="2400" dirty="0">
                <a:solidFill>
                  <a:srgbClr val="0070C0"/>
                </a:solidFill>
              </a:rPr>
              <a:t>bin</a:t>
            </a:r>
            <a:r>
              <a:rPr lang="zh-TW" altLang="en-US" sz="24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數</a:t>
            </a:r>
            <a:r>
              <a:rPr lang="en-US" altLang="zh-TW" sz="24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en-US" altLang="zh-TW" sz="2400" dirty="0">
                <a:solidFill>
                  <a:srgbClr val="0070C0"/>
                </a:solidFill>
                <a:ea typeface="標楷體" panose="03000509000000000000" pitchFamily="65" charset="-120"/>
              </a:rPr>
              <a:t> </a:t>
            </a:r>
            <a:r>
              <a:rPr lang="en-US" altLang="zh-TW" sz="2400" dirty="0">
                <a:solidFill>
                  <a:srgbClr val="0070C0"/>
                </a:solidFill>
              </a:rPr>
              <a:t>n:item</a:t>
            </a:r>
            <a:r>
              <a:rPr lang="zh-TW" altLang="en-US" sz="24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總個數</a:t>
            </a:r>
            <a:r>
              <a:rPr lang="en-US" altLang="zh-TW" sz="24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, </a:t>
            </a:r>
            <a:r>
              <a:rPr lang="en-US" altLang="zh-TW" sz="2400" dirty="0">
                <a:solidFill>
                  <a:srgbClr val="0070C0"/>
                </a:solidFill>
                <a:ea typeface="標楷體" panose="03000509000000000000" pitchFamily="65" charset="-120"/>
              </a:rPr>
              <a:t>m: bin</a:t>
            </a:r>
            <a:r>
              <a:rPr lang="zh-TW" altLang="en-US" sz="24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容量</a:t>
            </a:r>
            <a:endParaRPr lang="en-US" altLang="zh-TW" sz="2400" dirty="0">
              <a:solidFill>
                <a:srgbClr val="FF0000"/>
              </a:solidFill>
            </a:endParaRPr>
          </a:p>
          <a:p>
            <a:r>
              <a:rPr lang="en-US" altLang="zh-TW" sz="2400" dirty="0"/>
              <a:t>{</a:t>
            </a:r>
          </a:p>
          <a:p>
            <a:r>
              <a:rPr lang="en-US" altLang="zh-TW" sz="2400" dirty="0"/>
              <a:t>    </a:t>
            </a:r>
            <a:r>
              <a:rPr lang="en-US" altLang="zh-TW" sz="2400" dirty="0" err="1"/>
              <a:t>int</a:t>
            </a:r>
            <a:r>
              <a:rPr lang="en-US" altLang="zh-TW" sz="2400" dirty="0"/>
              <a:t> l=0</a:t>
            </a:r>
            <a:r>
              <a:rPr lang="en-US" altLang="zh-TW" sz="2400" dirty="0" smtClean="0"/>
              <a:t>, r=n-1, </a:t>
            </a:r>
            <a:r>
              <a:rPr lang="en-US" altLang="zh-TW" sz="2400" dirty="0" err="1" smtClean="0"/>
              <a:t>ans</a:t>
            </a:r>
            <a:r>
              <a:rPr lang="en-US" altLang="zh-TW" sz="2400" dirty="0" smtClean="0"/>
              <a:t>=0;</a:t>
            </a:r>
            <a:r>
              <a:rPr lang="zh-TW" altLang="en-US" sz="2400" dirty="0" smtClean="0"/>
              <a:t>                 </a:t>
            </a:r>
            <a:r>
              <a:rPr lang="en-US" altLang="zh-TW" sz="2400" dirty="0" smtClean="0">
                <a:solidFill>
                  <a:srgbClr val="0070C0"/>
                </a:solidFill>
              </a:rPr>
              <a:t>// </a:t>
            </a:r>
            <a:r>
              <a:rPr lang="en-US" altLang="zh-TW" sz="2400" dirty="0">
                <a:solidFill>
                  <a:srgbClr val="0070C0"/>
                </a:solidFill>
              </a:rPr>
              <a:t>l: left, r:right, </a:t>
            </a:r>
            <a:r>
              <a:rPr lang="en-US" altLang="zh-TW" sz="2400" dirty="0" err="1">
                <a:solidFill>
                  <a:srgbClr val="0070C0"/>
                </a:solidFill>
              </a:rPr>
              <a:t>ans</a:t>
            </a:r>
            <a:r>
              <a:rPr lang="en-US" altLang="zh-TW" sz="2400" dirty="0">
                <a:solidFill>
                  <a:srgbClr val="0070C0"/>
                </a:solidFill>
              </a:rPr>
              <a:t>: </a:t>
            </a:r>
            <a:r>
              <a:rPr lang="zh-TW" altLang="en-US" sz="24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所需</a:t>
            </a:r>
            <a:r>
              <a:rPr lang="en-US" altLang="zh-TW" sz="2400" dirty="0">
                <a:solidFill>
                  <a:srgbClr val="0070C0"/>
                </a:solidFill>
              </a:rPr>
              <a:t>bin</a:t>
            </a:r>
            <a:r>
              <a:rPr lang="zh-TW" altLang="en-US" sz="24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數</a:t>
            </a:r>
            <a:endParaRPr lang="en-US" altLang="zh-TW" sz="2400" dirty="0"/>
          </a:p>
          <a:p>
            <a:r>
              <a:rPr lang="en-US" altLang="zh-TW" sz="2400" dirty="0"/>
              <a:t>    </a:t>
            </a:r>
            <a:r>
              <a:rPr lang="en-US" altLang="zh-TW" sz="2400" dirty="0" smtClean="0"/>
              <a:t>while (</a:t>
            </a:r>
            <a:r>
              <a:rPr lang="en-US" altLang="zh-TW" sz="2400" dirty="0"/>
              <a:t>l&lt;r</a:t>
            </a:r>
            <a:r>
              <a:rPr lang="en-US" altLang="zh-TW" sz="2400" dirty="0" smtClean="0"/>
              <a:t>) {</a:t>
            </a:r>
            <a:r>
              <a:rPr lang="zh-TW" altLang="en-US" sz="2400" dirty="0" smtClean="0"/>
              <a:t>                                 </a:t>
            </a:r>
            <a:r>
              <a:rPr lang="en-US" altLang="zh-TW" sz="2400" dirty="0" smtClean="0">
                <a:solidFill>
                  <a:srgbClr val="0070C0"/>
                </a:solidFill>
              </a:rPr>
              <a:t>//</a:t>
            </a:r>
            <a:r>
              <a:rPr lang="zh-TW" altLang="en-US" sz="2400" dirty="0" smtClean="0">
                <a:solidFill>
                  <a:srgbClr val="0070C0"/>
                </a:solidFill>
              </a:rPr>
              <a:t> </a:t>
            </a:r>
            <a:r>
              <a:rPr lang="zh-TW" altLang="en-US" sz="24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剩下至少</a:t>
            </a:r>
            <a:r>
              <a:rPr lang="en-US" altLang="zh-TW" sz="2400" dirty="0">
                <a:solidFill>
                  <a:srgbClr val="0070C0"/>
                </a:solidFill>
              </a:rPr>
              <a:t>2</a:t>
            </a:r>
            <a:r>
              <a:rPr lang="zh-TW" altLang="en-US" sz="24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個</a:t>
            </a:r>
            <a:r>
              <a:rPr lang="en-US" altLang="zh-TW" sz="2400" dirty="0">
                <a:solidFill>
                  <a:srgbClr val="0070C0"/>
                </a:solidFill>
              </a:rPr>
              <a:t>item, </a:t>
            </a:r>
            <a:r>
              <a:rPr lang="zh-TW" altLang="en-US" sz="24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檢查新</a:t>
            </a:r>
            <a:r>
              <a:rPr lang="en-US" altLang="zh-TW" sz="2400" dirty="0">
                <a:solidFill>
                  <a:srgbClr val="0070C0"/>
                </a:solidFill>
              </a:rPr>
              <a:t>bin</a:t>
            </a:r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可以裝下</a:t>
            </a:r>
            <a:r>
              <a:rPr lang="zh-TW" altLang="en-US" sz="24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那些</a:t>
            </a:r>
            <a:r>
              <a:rPr lang="en-US" altLang="zh-TW" sz="2400" dirty="0" smtClean="0">
                <a:solidFill>
                  <a:srgbClr val="0070C0"/>
                </a:solidFill>
              </a:rPr>
              <a:t>item</a:t>
            </a:r>
            <a:endParaRPr lang="en-US" altLang="zh-TW" sz="2400" dirty="0"/>
          </a:p>
          <a:p>
            <a:r>
              <a:rPr lang="en-US" altLang="zh-TW" sz="2400" dirty="0"/>
              <a:t>        if(a[l]+a[r]&lt;=m</a:t>
            </a:r>
            <a:r>
              <a:rPr lang="en-US" altLang="zh-TW" sz="2400" dirty="0" smtClean="0"/>
              <a:t>)  { </a:t>
            </a:r>
            <a:r>
              <a:rPr lang="en-US" altLang="zh-TW" sz="2400" dirty="0"/>
              <a:t>++l,--r; </a:t>
            </a:r>
            <a:r>
              <a:rPr lang="en-US" altLang="zh-TW" sz="2400" dirty="0" smtClean="0"/>
              <a:t>}</a:t>
            </a:r>
            <a:r>
              <a:rPr lang="zh-TW" altLang="en-US" sz="2400" dirty="0" smtClean="0"/>
              <a:t>   </a:t>
            </a:r>
            <a:r>
              <a:rPr lang="en-US" altLang="zh-TW" sz="2400" dirty="0" smtClean="0">
                <a:solidFill>
                  <a:srgbClr val="0070C0"/>
                </a:solidFill>
              </a:rPr>
              <a:t>// </a:t>
            </a:r>
            <a:r>
              <a:rPr lang="zh-TW" altLang="en-US" sz="24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最大與最小的</a:t>
            </a:r>
            <a:r>
              <a:rPr lang="en-US" altLang="zh-TW" sz="2400" dirty="0">
                <a:solidFill>
                  <a:srgbClr val="0070C0"/>
                </a:solidFill>
              </a:rPr>
              <a:t>item</a:t>
            </a:r>
            <a:r>
              <a:rPr lang="zh-TW" altLang="en-US" sz="24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裝的</a:t>
            </a:r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下</a:t>
            </a:r>
            <a:endParaRPr lang="en-US" altLang="zh-TW" sz="2400" dirty="0"/>
          </a:p>
          <a:p>
            <a:r>
              <a:rPr lang="en-US" altLang="zh-TW" sz="2400" dirty="0"/>
              <a:t>        </a:t>
            </a:r>
            <a:r>
              <a:rPr lang="en-US" altLang="zh-TW" sz="2400" dirty="0" smtClean="0"/>
              <a:t>   else  </a:t>
            </a:r>
            <a:r>
              <a:rPr lang="en-US" altLang="zh-TW" sz="2400" dirty="0"/>
              <a:t>--r</a:t>
            </a:r>
            <a:r>
              <a:rPr lang="en-US" altLang="zh-TW" sz="2400" dirty="0" smtClean="0"/>
              <a:t>;</a:t>
            </a:r>
            <a:r>
              <a:rPr lang="zh-TW" altLang="en-US" sz="2400" dirty="0" smtClean="0"/>
              <a:t>                               </a:t>
            </a:r>
            <a:r>
              <a:rPr lang="en-US" altLang="zh-TW" sz="2400" dirty="0" smtClean="0">
                <a:solidFill>
                  <a:srgbClr val="0070C0"/>
                </a:solidFill>
              </a:rPr>
              <a:t>// </a:t>
            </a:r>
            <a:r>
              <a:rPr lang="zh-TW" altLang="en-US" sz="24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只有裝的下最大的</a:t>
            </a:r>
            <a:r>
              <a:rPr lang="en-US" altLang="zh-TW" sz="2400" dirty="0" smtClean="0">
                <a:solidFill>
                  <a:srgbClr val="0070C0"/>
                </a:solidFill>
              </a:rPr>
              <a:t>item</a:t>
            </a:r>
            <a:endParaRPr lang="en-US" altLang="zh-TW" sz="2400" dirty="0"/>
          </a:p>
          <a:p>
            <a:r>
              <a:rPr lang="en-US" altLang="zh-TW" sz="2400" dirty="0"/>
              <a:t>        ++</a:t>
            </a:r>
            <a:r>
              <a:rPr lang="en-US" altLang="zh-TW" sz="2400" dirty="0" err="1"/>
              <a:t>ans</a:t>
            </a:r>
            <a:r>
              <a:rPr lang="en-US" altLang="zh-TW" sz="2400" dirty="0" smtClean="0"/>
              <a:t>;</a:t>
            </a:r>
            <a:r>
              <a:rPr lang="zh-TW" altLang="en-US" sz="2400" dirty="0"/>
              <a:t> </a:t>
            </a:r>
            <a:r>
              <a:rPr lang="zh-TW" altLang="en-US" sz="2400" dirty="0" smtClean="0"/>
              <a:t>                                    </a:t>
            </a:r>
            <a:r>
              <a:rPr lang="en-US" altLang="zh-TW" sz="2400" dirty="0" smtClean="0">
                <a:solidFill>
                  <a:srgbClr val="0070C0"/>
                </a:solidFill>
              </a:rPr>
              <a:t>// </a:t>
            </a:r>
            <a:r>
              <a:rPr lang="en-US" altLang="zh-TW" sz="2400" dirty="0">
                <a:solidFill>
                  <a:srgbClr val="0070C0"/>
                </a:solidFill>
              </a:rPr>
              <a:t>bin</a:t>
            </a:r>
            <a:r>
              <a:rPr lang="zh-TW" altLang="en-US" sz="24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數目加</a:t>
            </a:r>
            <a:r>
              <a:rPr lang="en-US" altLang="zh-TW" sz="2400" dirty="0" smtClean="0">
                <a:solidFill>
                  <a:srgbClr val="0070C0"/>
                </a:solidFill>
              </a:rPr>
              <a:t>1</a:t>
            </a:r>
            <a:endParaRPr lang="en-US" altLang="zh-TW" sz="2400" dirty="0"/>
          </a:p>
          <a:p>
            <a:r>
              <a:rPr lang="en-US" altLang="zh-TW" sz="2400" dirty="0"/>
              <a:t>    }</a:t>
            </a:r>
          </a:p>
          <a:p>
            <a:r>
              <a:rPr lang="en-US" altLang="zh-TW" sz="2400" dirty="0"/>
              <a:t>    if (l==r) ++</a:t>
            </a:r>
            <a:r>
              <a:rPr lang="en-US" altLang="zh-TW" sz="2400" dirty="0" err="1"/>
              <a:t>ans</a:t>
            </a:r>
            <a:r>
              <a:rPr lang="en-US" altLang="zh-TW" sz="2400" dirty="0" smtClean="0"/>
              <a:t>;</a:t>
            </a:r>
            <a:r>
              <a:rPr lang="zh-TW" altLang="en-US" sz="2400" dirty="0" smtClean="0"/>
              <a:t>                          </a:t>
            </a:r>
            <a:r>
              <a:rPr lang="en-US" altLang="zh-TW" sz="2400" dirty="0" smtClean="0">
                <a:solidFill>
                  <a:srgbClr val="0070C0"/>
                </a:solidFill>
              </a:rPr>
              <a:t>// </a:t>
            </a:r>
            <a:r>
              <a:rPr lang="zh-TW" altLang="en-US" sz="24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只剩</a:t>
            </a:r>
            <a:r>
              <a:rPr lang="en-US" altLang="zh-TW" sz="2400" dirty="0">
                <a:solidFill>
                  <a:srgbClr val="0070C0"/>
                </a:solidFill>
              </a:rPr>
              <a:t>1</a:t>
            </a:r>
            <a:r>
              <a:rPr lang="zh-TW" altLang="en-US" sz="24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個</a:t>
            </a:r>
            <a:r>
              <a:rPr lang="en-US" altLang="zh-TW" sz="2400" dirty="0">
                <a:solidFill>
                  <a:srgbClr val="0070C0"/>
                </a:solidFill>
              </a:rPr>
              <a:t>item,</a:t>
            </a:r>
            <a:r>
              <a:rPr lang="zh-TW" altLang="en-US" sz="2400" dirty="0">
                <a:solidFill>
                  <a:srgbClr val="0070C0"/>
                </a:solidFill>
              </a:rPr>
              <a:t> </a:t>
            </a:r>
            <a:r>
              <a:rPr lang="zh-TW" altLang="en-US" sz="24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裝進下一個新</a:t>
            </a:r>
            <a:r>
              <a:rPr lang="en-US" altLang="zh-TW" sz="2400" dirty="0" smtClean="0">
                <a:solidFill>
                  <a:srgbClr val="0070C0"/>
                </a:solidFill>
              </a:rPr>
              <a:t>bin</a:t>
            </a:r>
            <a:endParaRPr lang="en-US" altLang="zh-TW" sz="2400" dirty="0"/>
          </a:p>
          <a:p>
            <a:r>
              <a:rPr lang="en-US" altLang="zh-TW" sz="2400" dirty="0"/>
              <a:t>    return </a:t>
            </a:r>
            <a:r>
              <a:rPr lang="en-US" altLang="zh-TW" sz="2400" dirty="0" err="1"/>
              <a:t>ans</a:t>
            </a:r>
            <a:r>
              <a:rPr lang="en-US" altLang="zh-TW" sz="2400" dirty="0"/>
              <a:t>;</a:t>
            </a:r>
          </a:p>
          <a:p>
            <a:r>
              <a:rPr lang="en-US" altLang="zh-TW" sz="2400" dirty="0"/>
              <a:t>}</a:t>
            </a:r>
            <a:endParaRPr lang="zh-TW" altLang="en-US" sz="24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6415791" y="0"/>
            <a:ext cx="381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 smtClean="0"/>
              <a:t>Greedy Method 2</a:t>
            </a:r>
            <a:endParaRPr lang="zh-TW" altLang="en-US" sz="3200" b="1" dirty="0"/>
          </a:p>
        </p:txBody>
      </p:sp>
      <p:sp>
        <p:nvSpPr>
          <p:cNvPr id="7" name="文字方塊 6"/>
          <p:cNvSpPr txBox="1"/>
          <p:nvPr/>
        </p:nvSpPr>
        <p:spPr>
          <a:xfrm>
            <a:off x="6445956" y="609600"/>
            <a:ext cx="31721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err="1" smtClean="0"/>
              <a:t>UVa</a:t>
            </a:r>
            <a:r>
              <a:rPr lang="en-US" altLang="zh-TW" sz="2800" dirty="0" smtClean="0"/>
              <a:t> 1149 Code (1/2</a:t>
            </a:r>
            <a:r>
              <a:rPr lang="en-US" altLang="zh-TW" sz="2400" dirty="0" smtClean="0"/>
              <a:t>)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308639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7C39F-C13E-4896-A261-28AB37F22FED}" type="datetime1">
              <a:rPr lang="zh-TW" altLang="en-US" smtClean="0"/>
              <a:t>2018/10/21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1149 Bin Packing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87BEF-B4E1-46A6-B397-8D9B4E28028E}" type="slidenum">
              <a:rPr lang="zh-TW" altLang="en-US" smtClean="0"/>
              <a:t>24</a:t>
            </a:fld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662152" y="394138"/>
            <a:ext cx="1092024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err="1">
                <a:solidFill>
                  <a:srgbClr val="FF0000"/>
                </a:solidFill>
              </a:rPr>
              <a:t>int</a:t>
            </a:r>
            <a:r>
              <a:rPr lang="en-US" altLang="zh-TW" sz="2400" dirty="0">
                <a:solidFill>
                  <a:srgbClr val="FF0000"/>
                </a:solidFill>
              </a:rPr>
              <a:t> main()</a:t>
            </a:r>
          </a:p>
          <a:p>
            <a:r>
              <a:rPr lang="en-US" altLang="zh-TW" sz="2400" dirty="0"/>
              <a:t>{</a:t>
            </a:r>
          </a:p>
          <a:p>
            <a:r>
              <a:rPr lang="en-US" altLang="zh-TW" sz="2400" dirty="0"/>
              <a:t>    </a:t>
            </a:r>
            <a:r>
              <a:rPr lang="en-US" altLang="zh-TW" sz="2400" dirty="0" err="1"/>
              <a:t>int</a:t>
            </a:r>
            <a:r>
              <a:rPr lang="en-US" altLang="zh-TW" sz="2400" dirty="0"/>
              <a:t> </a:t>
            </a:r>
            <a:r>
              <a:rPr lang="en-US" altLang="zh-TW" sz="2400" dirty="0" err="1"/>
              <a:t>T,n,m</a:t>
            </a:r>
            <a:r>
              <a:rPr lang="en-US" altLang="zh-TW" sz="2400" dirty="0"/>
              <a:t>;</a:t>
            </a:r>
          </a:p>
          <a:p>
            <a:r>
              <a:rPr lang="en-US" altLang="zh-TW" sz="2400" dirty="0" smtClean="0"/>
              <a:t>    </a:t>
            </a:r>
            <a:r>
              <a:rPr lang="en-US" altLang="zh-TW" sz="2400" dirty="0" err="1" smtClean="0"/>
              <a:t>scanf</a:t>
            </a:r>
            <a:r>
              <a:rPr lang="en-US" altLang="zh-TW" sz="2400" dirty="0"/>
              <a:t>("%</a:t>
            </a:r>
            <a:r>
              <a:rPr lang="en-US" altLang="zh-TW" sz="2400" dirty="0" err="1"/>
              <a:t>d",&amp;T</a:t>
            </a:r>
            <a:r>
              <a:rPr lang="en-US" altLang="zh-TW" sz="2400" dirty="0"/>
              <a:t>);</a:t>
            </a:r>
          </a:p>
          <a:p>
            <a:r>
              <a:rPr lang="en-US" altLang="zh-TW" sz="2400" dirty="0"/>
              <a:t>    while(T--)</a:t>
            </a:r>
          </a:p>
          <a:p>
            <a:r>
              <a:rPr lang="en-US" altLang="zh-TW" sz="2400" dirty="0"/>
              <a:t>    {</a:t>
            </a:r>
          </a:p>
          <a:p>
            <a:r>
              <a:rPr lang="en-US" altLang="zh-TW" sz="2400" dirty="0"/>
              <a:t>        </a:t>
            </a:r>
            <a:r>
              <a:rPr lang="en-US" altLang="zh-TW" sz="2400" dirty="0" err="1"/>
              <a:t>scanf</a:t>
            </a:r>
            <a:r>
              <a:rPr lang="en-US" altLang="zh-TW" sz="2400" dirty="0" smtClean="0"/>
              <a:t>(“%</a:t>
            </a:r>
            <a:r>
              <a:rPr lang="en-US" altLang="zh-TW" sz="2400" dirty="0" err="1" smtClean="0"/>
              <a:t>d%d</a:t>
            </a:r>
            <a:r>
              <a:rPr lang="en-US" altLang="zh-TW" sz="2400" dirty="0" smtClean="0"/>
              <a:t>”,&amp;</a:t>
            </a:r>
            <a:r>
              <a:rPr lang="en-US" altLang="zh-TW" sz="2400" dirty="0" err="1"/>
              <a:t>n,&amp;m</a:t>
            </a:r>
            <a:r>
              <a:rPr lang="en-US" altLang="zh-TW" sz="2400" dirty="0" smtClean="0"/>
              <a:t>);      </a:t>
            </a:r>
            <a:r>
              <a:rPr lang="zh-TW" altLang="en-US" sz="2400" dirty="0" smtClean="0"/>
              <a:t>                     </a:t>
            </a:r>
            <a:r>
              <a:rPr lang="en-US" altLang="zh-TW" sz="2400" dirty="0" smtClean="0">
                <a:solidFill>
                  <a:srgbClr val="0070C0"/>
                </a:solidFill>
              </a:rPr>
              <a:t>// n: item</a:t>
            </a:r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總個數</a:t>
            </a:r>
            <a:r>
              <a:rPr lang="en-US" altLang="zh-TW" sz="2400" dirty="0" smtClean="0">
                <a:solidFill>
                  <a:srgbClr val="0070C0"/>
                </a:solidFill>
              </a:rPr>
              <a:t>, m:bin</a:t>
            </a:r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的容量</a:t>
            </a:r>
            <a:endParaRPr lang="en-US" altLang="zh-TW" sz="2400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400" dirty="0"/>
              <a:t>        for(</a:t>
            </a:r>
            <a:r>
              <a:rPr lang="en-US" altLang="zh-TW" sz="2400" dirty="0" err="1"/>
              <a:t>int</a:t>
            </a:r>
            <a:r>
              <a:rPr lang="en-US" altLang="zh-TW" sz="2400" dirty="0"/>
              <a:t> i=0;i&lt;n;++</a:t>
            </a:r>
            <a:r>
              <a:rPr lang="en-US" altLang="zh-TW" sz="2400" dirty="0" smtClean="0"/>
              <a:t>i)  </a:t>
            </a:r>
            <a:r>
              <a:rPr lang="en-US" altLang="zh-TW" sz="2400" dirty="0" err="1" smtClean="0"/>
              <a:t>scanf</a:t>
            </a:r>
            <a:r>
              <a:rPr lang="en-US" altLang="zh-TW" sz="2400" dirty="0"/>
              <a:t>("%d",</a:t>
            </a:r>
            <a:r>
              <a:rPr lang="en-US" altLang="zh-TW" sz="2400" dirty="0" err="1"/>
              <a:t>a+i</a:t>
            </a:r>
            <a:r>
              <a:rPr lang="en-US" altLang="zh-TW" sz="2400" dirty="0" smtClean="0"/>
              <a:t>);     </a:t>
            </a:r>
            <a:r>
              <a:rPr lang="en-US" altLang="zh-TW" sz="2400" dirty="0" smtClean="0">
                <a:solidFill>
                  <a:srgbClr val="0070C0"/>
                </a:solidFill>
              </a:rPr>
              <a:t>//</a:t>
            </a:r>
            <a:r>
              <a:rPr lang="zh-TW" altLang="en-US" sz="24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輸入長度</a:t>
            </a:r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值</a:t>
            </a:r>
            <a:r>
              <a:rPr lang="en-US" altLang="zh-TW" sz="2400" dirty="0" smtClean="0"/>
              <a:t> </a:t>
            </a:r>
            <a:endParaRPr lang="en-US" altLang="zh-TW" sz="2400" dirty="0"/>
          </a:p>
          <a:p>
            <a:r>
              <a:rPr lang="en-US" altLang="zh-TW" sz="2400" dirty="0"/>
              <a:t>        </a:t>
            </a:r>
            <a:r>
              <a:rPr lang="en-US" altLang="zh-TW" sz="2400" dirty="0">
                <a:solidFill>
                  <a:srgbClr val="FF0000"/>
                </a:solidFill>
              </a:rPr>
              <a:t>sort(</a:t>
            </a:r>
            <a:r>
              <a:rPr lang="en-US" altLang="zh-TW" sz="2400" dirty="0" err="1">
                <a:solidFill>
                  <a:srgbClr val="FF0000"/>
                </a:solidFill>
              </a:rPr>
              <a:t>a,a+n</a:t>
            </a:r>
            <a:r>
              <a:rPr lang="en-US" altLang="zh-TW" sz="2400" dirty="0" smtClean="0">
                <a:solidFill>
                  <a:srgbClr val="FF0000"/>
                </a:solidFill>
              </a:rPr>
              <a:t>);</a:t>
            </a:r>
            <a:r>
              <a:rPr lang="en-US" altLang="zh-TW" sz="2400" dirty="0" smtClean="0"/>
              <a:t>                                               </a:t>
            </a:r>
            <a:r>
              <a:rPr lang="en-US" altLang="zh-TW" sz="2400" dirty="0" smtClean="0">
                <a:solidFill>
                  <a:srgbClr val="0070C0"/>
                </a:solidFill>
              </a:rPr>
              <a:t>// </a:t>
            </a:r>
            <a:r>
              <a:rPr lang="zh-TW" altLang="en-US" sz="24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輸入的長度由小到大</a:t>
            </a:r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排序</a:t>
            </a:r>
            <a:endParaRPr lang="en-US" altLang="zh-TW" sz="2400" dirty="0"/>
          </a:p>
          <a:p>
            <a:r>
              <a:rPr lang="en-US" altLang="zh-TW" sz="2400" dirty="0"/>
              <a:t> </a:t>
            </a:r>
          </a:p>
          <a:p>
            <a:r>
              <a:rPr lang="en-US" altLang="zh-TW" sz="2400" dirty="0"/>
              <a:t>        </a:t>
            </a:r>
            <a:r>
              <a:rPr lang="en-US" altLang="zh-TW" sz="2400" dirty="0" err="1"/>
              <a:t>printf</a:t>
            </a:r>
            <a:r>
              <a:rPr lang="en-US" altLang="zh-TW" sz="2400" dirty="0"/>
              <a:t>("%d\</a:t>
            </a:r>
            <a:r>
              <a:rPr lang="en-US" altLang="zh-TW" sz="2400" dirty="0" err="1"/>
              <a:t>n",</a:t>
            </a:r>
            <a:r>
              <a:rPr lang="en-US" altLang="zh-TW" sz="2400" dirty="0" err="1">
                <a:solidFill>
                  <a:srgbClr val="FF0000"/>
                </a:solidFill>
              </a:rPr>
              <a:t>solve</a:t>
            </a:r>
            <a:r>
              <a:rPr lang="en-US" altLang="zh-TW" sz="2400" dirty="0">
                <a:solidFill>
                  <a:srgbClr val="FF0000"/>
                </a:solidFill>
              </a:rPr>
              <a:t>(</a:t>
            </a:r>
            <a:r>
              <a:rPr lang="en-US" altLang="zh-TW" sz="2400" dirty="0" err="1">
                <a:solidFill>
                  <a:srgbClr val="FF0000"/>
                </a:solidFill>
              </a:rPr>
              <a:t>n,m</a:t>
            </a:r>
            <a:r>
              <a:rPr lang="en-US" altLang="zh-TW" sz="2400" dirty="0">
                <a:solidFill>
                  <a:srgbClr val="FF0000"/>
                </a:solidFill>
              </a:rPr>
              <a:t>)</a:t>
            </a:r>
            <a:r>
              <a:rPr lang="en-US" altLang="zh-TW" sz="2400" dirty="0"/>
              <a:t>);</a:t>
            </a:r>
          </a:p>
          <a:p>
            <a:r>
              <a:rPr lang="en-US" altLang="zh-TW" sz="2400" dirty="0"/>
              <a:t>        if(T</a:t>
            </a:r>
            <a:r>
              <a:rPr lang="en-US" altLang="zh-TW" sz="2400" dirty="0" smtClean="0"/>
              <a:t>) </a:t>
            </a:r>
            <a:r>
              <a:rPr lang="en-US" altLang="zh-TW" sz="2400" dirty="0" err="1"/>
              <a:t>printf</a:t>
            </a:r>
            <a:r>
              <a:rPr lang="en-US" altLang="zh-TW" sz="2400" dirty="0"/>
              <a:t>("\n");</a:t>
            </a:r>
          </a:p>
          <a:p>
            <a:r>
              <a:rPr lang="en-US" altLang="zh-TW" sz="2400" dirty="0"/>
              <a:t>    }</a:t>
            </a:r>
          </a:p>
          <a:p>
            <a:r>
              <a:rPr lang="en-US" altLang="zh-TW" sz="2400" dirty="0"/>
              <a:t>    return 0;</a:t>
            </a:r>
          </a:p>
          <a:p>
            <a:r>
              <a:rPr lang="en-US" altLang="zh-TW" sz="2400" dirty="0"/>
              <a:t>}</a:t>
            </a:r>
            <a:endParaRPr lang="zh-TW" altLang="en-US" sz="24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6415791" y="0"/>
            <a:ext cx="381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 smtClean="0"/>
              <a:t>Greedy Method 2</a:t>
            </a:r>
            <a:endParaRPr lang="zh-TW" altLang="en-US" sz="3200" b="1" dirty="0"/>
          </a:p>
        </p:txBody>
      </p:sp>
      <p:sp>
        <p:nvSpPr>
          <p:cNvPr id="7" name="文字方塊 6"/>
          <p:cNvSpPr txBox="1"/>
          <p:nvPr/>
        </p:nvSpPr>
        <p:spPr>
          <a:xfrm>
            <a:off x="6445956" y="609600"/>
            <a:ext cx="31721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err="1" smtClean="0"/>
              <a:t>UVa</a:t>
            </a:r>
            <a:r>
              <a:rPr lang="en-US" altLang="zh-TW" sz="2800" dirty="0" smtClean="0"/>
              <a:t> 1149 Code (2/2</a:t>
            </a:r>
            <a:r>
              <a:rPr lang="en-US" altLang="zh-TW" sz="2400" dirty="0" smtClean="0"/>
              <a:t>)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579643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614595" y="-119922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>
                <a:solidFill>
                  <a:srgbClr val="FF0000"/>
                </a:solidFill>
              </a:rPr>
              <a:t>Sample Input</a:t>
            </a:r>
            <a:endParaRPr lang="zh-TW" altLang="en-US" sz="3600" dirty="0">
              <a:solidFill>
                <a:srgbClr val="FF0000"/>
              </a:solidFill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6574360" y="230877"/>
            <a:ext cx="30854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>
                <a:solidFill>
                  <a:srgbClr val="FF0000"/>
                </a:solidFill>
              </a:rPr>
              <a:t>Sample Output</a:t>
            </a:r>
            <a:endParaRPr lang="zh-TW" altLang="en-US" sz="3600" dirty="0">
              <a:solidFill>
                <a:srgbClr val="FF0000"/>
              </a:solidFill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854440" y="569625"/>
            <a:ext cx="1109271" cy="6124754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1</a:t>
            </a:r>
          </a:p>
          <a:p>
            <a:endParaRPr lang="en-US" altLang="zh-TW" sz="2800" dirty="0" smtClean="0"/>
          </a:p>
          <a:p>
            <a:r>
              <a:rPr lang="en-US" altLang="zh-TW" sz="2800" dirty="0" smtClean="0"/>
              <a:t>10</a:t>
            </a:r>
          </a:p>
          <a:p>
            <a:r>
              <a:rPr lang="en-US" altLang="zh-TW" sz="2800" dirty="0" smtClean="0"/>
              <a:t>80</a:t>
            </a:r>
          </a:p>
          <a:p>
            <a:r>
              <a:rPr lang="en-US" altLang="zh-TW" sz="2800" dirty="0" smtClean="0"/>
              <a:t>70</a:t>
            </a:r>
          </a:p>
          <a:p>
            <a:r>
              <a:rPr lang="en-US" altLang="zh-TW" sz="2800" dirty="0" smtClean="0"/>
              <a:t>15</a:t>
            </a:r>
          </a:p>
          <a:p>
            <a:r>
              <a:rPr lang="en-US" altLang="zh-TW" sz="2800" dirty="0" smtClean="0"/>
              <a:t>30</a:t>
            </a:r>
          </a:p>
          <a:p>
            <a:r>
              <a:rPr lang="en-US" altLang="zh-TW" sz="2800" dirty="0" smtClean="0"/>
              <a:t>35</a:t>
            </a:r>
          </a:p>
          <a:p>
            <a:r>
              <a:rPr lang="en-US" altLang="zh-TW" sz="2800" dirty="0" smtClean="0"/>
              <a:t>10</a:t>
            </a:r>
          </a:p>
          <a:p>
            <a:r>
              <a:rPr lang="en-US" altLang="zh-TW" sz="2800" dirty="0" smtClean="0"/>
              <a:t>80</a:t>
            </a:r>
          </a:p>
          <a:p>
            <a:r>
              <a:rPr lang="en-US" altLang="zh-TW" sz="2800" dirty="0" smtClean="0"/>
              <a:t>20</a:t>
            </a:r>
          </a:p>
          <a:p>
            <a:r>
              <a:rPr lang="en-US" altLang="zh-TW" sz="2800" dirty="0" smtClean="0"/>
              <a:t>35</a:t>
            </a:r>
          </a:p>
          <a:p>
            <a:r>
              <a:rPr lang="en-US" altLang="zh-TW" sz="2800" dirty="0" smtClean="0"/>
              <a:t>10</a:t>
            </a:r>
          </a:p>
          <a:p>
            <a:r>
              <a:rPr lang="en-US" altLang="zh-TW" sz="2800" dirty="0" smtClean="0"/>
              <a:t>30</a:t>
            </a:r>
            <a:endParaRPr lang="zh-TW" altLang="en-US" sz="28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6751745" y="1052838"/>
            <a:ext cx="2308486" cy="523220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6</a:t>
            </a:r>
            <a:endParaRPr lang="zh-TW" altLang="en-US" sz="2800" dirty="0"/>
          </a:p>
        </p:txBody>
      </p:sp>
      <p:sp>
        <p:nvSpPr>
          <p:cNvPr id="6" name="日期版面配置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1D6EE-54B7-43E1-9E09-9996E453DD33}" type="datetime1">
              <a:rPr lang="zh-TW" altLang="en-US" smtClean="0"/>
              <a:t>2018/10/21</a:t>
            </a:fld>
            <a:endParaRPr lang="zh-TW" altLang="en-US"/>
          </a:p>
        </p:txBody>
      </p:sp>
      <p:sp>
        <p:nvSpPr>
          <p:cNvPr id="7" name="頁尾版面配置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1149 Bin Packing</a:t>
            </a:r>
            <a:endParaRPr lang="zh-TW" altLang="en-US"/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87BEF-B4E1-46A6-B397-8D9B4E28028E}" type="slidenum">
              <a:rPr lang="zh-TW" altLang="en-US" smtClean="0"/>
              <a:t>3</a:t>
            </a:fld>
            <a:endParaRPr lang="zh-TW" altLang="en-US"/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055522"/>
              </p:ext>
            </p:extLst>
          </p:nvPr>
        </p:nvGraphicFramePr>
        <p:xfrm>
          <a:off x="3492500" y="2293945"/>
          <a:ext cx="8521080" cy="10941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2108"/>
                <a:gridCol w="852108"/>
                <a:gridCol w="852108"/>
                <a:gridCol w="852108"/>
                <a:gridCol w="852108"/>
                <a:gridCol w="852108"/>
                <a:gridCol w="852108"/>
                <a:gridCol w="852108"/>
                <a:gridCol w="852108"/>
                <a:gridCol w="852108"/>
              </a:tblGrid>
              <a:tr h="54707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1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2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3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4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5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6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7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8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9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10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</a:tr>
              <a:tr h="54707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70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15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30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35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10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80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20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35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10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30</a:t>
                      </a:r>
                      <a:endParaRPr lang="zh-TW" altLang="en-US" sz="2800" dirty="0"/>
                    </a:p>
                  </a:txBody>
                  <a:tcPr anchor="ctr"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2121477" y="2921578"/>
                <a:ext cx="149629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 smtClean="0"/>
                  <a:t>Length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1477" y="2921578"/>
                <a:ext cx="1496291" cy="461665"/>
              </a:xfrm>
              <a:prstGeom prst="rect">
                <a:avLst/>
              </a:prstGeom>
              <a:blipFill rotWithShape="0">
                <a:blip r:embed="rId2"/>
                <a:stretch>
                  <a:fillRect l="-6122" t="-1052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字方塊 10"/>
          <p:cNvSpPr txBox="1"/>
          <p:nvPr/>
        </p:nvSpPr>
        <p:spPr>
          <a:xfrm>
            <a:off x="3049732" y="2367396"/>
            <a:ext cx="3879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zh-TW" alt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626545" y="4081438"/>
            <a:ext cx="979715" cy="158387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101559" y="4093230"/>
            <a:ext cx="979715" cy="158387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545958" y="4093230"/>
            <a:ext cx="979715" cy="158387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8008045" y="4093230"/>
            <a:ext cx="979715" cy="158387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9444959" y="4093230"/>
            <a:ext cx="979715" cy="158387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0914532" y="4093230"/>
            <a:ext cx="979715" cy="158387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2434560" y="4587622"/>
            <a:ext cx="9307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>
                <a:solidFill>
                  <a:prstClr val="black"/>
                </a:solidFill>
              </a:rPr>
              <a:t>Bin</a:t>
            </a:r>
            <a:endParaRPr lang="zh-TW" altLang="en-US" sz="3600" dirty="0">
              <a:solidFill>
                <a:prstClr val="black"/>
              </a:solidFill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3806160" y="4995838"/>
            <a:ext cx="6204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prstClr val="black"/>
                </a:solidFill>
              </a:rPr>
              <a:t>80</a:t>
            </a:r>
            <a:endParaRPr lang="zh-TW" altLang="en-US" sz="2800" dirty="0">
              <a:solidFill>
                <a:prstClr val="black"/>
              </a:solidFill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5346489" y="5011460"/>
            <a:ext cx="6204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prstClr val="black"/>
                </a:solidFill>
              </a:rPr>
              <a:t>70</a:t>
            </a:r>
            <a:endParaRPr lang="zh-TW" altLang="en-US" sz="2800" dirty="0">
              <a:solidFill>
                <a:prstClr val="black"/>
              </a:solidFill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5338323" y="4398685"/>
            <a:ext cx="6204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prstClr val="black"/>
                </a:solidFill>
              </a:rPr>
              <a:t>10</a:t>
            </a:r>
            <a:endParaRPr lang="zh-TW" altLang="en-US" sz="2800" dirty="0">
              <a:solidFill>
                <a:prstClr val="black"/>
              </a:solidFill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6799731" y="5011460"/>
            <a:ext cx="6204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prstClr val="black"/>
                </a:solidFill>
              </a:rPr>
              <a:t>35</a:t>
            </a:r>
            <a:endParaRPr lang="zh-TW" altLang="en-US" sz="2800" dirty="0">
              <a:solidFill>
                <a:prstClr val="black"/>
              </a:solidFill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6797011" y="4398685"/>
            <a:ext cx="6204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prstClr val="black"/>
                </a:solidFill>
              </a:rPr>
              <a:t>35</a:t>
            </a:r>
            <a:endParaRPr lang="zh-TW" altLang="en-US" sz="2800" dirty="0">
              <a:solidFill>
                <a:prstClr val="black"/>
              </a:solidFill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8193103" y="5011460"/>
            <a:ext cx="6204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prstClr val="black"/>
                </a:solidFill>
              </a:rPr>
              <a:t>30</a:t>
            </a:r>
            <a:endParaRPr lang="zh-TW" altLang="en-US" sz="2800" dirty="0">
              <a:solidFill>
                <a:prstClr val="black"/>
              </a:solidFill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8206710" y="4398685"/>
            <a:ext cx="6204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prstClr val="black"/>
                </a:solidFill>
              </a:rPr>
              <a:t>30</a:t>
            </a:r>
            <a:endParaRPr lang="zh-TW" altLang="en-US" sz="2800" dirty="0">
              <a:solidFill>
                <a:prstClr val="black"/>
              </a:solidFill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9646346" y="5006724"/>
            <a:ext cx="6204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prstClr val="black"/>
                </a:solidFill>
              </a:rPr>
              <a:t>20</a:t>
            </a:r>
            <a:endParaRPr lang="zh-TW" altLang="en-US" sz="2800" dirty="0">
              <a:solidFill>
                <a:prstClr val="black"/>
              </a:solidFill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9646346" y="4398685"/>
            <a:ext cx="6204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prstClr val="black"/>
                </a:solidFill>
              </a:rPr>
              <a:t>15</a:t>
            </a:r>
            <a:endParaRPr lang="zh-TW" altLang="en-US" sz="2800" dirty="0">
              <a:solidFill>
                <a:prstClr val="black"/>
              </a:solidFill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11132246" y="5011460"/>
            <a:ext cx="5592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prstClr val="black"/>
                </a:solidFill>
              </a:rPr>
              <a:t>10</a:t>
            </a:r>
            <a:endParaRPr lang="zh-TW" altLang="en-US" sz="2800" dirty="0">
              <a:solidFill>
                <a:prstClr val="black"/>
              </a:solidFill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3939269" y="5642630"/>
            <a:ext cx="4659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prstClr val="black"/>
                </a:solidFill>
              </a:rPr>
              <a:t>1</a:t>
            </a:r>
            <a:endParaRPr lang="zh-TW" altLang="en-US" sz="2800" dirty="0">
              <a:solidFill>
                <a:prstClr val="black"/>
              </a:solidFill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5470093" y="5642630"/>
            <a:ext cx="4659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prstClr val="black"/>
                </a:solidFill>
              </a:rPr>
              <a:t>2</a:t>
            </a:r>
            <a:endParaRPr lang="zh-TW" altLang="en-US" sz="2800" dirty="0">
              <a:solidFill>
                <a:prstClr val="black"/>
              </a:solidFill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6944051" y="5642630"/>
            <a:ext cx="4659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prstClr val="black"/>
                </a:solidFill>
              </a:rPr>
              <a:t>3</a:t>
            </a:r>
            <a:endParaRPr lang="zh-TW" altLang="en-US" sz="2800" dirty="0">
              <a:solidFill>
                <a:prstClr val="black"/>
              </a:solidFill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8322475" y="5642630"/>
            <a:ext cx="4659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prstClr val="black"/>
                </a:solidFill>
              </a:rPr>
              <a:t>4</a:t>
            </a:r>
            <a:endParaRPr lang="zh-TW" altLang="en-US" sz="2800" dirty="0">
              <a:solidFill>
                <a:prstClr val="black"/>
              </a:solidFill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9755490" y="5642630"/>
            <a:ext cx="4659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prstClr val="black"/>
                </a:solidFill>
              </a:rPr>
              <a:t>5</a:t>
            </a:r>
            <a:endParaRPr lang="zh-TW" altLang="en-US" sz="2800" dirty="0">
              <a:solidFill>
                <a:prstClr val="black"/>
              </a:solidFill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11229449" y="5642630"/>
            <a:ext cx="4659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prstClr val="black"/>
                </a:solidFill>
              </a:rPr>
              <a:t>6</a:t>
            </a:r>
            <a:endParaRPr lang="zh-TW" altLang="en-US" sz="2800" dirty="0">
              <a:solidFill>
                <a:prstClr val="black"/>
              </a:solidFill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3085723" y="3873620"/>
            <a:ext cx="6204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>
                <a:solidFill>
                  <a:srgbClr val="FF0000"/>
                </a:solidFill>
              </a:rPr>
              <a:t>80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3002596" y="5394433"/>
            <a:ext cx="6204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800" dirty="0" smtClean="0">
                <a:solidFill>
                  <a:srgbClr val="FF0000"/>
                </a:solidFill>
              </a:rPr>
              <a:t>0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37" name="文字方塊 36"/>
          <p:cNvSpPr txBox="1"/>
          <p:nvPr/>
        </p:nvSpPr>
        <p:spPr>
          <a:xfrm>
            <a:off x="2038350" y="552450"/>
            <a:ext cx="25336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# of Test Cases</a:t>
            </a:r>
            <a:endParaRPr lang="zh-TW" altLang="en-US" sz="2800" dirty="0"/>
          </a:p>
        </p:txBody>
      </p:sp>
      <p:sp>
        <p:nvSpPr>
          <p:cNvPr id="38" name="文字方塊 37"/>
          <p:cNvSpPr txBox="1"/>
          <p:nvPr/>
        </p:nvSpPr>
        <p:spPr>
          <a:xfrm>
            <a:off x="1992261" y="1380204"/>
            <a:ext cx="2095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n,  # of items</a:t>
            </a:r>
            <a:endParaRPr lang="zh-TW" altLang="en-US" sz="2800" dirty="0"/>
          </a:p>
        </p:txBody>
      </p:sp>
      <p:sp>
        <p:nvSpPr>
          <p:cNvPr id="39" name="文字方塊 38"/>
          <p:cNvSpPr txBox="1"/>
          <p:nvPr/>
        </p:nvSpPr>
        <p:spPr>
          <a:xfrm>
            <a:off x="2002095" y="1789471"/>
            <a:ext cx="1809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Bin length</a:t>
            </a:r>
            <a:endParaRPr lang="zh-TW" altLang="en-US" sz="2800" dirty="0"/>
          </a:p>
        </p:txBody>
      </p:sp>
      <p:cxnSp>
        <p:nvCxnSpPr>
          <p:cNvPr id="45" name="直線單箭頭接點 44"/>
          <p:cNvCxnSpPr/>
          <p:nvPr/>
        </p:nvCxnSpPr>
        <p:spPr>
          <a:xfrm flipH="1">
            <a:off x="1140542" y="819150"/>
            <a:ext cx="895965" cy="67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46"/>
          <p:cNvCxnSpPr>
            <a:stCxn id="38" idx="1"/>
          </p:cNvCxnSpPr>
          <p:nvPr/>
        </p:nvCxnSpPr>
        <p:spPr>
          <a:xfrm flipH="1">
            <a:off x="1356852" y="1641814"/>
            <a:ext cx="635409" cy="17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單箭頭接點 52"/>
          <p:cNvCxnSpPr/>
          <p:nvPr/>
        </p:nvCxnSpPr>
        <p:spPr>
          <a:xfrm flipH="1">
            <a:off x="1371601" y="2079350"/>
            <a:ext cx="635409" cy="17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右大括弧 53"/>
          <p:cNvSpPr/>
          <p:nvPr/>
        </p:nvSpPr>
        <p:spPr>
          <a:xfrm>
            <a:off x="1404256" y="2465614"/>
            <a:ext cx="587830" cy="3935186"/>
          </a:xfrm>
          <a:prstGeom prst="rightBrace">
            <a:avLst>
              <a:gd name="adj1" fmla="val 8333"/>
              <a:gd name="adj2" fmla="val 4205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6" name="肘形接點 55"/>
          <p:cNvCxnSpPr>
            <a:stCxn id="54" idx="1"/>
            <a:endCxn id="11" idx="1"/>
          </p:cNvCxnSpPr>
          <p:nvPr/>
        </p:nvCxnSpPr>
        <p:spPr>
          <a:xfrm rot="10800000" flipH="1">
            <a:off x="1992086" y="2598230"/>
            <a:ext cx="1057646" cy="1522131"/>
          </a:xfrm>
          <a:prstGeom prst="bentConnector5">
            <a:avLst>
              <a:gd name="adj1" fmla="val 15439"/>
              <a:gd name="adj2" fmla="val 100472"/>
              <a:gd name="adj3" fmla="val 105579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肘形接點 61"/>
          <p:cNvCxnSpPr/>
          <p:nvPr/>
        </p:nvCxnSpPr>
        <p:spPr>
          <a:xfrm flipV="1">
            <a:off x="5173098" y="1216890"/>
            <a:ext cx="1452282" cy="1048870"/>
          </a:xfrm>
          <a:prstGeom prst="bentConnector3">
            <a:avLst>
              <a:gd name="adj1" fmla="val -28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字方塊 65"/>
          <p:cNvSpPr txBox="1"/>
          <p:nvPr/>
        </p:nvSpPr>
        <p:spPr>
          <a:xfrm>
            <a:off x="5128181" y="1696825"/>
            <a:ext cx="26395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(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需要最少的</a:t>
            </a:r>
            <a:r>
              <a:rPr lang="en-US" altLang="zh-TW" sz="2400" dirty="0"/>
              <a:t>B</a:t>
            </a:r>
            <a:r>
              <a:rPr lang="en-US" altLang="zh-TW" sz="2400" dirty="0" smtClean="0"/>
              <a:t>in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數</a:t>
            </a:r>
            <a:r>
              <a:rPr lang="en-US" altLang="zh-TW" sz="2400" dirty="0" smtClean="0"/>
              <a:t>)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889007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2973858" y="1711794"/>
            <a:ext cx="20836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>
                <a:solidFill>
                  <a:srgbClr val="FF0000"/>
                </a:solidFill>
              </a:rPr>
              <a:t>Solution</a:t>
            </a:r>
            <a:endParaRPr lang="zh-TW" altLang="en-US" sz="3600" dirty="0">
              <a:solidFill>
                <a:srgbClr val="FF0000"/>
              </a:solidFill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2988848" y="2461300"/>
            <a:ext cx="33577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3200" dirty="0" smtClean="0"/>
              <a:t>Greedy Method</a:t>
            </a:r>
            <a:endParaRPr lang="zh-TW" altLang="en-US" sz="3200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613CC-E9B5-451D-B381-0902C3F1D0A0}" type="datetime1">
              <a:rPr lang="zh-TW" altLang="en-US" smtClean="0"/>
              <a:t>2018/10/21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1149 Bin Packing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87BEF-B4E1-46A6-B397-8D9B4E28028E}" type="slidenum">
              <a:rPr lang="zh-TW" altLang="en-US" smtClean="0"/>
              <a:t>4</a:t>
            </a:fld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3352800" y="3124200"/>
            <a:ext cx="34099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要如何貪心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?)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25835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0C880-6D8C-482F-A400-7DB6181BBBB0}" type="datetime1">
              <a:rPr lang="zh-TW" altLang="en-US" smtClean="0"/>
              <a:t>2018/10/21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1149 Bin Packing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87BEF-B4E1-46A6-B397-8D9B4E28028E}" type="slidenum">
              <a:rPr lang="zh-TW" altLang="en-US" smtClean="0"/>
              <a:t>5</a:t>
            </a:fld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659567" y="359764"/>
            <a:ext cx="42272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b="1" dirty="0" smtClean="0"/>
              <a:t>Greedy Method 1</a:t>
            </a:r>
            <a:endParaRPr lang="zh-TW" altLang="en-US" sz="3600" b="1" dirty="0"/>
          </a:p>
        </p:txBody>
      </p:sp>
      <p:sp>
        <p:nvSpPr>
          <p:cNvPr id="6" name="文字方塊 5"/>
          <p:cNvSpPr txBox="1"/>
          <p:nvPr/>
        </p:nvSpPr>
        <p:spPr>
          <a:xfrm>
            <a:off x="1235075" y="2053652"/>
            <a:ext cx="64757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>
                <a:ea typeface="標楷體" panose="03000509000000000000" pitchFamily="65" charset="-120"/>
              </a:rPr>
              <a:t>1.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先把最大的</a:t>
            </a:r>
            <a:r>
              <a:rPr lang="en-US" altLang="zh-TW" sz="3200" dirty="0" smtClean="0">
                <a:ea typeface="標楷體" panose="03000509000000000000" pitchFamily="65" charset="-120"/>
              </a:rPr>
              <a:t>item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放入新的</a:t>
            </a:r>
            <a:r>
              <a:rPr lang="en-US" altLang="zh-TW" sz="3200" dirty="0" smtClean="0">
                <a:ea typeface="標楷體" panose="03000509000000000000" pitchFamily="65" charset="-120"/>
              </a:rPr>
              <a:t>bin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內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1246681" y="2790668"/>
            <a:ext cx="827207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>
                <a:ea typeface="標楷體" panose="03000509000000000000" pitchFamily="65" charset="-120"/>
              </a:rPr>
              <a:t>2.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再看</a:t>
            </a:r>
            <a:r>
              <a:rPr lang="zh-TW" altLang="en-US" sz="32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次</a:t>
            </a:r>
            <a:r>
              <a:rPr lang="zh-TW" altLang="en-US" sz="3200" b="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大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r>
              <a:rPr lang="en-US" altLang="zh-TW" sz="3200" dirty="0" smtClean="0">
                <a:ea typeface="標楷體" panose="03000509000000000000" pitchFamily="65" charset="-120"/>
              </a:rPr>
              <a:t>item</a:t>
            </a:r>
            <a:r>
              <a:rPr lang="zh-TW" altLang="en-US" sz="3200" dirty="0" smtClean="0">
                <a:ea typeface="標楷體" panose="03000509000000000000" pitchFamily="65" charset="-120"/>
              </a:rPr>
              <a:t>是否放得下剛才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放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r>
              <a:rPr lang="en-US" altLang="zh-TW" sz="3200" dirty="0" smtClean="0">
                <a:ea typeface="標楷體" panose="03000509000000000000" pitchFamily="65" charset="-120"/>
              </a:rPr>
              <a:t>bin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內</a:t>
            </a:r>
            <a:r>
              <a:rPr lang="en-US" altLang="zh-TW" sz="3200" dirty="0" smtClean="0">
                <a:ea typeface="標楷體" panose="03000509000000000000" pitchFamily="65" charset="-120"/>
              </a:rPr>
              <a:t>?</a:t>
            </a:r>
            <a:r>
              <a:rPr lang="zh-TW" altLang="en-US" sz="3200" dirty="0" smtClean="0">
                <a:ea typeface="標楷體" panose="03000509000000000000" pitchFamily="65" charset="-120"/>
              </a:rPr>
              <a:t> </a:t>
            </a:r>
            <a:endParaRPr lang="en-US" altLang="zh-TW" sz="3200" dirty="0" smtClean="0">
              <a:ea typeface="標楷體" panose="03000509000000000000" pitchFamily="65" charset="-120"/>
            </a:endParaRPr>
          </a:p>
          <a:p>
            <a:r>
              <a:rPr lang="en-US" altLang="zh-TW" sz="3200" dirty="0">
                <a:ea typeface="標楷體" panose="03000509000000000000" pitchFamily="65" charset="-120"/>
              </a:rPr>
              <a:t> </a:t>
            </a:r>
            <a:r>
              <a:rPr lang="en-US" altLang="zh-TW" sz="3200" dirty="0" smtClean="0">
                <a:ea typeface="標楷體" panose="03000509000000000000" pitchFamily="65" charset="-120"/>
              </a:rPr>
              <a:t>  </a:t>
            </a:r>
            <a:r>
              <a:rPr lang="zh-TW" altLang="en-US" sz="3200" dirty="0" smtClean="0">
                <a:ea typeface="標楷體" panose="03000509000000000000" pitchFamily="65" charset="-120"/>
              </a:rPr>
              <a:t>如果放得下</a:t>
            </a:r>
            <a:r>
              <a:rPr lang="en-US" altLang="zh-TW" sz="3200" dirty="0" smtClean="0">
                <a:ea typeface="標楷體" panose="03000509000000000000" pitchFamily="65" charset="-120"/>
              </a:rPr>
              <a:t>, </a:t>
            </a:r>
            <a:r>
              <a:rPr lang="zh-TW" altLang="en-US" sz="3200" dirty="0" smtClean="0">
                <a:ea typeface="標楷體" panose="03000509000000000000" pitchFamily="65" charset="-120"/>
              </a:rPr>
              <a:t>放進去</a:t>
            </a:r>
            <a:r>
              <a:rPr lang="en-US" altLang="zh-TW" sz="3200" dirty="0" smtClean="0">
                <a:ea typeface="標楷體" panose="03000509000000000000" pitchFamily="65" charset="-120"/>
              </a:rPr>
              <a:t>; </a:t>
            </a:r>
            <a:endParaRPr lang="zh-TW" altLang="en-US" sz="3200" dirty="0">
              <a:ea typeface="標楷體" panose="03000509000000000000" pitchFamily="65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869429" y="1289154"/>
            <a:ext cx="43771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放進新</a:t>
            </a:r>
            <a:r>
              <a:rPr lang="en-US" altLang="zh-TW" sz="3200" dirty="0" smtClean="0">
                <a:ea typeface="標楷體" panose="03000509000000000000" pitchFamily="65" charset="-120"/>
              </a:rPr>
              <a:t>bin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的原則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1474034" y="3831692"/>
            <a:ext cx="849442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 smtClean="0">
                <a:ea typeface="標楷體" panose="03000509000000000000" pitchFamily="65" charset="-120"/>
              </a:rPr>
              <a:t>不然</a:t>
            </a:r>
            <a:r>
              <a:rPr lang="en-US" altLang="zh-TW" sz="3200" dirty="0" smtClean="0">
                <a:ea typeface="標楷體" panose="03000509000000000000" pitchFamily="65" charset="-120"/>
              </a:rPr>
              <a:t>,</a:t>
            </a:r>
            <a:r>
              <a:rPr lang="zh-TW" altLang="en-US" sz="3200" dirty="0" smtClean="0">
                <a:ea typeface="標楷體" panose="03000509000000000000" pitchFamily="65" charset="-120"/>
              </a:rPr>
              <a:t>檢查</a:t>
            </a:r>
            <a:r>
              <a:rPr lang="zh-TW" altLang="en-US" sz="3200" b="1" dirty="0" smtClean="0">
                <a:solidFill>
                  <a:srgbClr val="FF0000"/>
                </a:solidFill>
                <a:ea typeface="標楷體" panose="03000509000000000000" pitchFamily="65" charset="-120"/>
              </a:rPr>
              <a:t>最小</a:t>
            </a:r>
            <a:r>
              <a:rPr lang="zh-TW" altLang="en-US" sz="3200" dirty="0" smtClean="0">
                <a:ea typeface="標楷體" panose="03000509000000000000" pitchFamily="65" charset="-120"/>
              </a:rPr>
              <a:t>的</a:t>
            </a:r>
            <a:r>
              <a:rPr lang="en-US" altLang="zh-TW" sz="3200" dirty="0" smtClean="0">
                <a:ea typeface="標楷體" panose="03000509000000000000" pitchFamily="65" charset="-120"/>
              </a:rPr>
              <a:t>item</a:t>
            </a:r>
            <a:r>
              <a:rPr lang="zh-TW" altLang="en-US" sz="3200" dirty="0">
                <a:ea typeface="標楷體" panose="03000509000000000000" pitchFamily="65" charset="-120"/>
              </a:rPr>
              <a:t>是否放得下剛才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放的</a:t>
            </a:r>
            <a:r>
              <a:rPr lang="en-US" altLang="zh-TW" sz="3200" dirty="0">
                <a:ea typeface="標楷體" panose="03000509000000000000" pitchFamily="65" charset="-120"/>
              </a:rPr>
              <a:t>bin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內</a:t>
            </a:r>
            <a:r>
              <a:rPr lang="en-US" altLang="zh-TW" sz="3200" dirty="0">
                <a:ea typeface="標楷體" panose="03000509000000000000" pitchFamily="65" charset="-120"/>
              </a:rPr>
              <a:t>?</a:t>
            </a:r>
            <a:r>
              <a:rPr lang="zh-TW" altLang="en-US" sz="3200" dirty="0">
                <a:ea typeface="標楷體" panose="03000509000000000000" pitchFamily="65" charset="-120"/>
              </a:rPr>
              <a:t> 如果放得下</a:t>
            </a:r>
            <a:r>
              <a:rPr lang="en-US" altLang="zh-TW" sz="3200" dirty="0">
                <a:ea typeface="標楷體" panose="03000509000000000000" pitchFamily="65" charset="-120"/>
              </a:rPr>
              <a:t>, </a:t>
            </a:r>
            <a:r>
              <a:rPr lang="zh-TW" altLang="en-US" sz="3200" dirty="0">
                <a:ea typeface="標楷體" panose="03000509000000000000" pitchFamily="65" charset="-120"/>
              </a:rPr>
              <a:t>放進去</a:t>
            </a:r>
            <a:r>
              <a:rPr lang="en-US" altLang="zh-TW" sz="3200" dirty="0">
                <a:ea typeface="標楷體" panose="03000509000000000000" pitchFamily="65" charset="-120"/>
              </a:rPr>
              <a:t>;</a:t>
            </a:r>
            <a:endParaRPr lang="zh-TW" altLang="en-US" sz="3200" dirty="0"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20289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9697031"/>
              </p:ext>
            </p:extLst>
          </p:nvPr>
        </p:nvGraphicFramePr>
        <p:xfrm>
          <a:off x="2063750" y="674695"/>
          <a:ext cx="8521080" cy="10941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2108"/>
                <a:gridCol w="852108"/>
                <a:gridCol w="852108"/>
                <a:gridCol w="852108"/>
                <a:gridCol w="852108"/>
                <a:gridCol w="852108"/>
                <a:gridCol w="852108"/>
                <a:gridCol w="852108"/>
                <a:gridCol w="852108"/>
                <a:gridCol w="852108"/>
              </a:tblGrid>
              <a:tr h="54707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1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2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3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4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5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6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7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8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9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10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</a:tr>
              <a:tr h="54707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70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15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30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35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10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80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20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35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10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30</a:t>
                      </a:r>
                      <a:endParaRPr lang="zh-TW" altLang="en-US" sz="28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0686614"/>
              </p:ext>
            </p:extLst>
          </p:nvPr>
        </p:nvGraphicFramePr>
        <p:xfrm>
          <a:off x="2063750" y="2574698"/>
          <a:ext cx="8521080" cy="10941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2108"/>
                <a:gridCol w="852108"/>
                <a:gridCol w="852108"/>
                <a:gridCol w="852108"/>
                <a:gridCol w="852108"/>
                <a:gridCol w="852108"/>
                <a:gridCol w="852108"/>
                <a:gridCol w="852108"/>
                <a:gridCol w="852108"/>
                <a:gridCol w="852108"/>
              </a:tblGrid>
              <a:tr h="54707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5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9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2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7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3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10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4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8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1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6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</a:tr>
              <a:tr h="54707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10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10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15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20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30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30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35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35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70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80</a:t>
                      </a:r>
                      <a:endParaRPr lang="zh-TW" altLang="en-US" sz="2800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5" name="直線單箭頭接點 4"/>
          <p:cNvCxnSpPr>
            <a:stCxn id="2" idx="2"/>
            <a:endCxn id="3" idx="0"/>
          </p:cNvCxnSpPr>
          <p:nvPr/>
        </p:nvCxnSpPr>
        <p:spPr>
          <a:xfrm>
            <a:off x="6324290" y="1768839"/>
            <a:ext cx="0" cy="80585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字方塊 6"/>
          <p:cNvSpPr txBox="1"/>
          <p:nvPr/>
        </p:nvSpPr>
        <p:spPr>
          <a:xfrm>
            <a:off x="6348413" y="1837509"/>
            <a:ext cx="333523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/>
              <a:t>Sorting </a:t>
            </a:r>
            <a:r>
              <a:rPr lang="en-US" altLang="zh-TW" sz="3200" dirty="0">
                <a:solidFill>
                  <a:prstClr val="black"/>
                </a:solidFill>
              </a:rPr>
              <a:t>(by length)</a:t>
            </a:r>
            <a:endParaRPr lang="zh-TW" altLang="en-US" sz="3200" dirty="0">
              <a:solidFill>
                <a:prstClr val="black"/>
              </a:solidFill>
            </a:endParaRPr>
          </a:p>
          <a:p>
            <a:endParaRPr lang="zh-TW" altLang="en-US" sz="3200" dirty="0"/>
          </a:p>
        </p:txBody>
      </p:sp>
      <p:sp>
        <p:nvSpPr>
          <p:cNvPr id="9" name="日期版面配置區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8B7F2-9744-4BFB-AF80-1F8B6106C52C}" type="datetime1">
              <a:rPr lang="zh-TW" altLang="en-US" smtClean="0"/>
              <a:t>2018/10/21</a:t>
            </a:fld>
            <a:endParaRPr lang="zh-TW" altLang="en-US"/>
          </a:p>
        </p:txBody>
      </p:sp>
      <p:sp>
        <p:nvSpPr>
          <p:cNvPr id="10" name="頁尾版面配置區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1149 Bin Packing</a:t>
            </a:r>
            <a:endParaRPr lang="zh-TW" altLang="en-US"/>
          </a:p>
        </p:txBody>
      </p:sp>
      <p:sp>
        <p:nvSpPr>
          <p:cNvPr id="11" name="投影片編號版面配置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87BEF-B4E1-46A6-B397-8D9B4E28028E}" type="slidenum">
              <a:rPr lang="zh-TW" altLang="en-US" smtClean="0"/>
              <a:t>6</a:t>
            </a:fld>
            <a:endParaRPr lang="zh-TW" altLang="en-US"/>
          </a:p>
        </p:txBody>
      </p:sp>
      <p:sp>
        <p:nvSpPr>
          <p:cNvPr id="17" name="文字方塊 16"/>
          <p:cNvSpPr txBox="1"/>
          <p:nvPr/>
        </p:nvSpPr>
        <p:spPr>
          <a:xfrm>
            <a:off x="936334" y="4974364"/>
            <a:ext cx="9307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/>
              <a:t>B</a:t>
            </a:r>
            <a:r>
              <a:rPr lang="en-US" altLang="zh-TW" sz="3600" dirty="0" smtClean="0"/>
              <a:t>in</a:t>
            </a:r>
            <a:endParaRPr lang="zh-TW" altLang="en-US" sz="3600" dirty="0"/>
          </a:p>
        </p:txBody>
      </p:sp>
      <p:sp>
        <p:nvSpPr>
          <p:cNvPr id="34" name="文字方塊 33"/>
          <p:cNvSpPr txBox="1"/>
          <p:nvPr/>
        </p:nvSpPr>
        <p:spPr>
          <a:xfrm>
            <a:off x="2279176" y="3548418"/>
            <a:ext cx="6277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zh-TW" sz="3200" dirty="0" smtClean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Δ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9951493" y="3523397"/>
            <a:ext cx="6277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zh-TW" sz="3200" dirty="0" smtClean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Δ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9689911" y="3889612"/>
            <a:ext cx="11464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right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p:sp>
        <p:nvSpPr>
          <p:cNvPr id="37" name="文字方塊 36"/>
          <p:cNvSpPr txBox="1"/>
          <p:nvPr/>
        </p:nvSpPr>
        <p:spPr>
          <a:xfrm>
            <a:off x="2131325" y="3878239"/>
            <a:ext cx="11464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left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字方塊 37"/>
              <p:cNvSpPr txBox="1"/>
              <p:nvPr/>
            </p:nvSpPr>
            <p:spPr>
              <a:xfrm>
                <a:off x="692727" y="1302328"/>
                <a:ext cx="149629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 smtClean="0"/>
                  <a:t>Length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8" name="文字方塊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727" y="1302328"/>
                <a:ext cx="1496291" cy="461665"/>
              </a:xfrm>
              <a:prstGeom prst="rect">
                <a:avLst/>
              </a:prstGeom>
              <a:blipFill rotWithShape="0">
                <a:blip r:embed="rId3"/>
                <a:stretch>
                  <a:fillRect l="-6531" t="-10667" b="-30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文字方塊 38"/>
          <p:cNvSpPr txBox="1"/>
          <p:nvPr/>
        </p:nvSpPr>
        <p:spPr>
          <a:xfrm>
            <a:off x="1620982" y="748146"/>
            <a:ext cx="3879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zh-TW" alt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字方塊 39"/>
              <p:cNvSpPr txBox="1"/>
              <p:nvPr/>
            </p:nvSpPr>
            <p:spPr>
              <a:xfrm>
                <a:off x="734290" y="3131128"/>
                <a:ext cx="149629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 smtClean="0"/>
                  <a:t>Length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0" name="文字方塊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290" y="3131128"/>
                <a:ext cx="1496291" cy="461665"/>
              </a:xfrm>
              <a:prstGeom prst="rect">
                <a:avLst/>
              </a:prstGeom>
              <a:blipFill rotWithShape="0">
                <a:blip r:embed="rId4"/>
                <a:stretch>
                  <a:fillRect l="-6098" t="-10667" b="-30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文字方塊 40"/>
          <p:cNvSpPr txBox="1"/>
          <p:nvPr/>
        </p:nvSpPr>
        <p:spPr>
          <a:xfrm>
            <a:off x="1662545" y="2576946"/>
            <a:ext cx="3879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zh-TW" alt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0" y="0"/>
            <a:ext cx="381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 smtClean="0"/>
              <a:t>Greedy Method 1</a:t>
            </a:r>
            <a:endParaRPr lang="zh-TW" altLang="en-US" sz="3200" b="1" dirty="0"/>
          </a:p>
        </p:txBody>
      </p:sp>
      <p:sp>
        <p:nvSpPr>
          <p:cNvPr id="44" name="文字方塊 43"/>
          <p:cNvSpPr txBox="1"/>
          <p:nvPr/>
        </p:nvSpPr>
        <p:spPr>
          <a:xfrm>
            <a:off x="5361709" y="0"/>
            <a:ext cx="15655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Step 1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20128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7" grpId="0"/>
      <p:bldP spid="34" grpId="0"/>
      <p:bldP spid="35" grpId="0"/>
      <p:bldP spid="36" grpId="0"/>
      <p:bldP spid="37" grpId="0"/>
      <p:bldP spid="40" grpId="0"/>
      <p:bldP spid="4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9697031"/>
              </p:ext>
            </p:extLst>
          </p:nvPr>
        </p:nvGraphicFramePr>
        <p:xfrm>
          <a:off x="2063750" y="674695"/>
          <a:ext cx="8521080" cy="10941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2108"/>
                <a:gridCol w="852108"/>
                <a:gridCol w="852108"/>
                <a:gridCol w="852108"/>
                <a:gridCol w="852108"/>
                <a:gridCol w="852108"/>
                <a:gridCol w="852108"/>
                <a:gridCol w="852108"/>
                <a:gridCol w="852108"/>
                <a:gridCol w="852108"/>
              </a:tblGrid>
              <a:tr h="54707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1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2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3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4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5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6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7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8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9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10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</a:tr>
              <a:tr h="54707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70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15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30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35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10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80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20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35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10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30</a:t>
                      </a:r>
                      <a:endParaRPr lang="zh-TW" altLang="en-US" sz="28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6947936"/>
              </p:ext>
            </p:extLst>
          </p:nvPr>
        </p:nvGraphicFramePr>
        <p:xfrm>
          <a:off x="2063750" y="2574698"/>
          <a:ext cx="8521080" cy="10941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2108"/>
                <a:gridCol w="852108"/>
                <a:gridCol w="852108"/>
                <a:gridCol w="852108"/>
                <a:gridCol w="852108"/>
                <a:gridCol w="852108"/>
                <a:gridCol w="852108"/>
                <a:gridCol w="852108"/>
                <a:gridCol w="852108"/>
                <a:gridCol w="852108"/>
              </a:tblGrid>
              <a:tr h="54707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5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9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2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7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3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10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4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8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1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6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</a:tr>
              <a:tr h="54707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10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10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15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20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30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30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35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35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70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80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cxnSp>
        <p:nvCxnSpPr>
          <p:cNvPr id="5" name="直線單箭頭接點 4"/>
          <p:cNvCxnSpPr>
            <a:stCxn id="2" idx="2"/>
            <a:endCxn id="3" idx="0"/>
          </p:cNvCxnSpPr>
          <p:nvPr/>
        </p:nvCxnSpPr>
        <p:spPr>
          <a:xfrm>
            <a:off x="6324290" y="1768839"/>
            <a:ext cx="0" cy="80585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字方塊 6"/>
          <p:cNvSpPr txBox="1"/>
          <p:nvPr/>
        </p:nvSpPr>
        <p:spPr>
          <a:xfrm>
            <a:off x="6348413" y="1837509"/>
            <a:ext cx="338020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/>
              <a:t>Sorting </a:t>
            </a:r>
            <a:r>
              <a:rPr lang="en-US" altLang="zh-TW" sz="3200" dirty="0">
                <a:solidFill>
                  <a:prstClr val="black"/>
                </a:solidFill>
              </a:rPr>
              <a:t>(by length)</a:t>
            </a:r>
            <a:endParaRPr lang="zh-TW" altLang="en-US" sz="3200" dirty="0">
              <a:solidFill>
                <a:prstClr val="black"/>
              </a:solidFill>
            </a:endParaRPr>
          </a:p>
          <a:p>
            <a:endParaRPr lang="zh-TW" altLang="en-US" sz="3200" dirty="0"/>
          </a:p>
        </p:txBody>
      </p:sp>
      <p:sp>
        <p:nvSpPr>
          <p:cNvPr id="8" name="矩形 7"/>
          <p:cNvSpPr/>
          <p:nvPr/>
        </p:nvSpPr>
        <p:spPr>
          <a:xfrm>
            <a:off x="2128319" y="4468180"/>
            <a:ext cx="979715" cy="158387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日期版面配置區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8B7F2-9744-4BFB-AF80-1F8B6106C52C}" type="datetime1">
              <a:rPr lang="zh-TW" altLang="en-US" smtClean="0"/>
              <a:t>2018/10/21</a:t>
            </a:fld>
            <a:endParaRPr lang="zh-TW" altLang="en-US"/>
          </a:p>
        </p:txBody>
      </p:sp>
      <p:sp>
        <p:nvSpPr>
          <p:cNvPr id="10" name="頁尾版面配置區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1149 Bin Packing</a:t>
            </a:r>
            <a:endParaRPr lang="zh-TW" altLang="en-US"/>
          </a:p>
        </p:txBody>
      </p:sp>
      <p:sp>
        <p:nvSpPr>
          <p:cNvPr id="11" name="投影片編號版面配置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87BEF-B4E1-46A6-B397-8D9B4E28028E}" type="slidenum">
              <a:rPr lang="zh-TW" altLang="en-US" smtClean="0"/>
              <a:t>7</a:t>
            </a:fld>
            <a:endParaRPr lang="zh-TW" altLang="en-US"/>
          </a:p>
        </p:txBody>
      </p:sp>
      <p:sp>
        <p:nvSpPr>
          <p:cNvPr id="17" name="文字方塊 16"/>
          <p:cNvSpPr txBox="1"/>
          <p:nvPr/>
        </p:nvSpPr>
        <p:spPr>
          <a:xfrm>
            <a:off x="936334" y="4974364"/>
            <a:ext cx="9307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/>
              <a:t>B</a:t>
            </a:r>
            <a:r>
              <a:rPr lang="en-US" altLang="zh-TW" sz="3600" dirty="0" smtClean="0"/>
              <a:t>in</a:t>
            </a:r>
            <a:endParaRPr lang="zh-TW" altLang="en-US" sz="3600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2307934" y="5382580"/>
            <a:ext cx="555187" cy="52322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80</a:t>
            </a:r>
            <a:endParaRPr lang="zh-TW" altLang="en-US" sz="2800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2441043" y="6029372"/>
            <a:ext cx="4659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1</a:t>
            </a:r>
            <a:endParaRPr lang="zh-TW" altLang="en-US" sz="2800" dirty="0"/>
          </a:p>
        </p:txBody>
      </p:sp>
      <p:sp>
        <p:nvSpPr>
          <p:cNvPr id="34" name="文字方塊 33"/>
          <p:cNvSpPr txBox="1"/>
          <p:nvPr/>
        </p:nvSpPr>
        <p:spPr>
          <a:xfrm>
            <a:off x="2279176" y="3548418"/>
            <a:ext cx="6277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zh-TW" sz="3200" dirty="0" smtClean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Δ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9951493" y="3523397"/>
            <a:ext cx="6277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zh-TW" sz="3200" dirty="0" smtClean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Δ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9689911" y="3889612"/>
            <a:ext cx="11464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right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p:sp>
        <p:nvSpPr>
          <p:cNvPr id="37" name="文字方塊 36"/>
          <p:cNvSpPr txBox="1"/>
          <p:nvPr/>
        </p:nvSpPr>
        <p:spPr>
          <a:xfrm>
            <a:off x="2131325" y="3878239"/>
            <a:ext cx="11464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left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字方塊 37"/>
              <p:cNvSpPr txBox="1"/>
              <p:nvPr/>
            </p:nvSpPr>
            <p:spPr>
              <a:xfrm>
                <a:off x="692727" y="1302328"/>
                <a:ext cx="149629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 smtClean="0"/>
                  <a:t>Length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8" name="文字方塊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727" y="1302328"/>
                <a:ext cx="1496291" cy="461665"/>
              </a:xfrm>
              <a:prstGeom prst="rect">
                <a:avLst/>
              </a:prstGeom>
              <a:blipFill rotWithShape="0">
                <a:blip r:embed="rId3"/>
                <a:stretch>
                  <a:fillRect l="-6531" t="-10667" b="-30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文字方塊 38"/>
          <p:cNvSpPr txBox="1"/>
          <p:nvPr/>
        </p:nvSpPr>
        <p:spPr>
          <a:xfrm>
            <a:off x="1620982" y="748146"/>
            <a:ext cx="3879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zh-TW" alt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字方塊 39"/>
              <p:cNvSpPr txBox="1"/>
              <p:nvPr/>
            </p:nvSpPr>
            <p:spPr>
              <a:xfrm>
                <a:off x="734290" y="3131128"/>
                <a:ext cx="149629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 smtClean="0"/>
                  <a:t>Length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0" name="文字方塊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290" y="3131128"/>
                <a:ext cx="1496291" cy="461665"/>
              </a:xfrm>
              <a:prstGeom prst="rect">
                <a:avLst/>
              </a:prstGeom>
              <a:blipFill rotWithShape="0">
                <a:blip r:embed="rId4"/>
                <a:stretch>
                  <a:fillRect l="-6098" t="-10667" b="-30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文字方塊 40"/>
          <p:cNvSpPr txBox="1"/>
          <p:nvPr/>
        </p:nvSpPr>
        <p:spPr>
          <a:xfrm>
            <a:off x="1662545" y="2576946"/>
            <a:ext cx="3879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zh-TW" alt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文字方塊 41"/>
          <p:cNvSpPr txBox="1"/>
          <p:nvPr/>
        </p:nvSpPr>
        <p:spPr>
          <a:xfrm>
            <a:off x="1587497" y="4260362"/>
            <a:ext cx="6204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>
                <a:solidFill>
                  <a:srgbClr val="FF0000"/>
                </a:solidFill>
              </a:rPr>
              <a:t>80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43" name="文字方塊 42"/>
          <p:cNvSpPr txBox="1"/>
          <p:nvPr/>
        </p:nvSpPr>
        <p:spPr>
          <a:xfrm>
            <a:off x="1504370" y="5781175"/>
            <a:ext cx="6204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800" dirty="0" smtClean="0">
                <a:solidFill>
                  <a:srgbClr val="FF0000"/>
                </a:solidFill>
              </a:rPr>
              <a:t>0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44" name="文字方塊 43"/>
          <p:cNvSpPr txBox="1"/>
          <p:nvPr/>
        </p:nvSpPr>
        <p:spPr>
          <a:xfrm>
            <a:off x="0" y="0"/>
            <a:ext cx="381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 smtClean="0"/>
              <a:t>Greedy Method 1</a:t>
            </a:r>
            <a:endParaRPr lang="zh-TW" altLang="en-US" sz="3200" b="1" dirty="0"/>
          </a:p>
        </p:txBody>
      </p:sp>
      <p:sp>
        <p:nvSpPr>
          <p:cNvPr id="4" name="文字方塊 3"/>
          <p:cNvSpPr txBox="1"/>
          <p:nvPr/>
        </p:nvSpPr>
        <p:spPr>
          <a:xfrm>
            <a:off x="5361709" y="0"/>
            <a:ext cx="15655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Step 2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596456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2063750" y="674695"/>
          <a:ext cx="8521080" cy="10941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2108"/>
                <a:gridCol w="852108"/>
                <a:gridCol w="852108"/>
                <a:gridCol w="852108"/>
                <a:gridCol w="852108"/>
                <a:gridCol w="852108"/>
                <a:gridCol w="852108"/>
                <a:gridCol w="852108"/>
                <a:gridCol w="852108"/>
                <a:gridCol w="852108"/>
              </a:tblGrid>
              <a:tr h="54707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1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2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3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4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5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6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7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8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9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10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</a:tr>
              <a:tr h="54707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70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15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30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35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10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80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20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35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10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30</a:t>
                      </a:r>
                      <a:endParaRPr lang="zh-TW" altLang="en-US" sz="28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8756728"/>
              </p:ext>
            </p:extLst>
          </p:nvPr>
        </p:nvGraphicFramePr>
        <p:xfrm>
          <a:off x="2063750" y="2574698"/>
          <a:ext cx="8521080" cy="10941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2108"/>
                <a:gridCol w="852108"/>
                <a:gridCol w="852108"/>
                <a:gridCol w="852108"/>
                <a:gridCol w="852108"/>
                <a:gridCol w="852108"/>
                <a:gridCol w="852108"/>
                <a:gridCol w="852108"/>
                <a:gridCol w="852108"/>
                <a:gridCol w="852108"/>
              </a:tblGrid>
              <a:tr h="54707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5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9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2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7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3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10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4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8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1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6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</a:tr>
              <a:tr h="54707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10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10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15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20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30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30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35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35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70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80</a:t>
                      </a:r>
                      <a:endParaRPr lang="zh-TW" altLang="en-US" sz="2800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5" name="直線單箭頭接點 4"/>
          <p:cNvCxnSpPr>
            <a:stCxn id="2" idx="2"/>
            <a:endCxn id="3" idx="0"/>
          </p:cNvCxnSpPr>
          <p:nvPr/>
        </p:nvCxnSpPr>
        <p:spPr>
          <a:xfrm>
            <a:off x="6324290" y="1768839"/>
            <a:ext cx="0" cy="80585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字方塊 6"/>
          <p:cNvSpPr txBox="1"/>
          <p:nvPr/>
        </p:nvSpPr>
        <p:spPr>
          <a:xfrm>
            <a:off x="6348413" y="1837509"/>
            <a:ext cx="341018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prstClr val="black"/>
                </a:solidFill>
              </a:rPr>
              <a:t>Sorting (by length)</a:t>
            </a:r>
            <a:endParaRPr lang="zh-TW" altLang="en-US" sz="3200" dirty="0">
              <a:solidFill>
                <a:prstClr val="black"/>
              </a:solidFill>
            </a:endParaRPr>
          </a:p>
          <a:p>
            <a:endParaRPr lang="zh-TW" altLang="en-US" sz="3200" dirty="0">
              <a:solidFill>
                <a:prstClr val="black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128319" y="4468180"/>
            <a:ext cx="979715" cy="158387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9" name="日期版面配置區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8B7F2-9744-4BFB-AF80-1F8B6106C52C}" type="datetime1">
              <a:rPr lang="zh-TW" altLang="en-US">
                <a:solidFill>
                  <a:prstClr val="black">
                    <a:tint val="75000"/>
                  </a:prstClr>
                </a:solidFill>
              </a:rPr>
              <a:pPr/>
              <a:t>2018/10/21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頁尾版面配置區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>
                <a:solidFill>
                  <a:prstClr val="black">
                    <a:tint val="75000"/>
                  </a:prstClr>
                </a:solidFill>
              </a:rPr>
              <a:t>UVa 1149 Bin Packing</a:t>
            </a: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投影片編號版面配置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87BEF-B4E1-46A6-B397-8D9B4E28028E}" type="slidenum">
              <a:rPr lang="zh-TW" altLang="en-US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603333" y="4479972"/>
            <a:ext cx="979715" cy="158387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936334" y="4974364"/>
            <a:ext cx="9307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>
                <a:solidFill>
                  <a:prstClr val="black"/>
                </a:solidFill>
              </a:rPr>
              <a:t>Bin</a:t>
            </a:r>
            <a:endParaRPr lang="zh-TW" altLang="en-US" sz="3600" dirty="0">
              <a:solidFill>
                <a:prstClr val="black"/>
              </a:solidFill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2307934" y="5382580"/>
            <a:ext cx="6204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prstClr val="black"/>
                </a:solidFill>
              </a:rPr>
              <a:t>80</a:t>
            </a:r>
            <a:endParaRPr lang="zh-TW" altLang="en-US" sz="2800" dirty="0">
              <a:solidFill>
                <a:prstClr val="black"/>
              </a:solidFill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3848263" y="5398202"/>
            <a:ext cx="558845" cy="52322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prstClr val="black"/>
                </a:solidFill>
              </a:rPr>
              <a:t>70</a:t>
            </a:r>
            <a:endParaRPr lang="zh-TW" altLang="en-US" sz="2800" dirty="0">
              <a:solidFill>
                <a:prstClr val="black"/>
              </a:solidFill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3840097" y="4785427"/>
            <a:ext cx="552021" cy="52322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prstClr val="black"/>
                </a:solidFill>
              </a:rPr>
              <a:t>10</a:t>
            </a:r>
            <a:endParaRPr lang="zh-TW" altLang="en-US" sz="2800" dirty="0">
              <a:solidFill>
                <a:prstClr val="black"/>
              </a:solidFill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2441043" y="6029372"/>
            <a:ext cx="4659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prstClr val="black"/>
                </a:solidFill>
              </a:rPr>
              <a:t>1</a:t>
            </a:r>
            <a:endParaRPr lang="zh-TW" altLang="en-US" sz="2800" dirty="0">
              <a:solidFill>
                <a:prstClr val="black"/>
              </a:solidFill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3971867" y="6029372"/>
            <a:ext cx="4659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prstClr val="black"/>
                </a:solidFill>
              </a:rPr>
              <a:t>2</a:t>
            </a:r>
            <a:endParaRPr lang="zh-TW" altLang="en-US" sz="2800" dirty="0">
              <a:solidFill>
                <a:prstClr val="black"/>
              </a:solidFill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2279176" y="3548418"/>
            <a:ext cx="6277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zh-TW" sz="3200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Δ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9120220" y="3532633"/>
            <a:ext cx="6277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zh-TW" sz="3200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Δ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8858638" y="3898848"/>
            <a:ext cx="11464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right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p:sp>
        <p:nvSpPr>
          <p:cNvPr id="37" name="文字方塊 36"/>
          <p:cNvSpPr txBox="1"/>
          <p:nvPr/>
        </p:nvSpPr>
        <p:spPr>
          <a:xfrm>
            <a:off x="2131325" y="3878239"/>
            <a:ext cx="11464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left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字方塊 37"/>
              <p:cNvSpPr txBox="1"/>
              <p:nvPr/>
            </p:nvSpPr>
            <p:spPr>
              <a:xfrm>
                <a:off x="692727" y="1302328"/>
                <a:ext cx="149629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 smtClean="0"/>
                  <a:t>Length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8" name="文字方塊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727" y="1302328"/>
                <a:ext cx="1496291" cy="461665"/>
              </a:xfrm>
              <a:prstGeom prst="rect">
                <a:avLst/>
              </a:prstGeom>
              <a:blipFill rotWithShape="0">
                <a:blip r:embed="rId3"/>
                <a:stretch>
                  <a:fillRect l="-6531" t="-10667" b="-30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文字方塊 38"/>
          <p:cNvSpPr txBox="1"/>
          <p:nvPr/>
        </p:nvSpPr>
        <p:spPr>
          <a:xfrm>
            <a:off x="1620982" y="748146"/>
            <a:ext cx="3879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zh-TW" alt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字方塊 39"/>
              <p:cNvSpPr txBox="1"/>
              <p:nvPr/>
            </p:nvSpPr>
            <p:spPr>
              <a:xfrm>
                <a:off x="734290" y="3131128"/>
                <a:ext cx="149629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 smtClean="0"/>
                  <a:t>Length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0" name="文字方塊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290" y="3131128"/>
                <a:ext cx="1496291" cy="461665"/>
              </a:xfrm>
              <a:prstGeom prst="rect">
                <a:avLst/>
              </a:prstGeom>
              <a:blipFill rotWithShape="0">
                <a:blip r:embed="rId4"/>
                <a:stretch>
                  <a:fillRect l="-6098" t="-10667" b="-30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文字方塊 40"/>
          <p:cNvSpPr txBox="1"/>
          <p:nvPr/>
        </p:nvSpPr>
        <p:spPr>
          <a:xfrm>
            <a:off x="1662545" y="2576946"/>
            <a:ext cx="3879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zh-TW" alt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文字方塊 41"/>
          <p:cNvSpPr txBox="1"/>
          <p:nvPr/>
        </p:nvSpPr>
        <p:spPr>
          <a:xfrm>
            <a:off x="1587497" y="4260362"/>
            <a:ext cx="6204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>
                <a:solidFill>
                  <a:srgbClr val="FF0000"/>
                </a:solidFill>
              </a:rPr>
              <a:t>80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43" name="文字方塊 42"/>
          <p:cNvSpPr txBox="1"/>
          <p:nvPr/>
        </p:nvSpPr>
        <p:spPr>
          <a:xfrm>
            <a:off x="1504370" y="5781175"/>
            <a:ext cx="6204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800" dirty="0" smtClean="0">
                <a:solidFill>
                  <a:srgbClr val="FF0000"/>
                </a:solidFill>
              </a:rPr>
              <a:t>0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44" name="文字方塊 43"/>
          <p:cNvSpPr txBox="1"/>
          <p:nvPr/>
        </p:nvSpPr>
        <p:spPr>
          <a:xfrm>
            <a:off x="0" y="0"/>
            <a:ext cx="381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 smtClean="0"/>
              <a:t>Greedy Method 1</a:t>
            </a:r>
            <a:endParaRPr lang="zh-TW" altLang="en-US" sz="3200" b="1" dirty="0"/>
          </a:p>
        </p:txBody>
      </p:sp>
      <p:sp>
        <p:nvSpPr>
          <p:cNvPr id="45" name="文字方塊 44"/>
          <p:cNvSpPr txBox="1"/>
          <p:nvPr/>
        </p:nvSpPr>
        <p:spPr>
          <a:xfrm>
            <a:off x="5361709" y="0"/>
            <a:ext cx="15655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Step 3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108454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2063750" y="674695"/>
          <a:ext cx="8521080" cy="10941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2108"/>
                <a:gridCol w="852108"/>
                <a:gridCol w="852108"/>
                <a:gridCol w="852108"/>
                <a:gridCol w="852108"/>
                <a:gridCol w="852108"/>
                <a:gridCol w="852108"/>
                <a:gridCol w="852108"/>
                <a:gridCol w="852108"/>
                <a:gridCol w="852108"/>
              </a:tblGrid>
              <a:tr h="54707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1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2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3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4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5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6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7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8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9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10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</a:tr>
              <a:tr h="54707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70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15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30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35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10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80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20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35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10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30</a:t>
                      </a:r>
                      <a:endParaRPr lang="zh-TW" altLang="en-US" sz="28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0623773"/>
              </p:ext>
            </p:extLst>
          </p:nvPr>
        </p:nvGraphicFramePr>
        <p:xfrm>
          <a:off x="2063750" y="2574698"/>
          <a:ext cx="8521080" cy="10941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2108"/>
                <a:gridCol w="852108"/>
                <a:gridCol w="852108"/>
                <a:gridCol w="852108"/>
                <a:gridCol w="852108"/>
                <a:gridCol w="852108"/>
                <a:gridCol w="852108"/>
                <a:gridCol w="852108"/>
                <a:gridCol w="852108"/>
                <a:gridCol w="852108"/>
              </a:tblGrid>
              <a:tr h="54707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5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9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2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7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3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10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4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8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1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6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</a:tr>
              <a:tr h="54707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10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10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15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20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30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30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35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35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70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80</a:t>
                      </a:r>
                      <a:endParaRPr lang="zh-TW" altLang="en-US" sz="2800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5" name="直線單箭頭接點 4"/>
          <p:cNvCxnSpPr>
            <a:stCxn id="2" idx="2"/>
            <a:endCxn id="3" idx="0"/>
          </p:cNvCxnSpPr>
          <p:nvPr/>
        </p:nvCxnSpPr>
        <p:spPr>
          <a:xfrm>
            <a:off x="6324290" y="1768839"/>
            <a:ext cx="0" cy="80585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字方塊 6"/>
          <p:cNvSpPr txBox="1"/>
          <p:nvPr/>
        </p:nvSpPr>
        <p:spPr>
          <a:xfrm>
            <a:off x="6348413" y="1837509"/>
            <a:ext cx="321531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prstClr val="black"/>
                </a:solidFill>
              </a:rPr>
              <a:t>Sorting (by length)</a:t>
            </a:r>
            <a:endParaRPr lang="zh-TW" altLang="en-US" sz="3200" dirty="0">
              <a:solidFill>
                <a:prstClr val="black"/>
              </a:solidFill>
            </a:endParaRPr>
          </a:p>
          <a:p>
            <a:r>
              <a:rPr lang="en-US" altLang="zh-TW" sz="3200" dirty="0" smtClean="0">
                <a:solidFill>
                  <a:prstClr val="black"/>
                </a:solidFill>
              </a:rPr>
              <a:t> </a:t>
            </a:r>
            <a:endParaRPr lang="zh-TW" altLang="en-US" sz="3200" dirty="0">
              <a:solidFill>
                <a:prstClr val="black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128319" y="4468180"/>
            <a:ext cx="979715" cy="158387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9" name="日期版面配置區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8B7F2-9744-4BFB-AF80-1F8B6106C52C}" type="datetime1">
              <a:rPr lang="zh-TW" altLang="en-US">
                <a:solidFill>
                  <a:prstClr val="black">
                    <a:tint val="75000"/>
                  </a:prstClr>
                </a:solidFill>
              </a:rPr>
              <a:pPr/>
              <a:t>2018/10/21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頁尾版面配置區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>
                <a:solidFill>
                  <a:prstClr val="black">
                    <a:tint val="75000"/>
                  </a:prstClr>
                </a:solidFill>
              </a:rPr>
              <a:t>UVa 1149 Bin Packing</a:t>
            </a: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投影片編號版面配置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87BEF-B4E1-46A6-B397-8D9B4E28028E}" type="slidenum">
              <a:rPr lang="zh-TW" altLang="en-US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603333" y="4479972"/>
            <a:ext cx="979715" cy="158387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047732" y="4479972"/>
            <a:ext cx="979715" cy="158387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936334" y="4974364"/>
            <a:ext cx="9307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>
                <a:solidFill>
                  <a:prstClr val="black"/>
                </a:solidFill>
              </a:rPr>
              <a:t>Bin</a:t>
            </a:r>
            <a:endParaRPr lang="zh-TW" altLang="en-US" sz="3600" dirty="0">
              <a:solidFill>
                <a:prstClr val="black"/>
              </a:solidFill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2307934" y="5382580"/>
            <a:ext cx="6204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prstClr val="black"/>
                </a:solidFill>
              </a:rPr>
              <a:t>80</a:t>
            </a:r>
            <a:endParaRPr lang="zh-TW" altLang="en-US" sz="2800" dirty="0">
              <a:solidFill>
                <a:prstClr val="black"/>
              </a:solidFill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3848263" y="5398202"/>
            <a:ext cx="6204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prstClr val="black"/>
                </a:solidFill>
              </a:rPr>
              <a:t>70</a:t>
            </a:r>
            <a:endParaRPr lang="zh-TW" altLang="en-US" sz="2800" dirty="0">
              <a:solidFill>
                <a:prstClr val="black"/>
              </a:solidFill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3840097" y="4785427"/>
            <a:ext cx="6204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prstClr val="black"/>
                </a:solidFill>
              </a:rPr>
              <a:t>10</a:t>
            </a:r>
            <a:endParaRPr lang="zh-TW" altLang="en-US" sz="2800" dirty="0">
              <a:solidFill>
                <a:prstClr val="black"/>
              </a:solidFill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5301505" y="5398202"/>
            <a:ext cx="559649" cy="52322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prstClr val="black"/>
                </a:solidFill>
              </a:rPr>
              <a:t>35</a:t>
            </a:r>
            <a:endParaRPr lang="zh-TW" altLang="en-US" sz="2800" dirty="0">
              <a:solidFill>
                <a:prstClr val="black"/>
              </a:solidFill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5298785" y="4785427"/>
            <a:ext cx="547379" cy="52322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prstClr val="black"/>
                </a:solidFill>
              </a:rPr>
              <a:t>35</a:t>
            </a:r>
            <a:endParaRPr lang="zh-TW" altLang="en-US" sz="2800" dirty="0">
              <a:solidFill>
                <a:prstClr val="black"/>
              </a:solidFill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2441043" y="6029372"/>
            <a:ext cx="4659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prstClr val="black"/>
                </a:solidFill>
              </a:rPr>
              <a:t>1</a:t>
            </a:r>
            <a:endParaRPr lang="zh-TW" altLang="en-US" sz="2800" dirty="0">
              <a:solidFill>
                <a:prstClr val="black"/>
              </a:solidFill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3971867" y="6029372"/>
            <a:ext cx="4659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prstClr val="black"/>
                </a:solidFill>
              </a:rPr>
              <a:t>2</a:t>
            </a:r>
            <a:endParaRPr lang="zh-TW" altLang="en-US" sz="2800" dirty="0">
              <a:solidFill>
                <a:prstClr val="black"/>
              </a:solidFill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5445825" y="6029372"/>
            <a:ext cx="4659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prstClr val="black"/>
                </a:solidFill>
              </a:rPr>
              <a:t>3</a:t>
            </a:r>
            <a:endParaRPr lang="zh-TW" altLang="en-US" sz="2800" dirty="0">
              <a:solidFill>
                <a:prstClr val="black"/>
              </a:solidFill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3128922" y="3529945"/>
            <a:ext cx="6277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zh-TW" sz="3200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Δ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8252002" y="3523397"/>
            <a:ext cx="6277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zh-TW" sz="3200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Δ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7990420" y="3889612"/>
            <a:ext cx="11464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right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p:sp>
        <p:nvSpPr>
          <p:cNvPr id="37" name="文字方塊 36"/>
          <p:cNvSpPr txBox="1"/>
          <p:nvPr/>
        </p:nvSpPr>
        <p:spPr>
          <a:xfrm>
            <a:off x="2981071" y="3859766"/>
            <a:ext cx="11464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left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字方塊 37"/>
              <p:cNvSpPr txBox="1"/>
              <p:nvPr/>
            </p:nvSpPr>
            <p:spPr>
              <a:xfrm>
                <a:off x="692727" y="1302328"/>
                <a:ext cx="149629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 smtClean="0"/>
                  <a:t>Length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8" name="文字方塊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727" y="1302328"/>
                <a:ext cx="1496291" cy="461665"/>
              </a:xfrm>
              <a:prstGeom prst="rect">
                <a:avLst/>
              </a:prstGeom>
              <a:blipFill rotWithShape="0">
                <a:blip r:embed="rId3"/>
                <a:stretch>
                  <a:fillRect l="-6531" t="-10667" b="-30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文字方塊 38"/>
          <p:cNvSpPr txBox="1"/>
          <p:nvPr/>
        </p:nvSpPr>
        <p:spPr>
          <a:xfrm>
            <a:off x="1620982" y="748146"/>
            <a:ext cx="3879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zh-TW" alt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字方塊 39"/>
              <p:cNvSpPr txBox="1"/>
              <p:nvPr/>
            </p:nvSpPr>
            <p:spPr>
              <a:xfrm>
                <a:off x="734290" y="3131128"/>
                <a:ext cx="149629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 smtClean="0"/>
                  <a:t>Length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0" name="文字方塊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290" y="3131128"/>
                <a:ext cx="1496291" cy="461665"/>
              </a:xfrm>
              <a:prstGeom prst="rect">
                <a:avLst/>
              </a:prstGeom>
              <a:blipFill rotWithShape="0">
                <a:blip r:embed="rId4"/>
                <a:stretch>
                  <a:fillRect l="-6098" t="-10667" b="-30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文字方塊 40"/>
          <p:cNvSpPr txBox="1"/>
          <p:nvPr/>
        </p:nvSpPr>
        <p:spPr>
          <a:xfrm>
            <a:off x="1662545" y="2576946"/>
            <a:ext cx="3879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zh-TW" alt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文字方塊 41"/>
          <p:cNvSpPr txBox="1"/>
          <p:nvPr/>
        </p:nvSpPr>
        <p:spPr>
          <a:xfrm>
            <a:off x="1587497" y="4260362"/>
            <a:ext cx="6204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>
                <a:solidFill>
                  <a:srgbClr val="FF0000"/>
                </a:solidFill>
              </a:rPr>
              <a:t>80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43" name="文字方塊 42"/>
          <p:cNvSpPr txBox="1"/>
          <p:nvPr/>
        </p:nvSpPr>
        <p:spPr>
          <a:xfrm>
            <a:off x="1504370" y="5781175"/>
            <a:ext cx="6204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800" dirty="0" smtClean="0">
                <a:solidFill>
                  <a:srgbClr val="FF0000"/>
                </a:solidFill>
              </a:rPr>
              <a:t>0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44" name="文字方塊 43"/>
          <p:cNvSpPr txBox="1"/>
          <p:nvPr/>
        </p:nvSpPr>
        <p:spPr>
          <a:xfrm>
            <a:off x="0" y="0"/>
            <a:ext cx="381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 smtClean="0"/>
              <a:t>Greedy Method 1</a:t>
            </a:r>
            <a:endParaRPr lang="zh-TW" altLang="en-US" sz="3200" b="1" dirty="0"/>
          </a:p>
        </p:txBody>
      </p:sp>
      <p:sp>
        <p:nvSpPr>
          <p:cNvPr id="45" name="文字方塊 44"/>
          <p:cNvSpPr txBox="1"/>
          <p:nvPr/>
        </p:nvSpPr>
        <p:spPr>
          <a:xfrm>
            <a:off x="5361709" y="0"/>
            <a:ext cx="15655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Step 4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892265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</TotalTime>
  <Words>1954</Words>
  <Application>Microsoft Office PowerPoint</Application>
  <PresentationFormat>寬螢幕</PresentationFormat>
  <Paragraphs>1110</Paragraphs>
  <Slides>24</Slides>
  <Notes>14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24</vt:i4>
      </vt:variant>
    </vt:vector>
  </HeadingPairs>
  <TitlesOfParts>
    <vt:vector size="33" baseType="lpstr">
      <vt:lpstr>新細明體</vt:lpstr>
      <vt:lpstr>標楷體</vt:lpstr>
      <vt:lpstr>Arial</vt:lpstr>
      <vt:lpstr>Calibri</vt:lpstr>
      <vt:lpstr>Calibri Light</vt:lpstr>
      <vt:lpstr>Cambria Math</vt:lpstr>
      <vt:lpstr>Segoe UI Symbol</vt:lpstr>
      <vt:lpstr>Times New Roman</vt:lpstr>
      <vt:lpstr>Office 佈景主題</vt:lpstr>
      <vt:lpstr>UVa 1149 Bin Packing</vt:lpstr>
      <vt:lpstr>UVa 1149 Bin Packing (Time Limit: 3 seconds)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UVa 1149 Bin Packing</dc:title>
  <dc:creator>鄭進和</dc:creator>
  <cp:lastModifiedBy>鄭進和</cp:lastModifiedBy>
  <cp:revision>70</cp:revision>
  <dcterms:created xsi:type="dcterms:W3CDTF">2018-10-16T02:58:18Z</dcterms:created>
  <dcterms:modified xsi:type="dcterms:W3CDTF">2018-10-21T14:00:56Z</dcterms:modified>
</cp:coreProperties>
</file>