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305" r:id="rId6"/>
    <p:sldId id="306" r:id="rId7"/>
    <p:sldId id="307" r:id="rId8"/>
    <p:sldId id="308" r:id="rId9"/>
    <p:sldId id="309" r:id="rId10"/>
    <p:sldId id="260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5" r:id="rId35"/>
    <p:sldId id="336" r:id="rId36"/>
    <p:sldId id="334" r:id="rId37"/>
    <p:sldId id="326" r:id="rId38"/>
    <p:sldId id="263" r:id="rId39"/>
    <p:sldId id="270" r:id="rId40"/>
    <p:sldId id="271" r:id="rId41"/>
    <p:sldId id="272" r:id="rId42"/>
    <p:sldId id="273" r:id="rId43"/>
    <p:sldId id="274" r:id="rId44"/>
    <p:sldId id="276" r:id="rId45"/>
    <p:sldId id="275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267" r:id="rId7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5" autoAdjust="0"/>
    <p:restoredTop sz="92412" autoAdjust="0"/>
  </p:normalViewPr>
  <p:slideViewPr>
    <p:cSldViewPr snapToGrid="0" showGuides="1">
      <p:cViewPr>
        <p:scale>
          <a:sx n="50" d="100"/>
          <a:sy n="50" d="100"/>
        </p:scale>
        <p:origin x="787" y="62"/>
      </p:cViewPr>
      <p:guideLst/>
    </p:cSldViewPr>
  </p:slideViewPr>
  <p:outlineViewPr>
    <p:cViewPr>
      <p:scale>
        <a:sx n="33" d="100"/>
        <a:sy n="33" d="100"/>
      </p:scale>
      <p:origin x="0" y="-310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-288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9830F-7EBC-44C0-B1B7-E56BFB775B1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6D81-B565-42CD-82FE-40B71C42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39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26D81-B565-42CD-82FE-40B71C42F1D3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2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7002-176A-4958-A344-20F22BD5A198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4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C2F7-23B2-4239-A0EC-C8D569A50948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5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9061-94B4-42CE-9E94-8362E036770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E270-74C6-4E28-B96F-CCA996CDB6FC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2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C67A-4CCC-4E5D-8397-4E19DE1C9830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18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70C-DA22-415F-8412-FE639D543FCD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AD3-80E1-4F7F-B6FD-DDEE458AD7A5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7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5B94-179F-4629-A363-80173FCA73F9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8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4D89-3B82-4C8F-A9F2-1E81BF62F99C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85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0A8-4E2B-47ED-99AB-0390705B265D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D648-4329-4A4E-AD67-07EE97E06433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05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822D-5EE7-49BF-996A-B828DE176D57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1535-7BCC-4C0B-BC99-540D4CAE1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11491 Erasing and Winning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893-7961-4329-80C4-557F7826C81E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19513" y="2565400"/>
            <a:ext cx="697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輸入的字串如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何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0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95-6455-43C9-8C17-A49B2E59EC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7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1563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404-51CB-4A42-B8C6-C7A6349A1F2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36134" y="3302002"/>
            <a:ext cx="135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第一位數放下來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2169177" y="5227455"/>
            <a:ext cx="656575" cy="676181"/>
            <a:chOff x="3391225" y="5692747"/>
            <a:chExt cx="656575" cy="676181"/>
          </a:xfrm>
        </p:grpSpPr>
        <p:sp>
          <p:nvSpPr>
            <p:cNvPr id="17" name="文字方塊 16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3252910" y="5210522"/>
            <a:ext cx="656575" cy="676181"/>
            <a:chOff x="3391225" y="5692747"/>
            <a:chExt cx="656575" cy="67618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字方塊 30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25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15702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812473"/>
            <a:ext cx="1054793" cy="1337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57920" y="1691973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20" y="1691973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66002" y="3203456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25C6-7A37-44DF-B5FA-89B84F21C94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r>
              <a:rPr lang="en-US" altLang="zh-TW" sz="2800" dirty="0" smtClean="0"/>
              <a:t>           2           3           4           5           6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2</a:t>
            </a:r>
            <a:endParaRPr lang="zh-TW" altLang="en-US" sz="32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252910" y="5210522"/>
            <a:ext cx="656575" cy="676181"/>
            <a:chOff x="3252910" y="5210522"/>
            <a:chExt cx="656575" cy="676181"/>
          </a:xfrm>
        </p:grpSpPr>
        <p:sp>
          <p:nvSpPr>
            <p:cNvPr id="25" name="文字方塊 24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右大括弧 2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041451" y="4210493"/>
            <a:ext cx="9356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251680" y="2211572"/>
            <a:ext cx="6179399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=6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35" name="直線單箭頭接點 34"/>
          <p:cNvCxnSpPr>
            <a:stCxn id="30" idx="7"/>
          </p:cNvCxnSpPr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1" idx="4"/>
          </p:cNvCxnSpPr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(7)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4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30" grpId="0" animBg="1"/>
      <p:bldP spid="31" grpId="0" animBg="1"/>
      <p:bldP spid="32" grpId="0"/>
      <p:bldP spid="33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8440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1" y="2784764"/>
            <a:ext cx="2080028" cy="1364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52429" y="1719682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29" y="1719682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3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50083" y="3188981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CC2-D5EF-4803-94B5-92CB287470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/>
              <a:t>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3</a:t>
            </a:r>
            <a:endParaRPr lang="zh-TW" altLang="en-US" sz="3200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041451" y="4210493"/>
            <a:ext cx="9356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135272" y="2211572"/>
            <a:ext cx="5295807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=5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3252910" y="5210522"/>
            <a:ext cx="656575" cy="676181"/>
            <a:chOff x="3252910" y="5210522"/>
            <a:chExt cx="656575" cy="676181"/>
          </a:xfrm>
        </p:grpSpPr>
        <p:sp>
          <p:nvSpPr>
            <p:cNvPr id="25" name="文字方塊 24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/>
          <p:cNvCxnSpPr/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(6)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23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20" grpId="0" animBg="1"/>
      <p:bldP spid="21" grpId="0" animBg="1"/>
      <p:bldP spid="22" grpId="0"/>
      <p:bldP spid="23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5923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1" y="2743200"/>
            <a:ext cx="3202246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33084" y="1733537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84" y="1733537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4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77012" y="3271487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127-559E-4BA0-8717-16E54839FE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4</a:t>
            </a:r>
            <a:endParaRPr lang="zh-TW" altLang="en-US" sz="3200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041451" y="4210493"/>
            <a:ext cx="9356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363570" y="2211572"/>
            <a:ext cx="4067509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=4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(5)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3252910" y="5210522"/>
            <a:ext cx="656575" cy="676181"/>
            <a:chOff x="3252910" y="5210522"/>
            <a:chExt cx="656575" cy="676181"/>
          </a:xfrm>
        </p:grpSpPr>
        <p:sp>
          <p:nvSpPr>
            <p:cNvPr id="30" name="文字方塊 29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08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20" grpId="0" animBg="1"/>
      <p:bldP spid="21" grpId="0" animBg="1"/>
      <p:bldP spid="22" grpId="0"/>
      <p:bldP spid="23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9877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1" y="2743200"/>
            <a:ext cx="4296755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86029" y="1719682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29" y="1719682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4677" y="3093859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EDA8-7EB3-4856-AB7F-E2DAABA2248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 4           </a:t>
            </a:r>
            <a:r>
              <a:rPr lang="en-US" altLang="zh-TW" sz="2800" dirty="0" smtClean="0"/>
              <a:t>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5</a:t>
            </a:r>
            <a:endParaRPr lang="zh-TW" altLang="en-US" sz="3200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041451" y="4210493"/>
            <a:ext cx="9356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291618" y="2211572"/>
            <a:ext cx="3139461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053960" y="2797791"/>
            <a:ext cx="865455" cy="654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(4)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3252910" y="5210522"/>
            <a:ext cx="656575" cy="676181"/>
            <a:chOff x="3252910" y="5210522"/>
            <a:chExt cx="656575" cy="67618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8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20" grpId="0" animBg="1"/>
      <p:bldP spid="21" grpId="0" animBg="1"/>
      <p:bldP spid="22" grpId="0"/>
      <p:bldP spid="23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24030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2" y="2729345"/>
            <a:ext cx="5418973" cy="1420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94392" y="1733536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392" y="1733536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346450" y="4163580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6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84409" y="3185805"/>
            <a:ext cx="269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不繼續往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位數會不夠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586481" y="2757054"/>
            <a:ext cx="4296755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FF59-164C-4996-853E-9163C4157B2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r>
              <a:rPr lang="en-US" altLang="zh-TW" sz="2800" dirty="0" smtClean="0"/>
              <a:t>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6</a:t>
            </a:r>
            <a:endParaRPr lang="zh-TW" altLang="en-US" sz="3200" dirty="0"/>
          </a:p>
        </p:txBody>
      </p:sp>
      <p:sp>
        <p:nvSpPr>
          <p:cNvPr id="19" name="右大括弧 18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252910" y="5210522"/>
            <a:ext cx="656575" cy="676181"/>
            <a:chOff x="3252910" y="5210522"/>
            <a:chExt cx="656575" cy="676181"/>
          </a:xfrm>
        </p:grpSpPr>
        <p:sp>
          <p:nvSpPr>
            <p:cNvPr id="22" name="文字方塊 21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橢圓 23"/>
          <p:cNvSpPr/>
          <p:nvPr/>
        </p:nvSpPr>
        <p:spPr>
          <a:xfrm>
            <a:off x="2041451" y="4210493"/>
            <a:ext cx="9356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492621" y="2211572"/>
            <a:ext cx="19384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545280" y="2852382"/>
            <a:ext cx="1725263" cy="532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(3) </a:t>
            </a:r>
            <a:r>
              <a:rPr lang="en-US" altLang="zh-TW" sz="2000" b="1" dirty="0">
                <a:solidFill>
                  <a:srgbClr val="0070C0"/>
                </a:solidFill>
              </a:rPr>
              <a:t>=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4278766" y="5229225"/>
            <a:ext cx="656575" cy="676181"/>
            <a:chOff x="3252910" y="5210522"/>
            <a:chExt cx="656575" cy="676181"/>
          </a:xfrm>
        </p:grpSpPr>
        <p:sp>
          <p:nvSpPr>
            <p:cNvPr id="34" name="文字方塊 33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5" name="直線單箭頭接點 34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3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4" grpId="0" animBg="1"/>
      <p:bldP spid="25" grpId="0" animBg="1"/>
      <p:bldP spid="26" grpId="0"/>
      <p:bldP spid="27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299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44919" y="2673927"/>
            <a:ext cx="5418973" cy="1420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661192" y="1719681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192" y="1719681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427104" y="4135872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7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2130" y="3185213"/>
            <a:ext cx="269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不繼續往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位數會不夠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611718" y="2701636"/>
            <a:ext cx="4296755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B3-3D89-4425-98C7-C4C2B4D542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7</a:t>
            </a:r>
            <a:endParaRPr lang="zh-TW" altLang="en-US" sz="32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278766" y="5229225"/>
            <a:ext cx="656575" cy="676181"/>
            <a:chOff x="3252910" y="5210522"/>
            <a:chExt cx="656575" cy="676181"/>
          </a:xfrm>
        </p:grpSpPr>
        <p:sp>
          <p:nvSpPr>
            <p:cNvPr id="23" name="文字方塊 22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4" name="直線單箭頭接點 23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橢圓 24"/>
          <p:cNvSpPr/>
          <p:nvPr/>
        </p:nvSpPr>
        <p:spPr>
          <a:xfrm>
            <a:off x="2041451" y="4210493"/>
            <a:ext cx="1970991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407021" y="2211572"/>
            <a:ext cx="10240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3036498" y="3594538"/>
            <a:ext cx="2907102" cy="597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6" idx="4"/>
          </p:cNvCxnSpPr>
          <p:nvPr/>
        </p:nvCxnSpPr>
        <p:spPr>
          <a:xfrm flipH="1">
            <a:off x="6545281" y="2838893"/>
            <a:ext cx="2373769" cy="545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(3) </a:t>
            </a:r>
            <a:r>
              <a:rPr lang="en-US" altLang="zh-TW" sz="2000" b="1" dirty="0">
                <a:solidFill>
                  <a:srgbClr val="0070C0"/>
                </a:solidFill>
              </a:rPr>
              <a:t>=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5375063" y="5229225"/>
            <a:ext cx="656575" cy="676181"/>
            <a:chOff x="3252910" y="5210522"/>
            <a:chExt cx="656575" cy="676181"/>
          </a:xfrm>
        </p:grpSpPr>
        <p:sp>
          <p:nvSpPr>
            <p:cNvPr id="36" name="文字方塊 35"/>
            <p:cNvSpPr txBox="1"/>
            <p:nvPr/>
          </p:nvSpPr>
          <p:spPr>
            <a:xfrm>
              <a:off x="3252910" y="5363483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V="1">
              <a:off x="3581198" y="5210522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2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  <p:bldP spid="25" grpId="0" animBg="1"/>
      <p:bldP spid="26" grpId="0" animBg="1"/>
      <p:bldP spid="27" grpId="0"/>
      <p:bldP spid="28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0940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3AE3-6D27-49A6-B52D-73A3138ED0B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13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308" y="455066"/>
            <a:ext cx="10674246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11491 Erasing and Winning (Time Limit: 2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0C5A-C6D8-42BB-AD13-BE6092FF91E5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6691" y="1742303"/>
            <a:ext cx="9687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有一位觀眾參加電視節目領獎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主持人給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位的數字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不是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開頭的數字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主持人要求這位觀眾把這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位的數字當中去除</a:t>
            </a:r>
            <a:r>
              <a:rPr lang="en-US" altLang="zh-TW" sz="2800" dirty="0" smtClean="0">
                <a:ea typeface="標楷體" panose="03000509000000000000" pitchFamily="65" charset="-120"/>
              </a:rPr>
              <a:t>D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個位數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不一定要連續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剩下的數字作為這位觀眾的獎金金額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762" y="3249827"/>
            <a:ext cx="533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請寫一程式幫這觀眾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4439" y="4000212"/>
            <a:ext cx="3762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3200" dirty="0"/>
              <a:t>(1 ≤ D &lt; N ≤ </a:t>
            </a:r>
            <a:r>
              <a:rPr lang="pt-BR" altLang="zh-TW" sz="3200" dirty="0" smtClean="0"/>
              <a:t>100,000)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47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36585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7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E347-75B3-4ADD-9A96-D48272D8215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1</a:t>
            </a:r>
            <a:endParaRPr lang="zh-TW" altLang="en-US" sz="32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169177" y="5227455"/>
            <a:ext cx="656575" cy="676181"/>
            <a:chOff x="3391225" y="5692747"/>
            <a:chExt cx="656575" cy="676181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3252910" y="5210522"/>
            <a:ext cx="656575" cy="676181"/>
            <a:chOff x="3391225" y="5692747"/>
            <a:chExt cx="656575" cy="676181"/>
          </a:xfrm>
        </p:grpSpPr>
        <p:sp>
          <p:nvSpPr>
            <p:cNvPr id="21" name="文字方塊 20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1236134" y="3302002"/>
            <a:ext cx="135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第一位數放下來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右大括弧 23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97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58460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85629" y="1719683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29" y="1719683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356697" y="4135870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6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549236" y="2798618"/>
            <a:ext cx="1039092" cy="124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289984" y="3105033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02182" y="2798618"/>
            <a:ext cx="13854" cy="128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36A4-7828-4976-A659-41E2869FD1A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r>
              <a:rPr lang="en-US" altLang="zh-TW" sz="2800" dirty="0" smtClean="0"/>
              <a:t>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2</a:t>
            </a:r>
            <a:endParaRPr lang="zh-TW" altLang="en-US" sz="3200" dirty="0"/>
          </a:p>
        </p:txBody>
      </p:sp>
      <p:sp>
        <p:nvSpPr>
          <p:cNvPr id="19" name="橢圓 18"/>
          <p:cNvSpPr/>
          <p:nvPr/>
        </p:nvSpPr>
        <p:spPr>
          <a:xfrm>
            <a:off x="2041451" y="4210493"/>
            <a:ext cx="9356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51680" y="2211572"/>
            <a:ext cx="6179399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=6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(7)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右大括弧 2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3252910" y="5210522"/>
            <a:ext cx="656575" cy="676181"/>
            <a:chOff x="3391225" y="5692747"/>
            <a:chExt cx="656575" cy="676181"/>
          </a:xfrm>
        </p:grpSpPr>
        <p:sp>
          <p:nvSpPr>
            <p:cNvPr id="32" name="文字方塊 31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4290213" y="5229225"/>
            <a:ext cx="656575" cy="676181"/>
            <a:chOff x="3391225" y="5692747"/>
            <a:chExt cx="656575" cy="676181"/>
          </a:xfrm>
        </p:grpSpPr>
        <p:sp>
          <p:nvSpPr>
            <p:cNvPr id="35" name="文字方塊 34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6" name="直線單箭頭接點 35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76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9" grpId="0" animBg="1"/>
      <p:bldP spid="20" grpId="0" animBg="1"/>
      <p:bldP spid="21" grpId="0"/>
      <p:bldP spid="22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78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38574" y="1691974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4" y="1691974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437352" y="4163578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602181" y="2840182"/>
            <a:ext cx="1039092" cy="124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42929" y="3146597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655127" y="2840182"/>
            <a:ext cx="13854" cy="128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AE00-804B-442B-AA94-5F5F74E4A6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/>
              <a:t>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3</a:t>
            </a:r>
            <a:endParaRPr lang="zh-TW" altLang="en-US" sz="3200" dirty="0"/>
          </a:p>
        </p:txBody>
      </p:sp>
      <p:sp>
        <p:nvSpPr>
          <p:cNvPr id="19" name="右大括弧 18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041451" y="4210493"/>
            <a:ext cx="19258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135272" y="2211572"/>
            <a:ext cx="5295807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=5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5" name="直線單箭頭接點 24"/>
          <p:cNvCxnSpPr>
            <a:stCxn id="21" idx="0"/>
          </p:cNvCxnSpPr>
          <p:nvPr/>
        </p:nvCxnSpPr>
        <p:spPr>
          <a:xfrm flipV="1">
            <a:off x="3004384" y="3594538"/>
            <a:ext cx="2939216" cy="615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(7)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5419167" y="5229225"/>
            <a:ext cx="656575" cy="676181"/>
            <a:chOff x="3391225" y="5692747"/>
            <a:chExt cx="656575" cy="676181"/>
          </a:xfrm>
        </p:grpSpPr>
        <p:sp>
          <p:nvSpPr>
            <p:cNvPr id="30" name="文字方塊 29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4290213" y="5229225"/>
            <a:ext cx="656575" cy="676181"/>
            <a:chOff x="3391225" y="5692747"/>
            <a:chExt cx="656575" cy="676181"/>
          </a:xfrm>
        </p:grpSpPr>
        <p:sp>
          <p:nvSpPr>
            <p:cNvPr id="33" name="文字方塊 32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5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21" grpId="0" animBg="1"/>
      <p:bldP spid="22" grpId="0" animBg="1"/>
      <p:bldP spid="23" grpId="0"/>
      <p:bldP spid="24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99554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33083" y="1719683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83" y="1719683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7" y="2867891"/>
            <a:ext cx="1039092" cy="124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95875" y="3174306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44E5-9D59-41D6-A871-5E373F52EC2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           4           5           6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4</a:t>
            </a:r>
            <a:endParaRPr lang="zh-TW" altLang="en-US" sz="32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41451" y="4210493"/>
            <a:ext cx="3031994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363570" y="2211572"/>
            <a:ext cx="4067509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=4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3" name="直線單箭頭接點 22"/>
          <p:cNvCxnSpPr>
            <a:stCxn id="19" idx="0"/>
          </p:cNvCxnSpPr>
          <p:nvPr/>
        </p:nvCxnSpPr>
        <p:spPr>
          <a:xfrm flipV="1">
            <a:off x="3557448" y="3594538"/>
            <a:ext cx="2386152" cy="615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(7)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419167" y="5229225"/>
            <a:ext cx="656575" cy="676181"/>
            <a:chOff x="3391225" y="5692747"/>
            <a:chExt cx="656575" cy="676181"/>
          </a:xfrm>
        </p:grpSpPr>
        <p:sp>
          <p:nvSpPr>
            <p:cNvPr id="28" name="文字方塊 27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9" name="直線單箭頭接點 28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  <p:bldP spid="21" grpId="0"/>
      <p:bldP spid="22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64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86028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28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7" y="2840182"/>
            <a:ext cx="2161309" cy="1274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047038" y="3118888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20A-AD47-4EC9-8014-592D11610A7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4</a:t>
            </a:r>
            <a:r>
              <a:rPr lang="en-US" altLang="zh-TW" sz="2800" dirty="0" smtClean="0"/>
              <a:t>           5           6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5</a:t>
            </a:r>
            <a:endParaRPr lang="zh-TW" altLang="en-US" sz="32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41451" y="4210493"/>
            <a:ext cx="3054656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91618" y="2211572"/>
            <a:ext cx="3139461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523643" y="3594538"/>
            <a:ext cx="2419957" cy="604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053960" y="2797791"/>
            <a:ext cx="865455" cy="654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(6)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5419167" y="5229225"/>
            <a:ext cx="656575" cy="676181"/>
            <a:chOff x="3391225" y="5692747"/>
            <a:chExt cx="656575" cy="67618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9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  <p:bldP spid="21" grpId="0"/>
      <p:bldP spid="22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7990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80537" y="1691974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37" y="1691974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8" y="2784764"/>
            <a:ext cx="3255817" cy="1330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573511" y="3077325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D19C-F793-44C1-997D-1FDD4BF09D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r>
              <a:rPr lang="en-US" altLang="zh-TW" sz="2800" dirty="0" smtClean="0"/>
              <a:t>           6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6</a:t>
            </a:r>
            <a:endParaRPr lang="zh-TW" altLang="en-US" sz="32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41451" y="4210493"/>
            <a:ext cx="3053063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492621" y="2211572"/>
            <a:ext cx="19384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545280" y="2852382"/>
            <a:ext cx="1725263" cy="532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(5)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419167" y="5229225"/>
            <a:ext cx="656575" cy="676181"/>
            <a:chOff x="3391225" y="5692747"/>
            <a:chExt cx="656575" cy="676181"/>
          </a:xfrm>
        </p:grpSpPr>
        <p:sp>
          <p:nvSpPr>
            <p:cNvPr id="28" name="文字方塊 27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9" name="直線單箭頭接點 28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0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  <p:bldP spid="21" grpId="0"/>
      <p:bldP spid="22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7763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605773" y="173353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773" y="173353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9" y="2757055"/>
            <a:ext cx="4267198" cy="13577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9984" y="3063471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6CAE-CA4F-4AA1-8FFE-5DC821998B8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 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7</a:t>
            </a:r>
            <a:endParaRPr lang="zh-TW" altLang="en-US" sz="3200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041451" y="4210493"/>
            <a:ext cx="3042178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407021" y="2211572"/>
            <a:ext cx="10240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036498" y="3594538"/>
            <a:ext cx="2907102" cy="597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1" idx="4"/>
          </p:cNvCxnSpPr>
          <p:nvPr/>
        </p:nvCxnSpPr>
        <p:spPr>
          <a:xfrm flipH="1">
            <a:off x="6545281" y="2838893"/>
            <a:ext cx="2373769" cy="545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(4)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5419167" y="5229225"/>
            <a:ext cx="656575" cy="676181"/>
            <a:chOff x="3391225" y="5692747"/>
            <a:chExt cx="656575" cy="67618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50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 animBg="1"/>
      <p:bldP spid="21" grpId="0" animBg="1"/>
      <p:bldP spid="22" grpId="0"/>
      <p:bldP spid="23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7248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6F25-11B0-4338-A6DE-50F7346FB86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96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8260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3E13-B168-418C-8EEA-C5B10E7A9B5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6" name="右大括弧 15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1</a:t>
            </a:r>
            <a:endParaRPr lang="zh-TW" altLang="en-US" sz="32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169177" y="5227455"/>
            <a:ext cx="656575" cy="676181"/>
            <a:chOff x="3391225" y="5692747"/>
            <a:chExt cx="656575" cy="676181"/>
          </a:xfrm>
        </p:grpSpPr>
        <p:sp>
          <p:nvSpPr>
            <p:cNvPr id="20" name="文字方塊 19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3252910" y="5210522"/>
            <a:ext cx="656575" cy="676181"/>
            <a:chOff x="3391225" y="5692747"/>
            <a:chExt cx="656575" cy="676181"/>
          </a:xfrm>
        </p:grpSpPr>
        <p:sp>
          <p:nvSpPr>
            <p:cNvPr id="23" name="文字方塊 22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4" name="直線單箭頭接點 23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/>
          <p:cNvSpPr txBox="1"/>
          <p:nvPr/>
        </p:nvSpPr>
        <p:spPr>
          <a:xfrm>
            <a:off x="1236134" y="3302002"/>
            <a:ext cx="135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第一位數放下來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71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96873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13220"/>
            <a:ext cx="973028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29313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13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3591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40024" y="3276740"/>
            <a:ext cx="125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3539011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5662-D642-49B2-910E-9FC1C0AC23A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r>
              <a:rPr lang="en-US" altLang="zh-TW" sz="2800" dirty="0" smtClean="0"/>
              <a:t>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2</a:t>
            </a:r>
            <a:endParaRPr lang="zh-TW" altLang="en-US" sz="32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252910" y="5210522"/>
            <a:ext cx="656575" cy="676181"/>
            <a:chOff x="3391225" y="5692747"/>
            <a:chExt cx="656575" cy="676181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293206" y="5229225"/>
            <a:ext cx="656575" cy="676181"/>
            <a:chOff x="3391225" y="5692747"/>
            <a:chExt cx="656575" cy="676181"/>
          </a:xfrm>
        </p:grpSpPr>
        <p:sp>
          <p:nvSpPr>
            <p:cNvPr id="25" name="文字方塊 24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橢圓 26"/>
          <p:cNvSpPr/>
          <p:nvPr/>
        </p:nvSpPr>
        <p:spPr>
          <a:xfrm>
            <a:off x="2041451" y="4210493"/>
            <a:ext cx="9356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251680" y="2211572"/>
            <a:ext cx="6179399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=6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2840091" y="3594538"/>
            <a:ext cx="3103509" cy="700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(7)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0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27" grpId="0" animBg="1"/>
      <p:bldP spid="28" grpId="0" animBg="1"/>
      <p:bldP spid="29" grpId="0"/>
      <p:bldP spid="30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4715" y="134912"/>
            <a:ext cx="31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470765" y="972744"/>
            <a:ext cx="31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13013" y="720692"/>
            <a:ext cx="3222886" cy="39703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4 2</a:t>
            </a:r>
          </a:p>
          <a:p>
            <a:r>
              <a:rPr lang="en-US" altLang="zh-TW" sz="3600" dirty="0" smtClean="0"/>
              <a:t>3759</a:t>
            </a:r>
          </a:p>
          <a:p>
            <a:r>
              <a:rPr lang="en-US" altLang="zh-TW" sz="3600" dirty="0" smtClean="0"/>
              <a:t>6 3</a:t>
            </a:r>
          </a:p>
          <a:p>
            <a:r>
              <a:rPr lang="en-US" altLang="zh-TW" sz="3600" dirty="0" smtClean="0"/>
              <a:t>123123</a:t>
            </a:r>
          </a:p>
          <a:p>
            <a:r>
              <a:rPr lang="en-US" altLang="zh-TW" sz="3600" dirty="0" smtClean="0"/>
              <a:t>7 4</a:t>
            </a:r>
          </a:p>
          <a:p>
            <a:r>
              <a:rPr lang="en-US" altLang="zh-TW" sz="3600" dirty="0" smtClean="0"/>
              <a:t>1000000</a:t>
            </a:r>
          </a:p>
          <a:p>
            <a:r>
              <a:rPr lang="en-US" altLang="zh-TW" sz="3600" dirty="0" smtClean="0"/>
              <a:t>0 0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73199" y="1689774"/>
            <a:ext cx="2893100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79</a:t>
            </a:r>
          </a:p>
          <a:p>
            <a:r>
              <a:rPr lang="en-US" altLang="zh-TW" sz="3600" dirty="0" smtClean="0"/>
              <a:t>323</a:t>
            </a:r>
          </a:p>
          <a:p>
            <a:r>
              <a:rPr lang="en-US" altLang="zh-TW" sz="3600" dirty="0" smtClean="0"/>
              <a:t>100</a:t>
            </a:r>
            <a:endParaRPr lang="zh-TW" altLang="en-US" sz="36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9BF5-4CB3-4A93-A935-1345B1C3A0F8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00342" y="4927839"/>
            <a:ext cx="3762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3200" dirty="0"/>
              <a:t>(1 ≤ D &lt; N ≤ </a:t>
            </a:r>
            <a:r>
              <a:rPr lang="pt-BR" altLang="zh-TW" sz="3200" dirty="0" smtClean="0"/>
              <a:t>100,000)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63711" y="899410"/>
            <a:ext cx="419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N, D : 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位數字去除</a:t>
            </a:r>
            <a:r>
              <a:rPr lang="en-US" altLang="zh-TW" sz="2400" dirty="0" smtClean="0"/>
              <a:t>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個位數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269507" y="1127464"/>
            <a:ext cx="6480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125074" y="1255058"/>
            <a:ext cx="2097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3  7  5  9</a:t>
            </a:r>
            <a:endParaRPr lang="zh-TW" altLang="en-US" sz="4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57993" y="2183802"/>
            <a:ext cx="302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1  2  3  1  2  3</a:t>
            </a:r>
            <a:endParaRPr lang="zh-TW" altLang="en-US" sz="4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151313" y="3263152"/>
            <a:ext cx="374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1  0  0  0  0  0  0</a:t>
            </a:r>
            <a:endParaRPr lang="zh-TW" altLang="en-US" sz="4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48473" y="4061767"/>
            <a:ext cx="170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1271403" y="4292600"/>
            <a:ext cx="10770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3741" y="3012141"/>
            <a:ext cx="1721224" cy="1004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79492" y="1939590"/>
            <a:ext cx="1721224" cy="1004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79492" y="869914"/>
            <a:ext cx="1721224" cy="1004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044560" y="1292728"/>
            <a:ext cx="2127640" cy="70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</a:t>
            </a:r>
            <a:r>
              <a:rPr lang="en-US" altLang="zh-TW" sz="4000" dirty="0" smtClean="0"/>
              <a:t>  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  </a:t>
            </a:r>
            <a:r>
              <a:rPr lang="en-US" altLang="zh-TW" sz="4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</a:t>
            </a:r>
            <a:r>
              <a:rPr lang="en-US" altLang="zh-TW" sz="4000" dirty="0" smtClean="0"/>
              <a:t>  </a:t>
            </a:r>
            <a:r>
              <a:rPr lang="en-US" altLang="zh-TW" sz="4000" dirty="0"/>
              <a:t> </a:t>
            </a:r>
            <a:endParaRPr lang="zh-TW" altLang="en-US" sz="4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51313" y="2216414"/>
            <a:ext cx="3279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</a:t>
            </a:r>
            <a:r>
              <a:rPr lang="en-US" altLang="zh-TW" sz="4000" dirty="0" smtClean="0"/>
              <a:t>     </a:t>
            </a:r>
            <a:r>
              <a:rPr lang="en-US" altLang="zh-TW" sz="4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</a:t>
            </a:r>
            <a:r>
              <a:rPr lang="en-US" altLang="zh-TW" sz="4000" dirty="0" smtClean="0"/>
              <a:t>      </a:t>
            </a:r>
            <a:endParaRPr lang="zh-TW" altLang="en-US" sz="4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599887" y="3287335"/>
            <a:ext cx="305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 </a:t>
            </a:r>
            <a:r>
              <a:rPr lang="en-US" altLang="zh-TW" sz="4000" dirty="0" smtClean="0"/>
              <a:t>       </a:t>
            </a:r>
            <a:r>
              <a:rPr lang="en-US" altLang="zh-TW" sz="4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</a:t>
            </a:r>
            <a:r>
              <a:rPr lang="en-US" altLang="zh-TW" sz="4000" dirty="0" smtClean="0"/>
              <a:t> </a:t>
            </a:r>
            <a:r>
              <a:rPr lang="en-US" altLang="zh-TW" sz="4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 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cxnSp>
        <p:nvCxnSpPr>
          <p:cNvPr id="29" name="肘形接點 28"/>
          <p:cNvCxnSpPr>
            <a:stCxn id="16" idx="3"/>
          </p:cNvCxnSpPr>
          <p:nvPr/>
        </p:nvCxnSpPr>
        <p:spPr>
          <a:xfrm>
            <a:off x="6222814" y="1609001"/>
            <a:ext cx="2311586" cy="40267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6" idx="3"/>
            <a:endCxn id="5" idx="1"/>
          </p:cNvCxnSpPr>
          <p:nvPr/>
        </p:nvCxnSpPr>
        <p:spPr>
          <a:xfrm flipV="1">
            <a:off x="7430578" y="2566937"/>
            <a:ext cx="1142621" cy="34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flipV="1">
            <a:off x="7665720" y="3139440"/>
            <a:ext cx="883920" cy="56388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25" idx="1"/>
          </p:cNvCxnSpPr>
          <p:nvPr/>
        </p:nvCxnSpPr>
        <p:spPr>
          <a:xfrm flipV="1">
            <a:off x="2316480" y="1644584"/>
            <a:ext cx="1728080" cy="16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26" idx="1"/>
          </p:cNvCxnSpPr>
          <p:nvPr/>
        </p:nvCxnSpPr>
        <p:spPr>
          <a:xfrm flipV="1">
            <a:off x="2331720" y="2570357"/>
            <a:ext cx="1819593" cy="509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18" idx="1"/>
          </p:cNvCxnSpPr>
          <p:nvPr/>
        </p:nvCxnSpPr>
        <p:spPr>
          <a:xfrm flipV="1">
            <a:off x="2331720" y="3617095"/>
            <a:ext cx="1819593" cy="25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8595360" y="3429000"/>
            <a:ext cx="1539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606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92609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643942" y="2713220"/>
            <a:ext cx="973028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23595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95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423452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43003" y="3183801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663273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574-3823-41BB-AB5C-F67E0D9222A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/>
              <a:t>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3</a:t>
            </a:r>
            <a:endParaRPr lang="zh-TW" altLang="en-US" sz="3200" dirty="0"/>
          </a:p>
        </p:txBody>
      </p:sp>
      <p:sp>
        <p:nvSpPr>
          <p:cNvPr id="21" name="橢圓 20"/>
          <p:cNvSpPr/>
          <p:nvPr/>
        </p:nvSpPr>
        <p:spPr>
          <a:xfrm>
            <a:off x="2041451" y="4210493"/>
            <a:ext cx="192586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135272" y="2211572"/>
            <a:ext cx="5295807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=5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5" name="直線單箭頭接點 24"/>
          <p:cNvCxnSpPr>
            <a:stCxn id="21" idx="0"/>
          </p:cNvCxnSpPr>
          <p:nvPr/>
        </p:nvCxnSpPr>
        <p:spPr>
          <a:xfrm flipV="1">
            <a:off x="3004384" y="3594538"/>
            <a:ext cx="2939216" cy="615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(7)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293206" y="5229225"/>
            <a:ext cx="656575" cy="676181"/>
            <a:chOff x="3391225" y="5692747"/>
            <a:chExt cx="656575" cy="676181"/>
          </a:xfrm>
        </p:grpSpPr>
        <p:sp>
          <p:nvSpPr>
            <p:cNvPr id="30" name="文字方塊 29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5393257" y="5229225"/>
            <a:ext cx="656575" cy="676181"/>
            <a:chOff x="3391225" y="5692747"/>
            <a:chExt cx="656575" cy="676181"/>
          </a:xfrm>
        </p:grpSpPr>
        <p:sp>
          <p:nvSpPr>
            <p:cNvPr id="33" name="文字方塊 32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9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21" grpId="0" animBg="1"/>
      <p:bldP spid="22" grpId="0" animBg="1"/>
      <p:bldP spid="23" grpId="0"/>
      <p:bldP spid="24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7192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78263" y="2713220"/>
            <a:ext cx="973028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32867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67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077324" y="3183801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46CA-4471-486D-8722-19FCDDDF8D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           4           5           6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4</a:t>
            </a:r>
            <a:endParaRPr lang="zh-TW" altLang="en-US" sz="3200" dirty="0"/>
          </a:p>
        </p:txBody>
      </p:sp>
      <p:sp>
        <p:nvSpPr>
          <p:cNvPr id="20" name="橢圓 19"/>
          <p:cNvSpPr/>
          <p:nvPr/>
        </p:nvSpPr>
        <p:spPr>
          <a:xfrm>
            <a:off x="2041451" y="4210493"/>
            <a:ext cx="3031994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363570" y="2211572"/>
            <a:ext cx="4067509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=4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>
            <a:stCxn id="20" idx="0"/>
          </p:cNvCxnSpPr>
          <p:nvPr/>
        </p:nvCxnSpPr>
        <p:spPr>
          <a:xfrm flipV="1">
            <a:off x="3557448" y="3594538"/>
            <a:ext cx="2386152" cy="615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053959" y="2838893"/>
            <a:ext cx="287421" cy="61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(7)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5393257" y="5229225"/>
            <a:ext cx="656575" cy="676181"/>
            <a:chOff x="3391225" y="5692747"/>
            <a:chExt cx="656575" cy="67618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685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 animBg="1"/>
      <p:bldP spid="22" grpId="0"/>
      <p:bldP spid="23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21793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61941" y="2713220"/>
            <a:ext cx="2083633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97168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68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542020" y="3108850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119F-B05F-4BA4-9401-B7706A38FC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4</a:t>
            </a:r>
            <a:r>
              <a:rPr lang="en-US" altLang="zh-TW" sz="2800" dirty="0" smtClean="0"/>
              <a:t>           5           6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5</a:t>
            </a:r>
            <a:endParaRPr lang="zh-TW" altLang="en-US" sz="3200" dirty="0"/>
          </a:p>
        </p:txBody>
      </p:sp>
      <p:sp>
        <p:nvSpPr>
          <p:cNvPr id="20" name="橢圓 19"/>
          <p:cNvSpPr/>
          <p:nvPr/>
        </p:nvSpPr>
        <p:spPr>
          <a:xfrm>
            <a:off x="2041451" y="4210493"/>
            <a:ext cx="3054656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291618" y="2211572"/>
            <a:ext cx="3139461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523643" y="3594538"/>
            <a:ext cx="2419957" cy="604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053960" y="2797791"/>
            <a:ext cx="865455" cy="654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(6) &gt;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5393257" y="5229225"/>
            <a:ext cx="656575" cy="676181"/>
            <a:chOff x="3391225" y="5692747"/>
            <a:chExt cx="656575" cy="67618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9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 animBg="1"/>
      <p:bldP spid="22" grpId="0"/>
      <p:bldP spid="23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099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31961" y="2758190"/>
            <a:ext cx="3222885" cy="1391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132162" y="3255905"/>
            <a:ext cx="221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往左壓縮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E99-3D68-4D13-81B8-966364CDCA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r>
              <a:rPr lang="en-US" altLang="zh-TW" sz="2800" dirty="0" smtClean="0"/>
              <a:t>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6</a:t>
            </a:r>
            <a:endParaRPr lang="zh-TW" altLang="en-US" sz="3200" dirty="0"/>
          </a:p>
        </p:txBody>
      </p:sp>
      <p:sp>
        <p:nvSpPr>
          <p:cNvPr id="20" name="橢圓 19"/>
          <p:cNvSpPr/>
          <p:nvPr/>
        </p:nvSpPr>
        <p:spPr>
          <a:xfrm>
            <a:off x="2041451" y="4210493"/>
            <a:ext cx="3053063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492621" y="2211572"/>
            <a:ext cx="19384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574473" y="3594538"/>
            <a:ext cx="2369127" cy="6033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545280" y="2852382"/>
            <a:ext cx="1725263" cy="532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(5)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5393257" y="5229225"/>
            <a:ext cx="656575" cy="676181"/>
            <a:chOff x="3391225" y="5692747"/>
            <a:chExt cx="656575" cy="67618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4307166" y="5229225"/>
            <a:ext cx="656575" cy="676181"/>
            <a:chOff x="3391225" y="5692747"/>
            <a:chExt cx="656575" cy="676181"/>
          </a:xfrm>
        </p:grpSpPr>
        <p:sp>
          <p:nvSpPr>
            <p:cNvPr id="32" name="文字方塊 31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9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 animBg="1"/>
      <p:bldP spid="22" grpId="0"/>
      <p:bldP spid="23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099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719513" y="2758190"/>
            <a:ext cx="4135334" cy="13160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356659" y="3279054"/>
            <a:ext cx="221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往左壓縮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E99-3D68-4D13-81B8-966364CDCA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r>
              <a:rPr lang="en-US" altLang="zh-TW" sz="2800" dirty="0" smtClean="0"/>
              <a:t>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6</a:t>
            </a:r>
            <a:endParaRPr lang="zh-TW" altLang="en-US" sz="3200" dirty="0"/>
          </a:p>
        </p:txBody>
      </p:sp>
      <p:sp>
        <p:nvSpPr>
          <p:cNvPr id="20" name="橢圓 19"/>
          <p:cNvSpPr/>
          <p:nvPr/>
        </p:nvSpPr>
        <p:spPr>
          <a:xfrm>
            <a:off x="2041452" y="4210493"/>
            <a:ext cx="2032838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492621" y="2211572"/>
            <a:ext cx="19384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574473" y="3594538"/>
            <a:ext cx="2369127" cy="6033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545280" y="2852382"/>
            <a:ext cx="1725263" cy="532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(4)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4307166" y="5229225"/>
            <a:ext cx="656575" cy="676181"/>
            <a:chOff x="3391225" y="5692747"/>
            <a:chExt cx="656575" cy="676181"/>
          </a:xfrm>
        </p:grpSpPr>
        <p:sp>
          <p:nvSpPr>
            <p:cNvPr id="32" name="文字方塊 31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3244224" y="5229225"/>
            <a:ext cx="656575" cy="676181"/>
            <a:chOff x="3391225" y="5692747"/>
            <a:chExt cx="656575" cy="676181"/>
          </a:xfrm>
        </p:grpSpPr>
        <p:sp>
          <p:nvSpPr>
            <p:cNvPr id="36" name="文字方塊 35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5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 animBg="1"/>
      <p:bldP spid="22" grpId="0"/>
      <p:bldP spid="23" grpId="0"/>
      <p:bldP spid="26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099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639028" y="2758190"/>
            <a:ext cx="5215819" cy="1350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762050" y="3172050"/>
            <a:ext cx="1914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往左壓縮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怕位數不夠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E99-3D68-4D13-81B8-966364CDCA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r>
              <a:rPr lang="en-US" altLang="zh-TW" sz="2800" dirty="0" smtClean="0"/>
              <a:t>           6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6</a:t>
            </a:r>
            <a:endParaRPr lang="zh-TW" altLang="en-US" sz="3200" dirty="0"/>
          </a:p>
        </p:txBody>
      </p:sp>
      <p:sp>
        <p:nvSpPr>
          <p:cNvPr id="21" name="橢圓 20"/>
          <p:cNvSpPr/>
          <p:nvPr/>
        </p:nvSpPr>
        <p:spPr>
          <a:xfrm>
            <a:off x="7492621" y="2211572"/>
            <a:ext cx="19384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4" name="直線單箭頭接點 23"/>
          <p:cNvCxnSpPr>
            <a:stCxn id="20" idx="0"/>
          </p:cNvCxnSpPr>
          <p:nvPr/>
        </p:nvCxnSpPr>
        <p:spPr>
          <a:xfrm flipV="1">
            <a:off x="2518786" y="3594539"/>
            <a:ext cx="3424814" cy="61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545280" y="2852382"/>
            <a:ext cx="1725263" cy="532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(3) </a:t>
            </a:r>
            <a:r>
              <a:rPr lang="en-US" altLang="zh-TW" sz="2000" b="1" dirty="0">
                <a:solidFill>
                  <a:srgbClr val="0070C0"/>
                </a:solidFill>
              </a:rPr>
              <a:t>=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3244224" y="5229225"/>
            <a:ext cx="656575" cy="676181"/>
            <a:chOff x="3391225" y="5692747"/>
            <a:chExt cx="656575" cy="676181"/>
          </a:xfrm>
        </p:grpSpPr>
        <p:sp>
          <p:nvSpPr>
            <p:cNvPr id="36" name="文字方塊 35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flipH="1">
            <a:off x="3719513" y="2752165"/>
            <a:ext cx="4178393" cy="1353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4311024" y="5229225"/>
            <a:ext cx="656575" cy="676181"/>
            <a:chOff x="3391225" y="5692747"/>
            <a:chExt cx="656575" cy="676181"/>
          </a:xfrm>
        </p:grpSpPr>
        <p:sp>
          <p:nvSpPr>
            <p:cNvPr id="40" name="文字方塊 39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41" name="直線單箭頭接點 40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/>
          <p:cNvSpPr txBox="1"/>
          <p:nvPr/>
        </p:nvSpPr>
        <p:spPr>
          <a:xfrm>
            <a:off x="3371956" y="4159103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9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041452" y="4210493"/>
            <a:ext cx="954667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1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/>
      <p:bldP spid="23" grpId="0"/>
      <p:bldP spid="26" grpId="0"/>
      <p:bldP spid="27" grpId="0"/>
      <p:bldP spid="42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76422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17253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#6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800600" y="2816987"/>
            <a:ext cx="4171657" cy="1345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640762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762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523448" y="3182341"/>
            <a:ext cx="180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不可向左壓縮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F3F-4A1E-47D7-B786-AA063D462CA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36800" y="28109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36800" y="4792132"/>
            <a:ext cx="7196667" cy="5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0           1           2           3           4           5           6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19200" y="4148667"/>
            <a:ext cx="7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vis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6399" y="2801102"/>
            <a:ext cx="440266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i:</a:t>
            </a:r>
            <a:endParaRPr lang="zh-TW" altLang="en-US" sz="2800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3435007" y="3632338"/>
            <a:ext cx="166892" cy="31937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814" y="5229225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N-D= k (3):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留下的位數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3333" y="221826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 7</a:t>
            </a:r>
            <a:endParaRPr lang="zh-TW" altLang="en-US" sz="3200" dirty="0"/>
          </a:p>
        </p:txBody>
      </p:sp>
      <p:sp>
        <p:nvSpPr>
          <p:cNvPr id="21" name="橢圓 20"/>
          <p:cNvSpPr/>
          <p:nvPr/>
        </p:nvSpPr>
        <p:spPr>
          <a:xfrm>
            <a:off x="2041451" y="4210493"/>
            <a:ext cx="1947225" cy="57415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8407021" y="2211572"/>
            <a:ext cx="1024058" cy="6273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3678865"/>
            <a:ext cx="27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已經挑選的位數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16064" y="1670657"/>
            <a:ext cx="296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檢驗的位數</a:t>
            </a:r>
            <a:r>
              <a:rPr lang="en-US" altLang="zh-TW" sz="2000" dirty="0" smtClean="0"/>
              <a:t>=1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(N-i)</a:t>
            </a:r>
            <a:endParaRPr lang="zh-TW" altLang="en-US" sz="2000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3036498" y="3594538"/>
            <a:ext cx="2907102" cy="597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2" idx="4"/>
          </p:cNvCxnSpPr>
          <p:nvPr/>
        </p:nvCxnSpPr>
        <p:spPr>
          <a:xfrm flipH="1">
            <a:off x="6545281" y="2838893"/>
            <a:ext cx="2373769" cy="545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046381" y="3336547"/>
            <a:ext cx="353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(3) </a:t>
            </a:r>
            <a:r>
              <a:rPr lang="en-US" altLang="zh-TW" sz="2000" b="1" dirty="0">
                <a:solidFill>
                  <a:srgbClr val="0070C0"/>
                </a:solidFill>
              </a:rPr>
              <a:t>=</a:t>
            </a:r>
            <a:r>
              <a:rPr lang="en-US" altLang="zh-TW" sz="2000" dirty="0" smtClean="0">
                <a:solidFill>
                  <a:srgbClr val="FF0000"/>
                </a:solidFill>
              </a:rPr>
              <a:t> k (3)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89660" y="3357349"/>
            <a:ext cx="19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311024" y="5229225"/>
            <a:ext cx="656575" cy="676181"/>
            <a:chOff x="3391225" y="5692747"/>
            <a:chExt cx="656575" cy="676181"/>
          </a:xfrm>
        </p:grpSpPr>
        <p:sp>
          <p:nvSpPr>
            <p:cNvPr id="30" name="文字方塊 29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5393589" y="5255501"/>
            <a:ext cx="656575" cy="676181"/>
            <a:chOff x="3391225" y="5692747"/>
            <a:chExt cx="656575" cy="676181"/>
          </a:xfrm>
        </p:grpSpPr>
        <p:sp>
          <p:nvSpPr>
            <p:cNvPr id="33" name="文字方塊 32"/>
            <p:cNvSpPr txBox="1"/>
            <p:nvPr/>
          </p:nvSpPr>
          <p:spPr>
            <a:xfrm>
              <a:off x="3391225" y="5845708"/>
              <a:ext cx="656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cnt</a:t>
              </a:r>
              <a:endParaRPr lang="zh-TW" altLang="en-US" sz="2800" dirty="0"/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3719513" y="5692747"/>
              <a:ext cx="0" cy="31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/>
          <p:cNvCxnSpPr/>
          <p:nvPr/>
        </p:nvCxnSpPr>
        <p:spPr>
          <a:xfrm flipH="1">
            <a:off x="3719514" y="2805344"/>
            <a:ext cx="5202544" cy="1300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467127" y="4132126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 animBg="1"/>
      <p:bldP spid="22" grpId="0" animBg="1"/>
      <p:bldP spid="23" grpId="0"/>
      <p:bldP spid="24" grpId="0"/>
      <p:bldP spid="27" grpId="0"/>
      <p:bldP spid="28" grpId="0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4D89-3B82-4C8F-A9F2-1E81BF62F99C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17176" y="292711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Examples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6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3820"/>
              </p:ext>
            </p:extLst>
          </p:nvPr>
        </p:nvGraphicFramePr>
        <p:xfrm>
          <a:off x="1987706" y="215872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 = 4    D = 2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33600"/>
              </p:ext>
            </p:extLst>
          </p:nvPr>
        </p:nvGraphicFramePr>
        <p:xfrm>
          <a:off x="1987706" y="410994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</a:t>
            </a:r>
            <a:endParaRPr lang="zh-TW" altLang="en-US" sz="36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4B77-A514-4EAB-9E1E-A492B0BBF5A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3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3820"/>
              </p:ext>
            </p:extLst>
          </p:nvPr>
        </p:nvGraphicFramePr>
        <p:xfrm>
          <a:off x="1987706" y="215872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 = 4    D = 2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88967"/>
              </p:ext>
            </p:extLst>
          </p:nvPr>
        </p:nvGraphicFramePr>
        <p:xfrm>
          <a:off x="1987706" y="410994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</a:t>
            </a:r>
            <a:endParaRPr lang="zh-TW" altLang="en-US" sz="3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923082" y="2713220"/>
            <a:ext cx="29980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725446" y="4146162"/>
            <a:ext cx="53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3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78308" y="172386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08" y="172386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52F2-F104-40D4-B76B-3AB13CF04CE1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8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2DFE-606E-4DCD-8348-F9ABDD2C1198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58418" y="869430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97689" y="1753849"/>
            <a:ext cx="920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輸入的字串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向左壓縮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壓到預定的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找到最大數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0460" y="2375516"/>
            <a:ext cx="920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字串處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理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60" y="3000356"/>
            <a:ext cx="920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要注意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不要往左壓縮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過頭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造成位數不足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1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3820"/>
              </p:ext>
            </p:extLst>
          </p:nvPr>
        </p:nvGraphicFramePr>
        <p:xfrm>
          <a:off x="1987706" y="215872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 = 4    D = 2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77817"/>
              </p:ext>
            </p:extLst>
          </p:nvPr>
        </p:nvGraphicFramePr>
        <p:xfrm>
          <a:off x="1987706" y="410994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</a:t>
            </a:r>
            <a:endParaRPr lang="zh-TW" altLang="en-US" sz="36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923082" y="2743200"/>
            <a:ext cx="1843790" cy="1364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83241" y="415227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7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452078" y="172386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78" y="172386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098307" y="3116063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41D5-0A64-4EE5-AF97-F60362558099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3820"/>
              </p:ext>
            </p:extLst>
          </p:nvPr>
        </p:nvGraphicFramePr>
        <p:xfrm>
          <a:off x="1987706" y="215872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 = 4    D = 2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81203"/>
              </p:ext>
            </p:extLst>
          </p:nvPr>
        </p:nvGraphicFramePr>
        <p:xfrm>
          <a:off x="1987706" y="410994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</a:t>
            </a:r>
            <a:endParaRPr lang="zh-TW" altLang="en-US" sz="36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923082" y="2689934"/>
            <a:ext cx="3699660" cy="141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600818" y="4161153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07511" y="172386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11" y="172386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 flipH="1">
            <a:off x="4847208" y="2698812"/>
            <a:ext cx="1766656" cy="1376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730857" y="3160452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13A0-D972-48B1-BD06-32F2905D2562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57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3820"/>
              </p:ext>
            </p:extLst>
          </p:nvPr>
        </p:nvGraphicFramePr>
        <p:xfrm>
          <a:off x="1987706" y="215872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 = 4    D = 2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74288"/>
              </p:ext>
            </p:extLst>
          </p:nvPr>
        </p:nvGraphicFramePr>
        <p:xfrm>
          <a:off x="1987706" y="410994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</a:t>
            </a:r>
            <a:endParaRPr lang="zh-TW" altLang="en-US" sz="36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831781" y="2654424"/>
            <a:ext cx="3699660" cy="141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583113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9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89577" y="1714990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577" y="1714990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832629" y="3053919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0815-AB0E-4980-A175-214F37DB22B1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4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21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4719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ED8E-9A72-4F4C-B320-AE2BB8286115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8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21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4719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612186" y="2725660"/>
            <a:ext cx="29980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41771" y="4149725"/>
            <a:ext cx="53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230836" y="173630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36" y="173630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B0C-8345-4EAA-84A5-A175D8CCA8A6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21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67714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642166" y="2743200"/>
            <a:ext cx="1228794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24113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510996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96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519187" y="3095743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E8C-3289-45A0-8968-A3C57CB1F18D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96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21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5717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642166" y="2724150"/>
            <a:ext cx="2387034" cy="1425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24113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3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49246" y="172487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46" y="172487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224037" y="3000493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53BF-1252-4AB4-A965-97CE91DE9865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21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4462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642166" y="2743200"/>
            <a:ext cx="3641068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11563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990218" y="1711815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18" y="1711815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611563" y="3078870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814354" y="2743200"/>
            <a:ext cx="2442755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7C6F-6F75-44E0-8330-72A10EB7E727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98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21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65812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843949" y="2743200"/>
            <a:ext cx="3641068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11563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57315" y="1711815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315" y="1711815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813346" y="3078870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3881386" y="2749731"/>
            <a:ext cx="3616695" cy="1399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449976" y="3043646"/>
            <a:ext cx="269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不繼續往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位數會不夠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A9FB-0F17-4201-99C6-05BBD783B971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92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218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06283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042263" y="2690949"/>
            <a:ext cx="3762104" cy="1458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87866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3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563601" y="1698752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601" y="1698752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04456" y="3043646"/>
            <a:ext cx="269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不繼續往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位數會不夠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188C-C490-44CA-8FAB-1313C1BE740A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30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987706" y="215872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9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4    D =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33305"/>
              </p:ext>
            </p:extLst>
          </p:nvPr>
        </p:nvGraphicFramePr>
        <p:xfrm>
          <a:off x="1987706" y="4109941"/>
          <a:ext cx="7501744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36"/>
                <a:gridCol w="1875436"/>
                <a:gridCol w="1875436"/>
                <a:gridCol w="1875436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#1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831781" y="2654424"/>
            <a:ext cx="3699660" cy="141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548188" y="4119743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9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0815-AB0E-4980-A175-214F37DB2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900548" y="2758190"/>
            <a:ext cx="1806363" cy="1346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125401" y="2575277"/>
            <a:ext cx="1551530" cy="3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956699" y="2548328"/>
            <a:ext cx="3347852" cy="29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765477" y="4122241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87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869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6F25-11B0-4338-A6DE-50F7346FB86C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2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22312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3E13-B168-418C-8EEA-C5B10E7A9B54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30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24934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13220"/>
            <a:ext cx="973028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29313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13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3591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73770" y="3093860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3539011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5662-D642-49B2-910E-9FC1C0AC23A3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22012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643942" y="2713220"/>
            <a:ext cx="973028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23595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95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423452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43003" y="3183801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663273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574-3823-41BB-AB5C-F67E0D9222A8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52546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78263" y="2713220"/>
            <a:ext cx="973028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32867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67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077324" y="3183801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46CA-4471-486D-8722-19FCDDDF8DEA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52546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61941" y="2713220"/>
            <a:ext cx="2083633" cy="143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97168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68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542020" y="3108850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119F-B05F-4BA4-9401-B7706A38FC4D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52546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31961" y="2758190"/>
            <a:ext cx="3222885" cy="1391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70" y="172081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096656" y="3093860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E99-3D68-4D13-81B8-966364CDCAA2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56917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52546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747491" y="2728210"/>
            <a:ext cx="4171657" cy="1345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640762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762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3892" y="3056915"/>
            <a:ext cx="12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F3F-4A1E-47D7-B786-AA063D462CA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95-6455-43C9-8C17-A49B2E59EC9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4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404-51CB-4A42-B8C6-C7A6349A1F2C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64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6    D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515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91"/>
                <a:gridCol w="1250291"/>
                <a:gridCol w="1250291"/>
                <a:gridCol w="1250291"/>
                <a:gridCol w="1250291"/>
                <a:gridCol w="1250291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7866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188C-C490-44CA-8FAB-1313C1BE74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30863" y="414727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478140" y="4145949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</a:t>
            </a:r>
            <a:endParaRPr lang="zh-TW" altLang="en-US" sz="3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846359" y="2672180"/>
            <a:ext cx="3699660" cy="141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2747963" y="2707689"/>
            <a:ext cx="2294554" cy="1340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2747963" y="2600325"/>
            <a:ext cx="21273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046353" y="2582668"/>
            <a:ext cx="3470865" cy="17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5202315" y="2600325"/>
            <a:ext cx="352591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5108467" y="2664782"/>
            <a:ext cx="3699660" cy="141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8791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812473"/>
            <a:ext cx="1054793" cy="1337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57920" y="1691973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20" y="1691973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79650" y="3121569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25C6-7A37-44DF-B5FA-89B84F21C94A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0593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1" y="2784764"/>
            <a:ext cx="2080028" cy="1364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52429" y="1719682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29" y="1719682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3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06122" y="3066151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CC2-D5EF-4803-94B5-92CB2874709C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8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5912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1" y="2743200"/>
            <a:ext cx="3202246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33084" y="1733537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84" y="1733537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4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59150" y="3107714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127-559E-4BA0-8717-16E54839FEE6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70107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1" y="2743200"/>
            <a:ext cx="4296755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86029" y="1719682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29" y="1719682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4677" y="3093859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EDA8-7EB3-4856-AB7F-E2DAABA22481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7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8699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2" y="2729345"/>
            <a:ext cx="5418973" cy="1420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94392" y="1733536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392" y="1733536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346450" y="4163580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6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46957" y="2918955"/>
            <a:ext cx="269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不繼續往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位數會不夠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586481" y="2757054"/>
            <a:ext cx="4296755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FF59-164C-4996-853E-9163C4157B21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7066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6102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44919" y="2673927"/>
            <a:ext cx="5418973" cy="1420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661192" y="1719681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192" y="1719681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427104" y="4135872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7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72194" y="2863537"/>
            <a:ext cx="269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不繼續往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位數會不夠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611718" y="2701636"/>
            <a:ext cx="4296755" cy="1406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B3-3D89-4425-98C7-C4C2B4D5428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3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3AE3-6D27-49A6-B52D-73A3138ED0B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19680" y="2725660"/>
            <a:ext cx="1066" cy="1424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6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279650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7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E347-75B3-4ADD-9A96-D48272D82153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9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35539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85629" y="1719683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29" y="1719683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356697" y="4135870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6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549236" y="2798618"/>
            <a:ext cx="1039092" cy="124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289984" y="3105033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02182" y="2798618"/>
            <a:ext cx="13854" cy="128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36A4-7828-4976-A659-41E2869FD1A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36377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38574" y="1691974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4" y="1691974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437352" y="4163578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602181" y="2840182"/>
            <a:ext cx="1039092" cy="124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42929" y="3146597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655127" y="2840182"/>
            <a:ext cx="13854" cy="128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AE00-804B-442B-AA94-5F5F74E4A62E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8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24643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F3F-4A1E-47D7-B786-AA063D462CA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30425" y="41497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432280" y="4129346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351754" y="4128021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3613277" y="2733472"/>
            <a:ext cx="5412" cy="13740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510119" y="2744788"/>
            <a:ext cx="9345" cy="1307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2681288" y="2600325"/>
            <a:ext cx="714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3714175" y="2600325"/>
            <a:ext cx="7861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649821" y="2744788"/>
            <a:ext cx="1446" cy="1356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0720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33083" y="1719683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83" y="1719683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7" y="2867891"/>
            <a:ext cx="1039092" cy="124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95875" y="3174306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44E5-9D59-41D6-A871-5E373F52EC2F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8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0720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86028" y="170582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28" y="170582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7" y="2840182"/>
            <a:ext cx="2161309" cy="1274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047038" y="3118888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20A-AD47-4EC9-8014-592D11610A7B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9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0720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80537" y="1691974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37" y="1691974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8" y="2784764"/>
            <a:ext cx="3255817" cy="1330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573511" y="3077325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D19C-F793-44C1-997D-1FDD4BF09D94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8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2251"/>
              </p:ext>
            </p:extLst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0720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605773" y="1733538"/>
                <a:ext cx="764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773" y="1733538"/>
                <a:ext cx="7644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4655129" y="2757055"/>
            <a:ext cx="4267198" cy="13577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9984" y="3063471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6CAE-CA4F-4AA1-8FFE-5DC821998B80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98844" y="116958"/>
            <a:ext cx="9484907" cy="65556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n, d;</a:t>
            </a:r>
          </a:p>
          <a:p>
            <a:r>
              <a:rPr lang="en-US" altLang="zh-TW" sz="2000" dirty="0" smtClean="0"/>
              <a:t>    //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("11491.in","r",stdin);</a:t>
            </a:r>
          </a:p>
          <a:p>
            <a:r>
              <a:rPr lang="en-US" altLang="zh-TW" sz="2000" dirty="0" smtClean="0"/>
              <a:t>    //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("11491.out","w",stdout);</a:t>
            </a:r>
          </a:p>
          <a:p>
            <a:r>
              <a:rPr lang="en-US" altLang="zh-TW" sz="2000" dirty="0" smtClean="0"/>
              <a:t>    while(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scanf</a:t>
            </a:r>
            <a:r>
              <a:rPr lang="en-US" altLang="zh-TW" sz="2000" dirty="0" smtClean="0">
                <a:solidFill>
                  <a:srgbClr val="FF0000"/>
                </a:solidFill>
              </a:rPr>
              <a:t>(“%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d%d</a:t>
            </a:r>
            <a:r>
              <a:rPr lang="en-US" altLang="zh-TW" sz="2000" dirty="0" smtClean="0">
                <a:solidFill>
                  <a:srgbClr val="FF0000"/>
                </a:solidFill>
              </a:rPr>
              <a:t>”, &amp;n, &amp;d) == 2 &amp;&amp; (n||d)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olidFill>
                  <a:srgbClr val="0070C0"/>
                </a:solidFill>
              </a:rPr>
              <a:t>// n: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輸入數字的位數</a:t>
            </a:r>
            <a:r>
              <a:rPr lang="en-US" altLang="zh-TW" sz="2000" dirty="0" smtClean="0">
                <a:solidFill>
                  <a:srgbClr val="0070C0"/>
                </a:solidFill>
              </a:rPr>
              <a:t>,d:</a:t>
            </a:r>
            <a:r>
              <a:rPr lang="zh-TW" altLang="en-US" sz="200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zh-TW" altLang="en-US" sz="200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r>
              <a:rPr lang="zh-TW" altLang="en-US" sz="200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數的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{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getchar</a:t>
            </a:r>
            <a:r>
              <a:rPr lang="en-US" altLang="zh-TW" sz="2000" dirty="0" smtClean="0"/>
              <a:t>();  </a:t>
            </a:r>
            <a:r>
              <a:rPr lang="zh-TW" altLang="en-US" sz="2000" dirty="0" smtClean="0"/>
              <a:t>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跳過換行字母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k = n-d;</a:t>
            </a:r>
            <a:r>
              <a:rPr lang="zh-TW" altLang="en-US" sz="2000" dirty="0" smtClean="0"/>
              <a:t>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k: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最後結果數字的位數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 = 0;</a:t>
            </a:r>
            <a:r>
              <a:rPr lang="zh-TW" altLang="en-US" sz="2000" dirty="0" smtClean="0"/>
              <a:t>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暫存目前收集到結果的位數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 = 0; i &lt; n; ++i)</a:t>
            </a:r>
          </a:p>
          <a:p>
            <a:r>
              <a:rPr lang="en-US" altLang="zh-TW" sz="2000" dirty="0" smtClean="0"/>
              <a:t>        {</a:t>
            </a:r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kk</a:t>
            </a:r>
            <a:r>
              <a:rPr lang="en-US" altLang="zh-TW" sz="2000" dirty="0" smtClean="0"/>
              <a:t>  = </a:t>
            </a:r>
            <a:r>
              <a:rPr lang="en-US" altLang="zh-TW" sz="2000" dirty="0" err="1" smtClean="0"/>
              <a:t>getchar</a:t>
            </a:r>
            <a:r>
              <a:rPr lang="en-US" altLang="zh-TW" sz="2000" dirty="0" smtClean="0"/>
              <a:t>() - ‘0’;</a:t>
            </a:r>
            <a:r>
              <a:rPr lang="zh-TW" altLang="en-US" sz="2000" dirty="0" smtClean="0"/>
              <a:t>                   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將讀入的字母轉為數字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kk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while(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</a:t>
            </a:r>
            <a:r>
              <a:rPr lang="en-US" altLang="zh-TW" sz="2000" dirty="0" smtClean="0">
                <a:solidFill>
                  <a:srgbClr val="FF0000"/>
                </a:solidFill>
              </a:rPr>
              <a:t> &amp;&amp;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cnt+n-i</a:t>
            </a:r>
            <a:r>
              <a:rPr lang="en-US" altLang="zh-TW" sz="2000" dirty="0" smtClean="0">
                <a:solidFill>
                  <a:srgbClr val="FF0000"/>
                </a:solidFill>
              </a:rPr>
              <a:t> &gt; k &amp;&amp;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kk</a:t>
            </a:r>
            <a:r>
              <a:rPr lang="en-US" altLang="zh-TW" sz="2000" dirty="0" smtClean="0">
                <a:solidFill>
                  <a:srgbClr val="FF0000"/>
                </a:solidFill>
              </a:rPr>
              <a:t> &gt; vis[cnt-1]) --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</a:t>
            </a:r>
            <a:r>
              <a:rPr lang="en-US" altLang="zh-TW" sz="2000" dirty="0" smtClean="0">
                <a:solidFill>
                  <a:srgbClr val="FF0000"/>
                </a:solidFill>
              </a:rPr>
              <a:t>;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檢查是否可以向左壓縮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if(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</a:t>
            </a:r>
            <a:r>
              <a:rPr lang="en-US" altLang="zh-TW" sz="2000" dirty="0" smtClean="0">
                <a:solidFill>
                  <a:srgbClr val="FF0000"/>
                </a:solidFill>
              </a:rPr>
              <a:t> &lt; k) vis[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cnt</a:t>
            </a:r>
            <a:r>
              <a:rPr lang="en-US" altLang="zh-TW" sz="2000" dirty="0" smtClean="0">
                <a:solidFill>
                  <a:srgbClr val="FF0000"/>
                </a:solidFill>
              </a:rPr>
              <a:t>++] 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kk</a:t>
            </a:r>
            <a:r>
              <a:rPr lang="en-US" altLang="zh-TW" sz="2000" dirty="0" smtClean="0">
                <a:solidFill>
                  <a:srgbClr val="FF0000"/>
                </a:solidFill>
              </a:rPr>
              <a:t>;</a:t>
            </a:r>
            <a:r>
              <a:rPr lang="zh-TW" altLang="en-US" sz="2000" dirty="0" smtClean="0">
                <a:solidFill>
                  <a:srgbClr val="FF0000"/>
                </a:solidFill>
              </a:rPr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kk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放進收集結果數字的</a:t>
            </a:r>
            <a:r>
              <a:rPr lang="en-US" altLang="zh-TW" sz="2000" dirty="0" smtClean="0">
                <a:solidFill>
                  <a:srgbClr val="0070C0"/>
                </a:solidFill>
              </a:rPr>
              <a:t>vis[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000" dirty="0" smtClean="0"/>
              <a:t>}</a:t>
            </a:r>
            <a:r>
              <a:rPr lang="zh-TW" altLang="en-US" sz="2000" dirty="0" smtClean="0"/>
              <a:t>                                                 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結果數字長度加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++)</a:t>
            </a:r>
            <a:endParaRPr lang="en-US" altLang="zh-TW" sz="2000" dirty="0" smtClean="0"/>
          </a:p>
          <a:p>
            <a:r>
              <a:rPr lang="en-US" altLang="zh-TW" sz="2000" dirty="0" smtClean="0"/>
              <a:t>        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 = 0; i &lt; k; ++i)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&lt;&lt; vis[i];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印出結果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&lt;&lt; "\n";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 return 0;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189760"/>
            <a:ext cx="2740503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#include&lt;</a:t>
            </a:r>
            <a:r>
              <a:rPr lang="en-US" altLang="zh-TW" sz="2000" dirty="0" err="1" smtClean="0"/>
              <a:t>iostream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/>
              <a:t>#include&lt;</a:t>
            </a:r>
            <a:r>
              <a:rPr lang="en-US" altLang="zh-TW" sz="2000" dirty="0" err="1" smtClean="0"/>
              <a:t>cstdio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/>
              <a:t>#include&lt;string&gt;</a:t>
            </a:r>
          </a:p>
          <a:p>
            <a:r>
              <a:rPr lang="en-US" altLang="zh-TW" sz="2000" dirty="0" smtClean="0"/>
              <a:t>using namespace </a:t>
            </a:r>
            <a:r>
              <a:rPr lang="en-US" altLang="zh-TW" sz="2000" dirty="0" err="1" smtClean="0"/>
              <a:t>std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 = 1e5 + 5;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vis[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];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139915" y="116958"/>
            <a:ext cx="2052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11491 Code</a:t>
            </a:r>
            <a:endParaRPr lang="zh-TW" altLang="en-US" sz="28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2351-C8A8-42AE-8D1E-16FD3F0D0A49}" type="datetime1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11491 Erasing and Winning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73433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B3-3D89-4425-98C7-C4C2B4D542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57752" y="4131063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84376" y="4141110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6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370190" y="4154525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5</a:t>
            </a:r>
            <a:endParaRPr lang="zh-TW" altLang="en-US" sz="3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613277" y="2813538"/>
            <a:ext cx="4276354" cy="1293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2510120" y="2801815"/>
            <a:ext cx="4300988" cy="1250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712202" y="2565400"/>
            <a:ext cx="40133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809638" y="2547479"/>
            <a:ext cx="4041286" cy="35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651267" y="2825262"/>
            <a:ext cx="4223102" cy="12763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2640013" y="2565206"/>
            <a:ext cx="4022043" cy="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987706" y="215872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3790" y="944380"/>
            <a:ext cx="25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N = 7    D = 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04664"/>
              </p:ext>
            </p:extLst>
          </p:nvPr>
        </p:nvGraphicFramePr>
        <p:xfrm>
          <a:off x="1987706" y="4109941"/>
          <a:ext cx="7501746" cy="73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78"/>
                <a:gridCol w="1071678"/>
                <a:gridCol w="1071678"/>
                <a:gridCol w="1071678"/>
                <a:gridCol w="1071678"/>
                <a:gridCol w="1071678"/>
                <a:gridCol w="1071678"/>
              </a:tblGrid>
              <a:tr h="734379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9725" y="134911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Test Case #5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02368" y="414972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6CAE-CA4F-4AA1-8FFE-5DC821998B8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11491 Erasing and Winning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1535-7BCC-4C0B-BC99-540D4CAE173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57752" y="4154509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49690" y="4141110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6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70190" y="4131079"/>
            <a:ext cx="5396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</a:t>
            </a:r>
            <a:endParaRPr lang="zh-TW" altLang="en-US" sz="3600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3613277" y="2744788"/>
            <a:ext cx="6616" cy="13626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510120" y="2754923"/>
            <a:ext cx="10342" cy="1297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90413" y="2565400"/>
            <a:ext cx="831517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719513" y="2565400"/>
            <a:ext cx="8053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647414" y="2744788"/>
            <a:ext cx="3853" cy="1356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4116</Words>
  <Application>Microsoft Office PowerPoint</Application>
  <PresentationFormat>寬螢幕</PresentationFormat>
  <Paragraphs>1637</Paragraphs>
  <Slides>74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3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 2</vt:lpstr>
      <vt:lpstr>Office 佈景主題</vt:lpstr>
      <vt:lpstr>UVa 11491 Erasing and Winning</vt:lpstr>
      <vt:lpstr>UVa 11491 Erasing and Winning (Time Limit: 2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11491 Erasing and Winning</dc:title>
  <dc:creator>鄭進和</dc:creator>
  <cp:lastModifiedBy>鄭進和</cp:lastModifiedBy>
  <cp:revision>136</cp:revision>
  <dcterms:created xsi:type="dcterms:W3CDTF">2018-12-09T03:15:52Z</dcterms:created>
  <dcterms:modified xsi:type="dcterms:W3CDTF">2018-12-11T13:36:44Z</dcterms:modified>
</cp:coreProperties>
</file>