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85" r:id="rId6"/>
    <p:sldId id="260" r:id="rId7"/>
    <p:sldId id="278" r:id="rId8"/>
    <p:sldId id="279" r:id="rId9"/>
    <p:sldId id="280" r:id="rId10"/>
    <p:sldId id="281" r:id="rId11"/>
    <p:sldId id="282" r:id="rId12"/>
    <p:sldId id="284" r:id="rId13"/>
    <p:sldId id="283" r:id="rId14"/>
    <p:sldId id="262" r:id="rId15"/>
    <p:sldId id="261" r:id="rId16"/>
    <p:sldId id="269" r:id="rId17"/>
    <p:sldId id="270" r:id="rId18"/>
    <p:sldId id="271" r:id="rId19"/>
    <p:sldId id="272" r:id="rId20"/>
    <p:sldId id="274" r:id="rId21"/>
    <p:sldId id="275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19" userDrawn="1">
          <p15:clr>
            <a:srgbClr val="A4A3A4"/>
          </p15:clr>
        </p15:guide>
        <p15:guide id="2" orient="horz" pos="32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0661" autoAdjust="0"/>
  </p:normalViewPr>
  <p:slideViewPr>
    <p:cSldViewPr snapToGrid="0" showGuides="1">
      <p:cViewPr varScale="1">
        <p:scale>
          <a:sx n="50" d="100"/>
          <a:sy n="50" d="100"/>
        </p:scale>
        <p:origin x="787" y="38"/>
      </p:cViewPr>
      <p:guideLst>
        <p:guide pos="619"/>
        <p:guide orient="horz" pos="3249"/>
      </p:guideLst>
    </p:cSldViewPr>
  </p:slideViewPr>
  <p:outlineViewPr>
    <p:cViewPr>
      <p:scale>
        <a:sx n="33" d="100"/>
        <a:sy n="33" d="100"/>
      </p:scale>
      <p:origin x="0" y="-118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BD22E-9491-444F-AB38-E7161421406F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464D0-CF09-465A-BB02-1680A697DE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40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464D0-CF09-465A-BB02-1680A697DE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411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DA3AE-7052-447D-8616-CDDD7E362E7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9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DA3AE-7052-447D-8616-CDDD7E362E7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069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DA3AE-7052-447D-8616-CDDD7E362E7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72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464D0-CF09-465A-BB02-1680A697DEA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59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D42D-D7A5-46CE-A68B-67F472F4C74D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59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C9D5-C509-4E68-8301-123C432E6FDD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31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0F67-88C2-4C3F-B8B7-F127DDEF29D5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37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8ACF-0B60-458A-BAEB-CAAC276B0CD8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18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58-3FD3-4B5B-8EAF-130CF47DBA66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42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CAE7-912A-4D00-862B-28850B0F9970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90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5DDE-DF74-4AAA-B162-6B3B14376372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95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AF0-6A7C-4E18-8447-BDFE47844046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2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9931-BCC5-4C4F-A4A0-AC6FAD78A87D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38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241-E2BD-4DDC-857E-45DB2FE6E02B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2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681B-3C72-4440-A436-5A02F8F662BA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73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73E6-3FC4-42A6-81F4-06451E48128D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99756-207C-46D9-9BCD-A2570EE7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11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4059" y="115234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1152 4 Values whose Sum is 0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(LA 3506, SWERC 2005)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4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單箭頭接點 7"/>
          <p:cNvCxnSpPr/>
          <p:nvPr/>
        </p:nvCxnSpPr>
        <p:spPr>
          <a:xfrm>
            <a:off x="9060481" y="1430890"/>
            <a:ext cx="0" cy="604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660467" y="1484811"/>
            <a:ext cx="97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index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0" y="640080"/>
            <a:ext cx="211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Hash Table</a:t>
            </a:r>
            <a:endParaRPr lang="zh-TW" altLang="en-US" sz="32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83622" y="1584960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254033" y="1580606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854924" y="1580606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351314" y="1489166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502331" y="1419498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cxnSp>
        <p:nvCxnSpPr>
          <p:cNvPr id="41" name="肘形接點 40"/>
          <p:cNvCxnSpPr>
            <a:endCxn id="12" idx="0"/>
          </p:cNvCxnSpPr>
          <p:nvPr/>
        </p:nvCxnSpPr>
        <p:spPr>
          <a:xfrm rot="5400000" flipH="1">
            <a:off x="4561943" y="68839"/>
            <a:ext cx="3153021" cy="5984966"/>
          </a:xfrm>
          <a:prstGeom prst="bentConnector5">
            <a:avLst>
              <a:gd name="adj1" fmla="val -7250"/>
              <a:gd name="adj2" fmla="val 39820"/>
              <a:gd name="adj3" fmla="val 1067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40412"/>
              </p:ext>
            </p:extLst>
          </p:nvPr>
        </p:nvGraphicFramePr>
        <p:xfrm>
          <a:off x="3854809" y="5136559"/>
          <a:ext cx="761226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</a:tblGrid>
              <a:tr h="2806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04002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3793127" y="4727681"/>
            <a:ext cx="231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ab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73955" y="0"/>
            <a:ext cx="6807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Adding a </a:t>
            </a:r>
            <a:r>
              <a:rPr lang="en-US" altLang="zh-TW" sz="3200" b="1" dirty="0"/>
              <a:t>N</a:t>
            </a:r>
            <a:r>
              <a:rPr lang="en-US" altLang="zh-TW" sz="3200" b="1" dirty="0" smtClean="0"/>
              <a:t>ew Number into Hash Table</a:t>
            </a:r>
            <a:endParaRPr lang="zh-TW" altLang="en-US" sz="3200" b="1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05538"/>
              </p:ext>
            </p:extLst>
          </p:nvPr>
        </p:nvGraphicFramePr>
        <p:xfrm>
          <a:off x="1999907" y="3149677"/>
          <a:ext cx="535578" cy="443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 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pSp>
        <p:nvGrpSpPr>
          <p:cNvPr id="17" name="群組 16"/>
          <p:cNvGrpSpPr/>
          <p:nvPr/>
        </p:nvGrpSpPr>
        <p:grpSpPr>
          <a:xfrm>
            <a:off x="2273390" y="2579382"/>
            <a:ext cx="871908" cy="582907"/>
            <a:chOff x="2273390" y="2579382"/>
            <a:chExt cx="871908" cy="582907"/>
          </a:xfrm>
        </p:grpSpPr>
        <p:cxnSp>
          <p:nvCxnSpPr>
            <p:cNvPr id="43" name="肘形接點 42"/>
            <p:cNvCxnSpPr/>
            <p:nvPr/>
          </p:nvCxnSpPr>
          <p:spPr>
            <a:xfrm rot="10800000" flipV="1">
              <a:off x="2273390" y="2579382"/>
              <a:ext cx="871908" cy="286788"/>
            </a:xfrm>
            <a:prstGeom prst="bentConnector3">
              <a:avLst>
                <a:gd name="adj1" fmla="val -9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>
              <a:off x="2279674" y="2862399"/>
              <a:ext cx="6940" cy="2998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群組 75"/>
          <p:cNvGrpSpPr/>
          <p:nvPr/>
        </p:nvGrpSpPr>
        <p:grpSpPr>
          <a:xfrm>
            <a:off x="2255146" y="2984425"/>
            <a:ext cx="779367" cy="1256596"/>
            <a:chOff x="2255146" y="2984425"/>
            <a:chExt cx="779367" cy="1256596"/>
          </a:xfrm>
        </p:grpSpPr>
        <p:cxnSp>
          <p:nvCxnSpPr>
            <p:cNvPr id="62" name="直線接點 61"/>
            <p:cNvCxnSpPr>
              <a:stCxn id="40" idx="2"/>
            </p:cNvCxnSpPr>
            <p:nvPr/>
          </p:nvCxnSpPr>
          <p:spPr>
            <a:xfrm flipH="1">
              <a:off x="2255146" y="3593098"/>
              <a:ext cx="12550" cy="6479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接點 67"/>
            <p:cNvCxnSpPr/>
            <p:nvPr/>
          </p:nvCxnSpPr>
          <p:spPr>
            <a:xfrm rot="5400000" flipH="1" flipV="1">
              <a:off x="1872510" y="3369536"/>
              <a:ext cx="1250194" cy="479971"/>
            </a:xfrm>
            <a:prstGeom prst="bentConnector3">
              <a:avLst>
                <a:gd name="adj1" fmla="val -19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接點 74"/>
            <p:cNvCxnSpPr/>
            <p:nvPr/>
          </p:nvCxnSpPr>
          <p:spPr>
            <a:xfrm>
              <a:off x="2733741" y="2989142"/>
              <a:ext cx="300772" cy="134384"/>
            </a:xfrm>
            <a:prstGeom prst="bentConnector3">
              <a:avLst>
                <a:gd name="adj1" fmla="val 10111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文字方塊 84"/>
          <p:cNvSpPr txBox="1"/>
          <p:nvPr/>
        </p:nvSpPr>
        <p:spPr>
          <a:xfrm>
            <a:off x="3467509" y="4084735"/>
            <a:ext cx="3203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1. next[9]=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HashTable</a:t>
            </a:r>
            <a:r>
              <a:rPr lang="en-US" altLang="zh-TW" sz="2000" dirty="0" smtClean="0">
                <a:solidFill>
                  <a:srgbClr val="0070C0"/>
                </a:solidFill>
              </a:rPr>
              <a:t>[index]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3482258" y="4433780"/>
            <a:ext cx="3203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2.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HashTable</a:t>
            </a:r>
            <a:r>
              <a:rPr lang="en-US" altLang="zh-TW" sz="2000" dirty="0" smtClean="0">
                <a:solidFill>
                  <a:srgbClr val="0070C0"/>
                </a:solidFill>
              </a:rPr>
              <a:t>[index]=9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891188" y="2769937"/>
            <a:ext cx="306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9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08485" y="4167265"/>
            <a:ext cx="494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1.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415915" y="2535834"/>
            <a:ext cx="494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2.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549465" y="1444079"/>
            <a:ext cx="63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N-1</a:t>
            </a:r>
            <a:endParaRPr lang="zh-TW" altLang="en-US" sz="2400" dirty="0"/>
          </a:p>
        </p:txBody>
      </p:sp>
      <p:cxnSp>
        <p:nvCxnSpPr>
          <p:cNvPr id="56" name="直線單箭頭接點 55"/>
          <p:cNvCxnSpPr/>
          <p:nvPr/>
        </p:nvCxnSpPr>
        <p:spPr>
          <a:xfrm>
            <a:off x="9068777" y="3103273"/>
            <a:ext cx="7490" cy="325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7191022" y="4022391"/>
            <a:ext cx="423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An integer </a:t>
            </a:r>
            <a:r>
              <a:rPr lang="en-US" altLang="zh-TW" sz="2800" dirty="0" smtClean="0">
                <a:solidFill>
                  <a:srgbClr val="0070C0"/>
                </a:solidFill>
              </a:rPr>
              <a:t>index=hash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834488" y="3349978"/>
            <a:ext cx="292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Hash value = hash</a:t>
            </a:r>
            <a:endParaRPr lang="zh-TW" altLang="en-US" sz="2800" dirty="0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9085710" y="3797539"/>
            <a:ext cx="7490" cy="325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833596"/>
              </p:ext>
            </p:extLst>
          </p:nvPr>
        </p:nvGraphicFramePr>
        <p:xfrm>
          <a:off x="627743" y="2042279"/>
          <a:ext cx="5511800" cy="521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</a:tblGrid>
              <a:tr h="5213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17674"/>
              </p:ext>
            </p:extLst>
          </p:nvPr>
        </p:nvGraphicFramePr>
        <p:xfrm>
          <a:off x="2886891" y="3131937"/>
          <a:ext cx="535578" cy="443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3</a:t>
                      </a:r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02335"/>
              </p:ext>
            </p:extLst>
          </p:nvPr>
        </p:nvGraphicFramePr>
        <p:xfrm>
          <a:off x="2897373" y="4114877"/>
          <a:ext cx="535578" cy="443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2</a:t>
                      </a:r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25891"/>
              </p:ext>
            </p:extLst>
          </p:nvPr>
        </p:nvGraphicFramePr>
        <p:xfrm>
          <a:off x="2910436" y="5051693"/>
          <a:ext cx="535578" cy="46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2" name="直線單箭頭接點 71"/>
          <p:cNvCxnSpPr>
            <a:endCxn id="63" idx="0"/>
          </p:cNvCxnSpPr>
          <p:nvPr/>
        </p:nvCxnSpPr>
        <p:spPr>
          <a:xfrm flipH="1">
            <a:off x="3165162" y="3569385"/>
            <a:ext cx="6578" cy="545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endCxn id="64" idx="0"/>
          </p:cNvCxnSpPr>
          <p:nvPr/>
        </p:nvCxnSpPr>
        <p:spPr>
          <a:xfrm>
            <a:off x="3175006" y="4558453"/>
            <a:ext cx="3219" cy="49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05510"/>
              </p:ext>
            </p:extLst>
          </p:nvPr>
        </p:nvGraphicFramePr>
        <p:xfrm>
          <a:off x="1184365" y="3166772"/>
          <a:ext cx="535578" cy="443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8</a:t>
                      </a:r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7" name="直線單箭頭接點 76"/>
          <p:cNvCxnSpPr>
            <a:endCxn id="74" idx="0"/>
          </p:cNvCxnSpPr>
          <p:nvPr/>
        </p:nvCxnSpPr>
        <p:spPr>
          <a:xfrm flipH="1">
            <a:off x="1452154" y="2562578"/>
            <a:ext cx="4114" cy="604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04379"/>
              </p:ext>
            </p:extLst>
          </p:nvPr>
        </p:nvGraphicFramePr>
        <p:xfrm>
          <a:off x="4489268" y="3088395"/>
          <a:ext cx="535578" cy="46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9" name="直線單箭頭接點 78"/>
          <p:cNvCxnSpPr>
            <a:endCxn id="78" idx="0"/>
          </p:cNvCxnSpPr>
          <p:nvPr/>
        </p:nvCxnSpPr>
        <p:spPr>
          <a:xfrm>
            <a:off x="4752622" y="2573867"/>
            <a:ext cx="4435" cy="5145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8451"/>
              </p:ext>
            </p:extLst>
          </p:nvPr>
        </p:nvGraphicFramePr>
        <p:xfrm>
          <a:off x="5612674" y="3153709"/>
          <a:ext cx="535578" cy="46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1" name="直線單箭頭接點 80"/>
          <p:cNvCxnSpPr>
            <a:endCxn id="80" idx="0"/>
          </p:cNvCxnSpPr>
          <p:nvPr/>
        </p:nvCxnSpPr>
        <p:spPr>
          <a:xfrm flipH="1">
            <a:off x="5880463" y="2562578"/>
            <a:ext cx="1048" cy="591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33566"/>
              </p:ext>
            </p:extLst>
          </p:nvPr>
        </p:nvGraphicFramePr>
        <p:xfrm>
          <a:off x="570411" y="3171126"/>
          <a:ext cx="535578" cy="46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3" name="直線單箭頭接點 82"/>
          <p:cNvCxnSpPr>
            <a:endCxn id="82" idx="0"/>
          </p:cNvCxnSpPr>
          <p:nvPr/>
        </p:nvCxnSpPr>
        <p:spPr>
          <a:xfrm>
            <a:off x="835378" y="2585156"/>
            <a:ext cx="2822" cy="5859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69099"/>
              </p:ext>
            </p:extLst>
          </p:nvPr>
        </p:nvGraphicFramePr>
        <p:xfrm>
          <a:off x="3479074" y="3136292"/>
          <a:ext cx="535578" cy="46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8" name="直線單箭頭接點 87"/>
          <p:cNvCxnSpPr/>
          <p:nvPr/>
        </p:nvCxnSpPr>
        <p:spPr>
          <a:xfrm>
            <a:off x="3725333" y="2562578"/>
            <a:ext cx="4114" cy="573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22031"/>
              </p:ext>
            </p:extLst>
          </p:nvPr>
        </p:nvGraphicFramePr>
        <p:xfrm>
          <a:off x="1168722" y="4180191"/>
          <a:ext cx="535578" cy="46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0" name="直線單箭頭接點 89"/>
          <p:cNvCxnSpPr>
            <a:endCxn id="89" idx="0"/>
          </p:cNvCxnSpPr>
          <p:nvPr/>
        </p:nvCxnSpPr>
        <p:spPr>
          <a:xfrm flipH="1">
            <a:off x="1436511" y="3634699"/>
            <a:ext cx="6578" cy="545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3149600" y="2562578"/>
            <a:ext cx="5080" cy="569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2977076" y="2059515"/>
            <a:ext cx="3065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9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527472" y="2024743"/>
            <a:ext cx="2922814" cy="107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Hash Function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hash=</a:t>
            </a:r>
            <a:r>
              <a:rPr lang="en-US" altLang="zh-TW" sz="2400" dirty="0" smtClean="0">
                <a:solidFill>
                  <a:srgbClr val="FF0000"/>
                </a:solidFill>
              </a:rPr>
              <a:t>abs</a:t>
            </a:r>
            <a:r>
              <a:rPr lang="en-US" altLang="zh-TW" sz="2400" dirty="0" smtClean="0">
                <a:solidFill>
                  <a:schemeClr val="tx1"/>
                </a:solidFill>
              </a:rPr>
              <a:t>(</a:t>
            </a:r>
            <a:r>
              <a:rPr lang="en-US" altLang="zh-TW" sz="2400" dirty="0" smtClean="0">
                <a:solidFill>
                  <a:srgbClr val="0070C0"/>
                </a:solidFill>
              </a:rPr>
              <a:t>ab[9]</a:t>
            </a:r>
            <a:r>
              <a:rPr lang="en-US" altLang="zh-TW" sz="2400" dirty="0" smtClean="0">
                <a:solidFill>
                  <a:schemeClr val="tx1"/>
                </a:solidFill>
              </a:rPr>
              <a:t>)%N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8257466" y="498130"/>
            <a:ext cx="1636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 number </a:t>
            </a:r>
            <a:r>
              <a:rPr lang="en-US" altLang="zh-TW" sz="2800" dirty="0" smtClean="0">
                <a:solidFill>
                  <a:srgbClr val="0070C0"/>
                </a:solidFill>
              </a:rPr>
              <a:t>ab[9]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836704"/>
              </p:ext>
            </p:extLst>
          </p:nvPr>
        </p:nvGraphicFramePr>
        <p:xfrm>
          <a:off x="3855480" y="6102781"/>
          <a:ext cx="761226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</a:tblGrid>
              <a:tr h="2806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040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-1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-1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-1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-1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-1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-1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6" name="文字方塊 95"/>
          <p:cNvSpPr txBox="1"/>
          <p:nvPr/>
        </p:nvSpPr>
        <p:spPr>
          <a:xfrm>
            <a:off x="3793798" y="5693903"/>
            <a:ext cx="231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next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406400" y="286512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1117600" y="285496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087120" y="387096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2763520" y="376936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2753360" y="472440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403600" y="281432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4409440" y="277368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5567998" y="281432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3149600" y="281432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9548598" y="4501699"/>
            <a:ext cx="264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(N: Hash Table size) </a:t>
            </a:r>
            <a:endParaRPr lang="zh-TW" altLang="en-US" sz="2400" dirty="0"/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19864"/>
              </p:ext>
            </p:extLst>
          </p:nvPr>
        </p:nvGraphicFramePr>
        <p:xfrm>
          <a:off x="140226" y="5440113"/>
          <a:ext cx="711200" cy="4207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/>
              </a:tblGrid>
              <a:tr h="4207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next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日期版面配置區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5405-0B19-42A7-8077-87D7D1F9E1DA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74428" y="5870480"/>
            <a:ext cx="328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next: point to next number(in ab array)with the same hash value </a:t>
            </a:r>
            <a:endParaRPr lang="zh-TW" altLang="en-US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4412511" y="4795283"/>
            <a:ext cx="323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(storing all possible 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 values)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112580" y="3137338"/>
            <a:ext cx="331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70C0"/>
                </a:solidFill>
              </a:rPr>
              <a:t>4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0916560" y="6409252"/>
            <a:ext cx="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4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709235" y="5141167"/>
            <a:ext cx="746449" cy="1642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橢圓 116"/>
          <p:cNvSpPr/>
          <p:nvPr/>
        </p:nvSpPr>
        <p:spPr>
          <a:xfrm>
            <a:off x="10937325" y="6117829"/>
            <a:ext cx="270588" cy="2985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10936280" y="5153609"/>
            <a:ext cx="270588" cy="2985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/>
          <p:cNvSpPr txBox="1"/>
          <p:nvPr/>
        </p:nvSpPr>
        <p:spPr>
          <a:xfrm>
            <a:off x="-72104" y="2075543"/>
            <a:ext cx="725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head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100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9" grpId="0"/>
      <p:bldP spid="48" grpId="0"/>
      <p:bldP spid="92" grpId="0" animBg="1"/>
      <p:bldP spid="24" grpId="0"/>
      <p:bldP spid="1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單箭頭接點 51"/>
          <p:cNvCxnSpPr/>
          <p:nvPr/>
        </p:nvCxnSpPr>
        <p:spPr>
          <a:xfrm flipH="1">
            <a:off x="1464620" y="2584580"/>
            <a:ext cx="286" cy="591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9060481" y="1430890"/>
            <a:ext cx="0" cy="604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970184" y="1558554"/>
            <a:ext cx="45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0" y="640080"/>
            <a:ext cx="211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Hash Table</a:t>
            </a:r>
            <a:endParaRPr lang="zh-TW" altLang="en-US" sz="32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83622" y="1584960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254033" y="1580606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854924" y="1580606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425056" y="1577656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502331" y="1419498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57017"/>
              </p:ext>
            </p:extLst>
          </p:nvPr>
        </p:nvGraphicFramePr>
        <p:xfrm>
          <a:off x="1184365" y="3166772"/>
          <a:ext cx="535578" cy="443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8</a:t>
                      </a:r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直線單箭頭接點 34"/>
          <p:cNvCxnSpPr>
            <a:endCxn id="34" idx="0"/>
          </p:cNvCxnSpPr>
          <p:nvPr/>
        </p:nvCxnSpPr>
        <p:spPr>
          <a:xfrm flipH="1">
            <a:off x="1452154" y="2561303"/>
            <a:ext cx="7936" cy="605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46" idx="2"/>
            <a:endCxn id="30" idx="0"/>
          </p:cNvCxnSpPr>
          <p:nvPr/>
        </p:nvCxnSpPr>
        <p:spPr>
          <a:xfrm rot="5400000" flipH="1">
            <a:off x="3798399" y="-783056"/>
            <a:ext cx="2965005" cy="7692330"/>
          </a:xfrm>
          <a:prstGeom prst="bentConnector5">
            <a:avLst>
              <a:gd name="adj1" fmla="val -7710"/>
              <a:gd name="adj2" fmla="val 30987"/>
              <a:gd name="adj3" fmla="val 11048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873956" y="0"/>
            <a:ext cx="632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Searching a Number </a:t>
            </a:r>
            <a:endParaRPr lang="zh-TW" altLang="en-US" sz="3200" b="1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549465" y="1444079"/>
            <a:ext cx="63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N-1</a:t>
            </a:r>
            <a:endParaRPr lang="zh-TW" altLang="en-US" sz="2400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9068777" y="3103273"/>
            <a:ext cx="7490" cy="325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7010400" y="4022391"/>
            <a:ext cx="423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 search </a:t>
            </a:r>
            <a:r>
              <a:rPr lang="en-US" altLang="zh-TW" sz="2800" dirty="0" smtClean="0">
                <a:solidFill>
                  <a:srgbClr val="0070C0"/>
                </a:solidFill>
              </a:rPr>
              <a:t>index=hash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834488" y="3349978"/>
            <a:ext cx="292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Hash value = hash</a:t>
            </a:r>
            <a:endParaRPr lang="zh-TW" altLang="en-US" sz="2800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9085710" y="3797539"/>
            <a:ext cx="7490" cy="325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2437"/>
              </p:ext>
            </p:extLst>
          </p:nvPr>
        </p:nvGraphicFramePr>
        <p:xfrm>
          <a:off x="1180011" y="4161415"/>
          <a:ext cx="535578" cy="46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直線單箭頭接點 66"/>
          <p:cNvCxnSpPr>
            <a:endCxn id="66" idx="0"/>
          </p:cNvCxnSpPr>
          <p:nvPr/>
        </p:nvCxnSpPr>
        <p:spPr>
          <a:xfrm flipH="1">
            <a:off x="1447800" y="3615923"/>
            <a:ext cx="6578" cy="545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42448"/>
              </p:ext>
            </p:extLst>
          </p:nvPr>
        </p:nvGraphicFramePr>
        <p:xfrm>
          <a:off x="1999907" y="3149677"/>
          <a:ext cx="535578" cy="443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zh-TW" sz="1200" dirty="0" smtClean="0"/>
                        <a:t> </a:t>
                      </a:r>
                      <a:endParaRPr lang="zh-TW" altLang="en-US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69" name="群組 68"/>
          <p:cNvGrpSpPr/>
          <p:nvPr/>
        </p:nvGrpSpPr>
        <p:grpSpPr>
          <a:xfrm>
            <a:off x="2255146" y="2984425"/>
            <a:ext cx="779367" cy="1256596"/>
            <a:chOff x="2255146" y="2984425"/>
            <a:chExt cx="779367" cy="1256596"/>
          </a:xfrm>
        </p:grpSpPr>
        <p:cxnSp>
          <p:nvCxnSpPr>
            <p:cNvPr id="70" name="直線接點 69"/>
            <p:cNvCxnSpPr>
              <a:stCxn id="68" idx="2"/>
            </p:cNvCxnSpPr>
            <p:nvPr/>
          </p:nvCxnSpPr>
          <p:spPr>
            <a:xfrm flipH="1">
              <a:off x="2255146" y="3593098"/>
              <a:ext cx="12550" cy="6479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接點 70"/>
            <p:cNvCxnSpPr/>
            <p:nvPr/>
          </p:nvCxnSpPr>
          <p:spPr>
            <a:xfrm rot="5400000" flipH="1" flipV="1">
              <a:off x="1872510" y="3369536"/>
              <a:ext cx="1250194" cy="479971"/>
            </a:xfrm>
            <a:prstGeom prst="bentConnector3">
              <a:avLst>
                <a:gd name="adj1" fmla="val -19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肘形接點 71"/>
            <p:cNvCxnSpPr/>
            <p:nvPr/>
          </p:nvCxnSpPr>
          <p:spPr>
            <a:xfrm>
              <a:off x="2733741" y="2989142"/>
              <a:ext cx="300772" cy="134384"/>
            </a:xfrm>
            <a:prstGeom prst="bentConnector3">
              <a:avLst>
                <a:gd name="adj1" fmla="val 10111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/>
          <p:cNvGrpSpPr/>
          <p:nvPr/>
        </p:nvGrpSpPr>
        <p:grpSpPr>
          <a:xfrm>
            <a:off x="2273389" y="2562957"/>
            <a:ext cx="900635" cy="599332"/>
            <a:chOff x="2273390" y="2553498"/>
            <a:chExt cx="900635" cy="599332"/>
          </a:xfrm>
        </p:grpSpPr>
        <p:cxnSp>
          <p:nvCxnSpPr>
            <p:cNvPr id="75" name="肘形接點 74"/>
            <p:cNvCxnSpPr/>
            <p:nvPr/>
          </p:nvCxnSpPr>
          <p:spPr>
            <a:xfrm rot="10800000" flipV="1">
              <a:off x="2273390" y="2553498"/>
              <a:ext cx="900635" cy="303213"/>
            </a:xfrm>
            <a:prstGeom prst="bentConnector3">
              <a:avLst>
                <a:gd name="adj1" fmla="val 182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>
              <a:off x="2279675" y="2852940"/>
              <a:ext cx="6940" cy="2998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直線單箭頭接點 52"/>
          <p:cNvCxnSpPr/>
          <p:nvPr/>
        </p:nvCxnSpPr>
        <p:spPr>
          <a:xfrm flipH="1">
            <a:off x="1446168" y="3624632"/>
            <a:ext cx="2176" cy="536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527472" y="2024743"/>
            <a:ext cx="2922814" cy="107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Hash Function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h</a:t>
            </a:r>
            <a:r>
              <a:rPr lang="en-US" altLang="zh-TW" sz="2400" dirty="0" smtClean="0">
                <a:solidFill>
                  <a:schemeClr val="tx1"/>
                </a:solidFill>
              </a:rPr>
              <a:t>ash=</a:t>
            </a:r>
            <a:r>
              <a:rPr lang="en-US" altLang="zh-TW" sz="2400" dirty="0" smtClean="0">
                <a:solidFill>
                  <a:srgbClr val="FF0000"/>
                </a:solidFill>
              </a:rPr>
              <a:t>abs</a:t>
            </a:r>
            <a:r>
              <a:rPr lang="en-US" altLang="zh-TW" sz="2400" dirty="0" smtClean="0">
                <a:solidFill>
                  <a:schemeClr val="tx1"/>
                </a:solidFill>
              </a:rPr>
              <a:t>(</a:t>
            </a:r>
            <a:r>
              <a:rPr lang="en-US" altLang="zh-TW" sz="2400" dirty="0" smtClean="0">
                <a:solidFill>
                  <a:srgbClr val="0070C0"/>
                </a:solidFill>
              </a:rPr>
              <a:t>ab[s]</a:t>
            </a:r>
            <a:r>
              <a:rPr lang="en-US" altLang="zh-TW" sz="2400" dirty="0" smtClean="0">
                <a:solidFill>
                  <a:schemeClr val="tx1"/>
                </a:solidFill>
              </a:rPr>
              <a:t>)%N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257466" y="498130"/>
            <a:ext cx="1636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 number </a:t>
            </a:r>
            <a:r>
              <a:rPr lang="en-US" altLang="zh-TW" sz="2800" dirty="0" smtClean="0">
                <a:solidFill>
                  <a:srgbClr val="0070C0"/>
                </a:solidFill>
              </a:rPr>
              <a:t>ab[s]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44840"/>
              </p:ext>
            </p:extLst>
          </p:nvPr>
        </p:nvGraphicFramePr>
        <p:xfrm>
          <a:off x="627743" y="2042279"/>
          <a:ext cx="5511800" cy="521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</a:tblGrid>
              <a:tr h="5213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698634"/>
              </p:ext>
            </p:extLst>
          </p:nvPr>
        </p:nvGraphicFramePr>
        <p:xfrm>
          <a:off x="2886891" y="3131937"/>
          <a:ext cx="535578" cy="443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3</a:t>
                      </a:r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49630"/>
              </p:ext>
            </p:extLst>
          </p:nvPr>
        </p:nvGraphicFramePr>
        <p:xfrm>
          <a:off x="2897373" y="4114877"/>
          <a:ext cx="535578" cy="443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2</a:t>
                      </a:r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37382"/>
              </p:ext>
            </p:extLst>
          </p:nvPr>
        </p:nvGraphicFramePr>
        <p:xfrm>
          <a:off x="2910436" y="5051693"/>
          <a:ext cx="535578" cy="46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0" name="直線單箭頭接點 59"/>
          <p:cNvCxnSpPr>
            <a:endCxn id="58" idx="0"/>
          </p:cNvCxnSpPr>
          <p:nvPr/>
        </p:nvCxnSpPr>
        <p:spPr>
          <a:xfrm flipH="1">
            <a:off x="3165162" y="3569385"/>
            <a:ext cx="6578" cy="545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endCxn id="59" idx="0"/>
          </p:cNvCxnSpPr>
          <p:nvPr/>
        </p:nvCxnSpPr>
        <p:spPr>
          <a:xfrm>
            <a:off x="3175006" y="4558453"/>
            <a:ext cx="3219" cy="49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08404"/>
              </p:ext>
            </p:extLst>
          </p:nvPr>
        </p:nvGraphicFramePr>
        <p:xfrm>
          <a:off x="4489268" y="3088395"/>
          <a:ext cx="535578" cy="46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7" name="直線單箭頭接點 76"/>
          <p:cNvCxnSpPr>
            <a:endCxn id="73" idx="0"/>
          </p:cNvCxnSpPr>
          <p:nvPr/>
        </p:nvCxnSpPr>
        <p:spPr>
          <a:xfrm>
            <a:off x="4752622" y="2573867"/>
            <a:ext cx="4435" cy="5145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84990"/>
              </p:ext>
            </p:extLst>
          </p:nvPr>
        </p:nvGraphicFramePr>
        <p:xfrm>
          <a:off x="5612674" y="3153709"/>
          <a:ext cx="535578" cy="46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9" name="直線單箭頭接點 78"/>
          <p:cNvCxnSpPr>
            <a:endCxn id="78" idx="0"/>
          </p:cNvCxnSpPr>
          <p:nvPr/>
        </p:nvCxnSpPr>
        <p:spPr>
          <a:xfrm flipH="1">
            <a:off x="5880463" y="2562578"/>
            <a:ext cx="1048" cy="591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477865"/>
              </p:ext>
            </p:extLst>
          </p:nvPr>
        </p:nvGraphicFramePr>
        <p:xfrm>
          <a:off x="3479074" y="3136292"/>
          <a:ext cx="535578" cy="46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1" name="直線單箭頭接點 80"/>
          <p:cNvCxnSpPr/>
          <p:nvPr/>
        </p:nvCxnSpPr>
        <p:spPr>
          <a:xfrm>
            <a:off x="3725333" y="2562578"/>
            <a:ext cx="4114" cy="573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886586"/>
              </p:ext>
            </p:extLst>
          </p:nvPr>
        </p:nvGraphicFramePr>
        <p:xfrm>
          <a:off x="570411" y="3171126"/>
          <a:ext cx="535578" cy="46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3" name="直線單箭頭接點 82"/>
          <p:cNvCxnSpPr>
            <a:endCxn id="82" idx="0"/>
          </p:cNvCxnSpPr>
          <p:nvPr/>
        </p:nvCxnSpPr>
        <p:spPr>
          <a:xfrm>
            <a:off x="835378" y="2585156"/>
            <a:ext cx="2822" cy="5859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391-EF5A-486A-9B76-CEB716E62B6D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406400" y="286512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1117600" y="285496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1087120" y="387096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2763520" y="376936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753360" y="472440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3403600" y="281432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409440" y="277368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5567998" y="281432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149600" y="281432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9548598" y="4501699"/>
            <a:ext cx="264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(N: Hash Table size) </a:t>
            </a:r>
            <a:endParaRPr lang="zh-TW" altLang="en-US" sz="2400" dirty="0"/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19864"/>
              </p:ext>
            </p:extLst>
          </p:nvPr>
        </p:nvGraphicFramePr>
        <p:xfrm>
          <a:off x="140226" y="5440113"/>
          <a:ext cx="711200" cy="4207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/>
              </a:tblGrid>
              <a:tr h="4207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next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文字方塊 96"/>
          <p:cNvSpPr txBox="1"/>
          <p:nvPr/>
        </p:nvSpPr>
        <p:spPr>
          <a:xfrm>
            <a:off x="74428" y="5870480"/>
            <a:ext cx="328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next: point to next number(in ab array)with the same hash value </a:t>
            </a:r>
            <a:endParaRPr lang="zh-TW" altLang="en-US" dirty="0"/>
          </a:p>
        </p:txBody>
      </p:sp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4783"/>
              </p:ext>
            </p:extLst>
          </p:nvPr>
        </p:nvGraphicFramePr>
        <p:xfrm>
          <a:off x="3854809" y="5136559"/>
          <a:ext cx="761226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</a:tblGrid>
              <a:tr h="2806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04002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77796"/>
              </p:ext>
            </p:extLst>
          </p:nvPr>
        </p:nvGraphicFramePr>
        <p:xfrm>
          <a:off x="3855480" y="6102781"/>
          <a:ext cx="761226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</a:tblGrid>
              <a:tr h="2806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040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-1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-1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-1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-1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-1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-1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0" name="文字方塊 99"/>
          <p:cNvSpPr txBox="1"/>
          <p:nvPr/>
        </p:nvSpPr>
        <p:spPr>
          <a:xfrm>
            <a:off x="3793798" y="5693903"/>
            <a:ext cx="231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next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4412511" y="4795283"/>
            <a:ext cx="323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(storing all possible 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 values)</a:t>
            </a:r>
            <a:endParaRPr lang="zh-TW" altLang="en-US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3793127" y="4727681"/>
            <a:ext cx="231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ab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4624251" y="5473337"/>
            <a:ext cx="757646" cy="352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9936479" y="5468983"/>
            <a:ext cx="757646" cy="352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4848988" y="5153609"/>
            <a:ext cx="270588" cy="2985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/>
          <p:cNvSpPr/>
          <p:nvPr/>
        </p:nvSpPr>
        <p:spPr>
          <a:xfrm>
            <a:off x="10174279" y="5162318"/>
            <a:ext cx="270588" cy="2985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/>
          <p:cNvSpPr/>
          <p:nvPr/>
        </p:nvSpPr>
        <p:spPr>
          <a:xfrm>
            <a:off x="4855712" y="6453948"/>
            <a:ext cx="270588" cy="2985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05" idx="4"/>
          </p:cNvCxnSpPr>
          <p:nvPr/>
        </p:nvCxnSpPr>
        <p:spPr>
          <a:xfrm>
            <a:off x="4984282" y="5452189"/>
            <a:ext cx="12123" cy="987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/>
          <p:cNvGrpSpPr/>
          <p:nvPr/>
        </p:nvGrpSpPr>
        <p:grpSpPr>
          <a:xfrm>
            <a:off x="2273245" y="5245815"/>
            <a:ext cx="9222282" cy="5844572"/>
            <a:chOff x="2273245" y="5245815"/>
            <a:chExt cx="9222282" cy="5844572"/>
          </a:xfrm>
        </p:grpSpPr>
        <p:sp>
          <p:nvSpPr>
            <p:cNvPr id="22" name="弧形 21"/>
            <p:cNvSpPr/>
            <p:nvPr/>
          </p:nvSpPr>
          <p:spPr>
            <a:xfrm rot="19271770">
              <a:off x="2273245" y="5791588"/>
              <a:ext cx="9222282" cy="5298799"/>
            </a:xfrm>
            <a:prstGeom prst="arc">
              <a:avLst>
                <a:gd name="adj1" fmla="val 16020775"/>
                <a:gd name="adj2" fmla="val 2126473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單箭頭接點 23"/>
            <p:cNvCxnSpPr>
              <a:stCxn id="22" idx="2"/>
              <a:endCxn id="106" idx="2"/>
            </p:cNvCxnSpPr>
            <p:nvPr/>
          </p:nvCxnSpPr>
          <p:spPr>
            <a:xfrm>
              <a:off x="10148151" y="5245815"/>
              <a:ext cx="26128" cy="657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字方塊 86"/>
          <p:cNvSpPr txBox="1"/>
          <p:nvPr/>
        </p:nvSpPr>
        <p:spPr>
          <a:xfrm>
            <a:off x="-72104" y="2075543"/>
            <a:ext cx="725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head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56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4" grpId="0" animBg="1"/>
      <p:bldP spid="105" grpId="0" animBg="1"/>
      <p:bldP spid="106" grpId="0" animBg="1"/>
      <p:bldP spid="10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9931-BCC5-4C4F-A4A0-AC6FAD78A87D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87375" y="0"/>
            <a:ext cx="2980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/>
              <a:t>Hash Table</a:t>
            </a:r>
            <a:endParaRPr lang="zh-TW" altLang="en-US" sz="40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7376" y="1100666"/>
            <a:ext cx="11011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a typeface="標楷體" panose="03000509000000000000" pitchFamily="65" charset="-120"/>
              </a:rPr>
              <a:t>Hash Table </a:t>
            </a:r>
            <a:r>
              <a:rPr lang="zh-TW" altLang="en-US" sz="3200" dirty="0" smtClean="0">
                <a:ea typeface="標楷體" panose="03000509000000000000" pitchFamily="65" charset="-120"/>
              </a:rPr>
              <a:t>中</a:t>
            </a:r>
            <a:r>
              <a:rPr lang="en-US" altLang="zh-TW" sz="3200" dirty="0" smtClean="0">
                <a:ea typeface="標楷體" panose="03000509000000000000" pitchFamily="65" charset="-120"/>
              </a:rPr>
              <a:t>chained</a:t>
            </a:r>
            <a:r>
              <a:rPr lang="zh-TW" altLang="en-US" sz="3200" dirty="0" smtClean="0"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ea typeface="標楷體" panose="03000509000000000000" pitchFamily="65" charset="-120"/>
              </a:rPr>
              <a:t>list</a:t>
            </a:r>
            <a:r>
              <a:rPr lang="zh-TW" altLang="en-US" sz="3200" dirty="0" smtClean="0">
                <a:ea typeface="標楷體" panose="03000509000000000000" pitchFamily="65" charset="-120"/>
              </a:rPr>
              <a:t>含有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許多數</a:t>
            </a:r>
            <a:r>
              <a:rPr lang="en-US" altLang="zh-TW" sz="3200" dirty="0" smtClean="0"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ea typeface="標楷體" panose="03000509000000000000" pitchFamily="65" charset="-120"/>
              </a:rPr>
              <a:t>他們</a:t>
            </a:r>
            <a:r>
              <a:rPr lang="zh-TW" altLang="en-US" sz="3200" dirty="0">
                <a:ea typeface="標楷體" panose="03000509000000000000" pitchFamily="65" charset="-120"/>
              </a:rPr>
              <a:t>被</a:t>
            </a:r>
            <a:r>
              <a:rPr lang="en-US" altLang="zh-TW" sz="3200" dirty="0" smtClean="0">
                <a:ea typeface="標楷體" panose="03000509000000000000" pitchFamily="65" charset="-120"/>
              </a:rPr>
              <a:t>hash</a:t>
            </a:r>
            <a:r>
              <a:rPr lang="zh-TW" altLang="en-US" sz="3200" dirty="0" smtClean="0">
                <a:ea typeface="標楷體" panose="03000509000000000000" pitchFamily="65" charset="-120"/>
              </a:rPr>
              <a:t>到同一個</a:t>
            </a:r>
            <a:r>
              <a:rPr lang="en-US" altLang="zh-TW" sz="3200" dirty="0" smtClean="0">
                <a:ea typeface="標楷體" panose="03000509000000000000" pitchFamily="65" charset="-120"/>
              </a:rPr>
              <a:t>bucket), </a:t>
            </a:r>
            <a:r>
              <a:rPr lang="zh-TW" altLang="en-US" sz="3200" dirty="0" smtClean="0">
                <a:ea typeface="標楷體" panose="03000509000000000000" pitchFamily="65" charset="-120"/>
              </a:rPr>
              <a:t>這些數中有可能許多一樣的數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87375" y="2556933"/>
            <a:ext cx="10278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搜尋目標值</a:t>
            </a:r>
            <a:r>
              <a:rPr lang="en-US" altLang="zh-TW" sz="3200" dirty="0" smtClean="0"/>
              <a:t>(-c-d)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sz="3200" dirty="0" smtClean="0">
                <a:ea typeface="標楷體" panose="03000509000000000000" pitchFamily="65" charset="-120"/>
              </a:rPr>
              <a:t>hash</a:t>
            </a:r>
            <a:r>
              <a:rPr lang="zh-TW" altLang="en-US" sz="3200" dirty="0" smtClean="0">
                <a:ea typeface="標楷體" panose="03000509000000000000" pitchFamily="65" charset="-120"/>
              </a:rPr>
              <a:t>進入</a:t>
            </a:r>
            <a:r>
              <a:rPr lang="en-US" altLang="zh-TW" sz="3200" dirty="0" smtClean="0">
                <a:ea typeface="標楷體" panose="03000509000000000000" pitchFamily="65" charset="-120"/>
              </a:rPr>
              <a:t>bucket </a:t>
            </a:r>
            <a:r>
              <a:rPr lang="zh-TW" altLang="en-US" sz="3200" dirty="0" smtClean="0">
                <a:ea typeface="標楷體" panose="03000509000000000000" pitchFamily="65" charset="-120"/>
              </a:rPr>
              <a:t>之</a:t>
            </a:r>
            <a:r>
              <a:rPr lang="en-US" altLang="zh-TW" sz="3200" dirty="0" smtClean="0">
                <a:ea typeface="標楷體" panose="03000509000000000000" pitchFamily="65" charset="-120"/>
              </a:rPr>
              <a:t>chained</a:t>
            </a:r>
            <a:r>
              <a:rPr lang="zh-TW" altLang="en-US" sz="3200" dirty="0" smtClean="0"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ea typeface="標楷體" panose="03000509000000000000" pitchFamily="65" charset="-120"/>
              </a:rPr>
              <a:t>list</a:t>
            </a:r>
            <a:r>
              <a:rPr lang="zh-TW" altLang="en-US" sz="3200" dirty="0" smtClean="0">
                <a:ea typeface="標楷體" panose="03000509000000000000" pitchFamily="65" charset="-120"/>
              </a:rPr>
              <a:t>時要檢查其中的數字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與目標值相同的有幾個</a:t>
            </a:r>
            <a:endParaRPr lang="zh-TW" altLang="en-US" sz="32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736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E8E-40C1-449F-96AF-CF1C0B7B6442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10391 Compound Words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0" y="0"/>
            <a:ext cx="4536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/>
              <a:t>Hash Function</a:t>
            </a:r>
            <a:endParaRPr lang="zh-TW" altLang="en-US" sz="4000" b="1" dirty="0"/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>
          <a:xfrm>
            <a:off x="617220" y="982980"/>
            <a:ext cx="2640647" cy="6629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/>
              <a:t>Division</a:t>
            </a:r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>
          <a:xfrm>
            <a:off x="190500" y="2392680"/>
            <a:ext cx="9364980" cy="1356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sz="3200" dirty="0" smtClean="0"/>
              <a:t>Bucket address: 0 ~ </a:t>
            </a:r>
            <a:r>
              <a:rPr lang="en-US" altLang="zh-TW" sz="3200" i="1" dirty="0"/>
              <a:t>N</a:t>
            </a:r>
            <a:r>
              <a:rPr lang="en-US" altLang="zh-TW" sz="3200" dirty="0" smtClean="0"/>
              <a:t>-1</a:t>
            </a:r>
            <a:endParaRPr lang="zh-TW" altLang="en-US" sz="3200" dirty="0" smtClean="0"/>
          </a:p>
          <a:p>
            <a:pPr lvl="1"/>
            <a:r>
              <a:rPr lang="en-US" altLang="zh-TW" sz="3200" dirty="0" smtClean="0"/>
              <a:t>Avoid the choice of </a:t>
            </a:r>
            <a:r>
              <a:rPr lang="en-US" altLang="zh-TW" sz="3200" i="1" dirty="0"/>
              <a:t>N</a:t>
            </a:r>
            <a:r>
              <a:rPr lang="en-US" altLang="zh-TW" sz="3200" dirty="0" smtClean="0"/>
              <a:t> that leads to many collisions</a:t>
            </a:r>
          </a:p>
          <a:p>
            <a:endParaRPr lang="en-US" altLang="zh-TW" sz="3200" dirty="0" smtClean="0"/>
          </a:p>
          <a:p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00780" y="1625333"/>
            <a:ext cx="632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>
                <a:solidFill>
                  <a:srgbClr val="0070C0"/>
                </a:solidFill>
              </a:rPr>
              <a:t>h</a:t>
            </a:r>
            <a:r>
              <a:rPr lang="en-US" altLang="zh-TW" sz="3600" dirty="0">
                <a:solidFill>
                  <a:srgbClr val="0070C0"/>
                </a:solidFill>
              </a:rPr>
              <a:t>(</a:t>
            </a:r>
            <a:r>
              <a:rPr lang="en-US" altLang="zh-TW" sz="3600" i="1" dirty="0">
                <a:solidFill>
                  <a:srgbClr val="0070C0"/>
                </a:solidFill>
              </a:rPr>
              <a:t>k</a:t>
            </a:r>
            <a:r>
              <a:rPr lang="en-US" altLang="zh-TW" sz="3600" dirty="0">
                <a:solidFill>
                  <a:srgbClr val="0070C0"/>
                </a:solidFill>
              </a:rPr>
              <a:t>) = </a:t>
            </a:r>
            <a:r>
              <a:rPr lang="en-US" altLang="zh-TW" sz="3600" i="1" dirty="0">
                <a:solidFill>
                  <a:srgbClr val="0070C0"/>
                </a:solidFill>
              </a:rPr>
              <a:t>k</a:t>
            </a:r>
            <a:r>
              <a:rPr lang="en-US" altLang="zh-TW" sz="3600" dirty="0">
                <a:solidFill>
                  <a:srgbClr val="0070C0"/>
                </a:solidFill>
              </a:rPr>
              <a:t> %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N</a:t>
            </a:r>
            <a:r>
              <a:rPr lang="en-US" altLang="zh-TW" sz="3600" dirty="0" smtClean="0">
                <a:solidFill>
                  <a:srgbClr val="0070C0"/>
                </a:solidFill>
              </a:rPr>
              <a:t>    </a:t>
            </a:r>
            <a:r>
              <a:rPr lang="en-US" altLang="zh-TW" sz="3600" dirty="0">
                <a:solidFill>
                  <a:srgbClr val="0070C0"/>
                </a:solidFill>
              </a:rPr>
              <a:t>(or  </a:t>
            </a:r>
            <a:r>
              <a:rPr lang="en-US" altLang="zh-TW" sz="3600" i="1" dirty="0">
                <a:solidFill>
                  <a:srgbClr val="0070C0"/>
                </a:solidFill>
              </a:rPr>
              <a:t>k</a:t>
            </a:r>
            <a:r>
              <a:rPr lang="en-US" altLang="zh-TW" sz="3600" dirty="0">
                <a:solidFill>
                  <a:srgbClr val="0070C0"/>
                </a:solidFill>
              </a:rPr>
              <a:t> mod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N</a:t>
            </a:r>
            <a:r>
              <a:rPr lang="en-US" altLang="zh-TW" sz="3600" dirty="0" smtClean="0">
                <a:solidFill>
                  <a:srgbClr val="0070C0"/>
                </a:solidFill>
              </a:rPr>
              <a:t>)</a:t>
            </a:r>
            <a:endParaRPr lang="zh-TW" altLang="en-US" sz="3600" dirty="0">
              <a:solidFill>
                <a:srgbClr val="0070C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91540" y="3360420"/>
            <a:ext cx="749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此題中選 </a:t>
            </a:r>
            <a:r>
              <a:rPr lang="en-US" altLang="zh-TW" sz="3200" i="1" dirty="0" smtClean="0"/>
              <a:t>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=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1000,0007, </a:t>
            </a:r>
            <a:r>
              <a:rPr lang="en-US" altLang="zh-TW" sz="3200" i="1" dirty="0" smtClean="0"/>
              <a:t>k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必須是正數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98797" y="3904706"/>
            <a:ext cx="11133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i="1" dirty="0" smtClean="0"/>
              <a:t>N</a:t>
            </a:r>
            <a:r>
              <a:rPr lang="zh-TW" altLang="en-US" sz="3200" dirty="0" smtClean="0"/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值為何要這麼大</a:t>
            </a:r>
            <a:r>
              <a:rPr lang="en-US" altLang="zh-TW" sz="3200" dirty="0" smtClean="0"/>
              <a:t>?</a:t>
            </a:r>
            <a:r>
              <a:rPr lang="zh-TW" altLang="en-US" sz="3200" dirty="0" smtClean="0"/>
              <a:t> </a:t>
            </a:r>
            <a:endParaRPr lang="en-US" altLang="zh-TW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原因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Hash Table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內會含有高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達</a:t>
            </a:r>
            <a:r>
              <a:rPr lang="en-US" altLang="zh-TW" sz="3200" dirty="0" smtClean="0"/>
              <a:t>1600,0000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r>
              <a:rPr lang="en-US" altLang="zh-TW" sz="320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smtClean="0">
                <a:latin typeface="標楷體" panose="03000509000000000000" pitchFamily="65" charset="-120"/>
                <a:ea typeface="標楷體" panose="03000509000000000000" pitchFamily="65" charset="-120"/>
              </a:rPr>
              <a:t>希望</a:t>
            </a:r>
            <a:r>
              <a:rPr lang="en-US" altLang="zh-TW" sz="3200" dirty="0"/>
              <a:t>H</a:t>
            </a:r>
            <a:r>
              <a:rPr lang="en-US" altLang="zh-TW" sz="3200" dirty="0" smtClean="0"/>
              <a:t>ashing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時把數字撒開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630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22C7-BF82-436A-94DE-E668638A84F5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48640" y="182880"/>
            <a:ext cx="546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/>
              <a:t>Binary Search</a:t>
            </a:r>
            <a:endParaRPr lang="zh-TW" altLang="en-US" sz="40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2666" y="1456267"/>
            <a:ext cx="758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此題中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array ab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儲存所有可能的</a:t>
            </a:r>
            <a:r>
              <a:rPr lang="en-US" altLang="zh-TW" sz="3200" dirty="0" err="1" smtClean="0">
                <a:ea typeface="標楷體" panose="03000509000000000000" pitchFamily="65" charset="-120"/>
              </a:rPr>
              <a:t>a+b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8800" y="2286001"/>
            <a:ext cx="10583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array ab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含有可能高達</a:t>
            </a:r>
            <a:r>
              <a:rPr lang="en-US" altLang="zh-TW" sz="3200" dirty="0" smtClean="0">
                <a:ea typeface="標楷體" panose="03000509000000000000" pitchFamily="65" charset="-120"/>
              </a:rPr>
              <a:t>1600,0000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個數字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這些數字中有可很多重複數字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6792" y="3505200"/>
            <a:ext cx="10988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適用於</a:t>
            </a:r>
            <a:r>
              <a:rPr lang="en-US" altLang="zh-TW" sz="3200" dirty="0" smtClean="0"/>
              <a:t>C++ STL </a:t>
            </a:r>
            <a:r>
              <a:rPr lang="en-US" altLang="zh-TW" sz="3200" dirty="0" err="1" smtClean="0"/>
              <a:t>lower_bound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upper_bound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函式使用來計算重複的數字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957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D94E-227A-499F-BE88-AE3E6D52B7FA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48640" y="182880"/>
            <a:ext cx="546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/>
              <a:t>Binary Search</a:t>
            </a:r>
            <a:endParaRPr lang="zh-TW" altLang="en-US" sz="40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29538"/>
              </p:ext>
            </p:extLst>
          </p:nvPr>
        </p:nvGraphicFramePr>
        <p:xfrm>
          <a:off x="1631950" y="1490375"/>
          <a:ext cx="8318184" cy="720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773"/>
                <a:gridCol w="1039773"/>
                <a:gridCol w="1039773"/>
                <a:gridCol w="1039773"/>
                <a:gridCol w="1039773"/>
                <a:gridCol w="1039773"/>
                <a:gridCol w="1039773"/>
                <a:gridCol w="1039773"/>
              </a:tblGrid>
              <a:tr h="720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20</a:t>
                      </a:r>
                      <a:endParaRPr lang="zh-TW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47698"/>
              </p:ext>
            </p:extLst>
          </p:nvPr>
        </p:nvGraphicFramePr>
        <p:xfrm>
          <a:off x="1631950" y="2951237"/>
          <a:ext cx="8318184" cy="720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773"/>
                <a:gridCol w="1039773"/>
                <a:gridCol w="1039773"/>
                <a:gridCol w="1039773"/>
                <a:gridCol w="1039773"/>
                <a:gridCol w="1039773"/>
                <a:gridCol w="1039773"/>
                <a:gridCol w="1039773"/>
              </a:tblGrid>
              <a:tr h="720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30</a:t>
                      </a:r>
                      <a:endParaRPr lang="zh-TW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998904" y="1570893"/>
            <a:ext cx="63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ab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98904" y="3049303"/>
            <a:ext cx="63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ab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40535" y="2262555"/>
            <a:ext cx="1568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sorting</a:t>
            </a:r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2556" y="4091354"/>
            <a:ext cx="1798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ab.begin</a:t>
            </a:r>
            <a:r>
              <a:rPr lang="en-US" altLang="zh-TW" sz="3200" dirty="0" smtClean="0"/>
              <a:t>()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094892" y="4056183"/>
            <a:ext cx="6486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lower_bound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ab.begin</a:t>
            </a:r>
            <a:r>
              <a:rPr lang="en-US" altLang="zh-TW" sz="3200" dirty="0" smtClean="0"/>
              <a:t>(), </a:t>
            </a:r>
            <a:r>
              <a:rPr lang="en-US" altLang="zh-TW" sz="3200" dirty="0" err="1" smtClean="0"/>
              <a:t>ab.end</a:t>
            </a:r>
            <a:r>
              <a:rPr lang="en-US" altLang="zh-TW" sz="3200" dirty="0" smtClean="0"/>
              <a:t>(), </a:t>
            </a:r>
            <a:r>
              <a:rPr lang="en-US" altLang="zh-TW" sz="3200" dirty="0" smtClean="0">
                <a:solidFill>
                  <a:srgbClr val="FF0000"/>
                </a:solidFill>
              </a:rPr>
              <a:t>20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239534" y="4612152"/>
            <a:ext cx="6811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upperer_bound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ab.begin</a:t>
            </a:r>
            <a:r>
              <a:rPr lang="en-US" altLang="zh-TW" sz="3200" dirty="0" smtClean="0"/>
              <a:t>(), </a:t>
            </a:r>
            <a:r>
              <a:rPr lang="en-US" altLang="zh-TW" sz="3200" dirty="0" err="1" smtClean="0"/>
              <a:t>ab.end</a:t>
            </a:r>
            <a:r>
              <a:rPr lang="en-US" altLang="zh-TW" sz="3200" dirty="0" smtClean="0"/>
              <a:t>(), </a:t>
            </a:r>
            <a:r>
              <a:rPr lang="en-US" altLang="zh-TW" sz="3200" dirty="0" smtClean="0">
                <a:solidFill>
                  <a:srgbClr val="FF0000"/>
                </a:solidFill>
              </a:rPr>
              <a:t>20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1631950" y="3751385"/>
            <a:ext cx="0" cy="46892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4762012" y="3708939"/>
            <a:ext cx="0" cy="46892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7857461" y="3689499"/>
            <a:ext cx="16539" cy="105183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63826" y="5333999"/>
            <a:ext cx="5056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ab array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中含有</a:t>
            </a:r>
            <a:r>
              <a:rPr lang="en-US" altLang="zh-TW" sz="3200" dirty="0" smtClean="0"/>
              <a:t>20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的個數 </a:t>
            </a:r>
            <a:r>
              <a:rPr lang="en-US" altLang="zh-TW" sz="3200" dirty="0" smtClean="0"/>
              <a:t>=</a:t>
            </a: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380891" y="5319671"/>
            <a:ext cx="6811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upperer_bound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ab.begin</a:t>
            </a:r>
            <a:r>
              <a:rPr lang="en-US" altLang="zh-TW" sz="3200" dirty="0" smtClean="0"/>
              <a:t>(), </a:t>
            </a:r>
            <a:r>
              <a:rPr lang="en-US" altLang="zh-TW" sz="3200" dirty="0" err="1" smtClean="0"/>
              <a:t>ab.end</a:t>
            </a:r>
            <a:r>
              <a:rPr lang="en-US" altLang="zh-TW" sz="3200" dirty="0" smtClean="0"/>
              <a:t>(), </a:t>
            </a:r>
            <a:r>
              <a:rPr lang="en-US" altLang="zh-TW" sz="3200" dirty="0" smtClean="0">
                <a:solidFill>
                  <a:srgbClr val="FF0000"/>
                </a:solidFill>
              </a:rPr>
              <a:t>20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74746" y="5746727"/>
            <a:ext cx="6712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- </a:t>
            </a:r>
            <a:r>
              <a:rPr lang="en-US" altLang="zh-TW" sz="3200" dirty="0" err="1" smtClean="0"/>
              <a:t>lower_bound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ab.begin</a:t>
            </a:r>
            <a:r>
              <a:rPr lang="en-US" altLang="zh-TW" sz="3200" dirty="0" smtClean="0"/>
              <a:t>(), </a:t>
            </a:r>
            <a:r>
              <a:rPr lang="en-US" altLang="zh-TW" sz="3200" dirty="0" err="1" smtClean="0"/>
              <a:t>ab.end</a:t>
            </a:r>
            <a:r>
              <a:rPr lang="en-US" altLang="zh-TW" sz="3200" dirty="0" smtClean="0"/>
              <a:t>(), </a:t>
            </a:r>
            <a:r>
              <a:rPr lang="en-US" altLang="zh-TW" sz="3200" dirty="0" smtClean="0">
                <a:solidFill>
                  <a:srgbClr val="FF0000"/>
                </a:solidFill>
              </a:rPr>
              <a:t>20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990915" y="6180460"/>
            <a:ext cx="880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=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3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787222" y="4047068"/>
            <a:ext cx="1947578" cy="595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ab.end</a:t>
            </a:r>
            <a:r>
              <a:rPr lang="en-US" altLang="zh-TW" sz="3200" dirty="0" smtClean="0"/>
              <a:t>()</a:t>
            </a:r>
            <a:endParaRPr lang="zh-TW" altLang="en-US" sz="3200" dirty="0"/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9929282" y="3717519"/>
            <a:ext cx="0" cy="46892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6" idx="2"/>
            <a:endCxn id="7" idx="0"/>
          </p:cNvCxnSpPr>
          <p:nvPr/>
        </p:nvCxnSpPr>
        <p:spPr>
          <a:xfrm>
            <a:off x="5791042" y="2210889"/>
            <a:ext cx="0" cy="740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6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6" grpId="0"/>
      <p:bldP spid="17" grpId="0"/>
      <p:bldP spid="24" grpId="0"/>
      <p:bldP spid="25" grpId="0"/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7589-95CA-4AD9-B67F-5980E24D6B37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7652" y="896053"/>
            <a:ext cx="118343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#include &lt;bits/</a:t>
            </a:r>
            <a:r>
              <a:rPr lang="en-US" altLang="zh-TW" sz="2400" dirty="0" err="1" smtClean="0"/>
              <a:t>stdc</a:t>
            </a:r>
            <a:r>
              <a:rPr lang="en-US" altLang="zh-TW" sz="2400" dirty="0" smtClean="0"/>
              <a:t>++.h&gt;</a:t>
            </a:r>
          </a:p>
          <a:p>
            <a:r>
              <a:rPr lang="en-US" altLang="zh-TW" sz="2400" dirty="0" smtClean="0"/>
              <a:t>using namespace </a:t>
            </a:r>
            <a:r>
              <a:rPr lang="en-US" altLang="zh-TW" sz="2400" dirty="0" err="1" smtClean="0"/>
              <a:t>std</a:t>
            </a:r>
            <a:r>
              <a:rPr lang="en-US" altLang="zh-TW" sz="2400" dirty="0" smtClean="0"/>
              <a:t>;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const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maxn</a:t>
            </a:r>
            <a:r>
              <a:rPr lang="en-US" altLang="zh-TW" sz="2400" dirty="0" smtClean="0"/>
              <a:t> = 5000;</a:t>
            </a:r>
          </a:p>
          <a:p>
            <a:r>
              <a:rPr lang="en-US" altLang="zh-TW" sz="2400" dirty="0" err="1" smtClean="0"/>
              <a:t>const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hashsize</a:t>
            </a:r>
            <a:r>
              <a:rPr lang="en-US" altLang="zh-TW" sz="2400" dirty="0" smtClean="0"/>
              <a:t> = 10000007;</a:t>
            </a:r>
          </a:p>
          <a:p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n, a[4][</a:t>
            </a:r>
            <a:r>
              <a:rPr lang="en-US" altLang="zh-TW" sz="2400" dirty="0" err="1" smtClean="0"/>
              <a:t>maxn</a:t>
            </a:r>
            <a:r>
              <a:rPr lang="en-US" altLang="zh-TW" sz="2400" dirty="0" smtClean="0"/>
              <a:t>];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a[0][]: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集合</a:t>
            </a:r>
            <a:r>
              <a:rPr lang="en-US" altLang="zh-TW" sz="2400" dirty="0" smtClean="0">
                <a:solidFill>
                  <a:srgbClr val="0070C0"/>
                </a:solidFill>
              </a:rPr>
              <a:t>A, a[1][]: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集合</a:t>
            </a:r>
            <a:r>
              <a:rPr lang="en-US" altLang="zh-TW" sz="2400" dirty="0" smtClean="0">
                <a:solidFill>
                  <a:srgbClr val="0070C0"/>
                </a:solidFill>
              </a:rPr>
              <a:t>B, a[2][]: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集合</a:t>
            </a:r>
            <a:r>
              <a:rPr lang="en-US" altLang="zh-TW" sz="2400" dirty="0" smtClean="0">
                <a:solidFill>
                  <a:srgbClr val="0070C0"/>
                </a:solidFill>
              </a:rPr>
              <a:t>C,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a[3][]: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集合</a:t>
            </a:r>
            <a:r>
              <a:rPr lang="en-US" altLang="zh-TW" sz="2400" dirty="0" smtClean="0">
                <a:solidFill>
                  <a:srgbClr val="0070C0"/>
                </a:solidFill>
              </a:rPr>
              <a:t>D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ab[</a:t>
            </a:r>
            <a:r>
              <a:rPr lang="en-US" altLang="zh-TW" sz="2400" dirty="0" err="1" smtClean="0"/>
              <a:t>maxn</a:t>
            </a:r>
            <a:r>
              <a:rPr lang="en-US" altLang="zh-TW" sz="2400" dirty="0" smtClean="0"/>
              <a:t>*</a:t>
            </a:r>
            <a:r>
              <a:rPr lang="en-US" altLang="zh-TW" sz="2400" dirty="0" err="1" smtClean="0"/>
              <a:t>maxn</a:t>
            </a:r>
            <a:r>
              <a:rPr lang="en-US" altLang="zh-TW" sz="2400" dirty="0" smtClean="0"/>
              <a:t>];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儲存所有可能的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a+b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head[</a:t>
            </a:r>
            <a:r>
              <a:rPr lang="en-US" altLang="zh-TW" sz="2400" dirty="0" err="1" smtClean="0"/>
              <a:t>hashsize</a:t>
            </a:r>
            <a:r>
              <a:rPr lang="en-US" altLang="zh-TW" sz="2400" dirty="0" smtClean="0"/>
              <a:t>], Next[</a:t>
            </a:r>
            <a:r>
              <a:rPr lang="en-US" altLang="zh-TW" sz="2400" dirty="0" err="1" smtClean="0"/>
              <a:t>maxn</a:t>
            </a:r>
            <a:r>
              <a:rPr lang="en-US" altLang="zh-TW" sz="2400" dirty="0" smtClean="0"/>
              <a:t>*</a:t>
            </a:r>
            <a:r>
              <a:rPr lang="en-US" altLang="zh-TW" sz="2400" dirty="0" err="1" smtClean="0"/>
              <a:t>maxn</a:t>
            </a:r>
            <a:r>
              <a:rPr lang="en-US" altLang="zh-TW" sz="2400" dirty="0" smtClean="0"/>
              <a:t>];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// head[]: hash table, head[]: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</a:t>
            </a:r>
            <a:r>
              <a:rPr lang="en-US" altLang="zh-TW" sz="2400" dirty="0" smtClean="0">
                <a:solidFill>
                  <a:srgbClr val="0070C0"/>
                </a:solidFill>
              </a:rPr>
              <a:t>chained list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指標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solidFill>
                <a:srgbClr val="0070C0"/>
              </a:solidFill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void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init_head</a:t>
            </a:r>
            <a:r>
              <a:rPr lang="en-US" altLang="zh-TW" sz="2400" dirty="0" smtClean="0">
                <a:solidFill>
                  <a:srgbClr val="FF0000"/>
                </a:solidFill>
              </a:rPr>
              <a:t>() </a:t>
            </a:r>
            <a:r>
              <a:rPr lang="en-US" altLang="zh-TW" sz="2400" dirty="0" smtClean="0"/>
              <a:t>{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hash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table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起始化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全設為</a:t>
            </a:r>
            <a:r>
              <a:rPr lang="en-US" altLang="zh-TW" sz="2400" dirty="0" smtClean="0">
                <a:solidFill>
                  <a:srgbClr val="0070C0"/>
                </a:solidFill>
              </a:rPr>
              <a:t>-1, head[]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存對應</a:t>
            </a:r>
            <a:r>
              <a:rPr lang="en-US" altLang="zh-TW" sz="2400" dirty="0" smtClean="0">
                <a:solidFill>
                  <a:srgbClr val="0070C0"/>
                </a:solidFill>
              </a:rPr>
              <a:t>chained list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第一個數所在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memset</a:t>
            </a:r>
            <a:r>
              <a:rPr lang="en-US" altLang="zh-TW" sz="2400" dirty="0" smtClean="0"/>
              <a:t>(head, -1, </a:t>
            </a:r>
            <a:r>
              <a:rPr lang="en-US" altLang="zh-TW" sz="2400" dirty="0" err="1" smtClean="0"/>
              <a:t>sizeof</a:t>
            </a:r>
            <a:r>
              <a:rPr lang="en-US" altLang="zh-TW" sz="2400" dirty="0" smtClean="0"/>
              <a:t>(head));</a:t>
            </a:r>
          </a:p>
          <a:p>
            <a:r>
              <a:rPr lang="en-US" altLang="zh-TW" sz="2400" dirty="0" smtClean="0"/>
              <a:t>}</a:t>
            </a:r>
          </a:p>
          <a:p>
            <a:endParaRPr lang="en-US" altLang="zh-TW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14800" y="0"/>
            <a:ext cx="7023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Meet-in-the-Middle + Hashing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 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err="1" smtClean="0">
                <a:ea typeface="標楷體" panose="03000509000000000000" pitchFamily="65" charset="-120"/>
              </a:rPr>
              <a:t>UVa</a:t>
            </a:r>
            <a:r>
              <a:rPr lang="en-US" altLang="zh-TW" sz="2800" dirty="0" smtClean="0">
                <a:ea typeface="標楷體" panose="03000509000000000000" pitchFamily="65" charset="-120"/>
              </a:rPr>
              <a:t> 1152 Code (1/4)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45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22C7-BF82-436A-94DE-E668638A84F5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02269" y="856357"/>
            <a:ext cx="1211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void </a:t>
            </a:r>
            <a:r>
              <a:rPr lang="en-US" altLang="zh-TW" sz="2400" dirty="0" err="1">
                <a:solidFill>
                  <a:srgbClr val="FF0000"/>
                </a:solidFill>
              </a:rPr>
              <a:t>to_insert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s</a:t>
            </a:r>
            <a:r>
              <a:rPr lang="en-US" altLang="zh-TW" sz="2400" dirty="0" smtClean="0">
                <a:solidFill>
                  <a:srgbClr val="FF0000"/>
                </a:solidFill>
              </a:rPr>
              <a:t>)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ab[s]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值放入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hash table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h = abs(ab[s])%</a:t>
            </a:r>
            <a:r>
              <a:rPr lang="en-US" altLang="zh-TW" sz="2400" dirty="0" err="1"/>
              <a:t>hashsize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計算絕對值</a:t>
            </a:r>
            <a:r>
              <a:rPr lang="en-US" altLang="zh-TW" sz="2400" dirty="0" smtClean="0">
                <a:solidFill>
                  <a:srgbClr val="0070C0"/>
                </a:solidFill>
              </a:rPr>
              <a:t>abs(ab[s])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solidFill>
                  <a:srgbClr val="0070C0"/>
                </a:solidFill>
              </a:rPr>
              <a:t>hash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h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Next[s] = head[h];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放進</a:t>
            </a:r>
            <a:r>
              <a:rPr lang="en-US" altLang="zh-TW" sz="2400" dirty="0" smtClean="0">
                <a:solidFill>
                  <a:srgbClr val="0070C0"/>
                </a:solidFill>
              </a:rPr>
              <a:t>head[h]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solidFill>
                  <a:srgbClr val="0070C0"/>
                </a:solidFill>
              </a:rPr>
              <a:t>bucket(chained list)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</a:t>
            </a:r>
            <a:r>
              <a:rPr lang="en-US" altLang="zh-TW" sz="2400" dirty="0"/>
              <a:t>head[h] = s</a:t>
            </a:r>
            <a:r>
              <a:rPr lang="en-US" altLang="zh-TW" sz="2400" dirty="0" smtClean="0"/>
              <a:t>;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更新對應的指標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}</a:t>
            </a:r>
          </a:p>
          <a:p>
            <a:endParaRPr lang="en-US" altLang="zh-TW" sz="2400" dirty="0"/>
          </a:p>
          <a:p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to_find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target</a:t>
            </a:r>
            <a:r>
              <a:rPr lang="en-US" altLang="zh-TW" sz="2400" dirty="0" smtClean="0">
                <a:solidFill>
                  <a:srgbClr val="FF0000"/>
                </a:solidFill>
              </a:rPr>
              <a:t>)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400" dirty="0" smtClean="0">
                <a:solidFill>
                  <a:srgbClr val="0070C0"/>
                </a:solidFill>
              </a:rPr>
              <a:t>Hash table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中搜尋目標值</a:t>
            </a:r>
            <a:r>
              <a:rPr lang="en-US" altLang="zh-TW" sz="2400" dirty="0" smtClean="0">
                <a:solidFill>
                  <a:srgbClr val="0070C0"/>
                </a:solidFill>
              </a:rPr>
              <a:t>target,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傳回與目標值相同的個數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h = abs(target)%</a:t>
            </a:r>
            <a:r>
              <a:rPr lang="en-US" altLang="zh-TW" sz="2400" dirty="0" err="1"/>
              <a:t>hashsize</a:t>
            </a:r>
            <a:r>
              <a:rPr lang="en-US" altLang="zh-TW" sz="2400" dirty="0" smtClean="0"/>
              <a:t>;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計算絕對值</a:t>
            </a:r>
            <a:r>
              <a:rPr lang="en-US" altLang="zh-TW" sz="2400" dirty="0">
                <a:solidFill>
                  <a:srgbClr val="0070C0"/>
                </a:solidFill>
              </a:rPr>
              <a:t>abs(ab[s])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solidFill>
                  <a:srgbClr val="0070C0"/>
                </a:solidFill>
              </a:rPr>
              <a:t>hash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h</a:t>
            </a:r>
            <a:endParaRPr lang="en-US" altLang="zh-TW" sz="2400" dirty="0"/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u = head[h</a:t>
            </a:r>
            <a:r>
              <a:rPr lang="en-US" altLang="zh-TW" sz="2400" dirty="0" smtClean="0"/>
              <a:t>];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bucket (chained list)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第一個所在地</a:t>
            </a:r>
            <a:r>
              <a:rPr lang="en-US" altLang="zh-TW" sz="2400" dirty="0" smtClean="0">
                <a:solidFill>
                  <a:srgbClr val="0070C0"/>
                </a:solidFill>
              </a:rPr>
              <a:t>u (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其值是</a:t>
            </a:r>
            <a:r>
              <a:rPr lang="en-US" altLang="zh-TW" sz="2400" dirty="0" smtClean="0">
                <a:solidFill>
                  <a:srgbClr val="0070C0"/>
                </a:solidFill>
              </a:rPr>
              <a:t>ab[u])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num</a:t>
            </a:r>
            <a:r>
              <a:rPr lang="en-US" altLang="zh-TW" sz="2400" dirty="0"/>
              <a:t> = 0</a:t>
            </a:r>
            <a:r>
              <a:rPr lang="en-US" altLang="zh-TW" sz="2400" dirty="0" smtClean="0"/>
              <a:t>;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</a:t>
            </a:r>
            <a:r>
              <a:rPr lang="en-US" altLang="zh-TW" sz="2400" dirty="0" smtClean="0">
                <a:solidFill>
                  <a:srgbClr val="0070C0"/>
                </a:solidFill>
              </a:rPr>
              <a:t>bucket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中與</a:t>
            </a:r>
            <a:r>
              <a:rPr lang="en-US" altLang="zh-TW" sz="2400" dirty="0" smtClean="0">
                <a:solidFill>
                  <a:srgbClr val="0070C0"/>
                </a:solidFill>
              </a:rPr>
              <a:t>target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相同值的個數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while(u != -1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u=-1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en-US" altLang="zh-TW" sz="2400" dirty="0" smtClean="0">
                <a:solidFill>
                  <a:srgbClr val="0070C0"/>
                </a:solidFill>
              </a:rPr>
              <a:t>chained list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的數全部看完了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if(ab[u] == target) </a:t>
            </a:r>
            <a:r>
              <a:rPr lang="en-US" altLang="zh-TW" sz="2400" dirty="0" err="1"/>
              <a:t>num</a:t>
            </a:r>
            <a:r>
              <a:rPr lang="en-US" altLang="zh-TW" sz="2400" dirty="0" smtClean="0"/>
              <a:t>++;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找到相同的目標值</a:t>
            </a:r>
            <a:r>
              <a:rPr lang="en-US" altLang="zh-TW" sz="2400" dirty="0" smtClean="0">
                <a:solidFill>
                  <a:srgbClr val="0070C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num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計數加</a:t>
            </a:r>
            <a:r>
              <a:rPr lang="en-US" altLang="zh-TW" sz="2400" dirty="0" smtClean="0">
                <a:solidFill>
                  <a:srgbClr val="0070C0"/>
                </a:solidFill>
              </a:rPr>
              <a:t>1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    u = Next[u</a:t>
            </a:r>
            <a:r>
              <a:rPr lang="en-US" altLang="zh-TW" sz="2400" dirty="0" smtClean="0"/>
              <a:t>];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下一個</a:t>
            </a:r>
            <a:r>
              <a:rPr lang="en-US" altLang="zh-TW" sz="2400" dirty="0" smtClean="0">
                <a:solidFill>
                  <a:srgbClr val="0070C0"/>
                </a:solidFill>
              </a:rPr>
              <a:t>chained list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數在</a:t>
            </a:r>
            <a:r>
              <a:rPr lang="en-US" altLang="zh-TW" sz="2400" dirty="0" smtClean="0">
                <a:solidFill>
                  <a:srgbClr val="0070C0"/>
                </a:solidFill>
              </a:rPr>
              <a:t>Next[u],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其值是</a:t>
            </a:r>
            <a:r>
              <a:rPr lang="en-US" altLang="zh-TW" sz="2400" dirty="0" smtClean="0">
                <a:solidFill>
                  <a:srgbClr val="0070C0"/>
                </a:solidFill>
              </a:rPr>
              <a:t>ab[Next[u]]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}</a:t>
            </a:r>
          </a:p>
          <a:p>
            <a:r>
              <a:rPr lang="en-US" altLang="zh-TW" sz="2400" dirty="0"/>
              <a:t>    return </a:t>
            </a:r>
            <a:r>
              <a:rPr lang="en-US" altLang="zh-TW" sz="2400" dirty="0" err="1"/>
              <a:t>num</a:t>
            </a:r>
            <a:r>
              <a:rPr lang="en-US" altLang="zh-TW" sz="2400" dirty="0" smtClean="0"/>
              <a:t>;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en-US" altLang="zh-TW" sz="2400" dirty="0" smtClean="0"/>
              <a:t>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傳回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與目標值相同的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個數</a:t>
            </a:r>
            <a:endParaRPr lang="en-US" altLang="zh-TW" sz="2400" dirty="0"/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14800" y="0"/>
            <a:ext cx="7023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Meet-in-the-Middle + Hashing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 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err="1" smtClean="0">
                <a:ea typeface="標楷體" panose="03000509000000000000" pitchFamily="65" charset="-120"/>
              </a:rPr>
              <a:t>UVa</a:t>
            </a:r>
            <a:r>
              <a:rPr lang="en-US" altLang="zh-TW" sz="2800" dirty="0" smtClean="0">
                <a:ea typeface="標楷體" panose="03000509000000000000" pitchFamily="65" charset="-120"/>
              </a:rPr>
              <a:t> 1152 Code (2/4)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9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760-F3F1-45C7-A9B2-D707054203FF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2492" y="1022350"/>
            <a:ext cx="109435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main</a:t>
            </a:r>
            <a:r>
              <a:rPr lang="en-US" altLang="zh-TW" sz="2400" dirty="0" smtClean="0">
                <a:solidFill>
                  <a:srgbClr val="FF0000"/>
                </a:solidFill>
              </a:rPr>
              <a:t>() </a:t>
            </a:r>
            <a:r>
              <a:rPr lang="en-US" altLang="zh-TW" sz="2400" dirty="0" smtClean="0"/>
              <a:t>{</a:t>
            </a:r>
            <a:endParaRPr lang="en-US" altLang="zh-TW" sz="2400" dirty="0"/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// </a:t>
            </a:r>
            <a:r>
              <a:rPr lang="en-US" altLang="zh-TW" sz="2400" dirty="0" err="1" smtClean="0"/>
              <a:t>freopen</a:t>
            </a:r>
            <a:r>
              <a:rPr lang="en-US" altLang="zh-TW" sz="2400" dirty="0"/>
              <a:t>("1152.in","r",stdin);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// </a:t>
            </a:r>
            <a:r>
              <a:rPr lang="en-US" altLang="zh-TW" sz="2400" dirty="0" err="1" smtClean="0"/>
              <a:t>freopen</a:t>
            </a:r>
            <a:r>
              <a:rPr lang="en-US" altLang="zh-TW" sz="2400" dirty="0"/>
              <a:t>("1152.out","w",stdout);    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scanf</a:t>
            </a:r>
            <a:r>
              <a:rPr lang="en-US" altLang="zh-TW" sz="2400" dirty="0" smtClean="0"/>
              <a:t>(“%d”, </a:t>
            </a:r>
            <a:r>
              <a:rPr lang="en-US" altLang="zh-TW" sz="2400" dirty="0"/>
              <a:t>&amp;T</a:t>
            </a:r>
            <a:r>
              <a:rPr lang="en-US" altLang="zh-TW" sz="2400" dirty="0" smtClean="0"/>
              <a:t>);   </a:t>
            </a:r>
            <a:r>
              <a:rPr lang="zh-TW" altLang="en-US" sz="2400" dirty="0" smtClean="0"/>
              <a:t>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輸入資料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ca = 0; ca &lt; T; ++ca</a:t>
            </a:r>
            <a:r>
              <a:rPr lang="en-US" altLang="zh-TW" sz="2400" dirty="0" smtClean="0"/>
              <a:t>) {</a:t>
            </a:r>
            <a:endParaRPr lang="en-US" altLang="zh-TW" sz="2400" dirty="0"/>
          </a:p>
          <a:p>
            <a:r>
              <a:rPr lang="en-US" altLang="zh-TW" sz="2400" dirty="0"/>
              <a:t>        if(ca) puts("");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scanf</a:t>
            </a:r>
            <a:r>
              <a:rPr lang="en-US" altLang="zh-TW" sz="2400" dirty="0" smtClean="0"/>
              <a:t>(“%d”, </a:t>
            </a:r>
            <a:r>
              <a:rPr lang="en-US" altLang="zh-TW" sz="2400" dirty="0"/>
              <a:t>&amp;n</a:t>
            </a:r>
            <a:r>
              <a:rPr lang="en-US" altLang="zh-TW" sz="2400" dirty="0" smtClean="0"/>
              <a:t>);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A,B,C,D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集合的元素個數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最大值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4000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400" dirty="0"/>
          </a:p>
          <a:p>
            <a:r>
              <a:rPr lang="en-US" altLang="zh-TW" sz="2400" dirty="0"/>
              <a:t>    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j = 0; j &lt; n; ++j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 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A(a[0][]), B(a[1][]), C(a[2][]), D(a[3][])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集合</a:t>
            </a:r>
            <a:endParaRPr lang="en-US" altLang="zh-TW" sz="2400" dirty="0"/>
          </a:p>
          <a:p>
            <a:r>
              <a:rPr lang="en-US" altLang="zh-TW" sz="2400" dirty="0"/>
              <a:t>        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4; ++</a:t>
            </a:r>
            <a:r>
              <a:rPr lang="en-US" altLang="zh-TW" sz="2400" dirty="0" err="1"/>
              <a:t>i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                </a:t>
            </a:r>
            <a:r>
              <a:rPr lang="en-US" altLang="zh-TW" sz="2400" dirty="0" err="1"/>
              <a:t>scanf</a:t>
            </a:r>
            <a:r>
              <a:rPr lang="en-US" altLang="zh-TW" sz="2400" dirty="0" smtClean="0"/>
              <a:t>(“%d”, </a:t>
            </a:r>
            <a:r>
              <a:rPr lang="en-US" altLang="zh-TW" sz="2400" dirty="0"/>
              <a:t>&amp;a[i][j</a:t>
            </a:r>
            <a:r>
              <a:rPr lang="en-US" altLang="zh-TW" sz="2400" dirty="0" smtClean="0"/>
              <a:t>]);</a:t>
            </a:r>
            <a:r>
              <a:rPr lang="zh-TW" altLang="en-US" sz="2400" dirty="0" smtClean="0"/>
              <a:t>  </a:t>
            </a:r>
            <a:endParaRPr lang="en-US" altLang="zh-TW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14800" y="0"/>
            <a:ext cx="7023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Meet-in-the-Middle + Hashing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 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err="1" smtClean="0">
                <a:ea typeface="標楷體" panose="03000509000000000000" pitchFamily="65" charset="-120"/>
              </a:rPr>
              <a:t>UVa</a:t>
            </a:r>
            <a:r>
              <a:rPr lang="en-US" altLang="zh-TW" sz="2800" dirty="0" smtClean="0">
                <a:ea typeface="標楷體" panose="03000509000000000000" pitchFamily="65" charset="-120"/>
              </a:rPr>
              <a:t> 1152 Code (3/4)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06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5361-3EA3-40D4-A3E9-11DFEE83F286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1123950"/>
            <a:ext cx="123289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         </a:t>
            </a:r>
            <a:r>
              <a:rPr lang="en-US" altLang="zh-TW" sz="2400" dirty="0" err="1" smtClean="0"/>
              <a:t>init_head</a:t>
            </a:r>
            <a:r>
              <a:rPr lang="en-US" altLang="zh-TW" sz="2400" dirty="0" smtClean="0"/>
              <a:t>();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起始化</a:t>
            </a:r>
            <a:r>
              <a:rPr lang="en-US" altLang="zh-TW" sz="2400" dirty="0" smtClean="0">
                <a:solidFill>
                  <a:srgbClr val="0070C0"/>
                </a:solidFill>
              </a:rPr>
              <a:t>hash table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 = 0; i &lt; n; ++i</a:t>
            </a:r>
            <a:r>
              <a:rPr lang="en-US" altLang="zh-TW" sz="2400" dirty="0" smtClean="0">
                <a:solidFill>
                  <a:srgbClr val="0070C0"/>
                </a:solidFill>
              </a:rPr>
              <a:t>)         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把所有可能的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a+b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值存入</a:t>
            </a:r>
            <a:r>
              <a:rPr lang="en-US" altLang="zh-TW" sz="2400" dirty="0" smtClean="0">
                <a:solidFill>
                  <a:srgbClr val="0070C0"/>
                </a:solidFill>
              </a:rPr>
              <a:t>array ab,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並且放入</a:t>
            </a:r>
            <a:r>
              <a:rPr lang="en-US" altLang="zh-TW" sz="2400" dirty="0" smtClean="0">
                <a:solidFill>
                  <a:srgbClr val="0070C0"/>
                </a:solidFill>
              </a:rPr>
              <a:t>hash table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j = 0; j &lt; n; ++j</a:t>
            </a:r>
            <a:r>
              <a:rPr lang="en-US" altLang="zh-TW" sz="2400" dirty="0" smtClean="0"/>
              <a:t>) {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a=a[0][</a:t>
            </a:r>
            <a:r>
              <a:rPr lang="en-US" altLang="zh-TW" sz="2400" dirty="0">
                <a:solidFill>
                  <a:srgbClr val="0070C0"/>
                </a:solidFill>
              </a:rPr>
              <a:t>i], </a:t>
            </a:r>
            <a:r>
              <a:rPr lang="en-US" altLang="zh-TW" sz="2400" dirty="0" smtClean="0">
                <a:solidFill>
                  <a:srgbClr val="0070C0"/>
                </a:solidFill>
              </a:rPr>
              <a:t>b </a:t>
            </a:r>
            <a:r>
              <a:rPr lang="en-US" altLang="zh-TW" sz="2400" dirty="0">
                <a:solidFill>
                  <a:srgbClr val="0070C0"/>
                </a:solidFill>
              </a:rPr>
              <a:t>=</a:t>
            </a:r>
            <a:r>
              <a:rPr lang="en-US" altLang="zh-TW" sz="2400" dirty="0" smtClean="0">
                <a:solidFill>
                  <a:srgbClr val="0070C0"/>
                </a:solidFill>
              </a:rPr>
              <a:t>a[1][</a:t>
            </a:r>
            <a:r>
              <a:rPr lang="en-US" altLang="zh-TW" sz="2400" dirty="0">
                <a:solidFill>
                  <a:srgbClr val="0070C0"/>
                </a:solidFill>
              </a:rPr>
              <a:t>j</a:t>
            </a:r>
            <a:r>
              <a:rPr lang="en-US" altLang="zh-TW" sz="2400" dirty="0" smtClean="0">
                <a:solidFill>
                  <a:srgbClr val="0070C0"/>
                </a:solidFill>
              </a:rPr>
              <a:t>]</a:t>
            </a:r>
            <a:endParaRPr lang="en-US" altLang="zh-TW" sz="2400" dirty="0"/>
          </a:p>
          <a:p>
            <a:r>
              <a:rPr lang="en-US" altLang="zh-TW" sz="2400" dirty="0"/>
              <a:t>                ab[i*n + j] = a[0][i] + a[1][j</a:t>
            </a:r>
            <a:r>
              <a:rPr lang="en-US" altLang="zh-TW" sz="2400" dirty="0" smtClean="0"/>
              <a:t>];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a+b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值存入</a:t>
            </a:r>
            <a:r>
              <a:rPr lang="en-US" altLang="zh-TW" sz="2400" dirty="0">
                <a:solidFill>
                  <a:srgbClr val="0070C0"/>
                </a:solidFill>
              </a:rPr>
              <a:t>array </a:t>
            </a:r>
            <a:r>
              <a:rPr lang="en-US" altLang="zh-TW" sz="2400" dirty="0" smtClean="0">
                <a:solidFill>
                  <a:srgbClr val="0070C0"/>
                </a:solidFill>
              </a:rPr>
              <a:t>ab[i*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n+j</a:t>
            </a:r>
            <a:r>
              <a:rPr lang="en-US" altLang="zh-TW" sz="2400" dirty="0" smtClean="0">
                <a:solidFill>
                  <a:srgbClr val="0070C0"/>
                </a:solidFill>
              </a:rPr>
              <a:t>]</a:t>
            </a:r>
            <a:endParaRPr lang="en-US" altLang="zh-TW" sz="2400" dirty="0"/>
          </a:p>
          <a:p>
            <a:r>
              <a:rPr lang="en-US" altLang="zh-TW" sz="2400" dirty="0"/>
              <a:t>                </a:t>
            </a:r>
            <a:r>
              <a:rPr lang="en-US" altLang="zh-TW" sz="2400" dirty="0" err="1"/>
              <a:t>to_insert</a:t>
            </a:r>
            <a:r>
              <a:rPr lang="en-US" altLang="zh-TW" sz="2400" dirty="0"/>
              <a:t>(i*n + j</a:t>
            </a:r>
            <a:r>
              <a:rPr lang="en-US" altLang="zh-TW" sz="2400" dirty="0" smtClean="0"/>
              <a:t>);</a:t>
            </a:r>
            <a:r>
              <a:rPr lang="zh-TW" altLang="en-US" sz="2400" dirty="0" smtClean="0"/>
              <a:t>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a+b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(=ab[i*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n+j</a:t>
            </a:r>
            <a:r>
              <a:rPr lang="en-US" altLang="zh-TW" sz="2400" dirty="0" smtClean="0">
                <a:solidFill>
                  <a:srgbClr val="0070C0"/>
                </a:solidFill>
              </a:rPr>
              <a:t>])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值放入</a:t>
            </a:r>
            <a:r>
              <a:rPr lang="en-US" altLang="zh-TW" sz="2400" dirty="0">
                <a:solidFill>
                  <a:srgbClr val="0070C0"/>
                </a:solidFill>
              </a:rPr>
              <a:t>hash table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endParaRPr lang="en-US" altLang="zh-TW" sz="2400" dirty="0"/>
          </a:p>
          <a:p>
            <a:r>
              <a:rPr lang="en-US" altLang="zh-TW" sz="2400" dirty="0"/>
              <a:t>            }</a:t>
            </a:r>
          </a:p>
          <a:p>
            <a:endParaRPr lang="en-US" altLang="zh-TW" sz="2400" dirty="0"/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 = 0</a:t>
            </a:r>
            <a:r>
              <a:rPr lang="en-US" altLang="zh-TW" sz="2400" dirty="0" smtClean="0"/>
              <a:t>;  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ans</a:t>
            </a:r>
            <a:r>
              <a:rPr lang="en-US" altLang="zh-TW" sz="2400" dirty="0" smtClean="0">
                <a:solidFill>
                  <a:srgbClr val="0070C0"/>
                </a:solidFill>
              </a:rPr>
              <a:t>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a+b+c+d</a:t>
            </a:r>
            <a:r>
              <a:rPr lang="en-US" altLang="zh-TW" sz="2400" dirty="0" smtClean="0">
                <a:solidFill>
                  <a:srgbClr val="0070C0"/>
                </a:solidFill>
              </a:rPr>
              <a:t>=0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解答的個數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 = 0; i &lt; n; ++i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所有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-(</a:t>
            </a:r>
            <a:r>
              <a:rPr lang="en-US" altLang="zh-TW" sz="2400" dirty="0" err="1" smtClean="0">
                <a:solidFill>
                  <a:srgbClr val="0070C0"/>
                </a:solidFill>
                <a:ea typeface="標楷體" panose="03000509000000000000" pitchFamily="65" charset="-120"/>
              </a:rPr>
              <a:t>c+d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值到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hash</a:t>
            </a:r>
            <a:r>
              <a:rPr lang="zh-TW" altLang="en-US" sz="2400" dirty="0">
                <a:solidFill>
                  <a:srgbClr val="0070C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table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中查看有多少數等於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-(</a:t>
            </a:r>
            <a:r>
              <a:rPr lang="en-US" altLang="zh-TW" sz="2400" dirty="0" err="1" smtClean="0">
                <a:solidFill>
                  <a:srgbClr val="0070C0"/>
                </a:solidFill>
                <a:ea typeface="標楷體" panose="03000509000000000000" pitchFamily="65" charset="-120"/>
              </a:rPr>
              <a:t>c+d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)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j = 0; j &lt; n; ++j</a:t>
            </a:r>
            <a:r>
              <a:rPr lang="en-US" altLang="zh-TW" sz="2400" dirty="0" smtClean="0"/>
              <a:t>)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c=a[2][i], d =a[3][j]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            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 + </a:t>
            </a:r>
            <a:r>
              <a:rPr lang="en-US" altLang="zh-TW" sz="2400" dirty="0" err="1"/>
              <a:t>to_find</a:t>
            </a:r>
            <a:r>
              <a:rPr lang="en-US" altLang="zh-TW" sz="2400" dirty="0"/>
              <a:t>(-a[2][i]-a[3][j</a:t>
            </a:r>
            <a:r>
              <a:rPr lang="en-US" altLang="zh-TW" sz="2400" dirty="0" smtClean="0"/>
              <a:t>]);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累加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與目標值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(-c-d)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相同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個數於</a:t>
            </a:r>
            <a:r>
              <a:rPr lang="en-US" altLang="zh-TW" sz="2400" dirty="0" err="1" smtClean="0">
                <a:solidFill>
                  <a:srgbClr val="0070C0"/>
                </a:solidFill>
                <a:ea typeface="標楷體" panose="03000509000000000000" pitchFamily="65" charset="-120"/>
              </a:rPr>
              <a:t>ans</a:t>
            </a:r>
            <a:endParaRPr lang="en-US" altLang="zh-TW" sz="2400" dirty="0"/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printf</a:t>
            </a:r>
            <a:r>
              <a:rPr lang="en-US" altLang="zh-TW" sz="2400" dirty="0" smtClean="0"/>
              <a:t>(“%d\n”, </a:t>
            </a:r>
            <a:r>
              <a:rPr lang="en-US" altLang="zh-TW" sz="2400" dirty="0" err="1"/>
              <a:t>ans</a:t>
            </a:r>
            <a:r>
              <a:rPr lang="en-US" altLang="zh-TW" sz="2400" dirty="0" smtClean="0"/>
              <a:t>);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輸出答案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ans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}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14800" y="0"/>
            <a:ext cx="7023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Meet-in-the-Middle + Hashing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 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err="1" smtClean="0">
                <a:ea typeface="標楷體" panose="03000509000000000000" pitchFamily="65" charset="-120"/>
              </a:rPr>
              <a:t>UVa</a:t>
            </a:r>
            <a:r>
              <a:rPr lang="en-US" altLang="zh-TW" sz="2800" dirty="0" smtClean="0">
                <a:ea typeface="標楷體" panose="03000509000000000000" pitchFamily="65" charset="-120"/>
              </a:rPr>
              <a:t> 1152 Code (4/4)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44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425" y="245204"/>
            <a:ext cx="11168921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1152 4 Values whose Sum is 0</a:t>
            </a:r>
            <a:r>
              <a:rPr lang="zh-TW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Limit: 9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6A74-FE34-42E4-9CF5-C991CE11256D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22512" y="1436913"/>
            <a:ext cx="10203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給定</a:t>
            </a:r>
            <a:r>
              <a:rPr lang="en-US" altLang="zh-TW" sz="3200" dirty="0" smtClean="0">
                <a:ea typeface="標楷體" panose="03000509000000000000" pitchFamily="65" charset="-120"/>
              </a:rPr>
              <a:t>4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個集合</a:t>
            </a:r>
            <a:r>
              <a:rPr lang="en-US" altLang="zh-TW" sz="3200" dirty="0" smtClean="0">
                <a:ea typeface="標楷體" panose="03000509000000000000" pitchFamily="65" charset="-120"/>
              </a:rPr>
              <a:t>A, B, C, D, </a:t>
            </a:r>
            <a:r>
              <a:rPr lang="zh-TW" altLang="en-US" sz="3200" dirty="0" smtClean="0">
                <a:ea typeface="標楷體" panose="03000509000000000000" pitchFamily="65" charset="-120"/>
              </a:rPr>
              <a:t>每個集合皆含有</a:t>
            </a:r>
            <a:r>
              <a:rPr lang="en-US" altLang="zh-TW" sz="3200" dirty="0" smtClean="0">
                <a:ea typeface="標楷體" panose="03000509000000000000" pitchFamily="65" charset="-120"/>
              </a:rPr>
              <a:t>n</a:t>
            </a:r>
            <a:r>
              <a:rPr lang="zh-TW" altLang="en-US" sz="3200" dirty="0" smtClean="0">
                <a:ea typeface="標楷體" panose="03000509000000000000" pitchFamily="65" charset="-120"/>
              </a:rPr>
              <a:t>個整數</a:t>
            </a:r>
            <a:r>
              <a:rPr lang="en-US" altLang="zh-TW" sz="3200" dirty="0" smtClean="0">
                <a:ea typeface="標楷體" panose="03000509000000000000" pitchFamily="65" charset="-120"/>
              </a:rPr>
              <a:t>(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n</a:t>
            </a:r>
            <a:r>
              <a:rPr lang="en-US" altLang="zh-TW" sz="32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≤</a:t>
            </a:r>
            <a:r>
              <a:rPr lang="en-US" altLang="zh-TW" sz="3200" dirty="0" smtClean="0">
                <a:solidFill>
                  <a:srgbClr val="FF0000"/>
                </a:solidFill>
                <a:ea typeface="Segoe UI Symbol" panose="020B0502040204020203" pitchFamily="34" charset="0"/>
              </a:rPr>
              <a:t>4000</a:t>
            </a:r>
            <a:r>
              <a:rPr lang="en-US" altLang="zh-TW" sz="3200" dirty="0" smtClean="0">
                <a:ea typeface="標楷體" panose="03000509000000000000" pitchFamily="65" charset="-120"/>
              </a:rPr>
              <a:t>),</a:t>
            </a:r>
            <a:r>
              <a:rPr lang="zh-TW" altLang="en-US" sz="3200" dirty="0" smtClean="0">
                <a:ea typeface="標楷體" panose="03000509000000000000" pitchFamily="65" charset="-120"/>
              </a:rPr>
              <a:t>從集合</a:t>
            </a:r>
            <a:r>
              <a:rPr lang="en-US" altLang="zh-TW" sz="3200" dirty="0" smtClean="0">
                <a:ea typeface="標楷體" panose="03000509000000000000" pitchFamily="65" charset="-120"/>
              </a:rPr>
              <a:t>A, B, C, D</a:t>
            </a:r>
            <a:r>
              <a:rPr lang="zh-TW" altLang="en-US" sz="3200" dirty="0" smtClean="0">
                <a:ea typeface="標楷體" panose="03000509000000000000" pitchFamily="65" charset="-120"/>
              </a:rPr>
              <a:t>中分別取出一個數</a:t>
            </a:r>
            <a:r>
              <a:rPr lang="en-US" altLang="zh-TW" sz="3200" dirty="0" smtClean="0">
                <a:ea typeface="標楷體" panose="03000509000000000000" pitchFamily="65" charset="-120"/>
              </a:rPr>
              <a:t>a, b, c, d, </a:t>
            </a:r>
            <a:r>
              <a:rPr lang="zh-TW" altLang="en-US" sz="3200" dirty="0" smtClean="0">
                <a:ea typeface="標楷體" panose="03000509000000000000" pitchFamily="65" charset="-120"/>
              </a:rPr>
              <a:t>請問滿足 </a:t>
            </a:r>
            <a:r>
              <a:rPr lang="en-US" altLang="zh-TW" sz="3200" dirty="0" err="1" smtClean="0">
                <a:ea typeface="標楷體" panose="03000509000000000000" pitchFamily="65" charset="-120"/>
              </a:rPr>
              <a:t>a+b+c+d</a:t>
            </a:r>
            <a:r>
              <a:rPr lang="en-US" altLang="zh-TW" sz="3200" dirty="0" smtClean="0">
                <a:ea typeface="標楷體" panose="03000509000000000000" pitchFamily="65" charset="-120"/>
              </a:rPr>
              <a:t>=0</a:t>
            </a:r>
            <a:r>
              <a:rPr lang="zh-TW" altLang="en-US" sz="3200" dirty="0" smtClean="0">
                <a:ea typeface="標楷體" panose="03000509000000000000" pitchFamily="65" charset="-120"/>
              </a:rPr>
              <a:t>的</a:t>
            </a:r>
            <a:r>
              <a:rPr lang="en-US" altLang="zh-TW" sz="3200" dirty="0" smtClean="0">
                <a:ea typeface="標楷體" panose="03000509000000000000" pitchFamily="65" charset="-120"/>
              </a:rPr>
              <a:t>(</a:t>
            </a:r>
            <a:r>
              <a:rPr lang="en-US" altLang="zh-TW" sz="3200" dirty="0" err="1" smtClean="0">
                <a:ea typeface="標楷體" panose="03000509000000000000" pitchFamily="65" charset="-120"/>
              </a:rPr>
              <a:t>a,b,c,d</a:t>
            </a:r>
            <a:r>
              <a:rPr lang="en-US" altLang="zh-TW" sz="3200" dirty="0" smtClean="0">
                <a:ea typeface="標楷體" panose="03000509000000000000" pitchFamily="65" charset="-120"/>
              </a:rPr>
              <a:t>)</a:t>
            </a:r>
            <a:r>
              <a:rPr lang="zh-TW" altLang="en-US" sz="3200" dirty="0" smtClean="0">
                <a:ea typeface="標楷體" panose="03000509000000000000" pitchFamily="65" charset="-120"/>
              </a:rPr>
              <a:t>有多少組解</a:t>
            </a:r>
            <a:r>
              <a:rPr lang="en-US" altLang="zh-TW" sz="3200" dirty="0" smtClean="0">
                <a:ea typeface="標楷體" panose="03000509000000000000" pitchFamily="65" charset="-120"/>
              </a:rPr>
              <a:t>?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3102446" y="3420555"/>
            <a:ext cx="1408176" cy="11155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72221" y="3619552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</a:t>
            </a:r>
            <a:endParaRPr lang="zh-TW" altLang="en-US" sz="3200" dirty="0"/>
          </a:p>
        </p:txBody>
      </p:sp>
      <p:sp>
        <p:nvSpPr>
          <p:cNvPr id="9" name="橢圓 8"/>
          <p:cNvSpPr/>
          <p:nvPr/>
        </p:nvSpPr>
        <p:spPr>
          <a:xfrm>
            <a:off x="6208503" y="3406040"/>
            <a:ext cx="1408176" cy="11155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666736" y="3634065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</a:t>
            </a:r>
            <a:endParaRPr lang="zh-TW" altLang="en-US" sz="3200" dirty="0"/>
          </a:p>
        </p:txBody>
      </p:sp>
      <p:sp>
        <p:nvSpPr>
          <p:cNvPr id="11" name="橢圓 10"/>
          <p:cNvSpPr/>
          <p:nvPr/>
        </p:nvSpPr>
        <p:spPr>
          <a:xfrm>
            <a:off x="3058903" y="5075184"/>
            <a:ext cx="1408176" cy="11155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528678" y="5361266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</a:t>
            </a:r>
            <a:endParaRPr lang="zh-TW" altLang="en-US" sz="3200" dirty="0"/>
          </a:p>
        </p:txBody>
      </p:sp>
      <p:sp>
        <p:nvSpPr>
          <p:cNvPr id="13" name="橢圓 12"/>
          <p:cNvSpPr/>
          <p:nvPr/>
        </p:nvSpPr>
        <p:spPr>
          <a:xfrm>
            <a:off x="6208503" y="5089698"/>
            <a:ext cx="1408176" cy="11155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695764" y="5317723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D</a:t>
            </a:r>
            <a:endParaRPr lang="zh-TW" altLang="en-US" sz="3200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716818" y="3913342"/>
            <a:ext cx="1261582" cy="62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5776688" y="3968685"/>
            <a:ext cx="1152013" cy="5742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509298" y="3902022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812970" y="3923212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</a:t>
            </a:r>
            <a:endParaRPr lang="zh-TW" altLang="en-US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470690" y="5142272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</a:t>
            </a:r>
            <a:endParaRPr lang="zh-TW" altLang="en-US" sz="3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788878" y="5141401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d</a:t>
            </a:r>
            <a:endParaRPr lang="zh-TW" altLang="en-US" sz="3200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3827282" y="5036457"/>
            <a:ext cx="1165632" cy="5724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5660571" y="5021943"/>
            <a:ext cx="1398017" cy="596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169083" y="4484335"/>
            <a:ext cx="2565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滿足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a+b+c+d</a:t>
            </a:r>
            <a:r>
              <a:rPr lang="en-US" altLang="zh-TW" sz="2400" dirty="0" smtClean="0"/>
              <a:t>=0 </a:t>
            </a:r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5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BB6F-8CE5-4B91-B411-76E02CFA8708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04240" y="1218437"/>
            <a:ext cx="96261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#include&lt;</a:t>
            </a:r>
            <a:r>
              <a:rPr lang="en-US" altLang="zh-TW" sz="2000" dirty="0" err="1"/>
              <a:t>cstdio</a:t>
            </a:r>
            <a:r>
              <a:rPr lang="en-US" altLang="zh-TW" sz="2000" dirty="0"/>
              <a:t>&gt;</a:t>
            </a:r>
          </a:p>
          <a:p>
            <a:r>
              <a:rPr lang="en-US" altLang="zh-TW" sz="2000" dirty="0"/>
              <a:t>#include&lt;algorithm&gt;</a:t>
            </a:r>
          </a:p>
          <a:p>
            <a:r>
              <a:rPr lang="en-US" altLang="zh-TW" sz="2000" dirty="0"/>
              <a:t>using namespace </a:t>
            </a:r>
            <a:r>
              <a:rPr lang="en-US" altLang="zh-TW" sz="2000" dirty="0" err="1"/>
              <a:t>std</a:t>
            </a:r>
            <a:r>
              <a:rPr lang="en-US" altLang="zh-TW" sz="2000" dirty="0"/>
              <a:t>;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const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maxn</a:t>
            </a:r>
            <a:r>
              <a:rPr lang="en-US" altLang="zh-TW" sz="2000" dirty="0"/>
              <a:t> = 4000 + 5;</a:t>
            </a:r>
          </a:p>
          <a:p>
            <a:r>
              <a:rPr lang="en-US" altLang="zh-TW" sz="2000" dirty="0" err="1"/>
              <a:t>int</a:t>
            </a:r>
            <a:r>
              <a:rPr lang="en-US" altLang="zh-TW" sz="2000" dirty="0"/>
              <a:t> n, c, A[</a:t>
            </a:r>
            <a:r>
              <a:rPr lang="en-US" altLang="zh-TW" sz="2000" dirty="0" err="1"/>
              <a:t>maxn</a:t>
            </a:r>
            <a:r>
              <a:rPr lang="en-US" altLang="zh-TW" sz="2000" dirty="0"/>
              <a:t>], B[</a:t>
            </a:r>
            <a:r>
              <a:rPr lang="en-US" altLang="zh-TW" sz="2000" dirty="0" err="1"/>
              <a:t>maxn</a:t>
            </a:r>
            <a:r>
              <a:rPr lang="en-US" altLang="zh-TW" sz="2000" dirty="0"/>
              <a:t>], C[</a:t>
            </a:r>
            <a:r>
              <a:rPr lang="en-US" altLang="zh-TW" sz="2000" dirty="0" err="1"/>
              <a:t>maxn</a:t>
            </a:r>
            <a:r>
              <a:rPr lang="en-US" altLang="zh-TW" sz="2000" dirty="0"/>
              <a:t>], D[</a:t>
            </a:r>
            <a:r>
              <a:rPr lang="en-US" altLang="zh-TW" sz="2000" dirty="0" err="1"/>
              <a:t>maxn</a:t>
            </a:r>
            <a:r>
              <a:rPr lang="en-US" altLang="zh-TW" sz="2000" dirty="0" smtClean="0"/>
              <a:t>];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array A,B,C,D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存集合</a:t>
            </a:r>
            <a:r>
              <a:rPr lang="en-US" altLang="zh-TW" sz="2000" dirty="0" smtClean="0">
                <a:solidFill>
                  <a:srgbClr val="0070C0"/>
                </a:solidFill>
              </a:rPr>
              <a:t>A,B,C,D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long </a:t>
            </a:r>
            <a:r>
              <a:rPr lang="en-US" altLang="zh-TW" sz="2000" dirty="0" err="1"/>
              <a:t>long</a:t>
            </a:r>
            <a:r>
              <a:rPr lang="en-US" altLang="zh-TW" sz="2000" dirty="0"/>
              <a:t> sums[</a:t>
            </a:r>
            <a:r>
              <a:rPr lang="en-US" altLang="zh-TW" sz="2000" dirty="0" err="1"/>
              <a:t>maxn</a:t>
            </a:r>
            <a:r>
              <a:rPr lang="en-US" altLang="zh-TW" sz="2000" dirty="0"/>
              <a:t>*</a:t>
            </a:r>
            <a:r>
              <a:rPr lang="en-US" altLang="zh-TW" sz="2000" dirty="0" err="1"/>
              <a:t>maxn</a:t>
            </a:r>
            <a:r>
              <a:rPr lang="en-US" altLang="zh-TW" sz="2000" dirty="0" smtClean="0"/>
              <a:t>];   </a:t>
            </a:r>
            <a:r>
              <a:rPr lang="zh-TW" altLang="en-US" sz="2000" dirty="0" smtClean="0"/>
              <a:t>             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存所有可能的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a+b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14800" y="0"/>
            <a:ext cx="7023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Meet-in-the-Middle + Binary Search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 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err="1" smtClean="0">
                <a:ea typeface="標楷體" panose="03000509000000000000" pitchFamily="65" charset="-120"/>
              </a:rPr>
              <a:t>UVa</a:t>
            </a:r>
            <a:r>
              <a:rPr lang="en-US" altLang="zh-TW" sz="2800" dirty="0" smtClean="0">
                <a:ea typeface="標楷體" panose="03000509000000000000" pitchFamily="65" charset="-120"/>
              </a:rPr>
              <a:t> 1152 Code (1/2)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01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4D9E-8C80-4FC1-B5E4-F8B85FA7C639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33400" y="394692"/>
            <a:ext cx="885217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main()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// </a:t>
            </a:r>
            <a:r>
              <a:rPr lang="en-US" altLang="zh-TW" dirty="0" err="1" smtClean="0"/>
              <a:t>freopen</a:t>
            </a:r>
            <a:r>
              <a:rPr lang="en-US" altLang="zh-TW" dirty="0"/>
              <a:t>("1152.in","r",stdin);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// </a:t>
            </a:r>
            <a:r>
              <a:rPr lang="en-US" altLang="zh-TW" dirty="0" err="1" smtClean="0"/>
              <a:t>freopen</a:t>
            </a:r>
            <a:r>
              <a:rPr lang="en-US" altLang="zh-TW" dirty="0"/>
              <a:t>("1152.out","w",stdout);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scanf</a:t>
            </a:r>
            <a:r>
              <a:rPr lang="en-US" altLang="zh-TW" dirty="0" smtClean="0"/>
              <a:t>(“%d”, </a:t>
            </a:r>
            <a:r>
              <a:rPr lang="en-US" altLang="zh-TW" dirty="0"/>
              <a:t>&amp;T</a:t>
            </a:r>
            <a:r>
              <a:rPr lang="en-US" altLang="zh-TW" dirty="0" smtClean="0"/>
              <a:t>);     </a:t>
            </a:r>
            <a:r>
              <a:rPr lang="zh-TW" altLang="en-US" dirty="0" smtClean="0"/>
              <a:t>        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輸入資料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while(T--) {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scanf</a:t>
            </a:r>
            <a:r>
              <a:rPr lang="en-US" altLang="zh-TW" dirty="0"/>
              <a:t>("%d", &amp;n); 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 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i = 0; i &lt; n; i</a:t>
            </a:r>
            <a:r>
              <a:rPr lang="en-US" altLang="zh-TW" dirty="0" smtClean="0"/>
              <a:t>++)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en-US" altLang="zh-TW" dirty="0" smtClean="0">
                <a:solidFill>
                  <a:srgbClr val="0070C0"/>
                </a:solidFill>
              </a:rPr>
              <a:t>A,B,C,D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集合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scanf</a:t>
            </a:r>
            <a:r>
              <a:rPr lang="en-US" altLang="zh-TW" dirty="0"/>
              <a:t>("%</a:t>
            </a:r>
            <a:r>
              <a:rPr lang="en-US" altLang="zh-TW" dirty="0" err="1"/>
              <a:t>d%d%d%d</a:t>
            </a:r>
            <a:r>
              <a:rPr lang="en-US" altLang="zh-TW" dirty="0"/>
              <a:t>", &amp;A[</a:t>
            </a:r>
            <a:r>
              <a:rPr lang="en-US" altLang="zh-TW" dirty="0" err="1"/>
              <a:t>i</a:t>
            </a:r>
            <a:r>
              <a:rPr lang="en-US" altLang="zh-TW" dirty="0"/>
              <a:t>], &amp;B[</a:t>
            </a:r>
            <a:r>
              <a:rPr lang="en-US" altLang="zh-TW" dirty="0" err="1"/>
              <a:t>i</a:t>
            </a:r>
            <a:r>
              <a:rPr lang="en-US" altLang="zh-TW" dirty="0"/>
              <a:t>], &amp;C[</a:t>
            </a:r>
            <a:r>
              <a:rPr lang="en-US" altLang="zh-TW" dirty="0" err="1"/>
              <a:t>i</a:t>
            </a:r>
            <a:r>
              <a:rPr lang="en-US" altLang="zh-TW" dirty="0"/>
              <a:t>], &amp;D[</a:t>
            </a:r>
            <a:r>
              <a:rPr lang="en-US" altLang="zh-TW" dirty="0" err="1"/>
              <a:t>i</a:t>
            </a:r>
            <a:r>
              <a:rPr lang="en-US" altLang="zh-TW" dirty="0"/>
              <a:t>]); 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 c </a:t>
            </a:r>
            <a:r>
              <a:rPr lang="en-US" altLang="zh-TW" dirty="0"/>
              <a:t>= 0;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 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n;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</a:p>
          <a:p>
            <a:r>
              <a:rPr lang="en-US" altLang="zh-TW" dirty="0"/>
              <a:t>      </a:t>
            </a:r>
            <a:r>
              <a:rPr lang="en-US" altLang="zh-TW" dirty="0" smtClean="0"/>
              <a:t>  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j = 0; j &lt; n; </a:t>
            </a:r>
            <a:r>
              <a:rPr lang="en-US" altLang="zh-TW" dirty="0" err="1"/>
              <a:t>j++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 </a:t>
            </a:r>
            <a:r>
              <a:rPr lang="en-US" altLang="zh-TW" dirty="0" smtClean="0"/>
              <a:t>  sums[</a:t>
            </a:r>
            <a:r>
              <a:rPr lang="en-US" altLang="zh-TW" dirty="0" err="1" smtClean="0"/>
              <a:t>c</a:t>
            </a:r>
            <a:r>
              <a:rPr lang="en-US" altLang="zh-TW" dirty="0" err="1"/>
              <a:t>++</a:t>
            </a:r>
            <a:r>
              <a:rPr lang="en-US" altLang="zh-TW" dirty="0"/>
              <a:t>] = A[i] + B[j]; 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// array sums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存所有可能的</a:t>
            </a:r>
            <a:r>
              <a:rPr lang="en-US" altLang="zh-TW" dirty="0" err="1" smtClean="0">
                <a:solidFill>
                  <a:srgbClr val="0070C0"/>
                </a:solidFill>
              </a:rPr>
              <a:t>a+b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</a:t>
            </a:r>
            <a:r>
              <a:rPr lang="en-US" altLang="zh-TW" dirty="0" smtClean="0"/>
              <a:t>  </a:t>
            </a:r>
            <a:r>
              <a:rPr lang="en-US" altLang="zh-TW" dirty="0"/>
              <a:t>sort(sums, </a:t>
            </a:r>
            <a:r>
              <a:rPr lang="en-US" altLang="zh-TW" dirty="0" err="1"/>
              <a:t>sums+c</a:t>
            </a:r>
            <a:r>
              <a:rPr lang="en-US" altLang="zh-TW" dirty="0" smtClean="0"/>
              <a:t>);</a:t>
            </a:r>
            <a:r>
              <a:rPr lang="zh-TW" altLang="en-US" dirty="0" smtClean="0"/>
              <a:t>            </a:t>
            </a:r>
            <a:r>
              <a:rPr lang="en-US" altLang="zh-TW" dirty="0" smtClean="0">
                <a:solidFill>
                  <a:srgbClr val="0070C0"/>
                </a:solidFill>
              </a:rPr>
              <a:t>// sorted array sums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    </a:t>
            </a:r>
            <a:r>
              <a:rPr lang="en-US" altLang="zh-TW" dirty="0" smtClean="0"/>
              <a:t> long </a:t>
            </a:r>
            <a:r>
              <a:rPr lang="en-US" altLang="zh-TW" dirty="0" err="1"/>
              <a:t>long</a:t>
            </a:r>
            <a:r>
              <a:rPr lang="en-US" altLang="zh-TW" dirty="0"/>
              <a:t> </a:t>
            </a:r>
            <a:r>
              <a:rPr lang="en-US" altLang="zh-TW" dirty="0" err="1"/>
              <a:t>cnt</a:t>
            </a:r>
            <a:r>
              <a:rPr lang="en-US" altLang="zh-TW" dirty="0"/>
              <a:t> = 0</a:t>
            </a:r>
            <a:r>
              <a:rPr lang="en-US" altLang="zh-TW" dirty="0" smtClean="0"/>
              <a:t>;</a:t>
            </a:r>
            <a:r>
              <a:rPr lang="zh-TW" altLang="en-US" dirty="0" smtClean="0"/>
              <a:t>                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en-US" altLang="zh-TW" dirty="0" err="1" smtClean="0">
                <a:solidFill>
                  <a:srgbClr val="0070C0"/>
                </a:solidFill>
              </a:rPr>
              <a:t>cnt</a:t>
            </a:r>
            <a:r>
              <a:rPr lang="en-US" altLang="zh-TW" dirty="0" smtClean="0">
                <a:solidFill>
                  <a:srgbClr val="0070C0"/>
                </a:solidFill>
              </a:rPr>
              <a:t>: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存滿足</a:t>
            </a:r>
            <a:r>
              <a:rPr lang="en-US" altLang="zh-TW" dirty="0" err="1" smtClean="0">
                <a:solidFill>
                  <a:srgbClr val="0070C0"/>
                </a:solidFill>
              </a:rPr>
              <a:t>a+b+c+d</a:t>
            </a:r>
            <a:r>
              <a:rPr lang="en-US" altLang="zh-TW" dirty="0" smtClean="0">
                <a:solidFill>
                  <a:srgbClr val="0070C0"/>
                </a:solidFill>
              </a:rPr>
              <a:t>=0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的組數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</a:t>
            </a:r>
            <a:r>
              <a:rPr lang="en-US" altLang="zh-TW" dirty="0" smtClean="0"/>
              <a:t> 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I </a:t>
            </a:r>
            <a:r>
              <a:rPr lang="en-US" altLang="zh-TW" dirty="0"/>
              <a:t>= 0; </a:t>
            </a:r>
            <a:r>
              <a:rPr lang="en-US" altLang="zh-TW" dirty="0" smtClean="0"/>
              <a:t>I </a:t>
            </a:r>
            <a:r>
              <a:rPr lang="en-US" altLang="zh-TW" dirty="0"/>
              <a:t>&lt; n; i</a:t>
            </a:r>
            <a:r>
              <a:rPr lang="en-US" altLang="zh-TW" dirty="0" smtClean="0"/>
              <a:t>++)        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</a:t>
            </a:r>
            <a:r>
              <a:rPr lang="en-US" altLang="zh-TW" dirty="0" smtClean="0">
                <a:solidFill>
                  <a:srgbClr val="0070C0"/>
                </a:solidFill>
              </a:rPr>
              <a:t>-(</a:t>
            </a:r>
            <a:r>
              <a:rPr lang="en-US" altLang="zh-TW" dirty="0" err="1" smtClean="0">
                <a:solidFill>
                  <a:srgbClr val="0070C0"/>
                </a:solidFill>
              </a:rPr>
              <a:t>c+d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值在</a:t>
            </a:r>
            <a:r>
              <a:rPr lang="en-US" altLang="zh-TW" dirty="0" smtClean="0">
                <a:solidFill>
                  <a:srgbClr val="0070C0"/>
                </a:solidFill>
              </a:rPr>
              <a:t>sorted array sums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有幾個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並累加到</a:t>
            </a:r>
            <a:r>
              <a:rPr lang="en-US" altLang="zh-TW" dirty="0" err="1" smtClean="0">
                <a:solidFill>
                  <a:srgbClr val="0070C0"/>
                </a:solidFill>
                <a:ea typeface="標楷體" panose="03000509000000000000" pitchFamily="65" charset="-120"/>
              </a:rPr>
              <a:t>cnt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變數中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</a:t>
            </a:r>
            <a:r>
              <a:rPr lang="en-US" altLang="zh-TW" dirty="0" smtClean="0"/>
              <a:t>  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j = 0; j &lt; n; </a:t>
            </a:r>
            <a:r>
              <a:rPr lang="en-US" altLang="zh-TW" dirty="0" err="1"/>
              <a:t>j++</a:t>
            </a:r>
            <a:r>
              <a:rPr lang="en-US" altLang="zh-TW" dirty="0"/>
              <a:t>) </a:t>
            </a:r>
          </a:p>
          <a:p>
            <a:r>
              <a:rPr lang="en-US" altLang="zh-TW" dirty="0"/>
              <a:t>       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cnt</a:t>
            </a:r>
            <a:r>
              <a:rPr lang="en-US" altLang="zh-TW" dirty="0" smtClean="0"/>
              <a:t> </a:t>
            </a:r>
            <a:r>
              <a:rPr lang="en-US" altLang="zh-TW" dirty="0"/>
              <a:t>+=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upper_bound</a:t>
            </a:r>
            <a:r>
              <a:rPr lang="en-US" altLang="zh-TW" dirty="0">
                <a:solidFill>
                  <a:srgbClr val="FF0000"/>
                </a:solidFill>
              </a:rPr>
              <a:t>(sums, </a:t>
            </a:r>
            <a:r>
              <a:rPr lang="en-US" altLang="zh-TW" dirty="0" err="1">
                <a:solidFill>
                  <a:srgbClr val="FF0000"/>
                </a:solidFill>
              </a:rPr>
              <a:t>sums+c</a:t>
            </a:r>
            <a:r>
              <a:rPr lang="en-US" altLang="zh-TW" dirty="0">
                <a:solidFill>
                  <a:srgbClr val="FF0000"/>
                </a:solidFill>
              </a:rPr>
              <a:t>, -C[i]-D[j]) - </a:t>
            </a:r>
            <a:r>
              <a:rPr lang="en-US" altLang="zh-TW" dirty="0" err="1">
                <a:solidFill>
                  <a:srgbClr val="FF0000"/>
                </a:solidFill>
              </a:rPr>
              <a:t>lower_bound</a:t>
            </a:r>
            <a:r>
              <a:rPr lang="en-US" altLang="zh-TW" dirty="0">
                <a:solidFill>
                  <a:srgbClr val="FF0000"/>
                </a:solidFill>
              </a:rPr>
              <a:t>(sums, </a:t>
            </a:r>
            <a:r>
              <a:rPr lang="en-US" altLang="zh-TW" dirty="0" err="1">
                <a:solidFill>
                  <a:srgbClr val="FF0000"/>
                </a:solidFill>
              </a:rPr>
              <a:t>sums+c</a:t>
            </a:r>
            <a:r>
              <a:rPr lang="en-US" altLang="zh-TW" dirty="0">
                <a:solidFill>
                  <a:srgbClr val="FF0000"/>
                </a:solidFill>
              </a:rPr>
              <a:t>, -C[i]-D[j]);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(“%</a:t>
            </a:r>
            <a:r>
              <a:rPr lang="en-US" altLang="zh-TW" dirty="0" err="1" smtClean="0"/>
              <a:t>lld</a:t>
            </a:r>
            <a:r>
              <a:rPr lang="en-US" altLang="zh-TW" dirty="0" smtClean="0"/>
              <a:t>\n”, </a:t>
            </a:r>
            <a:r>
              <a:rPr lang="en-US" altLang="zh-TW" dirty="0" err="1"/>
              <a:t>cnt</a:t>
            </a:r>
            <a:r>
              <a:rPr lang="en-US" altLang="zh-TW" dirty="0" smtClean="0"/>
              <a:t>);</a:t>
            </a:r>
            <a:r>
              <a:rPr lang="zh-TW" altLang="en-US" dirty="0" smtClean="0"/>
              <a:t>           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smtClean="0"/>
              <a:t> if(T</a:t>
            </a:r>
            <a:r>
              <a:rPr lang="en-US" altLang="zh-TW" dirty="0"/>
              <a:t>) </a:t>
            </a:r>
            <a:r>
              <a:rPr lang="en-US" altLang="zh-TW" dirty="0" err="1"/>
              <a:t>printf</a:t>
            </a:r>
            <a:r>
              <a:rPr lang="en-US" altLang="zh-TW" dirty="0"/>
              <a:t>("\n");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  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14800" y="0"/>
            <a:ext cx="6828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Meet-in-the-Middle + Binary Search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err="1" smtClean="0">
                <a:ea typeface="標楷體" panose="03000509000000000000" pitchFamily="65" charset="-120"/>
              </a:rPr>
              <a:t>UVa</a:t>
            </a:r>
            <a:r>
              <a:rPr lang="en-US" altLang="zh-TW" sz="2800" dirty="0" smtClean="0">
                <a:ea typeface="標楷體" panose="03000509000000000000" pitchFamily="65" charset="-120"/>
              </a:rPr>
              <a:t> 1152 Code (2/2)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66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121" y="19070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777231" y="404813"/>
            <a:ext cx="3040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28053" y="820296"/>
            <a:ext cx="2239361" cy="39703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6</a:t>
            </a:r>
          </a:p>
          <a:p>
            <a:r>
              <a:rPr lang="en-US" altLang="zh-TW" sz="2800" dirty="0" smtClean="0"/>
              <a:t>-45 22 42 -16</a:t>
            </a:r>
          </a:p>
          <a:p>
            <a:r>
              <a:rPr lang="en-US" altLang="zh-TW" sz="2800" dirty="0" smtClean="0"/>
              <a:t>-41 -27 56 30</a:t>
            </a:r>
          </a:p>
          <a:p>
            <a:r>
              <a:rPr lang="en-US" altLang="zh-TW" sz="2800" dirty="0" smtClean="0"/>
              <a:t>-36 53 -37 77</a:t>
            </a:r>
          </a:p>
          <a:p>
            <a:r>
              <a:rPr lang="en-US" altLang="zh-TW" sz="2800" dirty="0" smtClean="0"/>
              <a:t>-36 30 -75 -46</a:t>
            </a:r>
          </a:p>
          <a:p>
            <a:r>
              <a:rPr lang="en-US" altLang="zh-TW" sz="2800" dirty="0" smtClean="0"/>
              <a:t>26 -38 -10 62</a:t>
            </a:r>
          </a:p>
          <a:p>
            <a:r>
              <a:rPr lang="en-US" altLang="zh-TW" sz="2800" dirty="0" smtClean="0"/>
              <a:t>-32 -54 -6 45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933947" y="1031141"/>
            <a:ext cx="2833142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76804"/>
              </p:ext>
            </p:extLst>
          </p:nvPr>
        </p:nvGraphicFramePr>
        <p:xfrm>
          <a:off x="3333613" y="1764625"/>
          <a:ext cx="3769194" cy="644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199"/>
                <a:gridCol w="628199"/>
                <a:gridCol w="628199"/>
                <a:gridCol w="628199"/>
                <a:gridCol w="628199"/>
                <a:gridCol w="628199"/>
              </a:tblGrid>
              <a:tr h="6444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-45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-41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-36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-36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-32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06533"/>
              </p:ext>
            </p:extLst>
          </p:nvPr>
        </p:nvGraphicFramePr>
        <p:xfrm>
          <a:off x="7368465" y="1767124"/>
          <a:ext cx="3769194" cy="644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199"/>
                <a:gridCol w="628199"/>
                <a:gridCol w="628199"/>
                <a:gridCol w="628199"/>
                <a:gridCol w="628199"/>
                <a:gridCol w="628199"/>
              </a:tblGrid>
              <a:tr h="6444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-27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-38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-54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91258"/>
              </p:ext>
            </p:extLst>
          </p:nvPr>
        </p:nvGraphicFramePr>
        <p:xfrm>
          <a:off x="3368532" y="5554343"/>
          <a:ext cx="3769194" cy="644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199"/>
                <a:gridCol w="628199"/>
                <a:gridCol w="628199"/>
                <a:gridCol w="628199"/>
                <a:gridCol w="628199"/>
                <a:gridCol w="628199"/>
              </a:tblGrid>
              <a:tr h="6444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-37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-75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-6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00233"/>
              </p:ext>
            </p:extLst>
          </p:nvPr>
        </p:nvGraphicFramePr>
        <p:xfrm>
          <a:off x="7373404" y="5511870"/>
          <a:ext cx="3769194" cy="644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199"/>
                <a:gridCol w="628199"/>
                <a:gridCol w="628199"/>
                <a:gridCol w="628199"/>
                <a:gridCol w="628199"/>
                <a:gridCol w="628199"/>
              </a:tblGrid>
              <a:tr h="6444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-16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-46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45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橢圓 9"/>
          <p:cNvSpPr/>
          <p:nvPr/>
        </p:nvSpPr>
        <p:spPr>
          <a:xfrm>
            <a:off x="4474300" y="3795765"/>
            <a:ext cx="629587" cy="5246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FF0000"/>
                </a:solidFill>
              </a:rPr>
              <a:t>+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915855" y="3813255"/>
            <a:ext cx="629587" cy="5246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FF0000"/>
                </a:solidFill>
              </a:rPr>
              <a:t>+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354910" y="3843233"/>
            <a:ext cx="629587" cy="5246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FF0000"/>
                </a:solidFill>
              </a:rPr>
              <a:t>+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8778976" y="3828242"/>
            <a:ext cx="629587" cy="5246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FF0000"/>
                </a:solidFill>
              </a:rPr>
              <a:t>+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15" name="直線接點 14"/>
          <p:cNvCxnSpPr>
            <a:endCxn id="10" idx="0"/>
          </p:cNvCxnSpPr>
          <p:nvPr/>
        </p:nvCxnSpPr>
        <p:spPr>
          <a:xfrm>
            <a:off x="3668751" y="2419815"/>
            <a:ext cx="1120343" cy="13759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endCxn id="10" idx="0"/>
          </p:cNvCxnSpPr>
          <p:nvPr/>
        </p:nvCxnSpPr>
        <p:spPr>
          <a:xfrm flipH="1">
            <a:off x="4789094" y="2419815"/>
            <a:ext cx="3552018" cy="13759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endCxn id="10" idx="4"/>
          </p:cNvCxnSpPr>
          <p:nvPr/>
        </p:nvCxnSpPr>
        <p:spPr>
          <a:xfrm flipV="1">
            <a:off x="3668751" y="4320420"/>
            <a:ext cx="1120343" cy="12217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4"/>
          </p:cNvCxnSpPr>
          <p:nvPr/>
        </p:nvCxnSpPr>
        <p:spPr>
          <a:xfrm>
            <a:off x="4789094" y="4320420"/>
            <a:ext cx="3451657" cy="1177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10100609" y="3830740"/>
            <a:ext cx="629587" cy="5246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FF0000"/>
                </a:solidFill>
              </a:rPr>
              <a:t>+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30" name="直線接點 29"/>
          <p:cNvCxnSpPr>
            <a:endCxn id="11" idx="0"/>
          </p:cNvCxnSpPr>
          <p:nvPr/>
        </p:nvCxnSpPr>
        <p:spPr>
          <a:xfrm>
            <a:off x="6155473" y="2408663"/>
            <a:ext cx="75176" cy="14045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endCxn id="11" idx="0"/>
          </p:cNvCxnSpPr>
          <p:nvPr/>
        </p:nvCxnSpPr>
        <p:spPr>
          <a:xfrm flipH="1">
            <a:off x="6230649" y="2419815"/>
            <a:ext cx="3314795" cy="1393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endCxn id="11" idx="4"/>
          </p:cNvCxnSpPr>
          <p:nvPr/>
        </p:nvCxnSpPr>
        <p:spPr>
          <a:xfrm flipV="1">
            <a:off x="6144322" y="4337910"/>
            <a:ext cx="86327" cy="12153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11" idx="4"/>
          </p:cNvCxnSpPr>
          <p:nvPr/>
        </p:nvCxnSpPr>
        <p:spPr>
          <a:xfrm flipH="1" flipV="1">
            <a:off x="6230649" y="4337910"/>
            <a:ext cx="3337097" cy="1159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endCxn id="12" idx="0"/>
          </p:cNvCxnSpPr>
          <p:nvPr/>
        </p:nvCxnSpPr>
        <p:spPr>
          <a:xfrm>
            <a:off x="6768790" y="2397512"/>
            <a:ext cx="900914" cy="14457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endCxn id="12" idx="0"/>
          </p:cNvCxnSpPr>
          <p:nvPr/>
        </p:nvCxnSpPr>
        <p:spPr>
          <a:xfrm flipH="1">
            <a:off x="7669704" y="2408663"/>
            <a:ext cx="35789" cy="14345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4360127" y="4379039"/>
            <a:ext cx="3276124" cy="1174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2" idx="4"/>
          </p:cNvCxnSpPr>
          <p:nvPr/>
        </p:nvCxnSpPr>
        <p:spPr>
          <a:xfrm>
            <a:off x="7669704" y="4367888"/>
            <a:ext cx="1875740" cy="11073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endCxn id="13" idx="0"/>
          </p:cNvCxnSpPr>
          <p:nvPr/>
        </p:nvCxnSpPr>
        <p:spPr>
          <a:xfrm flipH="1">
            <a:off x="9093770" y="2408663"/>
            <a:ext cx="451674" cy="14195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endCxn id="13" idx="4"/>
          </p:cNvCxnSpPr>
          <p:nvPr/>
        </p:nvCxnSpPr>
        <p:spPr>
          <a:xfrm flipV="1">
            <a:off x="5575610" y="4352897"/>
            <a:ext cx="3518160" cy="1200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endCxn id="13" idx="4"/>
          </p:cNvCxnSpPr>
          <p:nvPr/>
        </p:nvCxnSpPr>
        <p:spPr>
          <a:xfrm flipV="1">
            <a:off x="8932127" y="4352897"/>
            <a:ext cx="161643" cy="11558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endCxn id="28" idx="0"/>
          </p:cNvCxnSpPr>
          <p:nvPr/>
        </p:nvCxnSpPr>
        <p:spPr>
          <a:xfrm>
            <a:off x="6835698" y="2419815"/>
            <a:ext cx="3579705" cy="1410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endCxn id="28" idx="0"/>
          </p:cNvCxnSpPr>
          <p:nvPr/>
        </p:nvCxnSpPr>
        <p:spPr>
          <a:xfrm flipH="1">
            <a:off x="10415403" y="2419815"/>
            <a:ext cx="401280" cy="1410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endCxn id="28" idx="4"/>
          </p:cNvCxnSpPr>
          <p:nvPr/>
        </p:nvCxnSpPr>
        <p:spPr>
          <a:xfrm flipV="1">
            <a:off x="4382429" y="4355395"/>
            <a:ext cx="6032974" cy="11867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8" idx="4"/>
          </p:cNvCxnSpPr>
          <p:nvPr/>
        </p:nvCxnSpPr>
        <p:spPr>
          <a:xfrm flipH="1">
            <a:off x="8263054" y="4355395"/>
            <a:ext cx="2152349" cy="1142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9E99-E562-45F9-8A30-BFA234CF4177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3</a:t>
            </a:fld>
            <a:endParaRPr lang="zh-TW" altLang="en-US"/>
          </a:p>
        </p:txBody>
      </p:sp>
      <p:cxnSp>
        <p:nvCxnSpPr>
          <p:cNvPr id="22" name="直線接點 21"/>
          <p:cNvCxnSpPr>
            <a:endCxn id="13" idx="0"/>
          </p:cNvCxnSpPr>
          <p:nvPr/>
        </p:nvCxnSpPr>
        <p:spPr>
          <a:xfrm>
            <a:off x="6824546" y="2419815"/>
            <a:ext cx="2269224" cy="14084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399308" y="858982"/>
            <a:ext cx="210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of Test Cases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246909" y="1634837"/>
            <a:ext cx="169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</a:t>
            </a:r>
            <a:r>
              <a:rPr lang="en-US" altLang="zh-TW" sz="2400" dirty="0" smtClean="0"/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元素個數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cxnSp>
        <p:nvCxnSpPr>
          <p:cNvPr id="24" name="直線單箭頭接點 23"/>
          <p:cNvCxnSpPr>
            <a:stCxn id="20" idx="1"/>
          </p:cNvCxnSpPr>
          <p:nvPr/>
        </p:nvCxnSpPr>
        <p:spPr>
          <a:xfrm flipH="1">
            <a:off x="817418" y="1089815"/>
            <a:ext cx="581890" cy="4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>
            <a:off x="817418" y="1907233"/>
            <a:ext cx="581890" cy="4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932439" y="1776898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</a:t>
            </a:r>
            <a:endParaRPr lang="zh-TW" altLang="en-US" sz="32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1158081" y="1777556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</a:t>
            </a:r>
            <a:endParaRPr lang="zh-TW" altLang="en-US" sz="32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33479" y="5610649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</a:t>
            </a:r>
            <a:endParaRPr lang="zh-TW" altLang="en-US" sz="32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11159401" y="5553250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D</a:t>
            </a:r>
            <a:endParaRPr lang="zh-TW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2036618" y="2105891"/>
            <a:ext cx="540328" cy="2563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471055" y="2147455"/>
            <a:ext cx="540328" cy="2563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066800" y="2133600"/>
            <a:ext cx="443345" cy="2563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1565564" y="2119745"/>
            <a:ext cx="415636" cy="2563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535603" y="4686353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</a:t>
            </a:r>
            <a:endParaRPr lang="zh-TW" altLang="en-US" sz="32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062076" y="4686353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</a:t>
            </a:r>
            <a:endParaRPr lang="zh-TW" altLang="en-US" sz="32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74694" y="4686353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</a:t>
            </a:r>
            <a:endParaRPr lang="zh-TW" altLang="en-US" sz="32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096167" y="4693317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D</a:t>
            </a:r>
            <a:endParaRPr lang="zh-TW" altLang="en-US" sz="3200" dirty="0"/>
          </a:p>
        </p:txBody>
      </p:sp>
      <p:cxnSp>
        <p:nvCxnSpPr>
          <p:cNvPr id="27" name="肘形接點 26"/>
          <p:cNvCxnSpPr>
            <a:endCxn id="5" idx="1"/>
          </p:cNvCxnSpPr>
          <p:nvPr/>
        </p:nvCxnSpPr>
        <p:spPr>
          <a:xfrm flipV="1">
            <a:off x="2632364" y="1292751"/>
            <a:ext cx="6301583" cy="2046195"/>
          </a:xfrm>
          <a:prstGeom prst="bentConnector3">
            <a:avLst>
              <a:gd name="adj1" fmla="val 470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3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771-E7C9-4E98-BA90-5F2308BBD51A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58952" y="356616"/>
            <a:ext cx="184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74192" y="1238005"/>
            <a:ext cx="67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Meet-in-the-Middle Method 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中途相遇法</a:t>
            </a:r>
            <a:r>
              <a:rPr lang="en-US" altLang="zh-TW" sz="2800" dirty="0" smtClean="0"/>
              <a:t>) 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9800" y="1820161"/>
            <a:ext cx="47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+</a:t>
            </a:r>
            <a:r>
              <a:rPr lang="zh-TW" altLang="en-US" sz="2800" dirty="0" smtClean="0"/>
              <a:t> 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8951" y="2348291"/>
            <a:ext cx="4862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Hashing 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雜湊</a:t>
            </a:r>
            <a:r>
              <a:rPr lang="en-US" altLang="zh-TW" sz="2800" dirty="0" smtClean="0"/>
              <a:t>) or Binary Search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74191" y="3401568"/>
            <a:ext cx="862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Hashing (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速度最快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尤其是資料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量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愈大時效果愈明顯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267968" y="3844460"/>
            <a:ext cx="482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Overflow Handling: Chained List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74192" y="4367680"/>
            <a:ext cx="261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Binary Search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267967" y="4808017"/>
            <a:ext cx="551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C++ STL: </a:t>
            </a:r>
            <a:r>
              <a:rPr lang="en-US" altLang="zh-TW" sz="2400" dirty="0" err="1" smtClean="0"/>
              <a:t>lower_bound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upper_bound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904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9931-BCC5-4C4F-A4A0-AC6FAD78A87D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8042" y="1450674"/>
            <a:ext cx="10422882" cy="267765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count=0;</a:t>
            </a:r>
          </a:p>
          <a:p>
            <a:r>
              <a:rPr lang="en-US" altLang="zh-TW" sz="2800" dirty="0" smtClean="0"/>
              <a:t>for (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index1=0; index1 &lt; n; index1++)</a:t>
            </a:r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for (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index2=0; index2 &lt; n; index2++)</a:t>
            </a:r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    for (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index3=0; index3 &lt; n; index3++)</a:t>
            </a:r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        for (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index4=0; index4 &lt; n; index4++)</a:t>
            </a:r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              if (</a:t>
            </a:r>
            <a:r>
              <a:rPr lang="en-US" altLang="zh-TW" sz="2800" dirty="0" smtClean="0">
                <a:solidFill>
                  <a:srgbClr val="FF0000"/>
                </a:solidFill>
              </a:rPr>
              <a:t>(A[index1]+B[index2]+C[index3]+D[index4]) == 0</a:t>
            </a:r>
            <a:r>
              <a:rPr lang="en-US" altLang="zh-TW" sz="2800" dirty="0" smtClean="0"/>
              <a:t>) count++;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69199" y="4394604"/>
                <a:ext cx="40538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T</a:t>
                </a:r>
                <a:r>
                  <a:rPr lang="en-US" altLang="zh-TW" sz="2800" dirty="0" smtClean="0"/>
                  <a:t>ime 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99" y="4394604"/>
                <a:ext cx="4053814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008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33340" y="5157788"/>
                <a:ext cx="85361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TW" altLang="en-US" sz="28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rPr>
                          <m:t>當</m:t>
                        </m:r>
                        <m:r>
                          <m:rPr>
                            <m:nor/>
                          </m:rPr>
                          <a:rPr lang="en-US" altLang="zh-TW" sz="2800" i="1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TW" sz="2800" dirty="0"/>
                          <m:t>=4000</m:t>
                        </m:r>
                        <m:r>
                          <m:rPr>
                            <m:nor/>
                          </m:rPr>
                          <a:rPr lang="zh-TW" altLang="en-US" sz="28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rPr>
                          <m:t>時</m:t>
                        </m:r>
                        <m:r>
                          <m:rPr>
                            <m:nor/>
                          </m:rPr>
                          <a:rPr lang="en-US" altLang="zh-TW" sz="2800" dirty="0"/>
                          <m:t>,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= </a:t>
                </a:r>
                <a:r>
                  <a:rPr lang="en-US" altLang="zh-TW" sz="2800" dirty="0" smtClean="0">
                    <a:solidFill>
                      <a:srgbClr val="FF0000"/>
                    </a:solidFill>
                  </a:rPr>
                  <a:t>256,0000,0000,0000 </a:t>
                </a:r>
                <a:r>
                  <a:rPr lang="zh-TW" altLang="en-US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數字相當恐怖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40" y="5157788"/>
                <a:ext cx="8536166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2791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594360" y="574040"/>
            <a:ext cx="734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此題不可使用下列暴力法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原因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會超時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667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1CB1-52CA-46A1-B3DE-24089391E2EF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93776" y="0"/>
            <a:ext cx="769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Meet-in-the-Middle 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中途相遇法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基本概念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116961" y="1083755"/>
            <a:ext cx="1408176" cy="11155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540752" y="1083755"/>
            <a:ext cx="1408176" cy="11155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963863" y="5198995"/>
            <a:ext cx="1408176" cy="11155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387654" y="5198995"/>
            <a:ext cx="1408176" cy="11155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602736" y="498980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</a:t>
            </a:r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16240" y="498980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389376" y="6254937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052816" y="6273225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D</a:t>
            </a:r>
            <a:endParaRPr lang="zh-TW" altLang="en-US" sz="3200" dirty="0"/>
          </a:p>
        </p:txBody>
      </p:sp>
      <p:cxnSp>
        <p:nvCxnSpPr>
          <p:cNvPr id="15" name="直線單箭頭接點 14"/>
          <p:cNvCxnSpPr>
            <a:stCxn id="27" idx="2"/>
            <a:endCxn id="28" idx="0"/>
          </p:cNvCxnSpPr>
          <p:nvPr/>
        </p:nvCxnSpPr>
        <p:spPr>
          <a:xfrm>
            <a:off x="5769864" y="2815912"/>
            <a:ext cx="18288" cy="222592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3803904" y="1591056"/>
            <a:ext cx="1700784" cy="768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961888" y="1719072"/>
            <a:ext cx="2304288" cy="6583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901184" y="1536193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553200" y="1615441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</a:t>
            </a:r>
            <a:endParaRPr lang="zh-TW" altLang="en-US" sz="3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760976" y="5505129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</a:t>
            </a:r>
            <a:endParaRPr lang="zh-TW" altLang="en-US" sz="3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412992" y="5547801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d</a:t>
            </a:r>
            <a:endParaRPr lang="zh-TW" altLang="en-US" sz="3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340096" y="2231137"/>
            <a:ext cx="85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a</a:t>
            </a:r>
            <a:r>
              <a:rPr lang="en-US" altLang="zh-TW" sz="3200" dirty="0" err="1" smtClean="0"/>
              <a:t>+b</a:t>
            </a:r>
            <a:endParaRPr lang="zh-TW" altLang="en-US" sz="3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58384" y="5041833"/>
            <a:ext cx="85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c</a:t>
            </a:r>
            <a:r>
              <a:rPr lang="en-US" altLang="zh-TW" sz="3200" dirty="0" err="1" smtClean="0"/>
              <a:t>+d</a:t>
            </a:r>
            <a:endParaRPr lang="zh-TW" altLang="en-US" sz="3200" dirty="0"/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3913632" y="5522976"/>
            <a:ext cx="1645920" cy="305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 flipV="1">
            <a:off x="6016752" y="5504688"/>
            <a:ext cx="1883664" cy="360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5998464" y="3602737"/>
            <a:ext cx="277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a</a:t>
            </a:r>
            <a:r>
              <a:rPr lang="en-US" altLang="zh-TW" sz="3200" dirty="0" err="1" smtClean="0"/>
              <a:t>+b</a:t>
            </a:r>
            <a:r>
              <a:rPr lang="en-US" altLang="zh-TW" sz="3200" dirty="0" smtClean="0"/>
              <a:t> = -(</a:t>
            </a:r>
            <a:r>
              <a:rPr lang="en-US" altLang="zh-TW" sz="3200" dirty="0" err="1" smtClean="0"/>
              <a:t>c+d</a:t>
            </a:r>
            <a:r>
              <a:rPr lang="en-US" altLang="zh-TW" sz="3200" dirty="0" smtClean="0"/>
              <a:t>) ?</a:t>
            </a:r>
            <a:endParaRPr lang="zh-TW" altLang="en-US" sz="3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668512" y="3584449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滿足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a+b+c+d</a:t>
            </a:r>
            <a:r>
              <a:rPr lang="en-US" altLang="zh-TW" sz="3200" dirty="0" smtClean="0"/>
              <a:t>=0 ?)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199212" y="1376363"/>
            <a:ext cx="18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4000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996596" y="1376363"/>
            <a:ext cx="18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4000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26760" y="5723950"/>
            <a:ext cx="18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4000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846694" y="5723950"/>
            <a:ext cx="18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4000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897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1CB1-52CA-46A1-B3DE-24089391E2EF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93776" y="0"/>
            <a:ext cx="769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Meet-in-the-Middle + Binary Search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116961" y="1083755"/>
            <a:ext cx="1408176" cy="11155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540752" y="1083755"/>
            <a:ext cx="1408176" cy="11155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963863" y="5198995"/>
            <a:ext cx="1408176" cy="11155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387654" y="5198995"/>
            <a:ext cx="1408176" cy="11155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602736" y="498980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</a:t>
            </a:r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16240" y="498980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389376" y="6254937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052816" y="6273225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D</a:t>
            </a:r>
            <a:endParaRPr lang="zh-TW" altLang="en-US" sz="3200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803904" y="1591056"/>
            <a:ext cx="1700784" cy="768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961888" y="1719072"/>
            <a:ext cx="2304288" cy="6583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901184" y="1536193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553200" y="1615441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</a:t>
            </a:r>
            <a:endParaRPr lang="zh-TW" altLang="en-US" sz="3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760976" y="5505129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</a:t>
            </a:r>
            <a:endParaRPr lang="zh-TW" altLang="en-US" sz="3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412992" y="5547801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d</a:t>
            </a:r>
            <a:endParaRPr lang="zh-TW" altLang="en-US" sz="3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340096" y="2231137"/>
            <a:ext cx="85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a</a:t>
            </a:r>
            <a:r>
              <a:rPr lang="en-US" altLang="zh-TW" sz="3200" dirty="0" err="1" smtClean="0"/>
              <a:t>+b</a:t>
            </a:r>
            <a:endParaRPr lang="zh-TW" altLang="en-US" sz="3200" dirty="0"/>
          </a:p>
        </p:txBody>
      </p:sp>
      <p:cxnSp>
        <p:nvCxnSpPr>
          <p:cNvPr id="30" name="直線單箭頭接點 29"/>
          <p:cNvCxnSpPr>
            <a:endCxn id="33" idx="1"/>
          </p:cNvCxnSpPr>
          <p:nvPr/>
        </p:nvCxnSpPr>
        <p:spPr>
          <a:xfrm flipV="1">
            <a:off x="3913632" y="5486621"/>
            <a:ext cx="1597152" cy="341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33" idx="3"/>
          </p:cNvCxnSpPr>
          <p:nvPr/>
        </p:nvCxnSpPr>
        <p:spPr>
          <a:xfrm flipH="1" flipV="1">
            <a:off x="6296297" y="5486621"/>
            <a:ext cx="1604120" cy="3781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9121039" y="4320349"/>
            <a:ext cx="2957079" cy="1077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是否有</a:t>
            </a:r>
            <a:r>
              <a:rPr lang="en-US" altLang="zh-TW" sz="3200" dirty="0" smtClean="0"/>
              <a:t> -(</a:t>
            </a:r>
            <a:r>
              <a:rPr lang="en-US" altLang="zh-TW" sz="3200" dirty="0" err="1" smtClean="0"/>
              <a:t>c+d</a:t>
            </a:r>
            <a:r>
              <a:rPr lang="en-US" altLang="zh-TW" sz="3200" dirty="0" smtClean="0"/>
              <a:t>)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3200" dirty="0" smtClean="0"/>
              <a:t>sorted array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218688" y="3328416"/>
            <a:ext cx="5449824" cy="9509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27" idx="2"/>
          </p:cNvCxnSpPr>
          <p:nvPr/>
        </p:nvCxnSpPr>
        <p:spPr>
          <a:xfrm>
            <a:off x="5769864" y="2815912"/>
            <a:ext cx="9144" cy="5125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144768" y="2688336"/>
            <a:ext cx="384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全部加入</a:t>
            </a:r>
            <a:r>
              <a:rPr lang="en-US" altLang="zh-TW" sz="3200" dirty="0" smtClean="0"/>
              <a:t>sorted array</a:t>
            </a:r>
            <a:endParaRPr lang="zh-TW" altLang="en-US" sz="3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877056" y="3291840"/>
            <a:ext cx="433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Sorted array </a:t>
            </a:r>
          </a:p>
          <a:p>
            <a:pPr algn="ctr"/>
            <a:r>
              <a:rPr lang="en-US" altLang="zh-TW" sz="2800" dirty="0" smtClean="0"/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內含高達</a:t>
            </a:r>
            <a:r>
              <a:rPr lang="en-US" altLang="zh-TW" sz="2800" dirty="0" smtClean="0"/>
              <a:t>1600,0000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510784" y="5194233"/>
            <a:ext cx="785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c</a:t>
            </a:r>
            <a:r>
              <a:rPr lang="en-US" altLang="zh-TW" sz="3200" dirty="0" err="1" smtClean="0"/>
              <a:t>+d</a:t>
            </a:r>
            <a:endParaRPr lang="zh-TW" altLang="en-US" sz="3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059936" y="4558000"/>
            <a:ext cx="352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</a:t>
            </a:r>
            <a:r>
              <a:rPr lang="en-US" altLang="zh-TW" sz="3200" dirty="0" smtClean="0"/>
              <a:t>inary search –(</a:t>
            </a:r>
            <a:r>
              <a:rPr lang="en-US" altLang="zh-TW" sz="3200" dirty="0" err="1" smtClean="0"/>
              <a:t>c+d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5735638" y="5015883"/>
            <a:ext cx="8879" cy="337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5735638" y="4351538"/>
            <a:ext cx="8879" cy="337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6" idx="1"/>
            <a:endCxn id="34" idx="3"/>
          </p:cNvCxnSpPr>
          <p:nvPr/>
        </p:nvCxnSpPr>
        <p:spPr>
          <a:xfrm flipH="1" flipV="1">
            <a:off x="7589520" y="4850388"/>
            <a:ext cx="1531519" cy="85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145472" y="4365781"/>
            <a:ext cx="2949420" cy="9541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binary search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高達</a:t>
            </a:r>
            <a:r>
              <a:rPr lang="en-US" altLang="zh-TW" sz="2800" dirty="0" smtClean="0"/>
              <a:t>1600,0000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5" name="直線單箭頭接點 54"/>
          <p:cNvCxnSpPr>
            <a:stCxn id="53" idx="3"/>
            <a:endCxn id="34" idx="1"/>
          </p:cNvCxnSpPr>
          <p:nvPr/>
        </p:nvCxnSpPr>
        <p:spPr>
          <a:xfrm>
            <a:off x="3094892" y="4842835"/>
            <a:ext cx="965044" cy="755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199212" y="1376363"/>
            <a:ext cx="18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4000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996596" y="1376363"/>
            <a:ext cx="18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4000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126760" y="5723950"/>
            <a:ext cx="18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4000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846694" y="5723950"/>
            <a:ext cx="18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4000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30629" y="2391271"/>
                <a:ext cx="27025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Time Complexity: </a:t>
                </a:r>
                <a:r>
                  <a:rPr lang="en-US" altLang="zh-TW" sz="2800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sz="2800" dirty="0" smtClean="0">
                    <a:solidFill>
                      <a:srgbClr val="FF0000"/>
                    </a:solidFill>
                  </a:rPr>
                  <a:t>)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391271"/>
                <a:ext cx="2702560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4505" t="-5732" r="-6982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7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36" grpId="0" animBg="1"/>
      <p:bldP spid="14" grpId="0" animBg="1"/>
      <p:bldP spid="20" grpId="0"/>
      <p:bldP spid="21" grpId="0"/>
      <p:bldP spid="33" grpId="0"/>
      <p:bldP spid="34" grpId="0"/>
      <p:bldP spid="5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1CB1-52CA-46A1-B3DE-24089391E2EF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1152 4 Values whose Sum is 0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756-207C-46D9-9BCD-A2570EE771B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93776" y="0"/>
            <a:ext cx="769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Meet-in-the-Middle + Hashing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116961" y="1083755"/>
            <a:ext cx="1408176" cy="11155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540752" y="1083755"/>
            <a:ext cx="1408176" cy="11155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963863" y="5198995"/>
            <a:ext cx="1408176" cy="11155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387654" y="5198995"/>
            <a:ext cx="1408176" cy="11155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602736" y="498980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</a:t>
            </a:r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16240" y="498980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389376" y="6254937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052816" y="6273225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D</a:t>
            </a:r>
            <a:endParaRPr lang="zh-TW" altLang="en-US" sz="3200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803904" y="1591056"/>
            <a:ext cx="1700784" cy="768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961888" y="1719072"/>
            <a:ext cx="2304288" cy="6583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901184" y="1536193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553200" y="1615441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</a:t>
            </a:r>
            <a:endParaRPr lang="zh-TW" altLang="en-US" sz="3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760976" y="5505129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</a:t>
            </a:r>
            <a:endParaRPr lang="zh-TW" altLang="en-US" sz="3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412992" y="5547801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d</a:t>
            </a:r>
            <a:endParaRPr lang="zh-TW" altLang="en-US" sz="3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340096" y="2231137"/>
            <a:ext cx="85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a</a:t>
            </a:r>
            <a:r>
              <a:rPr lang="en-US" altLang="zh-TW" sz="3200" dirty="0" err="1" smtClean="0"/>
              <a:t>+b</a:t>
            </a:r>
            <a:endParaRPr lang="zh-TW" altLang="en-US" sz="3200" dirty="0"/>
          </a:p>
        </p:txBody>
      </p:sp>
      <p:cxnSp>
        <p:nvCxnSpPr>
          <p:cNvPr id="30" name="直線單箭頭接點 29"/>
          <p:cNvCxnSpPr>
            <a:endCxn id="33" idx="1"/>
          </p:cNvCxnSpPr>
          <p:nvPr/>
        </p:nvCxnSpPr>
        <p:spPr>
          <a:xfrm flipV="1">
            <a:off x="3913632" y="5486621"/>
            <a:ext cx="1597152" cy="341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33" idx="3"/>
          </p:cNvCxnSpPr>
          <p:nvPr/>
        </p:nvCxnSpPr>
        <p:spPr>
          <a:xfrm flipH="1" flipV="1">
            <a:off x="6296297" y="5486621"/>
            <a:ext cx="1604120" cy="3781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9121039" y="4320349"/>
            <a:ext cx="2957079" cy="1077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是否有</a:t>
            </a:r>
            <a:r>
              <a:rPr lang="en-US" altLang="zh-TW" sz="3200" dirty="0" smtClean="0"/>
              <a:t> -(</a:t>
            </a:r>
            <a:r>
              <a:rPr lang="en-US" altLang="zh-TW" sz="3200" dirty="0" err="1" smtClean="0"/>
              <a:t>c+d</a:t>
            </a:r>
            <a:r>
              <a:rPr lang="en-US" altLang="zh-TW" sz="3200" dirty="0" smtClean="0"/>
              <a:t>) </a:t>
            </a:r>
            <a:r>
              <a:rPr lang="en-US" altLang="zh-TW" sz="3200" dirty="0">
                <a:ea typeface="標楷體" panose="03000509000000000000" pitchFamily="65" charset="-120"/>
              </a:rPr>
              <a:t>H</a:t>
            </a:r>
            <a:r>
              <a:rPr lang="en-US" altLang="zh-TW" sz="3200" dirty="0" smtClean="0">
                <a:ea typeface="標楷體" panose="03000509000000000000" pitchFamily="65" charset="-120"/>
              </a:rPr>
              <a:t>ash table</a:t>
            </a:r>
            <a:r>
              <a:rPr lang="en-US" altLang="zh-TW" sz="3200" dirty="0" smtClean="0"/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218688" y="3328416"/>
            <a:ext cx="5449824" cy="9509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27" idx="2"/>
          </p:cNvCxnSpPr>
          <p:nvPr/>
        </p:nvCxnSpPr>
        <p:spPr>
          <a:xfrm>
            <a:off x="5769864" y="2815912"/>
            <a:ext cx="9144" cy="5125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144768" y="2688336"/>
            <a:ext cx="359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sz="3200" dirty="0"/>
              <a:t>H</a:t>
            </a:r>
            <a:r>
              <a:rPr lang="en-US" altLang="zh-TW" sz="3200" dirty="0" smtClean="0"/>
              <a:t>ash table</a:t>
            </a:r>
            <a:endParaRPr lang="zh-TW" altLang="en-US" sz="3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877056" y="3291840"/>
            <a:ext cx="433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Hash Table </a:t>
            </a:r>
          </a:p>
          <a:p>
            <a:pPr algn="ctr"/>
            <a:r>
              <a:rPr lang="en-US" altLang="zh-TW" sz="2800" dirty="0" smtClean="0"/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內含高達</a:t>
            </a:r>
            <a:r>
              <a:rPr lang="en-US" altLang="zh-TW" sz="2800" dirty="0" smtClean="0"/>
              <a:t>1600,0000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510784" y="5194233"/>
            <a:ext cx="785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c</a:t>
            </a:r>
            <a:r>
              <a:rPr lang="en-US" altLang="zh-TW" sz="3200" dirty="0" err="1" smtClean="0"/>
              <a:t>+d</a:t>
            </a:r>
            <a:endParaRPr lang="zh-TW" altLang="en-US" sz="3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059936" y="4558000"/>
            <a:ext cx="352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q</a:t>
            </a:r>
            <a:r>
              <a:rPr lang="en-US" altLang="zh-TW" sz="3200" dirty="0" smtClean="0"/>
              <a:t>uery –(</a:t>
            </a:r>
            <a:r>
              <a:rPr lang="en-US" altLang="zh-TW" sz="3200" dirty="0" err="1" smtClean="0"/>
              <a:t>c+d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5735638" y="5015883"/>
            <a:ext cx="8879" cy="337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5735638" y="4351538"/>
            <a:ext cx="8879" cy="337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6" idx="1"/>
            <a:endCxn id="34" idx="3"/>
          </p:cNvCxnSpPr>
          <p:nvPr/>
        </p:nvCxnSpPr>
        <p:spPr>
          <a:xfrm flipH="1" flipV="1">
            <a:off x="7589520" y="4850388"/>
            <a:ext cx="1531519" cy="85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145472" y="4365781"/>
            <a:ext cx="2949420" cy="9541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query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高達</a:t>
            </a:r>
            <a:r>
              <a:rPr lang="en-US" altLang="zh-TW" sz="2800" dirty="0" smtClean="0"/>
              <a:t>1600,0000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5" name="直線單箭頭接點 54"/>
          <p:cNvCxnSpPr>
            <a:stCxn id="53" idx="3"/>
          </p:cNvCxnSpPr>
          <p:nvPr/>
        </p:nvCxnSpPr>
        <p:spPr>
          <a:xfrm flipV="1">
            <a:off x="3094892" y="4834759"/>
            <a:ext cx="1266901" cy="80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199212" y="1376363"/>
            <a:ext cx="18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4000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996596" y="1376363"/>
            <a:ext cx="18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4000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126760" y="5723950"/>
            <a:ext cx="18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4000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846694" y="5723950"/>
            <a:ext cx="18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4000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09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36" grpId="0" animBg="1"/>
      <p:bldP spid="14" grpId="0" animBg="1"/>
      <p:bldP spid="20" grpId="0"/>
      <p:bldP spid="21" grpId="0"/>
      <p:bldP spid="33" grpId="0"/>
      <p:bldP spid="34" grpId="0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89865"/>
              </p:ext>
            </p:extLst>
          </p:nvPr>
        </p:nvGraphicFramePr>
        <p:xfrm>
          <a:off x="627743" y="2042279"/>
          <a:ext cx="5511800" cy="521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</a:tblGrid>
              <a:tr h="5213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527472" y="2024743"/>
            <a:ext cx="2922814" cy="107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Hash Function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h</a:t>
            </a:r>
            <a:r>
              <a:rPr lang="en-US" altLang="zh-TW" sz="2400" dirty="0" smtClean="0">
                <a:solidFill>
                  <a:schemeClr val="tx1"/>
                </a:solidFill>
              </a:rPr>
              <a:t>ash=</a:t>
            </a:r>
            <a:r>
              <a:rPr lang="en-US" altLang="zh-TW" sz="2400" dirty="0" smtClean="0">
                <a:solidFill>
                  <a:srgbClr val="FF0000"/>
                </a:solidFill>
              </a:rPr>
              <a:t>abs</a:t>
            </a:r>
            <a:r>
              <a:rPr lang="en-US" altLang="zh-TW" sz="2400" dirty="0" smtClean="0">
                <a:solidFill>
                  <a:schemeClr val="tx1"/>
                </a:solidFill>
              </a:rPr>
              <a:t>(</a:t>
            </a:r>
            <a:r>
              <a:rPr lang="en-US" altLang="zh-TW" sz="2400" dirty="0" smtClean="0">
                <a:solidFill>
                  <a:srgbClr val="0070C0"/>
                </a:solidFill>
              </a:rPr>
              <a:t>ab[s]</a:t>
            </a:r>
            <a:r>
              <a:rPr lang="en-US" altLang="zh-TW" sz="2400" dirty="0" smtClean="0">
                <a:solidFill>
                  <a:schemeClr val="tx1"/>
                </a:solidFill>
              </a:rPr>
              <a:t>)%N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9060481" y="1430890"/>
            <a:ext cx="0" cy="604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9068777" y="3103273"/>
            <a:ext cx="7490" cy="325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14041" y="4022391"/>
            <a:ext cx="423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An integer </a:t>
            </a:r>
            <a:r>
              <a:rPr lang="en-US" altLang="zh-TW" sz="2800" dirty="0" smtClean="0">
                <a:solidFill>
                  <a:srgbClr val="0070C0"/>
                </a:solidFill>
              </a:rPr>
              <a:t>index=hash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660467" y="1484811"/>
            <a:ext cx="97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index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0" y="640080"/>
            <a:ext cx="211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Hash Table</a:t>
            </a:r>
            <a:endParaRPr lang="zh-TW" altLang="en-US" sz="32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60981"/>
              </p:ext>
            </p:extLst>
          </p:nvPr>
        </p:nvGraphicFramePr>
        <p:xfrm>
          <a:off x="140226" y="5440113"/>
          <a:ext cx="711200" cy="4207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/>
              </a:tblGrid>
              <a:tr h="4207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next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772201"/>
              </p:ext>
            </p:extLst>
          </p:nvPr>
        </p:nvGraphicFramePr>
        <p:xfrm>
          <a:off x="2886891" y="3131937"/>
          <a:ext cx="535578" cy="443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3</a:t>
                      </a:r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45551"/>
              </p:ext>
            </p:extLst>
          </p:nvPr>
        </p:nvGraphicFramePr>
        <p:xfrm>
          <a:off x="2897373" y="4114877"/>
          <a:ext cx="535578" cy="443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2</a:t>
                      </a:r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01027"/>
              </p:ext>
            </p:extLst>
          </p:nvPr>
        </p:nvGraphicFramePr>
        <p:xfrm>
          <a:off x="2910436" y="5051693"/>
          <a:ext cx="535578" cy="46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>
            <a:endCxn id="19" idx="0"/>
          </p:cNvCxnSpPr>
          <p:nvPr/>
        </p:nvCxnSpPr>
        <p:spPr>
          <a:xfrm>
            <a:off x="3149600" y="2562578"/>
            <a:ext cx="5080" cy="569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20" idx="0"/>
          </p:cNvCxnSpPr>
          <p:nvPr/>
        </p:nvCxnSpPr>
        <p:spPr>
          <a:xfrm flipH="1">
            <a:off x="3165162" y="3569385"/>
            <a:ext cx="6578" cy="545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21" idx="0"/>
          </p:cNvCxnSpPr>
          <p:nvPr/>
        </p:nvCxnSpPr>
        <p:spPr>
          <a:xfrm>
            <a:off x="3175006" y="4558453"/>
            <a:ext cx="3219" cy="49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83622" y="1584960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254033" y="1580606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854924" y="1580606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351314" y="1489166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502331" y="1419498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049755"/>
              </p:ext>
            </p:extLst>
          </p:nvPr>
        </p:nvGraphicFramePr>
        <p:xfrm>
          <a:off x="1184365" y="3166772"/>
          <a:ext cx="535578" cy="443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8</a:t>
                      </a:r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直線單箭頭接點 34"/>
          <p:cNvCxnSpPr>
            <a:endCxn id="34" idx="0"/>
          </p:cNvCxnSpPr>
          <p:nvPr/>
        </p:nvCxnSpPr>
        <p:spPr>
          <a:xfrm flipH="1">
            <a:off x="1452154" y="2562578"/>
            <a:ext cx="4114" cy="604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667594"/>
              </p:ext>
            </p:extLst>
          </p:nvPr>
        </p:nvGraphicFramePr>
        <p:xfrm>
          <a:off x="4489268" y="3088395"/>
          <a:ext cx="535578" cy="46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直線單箭頭接點 36"/>
          <p:cNvCxnSpPr>
            <a:endCxn id="36" idx="0"/>
          </p:cNvCxnSpPr>
          <p:nvPr/>
        </p:nvCxnSpPr>
        <p:spPr>
          <a:xfrm>
            <a:off x="4752622" y="2573867"/>
            <a:ext cx="4435" cy="5145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92378"/>
              </p:ext>
            </p:extLst>
          </p:nvPr>
        </p:nvGraphicFramePr>
        <p:xfrm>
          <a:off x="5612674" y="3153709"/>
          <a:ext cx="535578" cy="46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直線單箭頭接點 38"/>
          <p:cNvCxnSpPr>
            <a:endCxn id="38" idx="0"/>
          </p:cNvCxnSpPr>
          <p:nvPr/>
        </p:nvCxnSpPr>
        <p:spPr>
          <a:xfrm flipH="1">
            <a:off x="5880463" y="2562578"/>
            <a:ext cx="1048" cy="591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11" idx="2"/>
            <a:endCxn id="12" idx="0"/>
          </p:cNvCxnSpPr>
          <p:nvPr/>
        </p:nvCxnSpPr>
        <p:spPr>
          <a:xfrm rot="5400000" flipH="1">
            <a:off x="4607940" y="22843"/>
            <a:ext cx="3060800" cy="5984737"/>
          </a:xfrm>
          <a:prstGeom prst="bentConnector5">
            <a:avLst>
              <a:gd name="adj1" fmla="val -7469"/>
              <a:gd name="adj2" fmla="val 39792"/>
              <a:gd name="adj3" fmla="val 1070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8257466" y="498130"/>
            <a:ext cx="1636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 number </a:t>
            </a:r>
            <a:r>
              <a:rPr lang="en-US" altLang="zh-TW" sz="2800" dirty="0" smtClean="0">
                <a:solidFill>
                  <a:srgbClr val="0070C0"/>
                </a:solidFill>
              </a:rPr>
              <a:t>ab[s]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4428" y="5870480"/>
            <a:ext cx="328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next: point to next number(in ab array)with the same hash value 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549465" y="1444079"/>
            <a:ext cx="63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N-1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34488" y="3349978"/>
            <a:ext cx="292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Hash value = hash</a:t>
            </a:r>
            <a:endParaRPr lang="zh-TW" altLang="en-US" sz="2800" dirty="0"/>
          </a:p>
        </p:txBody>
      </p:sp>
      <p:cxnSp>
        <p:nvCxnSpPr>
          <p:cNvPr id="46" name="直線單箭頭接點 45"/>
          <p:cNvCxnSpPr/>
          <p:nvPr/>
        </p:nvCxnSpPr>
        <p:spPr>
          <a:xfrm>
            <a:off x="9085710" y="3797539"/>
            <a:ext cx="7490" cy="325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43188"/>
              </p:ext>
            </p:extLst>
          </p:nvPr>
        </p:nvGraphicFramePr>
        <p:xfrm>
          <a:off x="570411" y="3171126"/>
          <a:ext cx="535578" cy="46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7" name="直線單箭頭接點 56"/>
          <p:cNvCxnSpPr>
            <a:endCxn id="56" idx="0"/>
          </p:cNvCxnSpPr>
          <p:nvPr/>
        </p:nvCxnSpPr>
        <p:spPr>
          <a:xfrm>
            <a:off x="835378" y="2585156"/>
            <a:ext cx="2822" cy="5859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47636"/>
              </p:ext>
            </p:extLst>
          </p:nvPr>
        </p:nvGraphicFramePr>
        <p:xfrm>
          <a:off x="3479074" y="3136292"/>
          <a:ext cx="535578" cy="46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9" name="直線單箭頭接點 58"/>
          <p:cNvCxnSpPr/>
          <p:nvPr/>
        </p:nvCxnSpPr>
        <p:spPr>
          <a:xfrm>
            <a:off x="3725333" y="2562578"/>
            <a:ext cx="4114" cy="573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82077"/>
              </p:ext>
            </p:extLst>
          </p:nvPr>
        </p:nvGraphicFramePr>
        <p:xfrm>
          <a:off x="1168722" y="4180191"/>
          <a:ext cx="535578" cy="46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3" name="直線單箭頭接點 62"/>
          <p:cNvCxnSpPr>
            <a:endCxn id="62" idx="0"/>
          </p:cNvCxnSpPr>
          <p:nvPr/>
        </p:nvCxnSpPr>
        <p:spPr>
          <a:xfrm flipH="1">
            <a:off x="1436511" y="3634699"/>
            <a:ext cx="6578" cy="545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20886"/>
              </p:ext>
            </p:extLst>
          </p:nvPr>
        </p:nvGraphicFramePr>
        <p:xfrm>
          <a:off x="3854809" y="5136559"/>
          <a:ext cx="761226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</a:tblGrid>
              <a:tr h="2806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04002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3793127" y="4727681"/>
            <a:ext cx="231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ab</a:t>
            </a:r>
            <a:endParaRPr lang="zh-TW" altLang="en-US" sz="2400" dirty="0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38968"/>
              </p:ext>
            </p:extLst>
          </p:nvPr>
        </p:nvGraphicFramePr>
        <p:xfrm>
          <a:off x="3855480" y="6102781"/>
          <a:ext cx="761226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  <a:gridCol w="761226"/>
              </a:tblGrid>
              <a:tr h="2806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040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-1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-1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-1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-1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-1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-1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5" name="文字方塊 64"/>
          <p:cNvSpPr txBox="1"/>
          <p:nvPr/>
        </p:nvSpPr>
        <p:spPr>
          <a:xfrm>
            <a:off x="3793798" y="5693903"/>
            <a:ext cx="231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next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06400" y="286512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1117600" y="285496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087120" y="387096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3149600" y="281432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2763520" y="376936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2753360" y="472440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403600" y="281432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4409440" y="277368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567998" y="2814320"/>
            <a:ext cx="335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9548598" y="4501699"/>
            <a:ext cx="264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(N: Hash Table size) </a:t>
            </a:r>
            <a:endParaRPr lang="zh-TW" altLang="en-US" sz="2400" dirty="0"/>
          </a:p>
        </p:txBody>
      </p:sp>
      <p:sp>
        <p:nvSpPr>
          <p:cNvPr id="55" name="日期版面配置區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83BA-3660-4444-8566-929DA3403C21}" type="datetime1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4412511" y="4795283"/>
            <a:ext cx="323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(storing all possible 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 values)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6913984" y="5141167"/>
            <a:ext cx="746449" cy="1642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7142074" y="6117829"/>
            <a:ext cx="270588" cy="2985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7141029" y="5153609"/>
            <a:ext cx="270588" cy="2985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-72104" y="2075543"/>
            <a:ext cx="725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head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215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2299</Words>
  <Application>Microsoft Office PowerPoint</Application>
  <PresentationFormat>寬螢幕</PresentationFormat>
  <Paragraphs>581</Paragraphs>
  <Slides>21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新細明體</vt:lpstr>
      <vt:lpstr>標楷體</vt:lpstr>
      <vt:lpstr>Arial</vt:lpstr>
      <vt:lpstr>Calibri</vt:lpstr>
      <vt:lpstr>Calibri Light</vt:lpstr>
      <vt:lpstr>Cambria Math</vt:lpstr>
      <vt:lpstr>Segoe UI Symbol</vt:lpstr>
      <vt:lpstr>Times New Roman</vt:lpstr>
      <vt:lpstr>Office 佈景主題</vt:lpstr>
      <vt:lpstr>UVa 1152 4 Values whose Sum is 0</vt:lpstr>
      <vt:lpstr>UVa 1152 4 Values whose Sum is 0 (Time Limit: 9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1152 4 Values whose Sum is 0</dc:title>
  <dc:creator>鄭進和</dc:creator>
  <cp:lastModifiedBy>鄭進和</cp:lastModifiedBy>
  <cp:revision>161</cp:revision>
  <dcterms:created xsi:type="dcterms:W3CDTF">2018-10-02T14:36:59Z</dcterms:created>
  <dcterms:modified xsi:type="dcterms:W3CDTF">2018-11-18T14:02:15Z</dcterms:modified>
</cp:coreProperties>
</file>