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60" r:id="rId5"/>
    <p:sldId id="264" r:id="rId6"/>
    <p:sldId id="294" r:id="rId7"/>
    <p:sldId id="296" r:id="rId8"/>
    <p:sldId id="295" r:id="rId9"/>
    <p:sldId id="258" r:id="rId10"/>
    <p:sldId id="259" r:id="rId11"/>
    <p:sldId id="277" r:id="rId12"/>
    <p:sldId id="275" r:id="rId13"/>
    <p:sldId id="276" r:id="rId14"/>
    <p:sldId id="278" r:id="rId15"/>
    <p:sldId id="261" r:id="rId16"/>
    <p:sldId id="263" r:id="rId17"/>
    <p:sldId id="280" r:id="rId18"/>
    <p:sldId id="281" r:id="rId19"/>
    <p:sldId id="282" r:id="rId20"/>
    <p:sldId id="283" r:id="rId21"/>
    <p:sldId id="284" r:id="rId22"/>
    <p:sldId id="286" r:id="rId23"/>
    <p:sldId id="262" r:id="rId24"/>
    <p:sldId id="285" r:id="rId25"/>
    <p:sldId id="287" r:id="rId26"/>
    <p:sldId id="288" r:id="rId27"/>
    <p:sldId id="265" r:id="rId28"/>
    <p:sldId id="289" r:id="rId29"/>
    <p:sldId id="290" r:id="rId30"/>
    <p:sldId id="291" r:id="rId31"/>
    <p:sldId id="292" r:id="rId32"/>
    <p:sldId id="297" r:id="rId33"/>
    <p:sldId id="293" r:id="rId34"/>
    <p:sldId id="271" r:id="rId35"/>
    <p:sldId id="272" r:id="rId36"/>
    <p:sldId id="27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-1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5A3DA-CA83-4191-A3BE-3B13827A0A99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C66F0-847C-4B72-9732-64D2F2AA05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3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6F0-847C-4B72-9732-64D2F2AA050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38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C66F0-847C-4B72-9732-64D2F2AA050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0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5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5EB2-698A-4945-8A60-61FBA1FD9C6C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06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30D5-6568-4F9D-A24F-A1B780BD7125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7C6B-28BB-4BDC-B803-FFEA7DEB9F03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96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B77264-1E19-4926-BD13-8C6B21A5CA46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969035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F00CF2-F907-47F4-B526-EB5CA5FDCC8B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24624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787F23-1A7E-407A-B7F7-9DBA931F6ED1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2755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360C39-F81D-4555-A364-0B42D052A445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55126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D865C9-F055-4CCC-86FC-8120CB15B323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463064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0C131-9205-4899-99E7-FAC53C772F0D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700892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64FB47-25E6-482E-9070-FA72CB1B03E4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845724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C57B1C-8673-4598-A224-1EBF31157716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533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2F7-0F63-46AC-91A5-B8ED16FF7B0E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719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AAD452-2E9A-4EC6-B331-5DF61934F9E1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4285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6AE1ED-4D4A-4045-BE40-163375D5627E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4736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© 2010 Goodrich, Tamassia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AD9C4F-55B8-4CA2-87C9-D7921A5B7F56}" type="slidenum">
              <a:rPr lang="en-US" altLang="zh-TW">
                <a:solidFill>
                  <a:srgbClr val="40458C"/>
                </a:solidFill>
              </a:rPr>
              <a:pPr/>
              <a:t>‹#›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40458C"/>
                </a:solidFill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51634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E96-64F5-4A97-8E4F-02AE12AF134D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0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9B76-7E6E-40B8-9781-429AA81B1219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90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FB44-C5FE-4845-B12E-C99137AB7BAD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1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7E0-4F09-4EC8-BED4-7A47BD4EB52D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0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E86-E2C3-4098-A1C3-180C98AFEAF9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39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5269-40F5-4E94-9825-600133CDAA5D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8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449-7CF5-44A3-9E08-67D010450646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6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9205-F736-4813-BB97-72D3E1966CFF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1974-0CB3-4957-8177-516EB66B0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2697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2698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12700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0" lang="zh-TW" altLang="zh-TW" sz="240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127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12703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2704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8" name="Date Placeholder 7"/>
          <p:cNvSpPr>
            <a:spLocks noGrp="1"/>
          </p:cNvSpPr>
          <p:nvPr>
            <p:ph type="dt" sz="half" idx="2"/>
          </p:nvPr>
        </p:nvSpPr>
        <p:spPr bwMode="auto">
          <a:xfrm>
            <a:off x="914400" y="6248400"/>
            <a:ext cx="3251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40458C"/>
                </a:solidFill>
                <a:ea typeface="新細明體" panose="02020500000000000000" pitchFamily="18" charset="-120"/>
              </a:rPr>
              <a:t>© 2010 Goodrich, Tamassia</a:t>
            </a:r>
          </a:p>
        </p:txBody>
      </p:sp>
      <p:sp>
        <p:nvSpPr>
          <p:cNvPr id="69" name="Slide Number Placeholder 8"/>
          <p:cNvSpPr>
            <a:spLocks noGrp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4898D4-20B9-4323-8F83-4E80F3F2B3FB}" type="slidenum">
              <a:rPr lang="en-US" altLang="zh-TW">
                <a:solidFill>
                  <a:srgbClr val="40458C"/>
                </a:solidFill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40458C"/>
              </a:solidFill>
              <a:ea typeface="新細明體" panose="02020500000000000000" pitchFamily="18" charset="-120"/>
            </a:endParaRPr>
          </a:p>
        </p:txBody>
      </p:sp>
      <p:sp>
        <p:nvSpPr>
          <p:cNvPr id="70" name="Footer Placeholder 9"/>
          <p:cNvSpPr>
            <a:spLocks noGrp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40458C"/>
                </a:solidFill>
                <a:ea typeface="新細明體" panose="02020500000000000000" pitchFamily="18" charset="-120"/>
              </a:rPr>
              <a:t>CHAPTER 1Analysis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8228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11" Type="http://schemas.openxmlformats.org/officeDocument/2006/relationships/image" Target="../media/image480.png"/><Relationship Id="rId5" Type="http://schemas.openxmlformats.org/officeDocument/2006/relationships/image" Target="../media/image44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 11582 Colossal Fibonacci Numbers!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05868"/>
              </p:ext>
            </p:extLst>
          </p:nvPr>
        </p:nvGraphicFramePr>
        <p:xfrm>
          <a:off x="3078061" y="3553113"/>
          <a:ext cx="5416060" cy="1130925"/>
        </p:xfrm>
        <a:graphic>
          <a:graphicData uri="http://schemas.openxmlformats.org/drawingml/2006/table">
            <a:tbl>
              <a:tblPr firstRow="1" firstCol="1" bandRow="1"/>
              <a:tblGrid>
                <a:gridCol w="601382"/>
                <a:gridCol w="601382"/>
                <a:gridCol w="516173"/>
                <a:gridCol w="686593"/>
                <a:gridCol w="602106"/>
                <a:gridCol w="602106"/>
                <a:gridCol w="602106"/>
                <a:gridCol w="602106"/>
                <a:gridCol w="602106"/>
              </a:tblGrid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76746"/>
              </p:ext>
            </p:extLst>
          </p:nvPr>
        </p:nvGraphicFramePr>
        <p:xfrm>
          <a:off x="3073079" y="2359034"/>
          <a:ext cx="540091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51235"/>
              </p:ext>
            </p:extLst>
          </p:nvPr>
        </p:nvGraphicFramePr>
        <p:xfrm>
          <a:off x="2471853" y="1098924"/>
          <a:ext cx="6022271" cy="1153415"/>
        </p:xfrm>
        <a:graphic>
          <a:graphicData uri="http://schemas.openxmlformats.org/drawingml/2006/table">
            <a:tbl>
              <a:tblPr firstRow="1" firstCol="1" bandRow="1"/>
              <a:tblGrid>
                <a:gridCol w="601792"/>
                <a:gridCol w="601792"/>
                <a:gridCol w="516523"/>
                <a:gridCol w="687062"/>
                <a:gridCol w="602517"/>
                <a:gridCol w="602517"/>
                <a:gridCol w="602517"/>
                <a:gridCol w="602517"/>
                <a:gridCol w="602517"/>
                <a:gridCol w="602517"/>
              </a:tblGrid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40663" y="1016391"/>
            <a:ext cx="81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 smtClean="0"/>
              <a:t> = 2</a:t>
            </a:r>
            <a:endParaRPr lang="zh-TW" altLang="en-US" sz="20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21784"/>
              </p:ext>
            </p:extLst>
          </p:nvPr>
        </p:nvGraphicFramePr>
        <p:xfrm>
          <a:off x="3078828" y="4771377"/>
          <a:ext cx="5442600" cy="1386233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364377" y="227511"/>
            <a:ext cx="638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 smtClean="0"/>
              <a:t> Number f(i)%n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週期性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6727" y="2809701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410200" y="158496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54240" y="158496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197928" y="2801389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858298" y="280416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732713" y="4017818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628014" y="402613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440188" y="4042756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22669" y="548917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218218" y="5514108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1000" y="177800"/>
            <a:ext cx="39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重要觀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察</a:t>
            </a:r>
          </a:p>
        </p:txBody>
      </p:sp>
    </p:spTree>
    <p:extLst>
      <p:ext uri="{BB962C8B-B14F-4D97-AF65-F5344CB8AC3E}">
        <p14:creationId xmlns:p14="http://schemas.microsoft.com/office/powerpoint/2010/main" val="36433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81897"/>
              </p:ext>
            </p:extLst>
          </p:nvPr>
        </p:nvGraphicFramePr>
        <p:xfrm>
          <a:off x="3078061" y="3553113"/>
          <a:ext cx="5416060" cy="1130925"/>
        </p:xfrm>
        <a:graphic>
          <a:graphicData uri="http://schemas.openxmlformats.org/drawingml/2006/table">
            <a:tbl>
              <a:tblPr firstRow="1" firstCol="1" bandRow="1"/>
              <a:tblGrid>
                <a:gridCol w="601382"/>
                <a:gridCol w="601382"/>
                <a:gridCol w="516173"/>
                <a:gridCol w="686593"/>
                <a:gridCol w="602106"/>
                <a:gridCol w="602106"/>
                <a:gridCol w="602106"/>
                <a:gridCol w="602106"/>
                <a:gridCol w="602106"/>
              </a:tblGrid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88608"/>
              </p:ext>
            </p:extLst>
          </p:nvPr>
        </p:nvGraphicFramePr>
        <p:xfrm>
          <a:off x="3073079" y="2359034"/>
          <a:ext cx="540091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54662"/>
              </p:ext>
            </p:extLst>
          </p:nvPr>
        </p:nvGraphicFramePr>
        <p:xfrm>
          <a:off x="2471853" y="1098924"/>
          <a:ext cx="6022271" cy="1153415"/>
        </p:xfrm>
        <a:graphic>
          <a:graphicData uri="http://schemas.openxmlformats.org/drawingml/2006/table">
            <a:tbl>
              <a:tblPr firstRow="1" firstCol="1" bandRow="1"/>
              <a:tblGrid>
                <a:gridCol w="601792"/>
                <a:gridCol w="601792"/>
                <a:gridCol w="516523"/>
                <a:gridCol w="687062"/>
                <a:gridCol w="602517"/>
                <a:gridCol w="602517"/>
                <a:gridCol w="602517"/>
                <a:gridCol w="602517"/>
                <a:gridCol w="602517"/>
                <a:gridCol w="602517"/>
              </a:tblGrid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40663" y="1016391"/>
            <a:ext cx="81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 smtClean="0"/>
              <a:t> = 3</a:t>
            </a:r>
            <a:endParaRPr lang="zh-TW" altLang="en-US" sz="20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5621"/>
              </p:ext>
            </p:extLst>
          </p:nvPr>
        </p:nvGraphicFramePr>
        <p:xfrm>
          <a:off x="3078828" y="4771377"/>
          <a:ext cx="5442600" cy="1386233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364377" y="227511"/>
            <a:ext cx="645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/>
              <a:t> Number f(i</a:t>
            </a:r>
            <a:r>
              <a:rPr lang="en-US" altLang="zh-TW" sz="3600" dirty="0" smtClean="0"/>
              <a:t>)%</a:t>
            </a:r>
            <a:r>
              <a:rPr lang="en-US" altLang="zh-TW" sz="3600" dirty="0"/>
              <a:t>n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週期性</a:t>
            </a:r>
          </a:p>
          <a:p>
            <a:endParaRPr lang="zh-TW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8440189" y="1598813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409709" y="2806929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445731" y="4015046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54044" y="549471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000" y="177800"/>
            <a:ext cx="39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重要觀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察</a:t>
            </a:r>
          </a:p>
        </p:txBody>
      </p:sp>
    </p:spTree>
    <p:extLst>
      <p:ext uri="{BB962C8B-B14F-4D97-AF65-F5344CB8AC3E}">
        <p14:creationId xmlns:p14="http://schemas.microsoft.com/office/powerpoint/2010/main" val="6353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27519"/>
              </p:ext>
            </p:extLst>
          </p:nvPr>
        </p:nvGraphicFramePr>
        <p:xfrm>
          <a:off x="3078061" y="3553113"/>
          <a:ext cx="5416060" cy="1130925"/>
        </p:xfrm>
        <a:graphic>
          <a:graphicData uri="http://schemas.openxmlformats.org/drawingml/2006/table">
            <a:tbl>
              <a:tblPr firstRow="1" firstCol="1" bandRow="1"/>
              <a:tblGrid>
                <a:gridCol w="601382"/>
                <a:gridCol w="601382"/>
                <a:gridCol w="516173"/>
                <a:gridCol w="686593"/>
                <a:gridCol w="602106"/>
                <a:gridCol w="602106"/>
                <a:gridCol w="602106"/>
                <a:gridCol w="602106"/>
                <a:gridCol w="602106"/>
              </a:tblGrid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11494"/>
              </p:ext>
            </p:extLst>
          </p:nvPr>
        </p:nvGraphicFramePr>
        <p:xfrm>
          <a:off x="3073079" y="2359034"/>
          <a:ext cx="540091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77237"/>
              </p:ext>
            </p:extLst>
          </p:nvPr>
        </p:nvGraphicFramePr>
        <p:xfrm>
          <a:off x="2471853" y="1098924"/>
          <a:ext cx="6022271" cy="1153415"/>
        </p:xfrm>
        <a:graphic>
          <a:graphicData uri="http://schemas.openxmlformats.org/drawingml/2006/table">
            <a:tbl>
              <a:tblPr firstRow="1" firstCol="1" bandRow="1"/>
              <a:tblGrid>
                <a:gridCol w="601792"/>
                <a:gridCol w="601792"/>
                <a:gridCol w="516523"/>
                <a:gridCol w="687062"/>
                <a:gridCol w="602517"/>
                <a:gridCol w="602517"/>
                <a:gridCol w="602517"/>
                <a:gridCol w="602517"/>
                <a:gridCol w="602517"/>
                <a:gridCol w="602517"/>
              </a:tblGrid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40663" y="1016391"/>
            <a:ext cx="81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 smtClean="0"/>
              <a:t> = 4</a:t>
            </a:r>
            <a:endParaRPr lang="zh-TW" altLang="en-US" sz="20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68381"/>
              </p:ext>
            </p:extLst>
          </p:nvPr>
        </p:nvGraphicFramePr>
        <p:xfrm>
          <a:off x="3078828" y="4771377"/>
          <a:ext cx="5442600" cy="1386233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364377" y="227511"/>
            <a:ext cx="6215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 smtClean="0"/>
              <a:t> Number f(i)%</a:t>
            </a:r>
            <a:r>
              <a:rPr lang="en-US" altLang="zh-TW" sz="3600" dirty="0"/>
              <a:t>n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週期性</a:t>
            </a:r>
          </a:p>
          <a:p>
            <a:endParaRPr lang="zh-TW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7243157" y="1598812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023957" y="2798615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752109" y="4045524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34648" y="4045525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248698" y="5486397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81000" y="177800"/>
            <a:ext cx="39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重要觀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察</a:t>
            </a:r>
          </a:p>
        </p:txBody>
      </p:sp>
    </p:spTree>
    <p:extLst>
      <p:ext uri="{BB962C8B-B14F-4D97-AF65-F5344CB8AC3E}">
        <p14:creationId xmlns:p14="http://schemas.microsoft.com/office/powerpoint/2010/main" val="39948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1724"/>
              </p:ext>
            </p:extLst>
          </p:nvPr>
        </p:nvGraphicFramePr>
        <p:xfrm>
          <a:off x="3078061" y="3553113"/>
          <a:ext cx="5416060" cy="1130925"/>
        </p:xfrm>
        <a:graphic>
          <a:graphicData uri="http://schemas.openxmlformats.org/drawingml/2006/table">
            <a:tbl>
              <a:tblPr firstRow="1" firstCol="1" bandRow="1"/>
              <a:tblGrid>
                <a:gridCol w="601382"/>
                <a:gridCol w="601382"/>
                <a:gridCol w="516173"/>
                <a:gridCol w="686593"/>
                <a:gridCol w="602106"/>
                <a:gridCol w="602106"/>
                <a:gridCol w="602106"/>
                <a:gridCol w="602106"/>
                <a:gridCol w="602106"/>
              </a:tblGrid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72753"/>
              </p:ext>
            </p:extLst>
          </p:nvPr>
        </p:nvGraphicFramePr>
        <p:xfrm>
          <a:off x="3078828" y="4771377"/>
          <a:ext cx="5442600" cy="1386233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68240"/>
              </p:ext>
            </p:extLst>
          </p:nvPr>
        </p:nvGraphicFramePr>
        <p:xfrm>
          <a:off x="3073079" y="2359034"/>
          <a:ext cx="540091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69390"/>
              </p:ext>
            </p:extLst>
          </p:nvPr>
        </p:nvGraphicFramePr>
        <p:xfrm>
          <a:off x="2471853" y="1098924"/>
          <a:ext cx="6022271" cy="1153415"/>
        </p:xfrm>
        <a:graphic>
          <a:graphicData uri="http://schemas.openxmlformats.org/drawingml/2006/table">
            <a:tbl>
              <a:tblPr firstRow="1" firstCol="1" bandRow="1"/>
              <a:tblGrid>
                <a:gridCol w="601792"/>
                <a:gridCol w="601792"/>
                <a:gridCol w="516523"/>
                <a:gridCol w="687062"/>
                <a:gridCol w="602517"/>
                <a:gridCol w="602517"/>
                <a:gridCol w="602517"/>
                <a:gridCol w="602517"/>
                <a:gridCol w="602517"/>
                <a:gridCol w="602517"/>
              </a:tblGrid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40663" y="1016391"/>
            <a:ext cx="81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 smtClean="0"/>
              <a:t> = </a:t>
            </a:r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364377" y="227511"/>
            <a:ext cx="6170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 smtClean="0"/>
              <a:t> Number f(i)%</a:t>
            </a:r>
            <a:r>
              <a:rPr lang="en-US" altLang="zh-TW" sz="3600" dirty="0"/>
              <a:t>n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週期性</a:t>
            </a:r>
          </a:p>
          <a:p>
            <a:endParaRPr lang="zh-TW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6021186" y="403444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81000" y="177800"/>
            <a:ext cx="39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重要觀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察</a:t>
            </a:r>
          </a:p>
        </p:txBody>
      </p:sp>
    </p:spTree>
    <p:extLst>
      <p:ext uri="{BB962C8B-B14F-4D97-AF65-F5344CB8AC3E}">
        <p14:creationId xmlns:p14="http://schemas.microsoft.com/office/powerpoint/2010/main" val="1482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D0A1-0CC3-464B-9673-2E31D50D854D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57046"/>
              </p:ext>
            </p:extLst>
          </p:nvPr>
        </p:nvGraphicFramePr>
        <p:xfrm>
          <a:off x="508929" y="2455724"/>
          <a:ext cx="9789318" cy="246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</a:tblGrid>
              <a:tr h="671076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28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19328"/>
              </p:ext>
            </p:extLst>
          </p:nvPr>
        </p:nvGraphicFramePr>
        <p:xfrm>
          <a:off x="10482314" y="1881188"/>
          <a:ext cx="1089576" cy="306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88"/>
                <a:gridCol w="544788"/>
              </a:tblGrid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週期長度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931" y="3542589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66737" y="2010644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04161" y="1357001"/>
            <a:ext cx="310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</a:t>
            </a:r>
            <a:r>
              <a:rPr lang="en-US" altLang="zh-TW" sz="3600" dirty="0" smtClean="0"/>
              <a:t>[n][i]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週期表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74317" y="1192922"/>
            <a:ext cx="201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period[n]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9425" y="441435"/>
            <a:ext cx="19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查表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21377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9A2F-182D-4FD2-8F3C-6B45D007A86B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35067" y="1129926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</a:t>
            </a:r>
            <a:r>
              <a:rPr lang="en-US" altLang="zh-TW" sz="3600" dirty="0" smtClean="0"/>
              <a:t>(i+2) =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f(i+1) + f(i)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783" y="164892"/>
            <a:ext cx="673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 smtClean="0"/>
              <a:t> Numbers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與週期表建立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2555" y="2016843"/>
            <a:ext cx="58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</a:t>
            </a:r>
            <a:r>
              <a:rPr lang="en-US" altLang="zh-TW" sz="3600" dirty="0" smtClean="0"/>
              <a:t>(i+2) % n = (f(i+1) + f(i)) % n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5054" y="2683240"/>
            <a:ext cx="1156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利用上式建構週期表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3600" dirty="0" smtClean="0"/>
              <a:t>f(2)%n, f(3)%n, f(4)%n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依序往下算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5047" y="3387777"/>
            <a:ext cx="1198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樣算法可以盡量壓低數字大小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</a:t>
            </a:r>
            <a:r>
              <a:rPr lang="en-US" altLang="zh-TW" sz="3600" dirty="0" smtClean="0"/>
              <a:t>integer overflow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發生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9803" y="4092315"/>
            <a:ext cx="1077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一直算到</a:t>
            </a:r>
            <a:r>
              <a:rPr lang="en-US" altLang="zh-TW" sz="3600" dirty="0" smtClean="0">
                <a:solidFill>
                  <a:srgbClr val="FF0000"/>
                </a:solidFill>
              </a:rPr>
              <a:t>f(i-1)%n ==0 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en-US" altLang="zh-TW" sz="3600" dirty="0" smtClean="0">
                <a:solidFill>
                  <a:srgbClr val="FF0000"/>
                </a:solidFill>
              </a:rPr>
              <a:t>f(i)%n=1</a:t>
            </a:r>
            <a:r>
              <a:rPr lang="en-US" altLang="zh-TW" sz="3600" dirty="0" smtClean="0"/>
              <a:t>,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則週期表已經找到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3012" y="4856813"/>
            <a:ext cx="1189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週期順序為</a:t>
            </a:r>
            <a:r>
              <a:rPr lang="en-US" altLang="zh-TW" sz="3600" dirty="0" smtClean="0">
                <a:solidFill>
                  <a:srgbClr val="FF0000"/>
                </a:solidFill>
              </a:rPr>
              <a:t>f(1)%n, f(2)%n, f(3)%n, …, f(i-1)%n</a:t>
            </a:r>
            <a:r>
              <a:rPr lang="en-US" altLang="zh-TW" sz="3600" dirty="0" smtClean="0"/>
              <a:t>,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度為</a:t>
            </a:r>
            <a:r>
              <a:rPr lang="en-US" altLang="zh-TW" sz="3600" dirty="0" smtClean="0">
                <a:solidFill>
                  <a:srgbClr val="FF0000"/>
                </a:solidFill>
              </a:rPr>
              <a:t>i-1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4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78061" y="3553113"/>
          <a:ext cx="5416060" cy="1130925"/>
        </p:xfrm>
        <a:graphic>
          <a:graphicData uri="http://schemas.openxmlformats.org/drawingml/2006/table">
            <a:tbl>
              <a:tblPr firstRow="1" firstCol="1" bandRow="1"/>
              <a:tblGrid>
                <a:gridCol w="601382"/>
                <a:gridCol w="601382"/>
                <a:gridCol w="516173"/>
                <a:gridCol w="686593"/>
                <a:gridCol w="602106"/>
                <a:gridCol w="602106"/>
                <a:gridCol w="602106"/>
                <a:gridCol w="602106"/>
                <a:gridCol w="602106"/>
              </a:tblGrid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073079" y="2359034"/>
          <a:ext cx="540091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471853" y="1098924"/>
          <a:ext cx="6022271" cy="1153415"/>
        </p:xfrm>
        <a:graphic>
          <a:graphicData uri="http://schemas.openxmlformats.org/drawingml/2006/table">
            <a:tbl>
              <a:tblPr firstRow="1" firstCol="1" bandRow="1"/>
              <a:tblGrid>
                <a:gridCol w="601792"/>
                <a:gridCol w="601792"/>
                <a:gridCol w="516523"/>
                <a:gridCol w="687062"/>
                <a:gridCol w="602517"/>
                <a:gridCol w="602517"/>
                <a:gridCol w="602517"/>
                <a:gridCol w="602517"/>
                <a:gridCol w="602517"/>
                <a:gridCol w="602517"/>
              </a:tblGrid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40663" y="1016391"/>
            <a:ext cx="81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 smtClean="0">
                <a:solidFill>
                  <a:prstClr val="black"/>
                </a:solidFill>
              </a:rPr>
              <a:t> = 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078828" y="4771377"/>
          <a:ext cx="5442600" cy="1386233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364377" y="227511"/>
            <a:ext cx="712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 smtClean="0"/>
              <a:t> Number f(i)%n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週期表建立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4286" y="159604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5664200" y="1955800"/>
            <a:ext cx="2730500" cy="2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870251" y="3249613"/>
            <a:ext cx="44975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891516" y="4437063"/>
            <a:ext cx="448694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869813" y="5928851"/>
            <a:ext cx="4444847" cy="21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686800" y="1737360"/>
            <a:ext cx="240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週期長度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 3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5463615" y="159604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5703529" y="1955800"/>
            <a:ext cx="2730500" cy="2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909580" y="3249613"/>
            <a:ext cx="44975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930845" y="4437063"/>
            <a:ext cx="448694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909142" y="5928851"/>
            <a:ext cx="4444847" cy="21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09470"/>
              </p:ext>
            </p:extLst>
          </p:nvPr>
        </p:nvGraphicFramePr>
        <p:xfrm>
          <a:off x="3078061" y="3553113"/>
          <a:ext cx="5416060" cy="1130925"/>
        </p:xfrm>
        <a:graphic>
          <a:graphicData uri="http://schemas.openxmlformats.org/drawingml/2006/table">
            <a:tbl>
              <a:tblPr firstRow="1" firstCol="1" bandRow="1"/>
              <a:tblGrid>
                <a:gridCol w="601382"/>
                <a:gridCol w="601382"/>
                <a:gridCol w="516173"/>
                <a:gridCol w="686593"/>
                <a:gridCol w="602106"/>
                <a:gridCol w="602106"/>
                <a:gridCol w="602106"/>
                <a:gridCol w="602106"/>
                <a:gridCol w="602106"/>
              </a:tblGrid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073079" y="2359034"/>
          <a:ext cx="540091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471853" y="1098924"/>
          <a:ext cx="6022271" cy="1153415"/>
        </p:xfrm>
        <a:graphic>
          <a:graphicData uri="http://schemas.openxmlformats.org/drawingml/2006/table">
            <a:tbl>
              <a:tblPr firstRow="1" firstCol="1" bandRow="1"/>
              <a:tblGrid>
                <a:gridCol w="601792"/>
                <a:gridCol w="601792"/>
                <a:gridCol w="516523"/>
                <a:gridCol w="687062"/>
                <a:gridCol w="602517"/>
                <a:gridCol w="602517"/>
                <a:gridCol w="602517"/>
                <a:gridCol w="602517"/>
                <a:gridCol w="602517"/>
                <a:gridCol w="602517"/>
              </a:tblGrid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40663" y="1016391"/>
            <a:ext cx="81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 smtClean="0">
                <a:solidFill>
                  <a:prstClr val="black"/>
                </a:solidFill>
              </a:rPr>
              <a:t> = 3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078828" y="4771377"/>
          <a:ext cx="5442600" cy="1386233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4377" y="227511"/>
            <a:ext cx="712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 smtClean="0"/>
              <a:t> Number f(i)%n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週期表建立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86800" y="1737360"/>
            <a:ext cx="240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週期長度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 8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8462847" y="1596040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3909580" y="3249613"/>
            <a:ext cx="44975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930845" y="4437063"/>
            <a:ext cx="448694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909142" y="5928851"/>
            <a:ext cx="4444847" cy="21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78061" y="3553113"/>
          <a:ext cx="5416060" cy="1130925"/>
        </p:xfrm>
        <a:graphic>
          <a:graphicData uri="http://schemas.openxmlformats.org/drawingml/2006/table">
            <a:tbl>
              <a:tblPr firstRow="1" firstCol="1" bandRow="1"/>
              <a:tblGrid>
                <a:gridCol w="601382"/>
                <a:gridCol w="601382"/>
                <a:gridCol w="516173"/>
                <a:gridCol w="686593"/>
                <a:gridCol w="602106"/>
                <a:gridCol w="602106"/>
                <a:gridCol w="602106"/>
                <a:gridCol w="602106"/>
                <a:gridCol w="602106"/>
              </a:tblGrid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073079" y="2359034"/>
          <a:ext cx="540091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471853" y="1098924"/>
          <a:ext cx="6022271" cy="1153415"/>
        </p:xfrm>
        <a:graphic>
          <a:graphicData uri="http://schemas.openxmlformats.org/drawingml/2006/table">
            <a:tbl>
              <a:tblPr firstRow="1" firstCol="1" bandRow="1"/>
              <a:tblGrid>
                <a:gridCol w="601792"/>
                <a:gridCol w="601792"/>
                <a:gridCol w="516523"/>
                <a:gridCol w="687062"/>
                <a:gridCol w="602517"/>
                <a:gridCol w="602517"/>
                <a:gridCol w="602517"/>
                <a:gridCol w="602517"/>
                <a:gridCol w="602517"/>
                <a:gridCol w="602517"/>
              </a:tblGrid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40663" y="1016391"/>
            <a:ext cx="81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 smtClean="0">
                <a:solidFill>
                  <a:prstClr val="black"/>
                </a:solidFill>
              </a:rPr>
              <a:t> = 4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078828" y="4771377"/>
          <a:ext cx="5442600" cy="1386233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4377" y="227511"/>
            <a:ext cx="712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 smtClean="0"/>
              <a:t> Number f(i)%n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週期表建立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86800" y="1737360"/>
            <a:ext cx="240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週期長度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 6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7231455" y="1624965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7510272" y="1952625"/>
            <a:ext cx="923757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909580" y="3249613"/>
            <a:ext cx="44975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930845" y="4437063"/>
            <a:ext cx="448694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909142" y="5928851"/>
            <a:ext cx="4444847" cy="21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78061" y="3553113"/>
          <a:ext cx="5416060" cy="1130925"/>
        </p:xfrm>
        <a:graphic>
          <a:graphicData uri="http://schemas.openxmlformats.org/drawingml/2006/table">
            <a:tbl>
              <a:tblPr firstRow="1" firstCol="1" bandRow="1"/>
              <a:tblGrid>
                <a:gridCol w="601382"/>
                <a:gridCol w="601382"/>
                <a:gridCol w="516173"/>
                <a:gridCol w="686593"/>
                <a:gridCol w="602106"/>
                <a:gridCol w="602106"/>
                <a:gridCol w="602106"/>
                <a:gridCol w="602106"/>
                <a:gridCol w="602106"/>
              </a:tblGrid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078828" y="4771377"/>
          <a:ext cx="5442600" cy="1386233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073079" y="2359034"/>
          <a:ext cx="540091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471853" y="1098924"/>
          <a:ext cx="6022271" cy="1153415"/>
        </p:xfrm>
        <a:graphic>
          <a:graphicData uri="http://schemas.openxmlformats.org/drawingml/2006/table">
            <a:tbl>
              <a:tblPr firstRow="1" firstCol="1" bandRow="1"/>
              <a:tblGrid>
                <a:gridCol w="601792"/>
                <a:gridCol w="601792"/>
                <a:gridCol w="516523"/>
                <a:gridCol w="687062"/>
                <a:gridCol w="602517"/>
                <a:gridCol w="602517"/>
                <a:gridCol w="602517"/>
                <a:gridCol w="602517"/>
                <a:gridCol w="602517"/>
                <a:gridCol w="602517"/>
              </a:tblGrid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f(i)%</a:t>
                      </a: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40663" y="1016391"/>
            <a:ext cx="81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 smtClean="0">
                <a:solidFill>
                  <a:prstClr val="black"/>
                </a:solidFill>
              </a:rPr>
              <a:t> = </a:t>
            </a:r>
            <a:r>
              <a:rPr lang="en-US" altLang="zh-TW" sz="2000" dirty="0">
                <a:solidFill>
                  <a:prstClr val="black"/>
                </a:solidFill>
              </a:rPr>
              <a:t>5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64377" y="227511"/>
            <a:ext cx="712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 smtClean="0"/>
              <a:t> Number f(i)%n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週期表建立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6800" y="1737360"/>
            <a:ext cx="252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週期長度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 20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036639" y="3997864"/>
            <a:ext cx="12192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6236677" y="4437063"/>
            <a:ext cx="218110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909142" y="5928851"/>
            <a:ext cx="4444847" cy="21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356" y="0"/>
            <a:ext cx="11087675" cy="1325563"/>
          </a:xfrm>
        </p:spPr>
        <p:txBody>
          <a:bodyPr>
            <a:normAutofit/>
          </a:bodyPr>
          <a:lstStyle/>
          <a:p>
            <a:r>
              <a:rPr lang="it-IT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 11582 Colossal Fibonacci Numbers! (Time Limit: 1 second)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7F7-FE61-42D2-ACE8-BCDCF07D2B57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11225" y="1446439"/>
                <a:ext cx="8360228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</a:t>
                </a:r>
                <a:r>
                  <a:rPr lang="en-US" altLang="zh-TW" sz="3600" dirty="0" smtClean="0"/>
                  <a:t>3</a:t>
                </a:r>
                <a:r>
                  <a:rPr lang="zh-TW" altLang="en-US" sz="3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個正整數</a:t>
                </a:r>
                <a:r>
                  <a:rPr lang="en-US" altLang="zh-TW" sz="3600" dirty="0" smtClean="0"/>
                  <a:t>a, b, n, </a:t>
                </a:r>
              </a:p>
              <a:p>
                <a:r>
                  <a:rPr lang="zh-TW" altLang="en-US" sz="3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:r>
                  <a:rPr lang="en-US" altLang="zh-TW" sz="3600" dirty="0" smtClean="0"/>
                  <a:t> </a:t>
                </a:r>
                <a:r>
                  <a:rPr lang="en-US" altLang="zh-TW" sz="3600" dirty="0" err="1" smtClean="0"/>
                  <a:t>fibonacii</a:t>
                </a:r>
                <a:r>
                  <a:rPr lang="en-US" altLang="zh-TW" sz="3600" dirty="0" smtClean="0"/>
                  <a:t>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6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3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3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</m:e>
                    </m:d>
                    <m:r>
                      <a:rPr lang="en-US" altLang="zh-TW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3600" dirty="0" smtClean="0"/>
                  <a:t>. 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" y="1446439"/>
                <a:ext cx="8360228" cy="1271695"/>
              </a:xfrm>
              <a:prstGeom prst="rect">
                <a:avLst/>
              </a:prstGeom>
              <a:blipFill rotWithShape="0">
                <a:blip r:embed="rId2"/>
                <a:stretch>
                  <a:fillRect l="-2187" t="-7656" b="-15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V="1">
            <a:off x="4544099" y="3910014"/>
            <a:ext cx="0" cy="5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11225" y="3200032"/>
                <a:ext cx="106812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Fibonacii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every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" y="3200032"/>
                <a:ext cx="10681254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426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76079" y="3828891"/>
                <a:ext cx="8749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w</a:t>
                </a:r>
                <a:r>
                  <a:rPr lang="en-US" altLang="zh-TW" sz="3200" dirty="0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79" y="3828891"/>
                <a:ext cx="8749553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742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57648" y="4540290"/>
                <a:ext cx="29069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48" y="4540290"/>
                <a:ext cx="290697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178662" y="4532043"/>
            <a:ext cx="5122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 smtClean="0"/>
              <a:t> and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/>
              <a:t> will not both be zero.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09623" y="5227037"/>
                <a:ext cx="29069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≤1000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23" y="5227037"/>
                <a:ext cx="290697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3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D0A1-0CC3-464B-9673-2E31D50D85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08929" y="2455724"/>
          <a:ext cx="9789318" cy="246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</a:tblGrid>
              <a:tr h="671076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28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482314" y="1881188"/>
          <a:ext cx="1089576" cy="306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88"/>
                <a:gridCol w="544788"/>
              </a:tblGrid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週期長度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931" y="3542589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n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66737" y="2010644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i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04161" y="1357001"/>
            <a:ext cx="310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f</a:t>
            </a:r>
            <a:r>
              <a:rPr lang="en-US" altLang="zh-TW" sz="3600" dirty="0" smtClean="0">
                <a:solidFill>
                  <a:prstClr val="black"/>
                </a:solidFill>
              </a:rPr>
              <a:t>[n][i]</a:t>
            </a:r>
            <a:r>
              <a:rPr lang="zh-TW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</a:rPr>
              <a:t>: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週期表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74317" y="1192922"/>
            <a:ext cx="201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period[n]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E86-E2C3-4098-A1C3-180C98AFEAF9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65189" y="830925"/>
            <a:ext cx="390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f</a:t>
            </a:r>
            <a:r>
              <a:rPr lang="en-US" altLang="zh-TW" sz="3600" dirty="0" smtClean="0">
                <a:solidFill>
                  <a:prstClr val="black"/>
                </a:solidFill>
              </a:rPr>
              <a:t>[n][i]</a:t>
            </a:r>
            <a:r>
              <a:rPr lang="zh-TW" altLang="en-US" sz="3600" dirty="0" smtClean="0">
                <a:solidFill>
                  <a:prstClr val="black"/>
                </a:solidFill>
              </a:rPr>
              <a:t> 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週期表長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2953" y="1730463"/>
            <a:ext cx="58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</a:t>
            </a:r>
            <a:r>
              <a:rPr lang="en-US" altLang="zh-TW" sz="3600" dirty="0" smtClean="0"/>
              <a:t>(i+2) % n = (f(i+1) + f(i)) % n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22347" y="2928024"/>
            <a:ext cx="293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頂多</a:t>
            </a:r>
            <a:r>
              <a:rPr lang="en-US" altLang="zh-TW" sz="32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種可能值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/>
          <p:cNvCxnSpPr>
            <a:stCxn id="7" idx="0"/>
            <a:endCxn id="6" idx="2"/>
          </p:cNvCxnSpPr>
          <p:nvPr/>
        </p:nvCxnSpPr>
        <p:spPr>
          <a:xfrm flipH="1" flipV="1">
            <a:off x="4562125" y="2376794"/>
            <a:ext cx="529258" cy="55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</p:cNvCxnSpPr>
          <p:nvPr/>
        </p:nvCxnSpPr>
        <p:spPr>
          <a:xfrm flipV="1">
            <a:off x="5091383" y="2373387"/>
            <a:ext cx="584618" cy="55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02905" y="3615994"/>
                <a:ext cx="7335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對任一</a:t>
                </a:r>
                <a:r>
                  <a:rPr lang="en-US" altLang="zh-TW" sz="3600" dirty="0" smtClean="0">
                    <a:solidFill>
                      <a:prstClr val="black"/>
                    </a:solidFill>
                  </a:rPr>
                  <a:t>n</a:t>
                </a:r>
                <a:r>
                  <a:rPr lang="zh-TW" altLang="en-US" sz="36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r>
                  <a:rPr lang="en-US" altLang="zh-TW" sz="3600" dirty="0" smtClean="0">
                    <a:solidFill>
                      <a:prstClr val="black"/>
                    </a:solidFill>
                  </a:rPr>
                  <a:t>,f[n][i]</a:t>
                </a:r>
                <a:r>
                  <a:rPr lang="zh-TW" altLang="en-US" sz="3600" dirty="0" smtClean="0">
                    <a:solidFill>
                      <a:prstClr val="black"/>
                    </a:solidFill>
                  </a:rPr>
                  <a:t> </a:t>
                </a:r>
                <a:r>
                  <a:rPr lang="zh-TW" altLang="en-US" sz="36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週期表長度頂多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3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n</m:t>
                        </m:r>
                      </m:e>
                      <m:sup>
                        <m:r>
                          <a:rPr lang="en-US" altLang="zh-TW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36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05" y="3615994"/>
                <a:ext cx="7335975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577" t="-15094" b="-35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01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484-B031-4BBA-B996-84D16773D659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/>
              <p:cNvSpPr txBox="1">
                <a:spLocks noChangeArrowheads="1"/>
              </p:cNvSpPr>
              <p:nvPr/>
            </p:nvSpPr>
            <p:spPr bwMode="auto">
              <a:xfrm>
                <a:off x="0" y="2468167"/>
                <a:ext cx="4972597" cy="5791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%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%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zh-TW" sz="2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468167"/>
                <a:ext cx="4972597" cy="5791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/>
              <p:cNvSpPr txBox="1">
                <a:spLocks noChangeArrowheads="1"/>
              </p:cNvSpPr>
              <p:nvPr/>
            </p:nvSpPr>
            <p:spPr bwMode="auto">
              <a:xfrm>
                <a:off x="786568" y="3111254"/>
                <a:ext cx="11951970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R="9017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=[(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)∙(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)∙(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)⋯(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)]%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568" y="3111254"/>
                <a:ext cx="1195197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/>
              <p:cNvSpPr txBox="1">
                <a:spLocks noChangeArrowheads="1"/>
              </p:cNvSpPr>
              <p:nvPr/>
            </p:nvSpPr>
            <p:spPr bwMode="auto">
              <a:xfrm>
                <a:off x="722828" y="3941772"/>
                <a:ext cx="7749540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R="9017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=[(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)∙(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)∙(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)⋯(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)]%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828" y="3941772"/>
                <a:ext cx="77495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2"/>
              <p:cNvSpPr txBox="1">
                <a:spLocks noChangeArrowheads="1"/>
              </p:cNvSpPr>
              <p:nvPr/>
            </p:nvSpPr>
            <p:spPr bwMode="auto">
              <a:xfrm>
                <a:off x="666751" y="4704356"/>
                <a:ext cx="2661898" cy="5309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%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zh-TW" sz="2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51" y="4704356"/>
                <a:ext cx="2661898" cy="5309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0" y="1016541"/>
                <a:ext cx="12192000" cy="1086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</a:t>
                </a:r>
                <a:r>
                  <a:rPr lang="en-US" altLang="zh-TW" sz="3200" i="1" dirty="0" smtClean="0">
                    <a:ea typeface="標楷體" panose="03000509000000000000" pitchFamily="65" charset="-120"/>
                  </a:rPr>
                  <a:t>n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去查週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期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表看第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sup>
                    </m:sSup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項在</m:t>
                    </m:r>
                  </m:oMath>
                </a14:m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表中該週期的第幾項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%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𝑝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sup>
                    </m:sSup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TW" sz="3200" i="1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p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項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6541"/>
                <a:ext cx="12192000" cy="1086067"/>
              </a:xfrm>
              <a:prstGeom prst="rect">
                <a:avLst/>
              </a:prstGeom>
              <a:blipFill rotWithShape="0">
                <a:blip r:embed="rId6"/>
                <a:stretch>
                  <a:fillRect l="-1250" t="-7303" r="-650" b="-179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17715" y="5578549"/>
            <a:ext cx="686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很注意計算過程中利用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%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來壓低數字大小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0" y="207519"/>
            <a:ext cx="19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查表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86664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D0A1-0CC3-464B-9673-2E31D50D85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08929" y="2455724"/>
          <a:ext cx="9789318" cy="246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</a:tblGrid>
              <a:tr h="671076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28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482314" y="1881188"/>
          <a:ext cx="1089576" cy="306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88"/>
                <a:gridCol w="544788"/>
              </a:tblGrid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週期長度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931" y="3542589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n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66737" y="2010644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i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04161" y="1357001"/>
            <a:ext cx="310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f</a:t>
            </a:r>
            <a:r>
              <a:rPr lang="en-US" altLang="zh-TW" sz="3600" dirty="0" smtClean="0">
                <a:solidFill>
                  <a:prstClr val="black"/>
                </a:solidFill>
              </a:rPr>
              <a:t>[n][i]</a:t>
            </a:r>
            <a:r>
              <a:rPr lang="zh-TW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</a:rPr>
              <a:t>: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週期表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74317" y="1192922"/>
            <a:ext cx="201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period[n]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9425" y="441435"/>
            <a:ext cx="19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查表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49273" y="508001"/>
            <a:ext cx="259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a=1, b=1, n=2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036454" y="493486"/>
                <a:ext cx="4383315" cy="6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)%n=</a:t>
                </a:r>
                <a:r>
                  <a:rPr lang="en-US" altLang="zh-TW" sz="3200" dirty="0" smtClean="0">
                    <a:solidFill>
                      <a:srgbClr val="FF0000"/>
                    </a:solidFill>
                  </a:rPr>
                  <a:t>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32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sz="3200" dirty="0" smtClean="0"/>
                  <a:t>%2=</a:t>
                </a:r>
                <a:r>
                  <a:rPr lang="en-US" altLang="zh-TW" sz="32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TW" sz="3200" dirty="0" smtClean="0"/>
                  <a:t>%2=1</a:t>
                </a: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54" y="493486"/>
                <a:ext cx="4383315" cy="606192"/>
              </a:xfrm>
              <a:prstGeom prst="rect">
                <a:avLst/>
              </a:prstGeom>
              <a:blipFill rotWithShape="0">
                <a:blip r:embed="rId2"/>
                <a:stretch>
                  <a:fillRect l="-3477" t="-9091" r="-27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447304" y="4992915"/>
            <a:ext cx="369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n=2,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週期表長度</a:t>
            </a:r>
            <a:r>
              <a:rPr lang="en-US" altLang="zh-TW" sz="3200" dirty="0" smtClean="0"/>
              <a:t>p=3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19313" y="5529943"/>
                <a:ext cx="7910285" cy="6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週期表第</a:t>
                </a:r>
                <a:r>
                  <a:rPr lang="zh-TW" alt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32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3=1</m:t>
                    </m:r>
                  </m:oMath>
                </a14:m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項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13" y="5529943"/>
                <a:ext cx="7910285" cy="606192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1000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322286" y="391886"/>
            <a:ext cx="70249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096729" y="3123921"/>
            <a:ext cx="391886" cy="333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426763" y="3184164"/>
            <a:ext cx="391886" cy="333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4" idx="3"/>
          </p:cNvCxnSpPr>
          <p:nvPr/>
        </p:nvCxnSpPr>
        <p:spPr>
          <a:xfrm flipV="1">
            <a:off x="4142509" y="3435927"/>
            <a:ext cx="6982691" cy="1849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1791855" y="2872509"/>
            <a:ext cx="5384801" cy="2697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7"/>
          </p:cNvCxnSpPr>
          <p:nvPr/>
        </p:nvCxnSpPr>
        <p:spPr>
          <a:xfrm flipV="1">
            <a:off x="1761259" y="981075"/>
            <a:ext cx="7299614" cy="2251977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1460933" y="2623125"/>
            <a:ext cx="318655" cy="37407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stCxn id="28" idx="2"/>
            <a:endCxn id="18" idx="0"/>
          </p:cNvCxnSpPr>
          <p:nvPr/>
        </p:nvCxnSpPr>
        <p:spPr>
          <a:xfrm>
            <a:off x="1620261" y="2997198"/>
            <a:ext cx="2445" cy="1869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52893" y="1169582"/>
            <a:ext cx="225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 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062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D0A1-0CC3-464B-9673-2E31D50D85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08929" y="2455724"/>
          <a:ext cx="9789318" cy="246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</a:tblGrid>
              <a:tr h="671076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28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482314" y="1881188"/>
          <a:ext cx="1089576" cy="306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88"/>
                <a:gridCol w="544788"/>
              </a:tblGrid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週期長度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931" y="3542589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n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66737" y="2010644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i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04161" y="1357001"/>
            <a:ext cx="310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f</a:t>
            </a:r>
            <a:r>
              <a:rPr lang="en-US" altLang="zh-TW" sz="3600" dirty="0" smtClean="0">
                <a:solidFill>
                  <a:prstClr val="black"/>
                </a:solidFill>
              </a:rPr>
              <a:t>[n][i]</a:t>
            </a:r>
            <a:r>
              <a:rPr lang="zh-TW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</a:rPr>
              <a:t>: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週期表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74317" y="1192922"/>
            <a:ext cx="201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period[n]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9425" y="441435"/>
            <a:ext cx="19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查表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91886" y="4992915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n=3,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週期表長度</a:t>
            </a:r>
            <a:r>
              <a:rPr lang="en-US" altLang="zh-TW" sz="3200" dirty="0" smtClean="0"/>
              <a:t>p=8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19314" y="5529943"/>
                <a:ext cx="7641346" cy="626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週期表第</a:t>
                </a:r>
                <a:r>
                  <a:rPr lang="zh-TW" alt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32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8=0</m:t>
                    </m:r>
                  </m:oMath>
                </a14:m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項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14" y="5529943"/>
                <a:ext cx="7641346" cy="626967"/>
              </a:xfrm>
              <a:prstGeom prst="rect">
                <a:avLst/>
              </a:prstGeom>
              <a:blipFill rotWithShape="0">
                <a:blip r:embed="rId3"/>
                <a:stretch>
                  <a:fillRect l="-1994" t="-10680" b="-26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2322285" y="391886"/>
            <a:ext cx="7387772" cy="870857"/>
            <a:chOff x="2322285" y="391886"/>
            <a:chExt cx="7387772" cy="870857"/>
          </a:xfrm>
        </p:grpSpPr>
        <p:sp>
          <p:nvSpPr>
            <p:cNvPr id="12" name="文字方塊 11"/>
            <p:cNvSpPr txBox="1"/>
            <p:nvPr/>
          </p:nvSpPr>
          <p:spPr>
            <a:xfrm>
              <a:off x="2349273" y="508001"/>
              <a:ext cx="2598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a=2, b=3, n=3</a:t>
              </a:r>
              <a:endParaRPr lang="zh-TW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036454" y="493486"/>
                  <a:ext cx="4673603" cy="606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/>
                    <a:t>f(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a14:m>
                  <a:r>
                    <a:rPr lang="en-US" altLang="zh-TW" sz="3200" dirty="0" smtClean="0"/>
                    <a:t>)%n=</a:t>
                  </a:r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f(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)</a:t>
                  </a:r>
                  <a:r>
                    <a:rPr lang="en-US" altLang="zh-TW" sz="3200" dirty="0" smtClean="0"/>
                    <a:t>%3=</a:t>
                  </a:r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21</a:t>
                  </a:r>
                  <a:r>
                    <a:rPr lang="en-US" altLang="zh-TW" sz="3200" dirty="0" smtClean="0"/>
                    <a:t>%3=0</a:t>
                  </a: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454" y="493486"/>
                  <a:ext cx="4673603" cy="6061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9" t="-9091" b="-3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2322285" y="391886"/>
              <a:ext cx="7184571" cy="8708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橢圓 16"/>
          <p:cNvSpPr/>
          <p:nvPr/>
        </p:nvSpPr>
        <p:spPr>
          <a:xfrm>
            <a:off x="11117049" y="3601441"/>
            <a:ext cx="391886" cy="333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4074160" y="3852487"/>
            <a:ext cx="7081520" cy="143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1343620" y="2854580"/>
            <a:ext cx="5384801" cy="2697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12698" y="2605196"/>
            <a:ext cx="318655" cy="37407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972109" y="3637192"/>
            <a:ext cx="391886" cy="333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>
            <a:endCxn id="23" idx="0"/>
          </p:cNvCxnSpPr>
          <p:nvPr/>
        </p:nvCxnSpPr>
        <p:spPr>
          <a:xfrm flipH="1">
            <a:off x="1168052" y="2995448"/>
            <a:ext cx="19617" cy="6417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7"/>
          </p:cNvCxnSpPr>
          <p:nvPr/>
        </p:nvCxnSpPr>
        <p:spPr>
          <a:xfrm flipV="1">
            <a:off x="1306605" y="1066800"/>
            <a:ext cx="7932645" cy="261928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52893" y="1169582"/>
            <a:ext cx="225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 2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20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D0A1-0CC3-464B-9673-2E31D50D85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08929" y="2455724"/>
          <a:ext cx="9789318" cy="246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  <a:gridCol w="444969"/>
              </a:tblGrid>
              <a:tr h="671076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53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</a:tr>
              <a:tr h="428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482314" y="1881188"/>
          <a:ext cx="1089576" cy="306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88"/>
                <a:gridCol w="544788"/>
              </a:tblGrid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週期長度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</a:tr>
              <a:tr h="468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931" y="3542589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n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66737" y="2010644"/>
            <a:ext cx="39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i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04161" y="1357001"/>
            <a:ext cx="310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f</a:t>
            </a:r>
            <a:r>
              <a:rPr lang="en-US" altLang="zh-TW" sz="3600" dirty="0" smtClean="0">
                <a:solidFill>
                  <a:prstClr val="black"/>
                </a:solidFill>
              </a:rPr>
              <a:t>[n][i]</a:t>
            </a:r>
            <a:r>
              <a:rPr lang="zh-TW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</a:rPr>
              <a:t>:</a:t>
            </a:r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週期表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74317" y="1192922"/>
            <a:ext cx="201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period[n]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9425" y="441435"/>
            <a:ext cx="19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查表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91886" y="4992915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n=5,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週期表長度</a:t>
            </a:r>
            <a:r>
              <a:rPr lang="en-US" altLang="zh-TW" sz="3200" dirty="0" smtClean="0"/>
              <a:t>p=20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19313" y="5529943"/>
                <a:ext cx="8331201" cy="6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週期表第</a:t>
                </a:r>
                <a:r>
                  <a:rPr lang="zh-TW" alt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sz="32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20=12</m:t>
                    </m:r>
                  </m:oMath>
                </a14:m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項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13" y="5529943"/>
                <a:ext cx="8331201" cy="606192"/>
              </a:xfrm>
              <a:prstGeom prst="rect">
                <a:avLst/>
              </a:prstGeom>
              <a:blipFill rotWithShape="0">
                <a:blip r:embed="rId3"/>
                <a:stretch>
                  <a:fillRect l="-1829" t="-11000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2322285" y="391886"/>
            <a:ext cx="8302172" cy="870857"/>
            <a:chOff x="2322285" y="391886"/>
            <a:chExt cx="8302172" cy="870857"/>
          </a:xfrm>
        </p:grpSpPr>
        <p:sp>
          <p:nvSpPr>
            <p:cNvPr id="12" name="文字方塊 11"/>
            <p:cNvSpPr txBox="1"/>
            <p:nvPr/>
          </p:nvSpPr>
          <p:spPr>
            <a:xfrm>
              <a:off x="2349273" y="508001"/>
              <a:ext cx="2598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a=2, b=5, n=5</a:t>
              </a:r>
              <a:endParaRPr lang="zh-TW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036454" y="493486"/>
                  <a:ext cx="5544460" cy="606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/>
                    <a:t>f(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a14:m>
                  <a:r>
                    <a:rPr lang="en-US" altLang="zh-TW" sz="3200" dirty="0" smtClean="0"/>
                    <a:t>)%n=</a:t>
                  </a:r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f(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a14:m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)</a:t>
                  </a:r>
                  <a:r>
                    <a:rPr lang="en-US" altLang="zh-TW" sz="3200" dirty="0" smtClean="0"/>
                    <a:t>%5=</a:t>
                  </a:r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2178309</a:t>
                  </a:r>
                  <a:r>
                    <a:rPr lang="en-US" altLang="zh-TW" sz="3200" dirty="0" smtClean="0"/>
                    <a:t>%5=4</a:t>
                  </a: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454" y="493486"/>
                  <a:ext cx="5544460" cy="60619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47" t="-9091" r="-1868" b="-3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2322285" y="391886"/>
              <a:ext cx="8302172" cy="8708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橢圓 16"/>
          <p:cNvSpPr/>
          <p:nvPr/>
        </p:nvSpPr>
        <p:spPr>
          <a:xfrm>
            <a:off x="11102301" y="4530589"/>
            <a:ext cx="391886" cy="333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endCxn id="17" idx="2"/>
          </p:cNvCxnSpPr>
          <p:nvPr/>
        </p:nvCxnSpPr>
        <p:spPr>
          <a:xfrm flipV="1">
            <a:off x="4277032" y="4697503"/>
            <a:ext cx="6825269" cy="626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6651523" y="2993923"/>
            <a:ext cx="1106130" cy="2580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6366363" y="2619945"/>
            <a:ext cx="318655" cy="37407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319274" y="4532197"/>
            <a:ext cx="391886" cy="3338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endCxn id="26" idx="0"/>
          </p:cNvCxnSpPr>
          <p:nvPr/>
        </p:nvCxnSpPr>
        <p:spPr>
          <a:xfrm>
            <a:off x="6504495" y="3016577"/>
            <a:ext cx="10722" cy="1515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6" idx="7"/>
          </p:cNvCxnSpPr>
          <p:nvPr/>
        </p:nvCxnSpPr>
        <p:spPr>
          <a:xfrm flipV="1">
            <a:off x="6653770" y="981075"/>
            <a:ext cx="3698544" cy="360001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52893" y="1169582"/>
            <a:ext cx="225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 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42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23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A2C8-7C33-4814-84A4-6F5A0CFAE391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26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0" y="1588957"/>
                <a:ext cx="12321916" cy="1086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</a:t>
                </a:r>
                <a:r>
                  <a:rPr lang="en-US" altLang="zh-TW" sz="3200" i="1" dirty="0" smtClean="0">
                    <a:ea typeface="標楷體" panose="03000509000000000000" pitchFamily="65" charset="-120"/>
                  </a:rPr>
                  <a:t>n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去查週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期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表看第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sup>
                    </m:sSup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項在</m:t>
                    </m:r>
                  </m:oMath>
                </a14:m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表中該週期的第幾項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%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𝑝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sup>
                    </m:sSup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TW" sz="3200" i="1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p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項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8957"/>
                <a:ext cx="12321916" cy="1086067"/>
              </a:xfrm>
              <a:prstGeom prst="rect">
                <a:avLst/>
              </a:prstGeom>
              <a:blipFill rotWithShape="0">
                <a:blip r:embed="rId2"/>
                <a:stretch>
                  <a:fillRect l="-1237" t="-7303" b="-179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0" y="3282846"/>
                <a:ext cx="11977141" cy="1086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>
                    <a:ea typeface="標楷體" panose="03000509000000000000" pitchFamily="65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了</m:t>
                    </m:r>
                    <m:sSup>
                      <m:sSupPr>
                        <m:ctrlPr>
                          <a:rPr lang="en-US" altLang="zh-TW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zh-TW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要有</m:t>
                        </m:r>
                        <m:r>
                          <a:rPr lang="zh-TW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效率</m:t>
                        </m:r>
                        <m:r>
                          <a:rPr lang="zh-TW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計算</m:t>
                        </m:r>
                        <m:r>
                          <a:rPr lang="en-US" altLang="zh-TW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 </m:t>
                        </m:r>
                        <m: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  <m: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%</m:t>
                        </m:r>
                        <m: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𝑝</m:t>
                        </m:r>
                        <m: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  <m:sup>
                        <m: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sup>
                    </m:sSup>
                    <m:r>
                      <a:rPr lang="en-US" altLang="zh-TW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TW" sz="3200" i="1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p</a:t>
                </a:r>
                <a:r>
                  <a:rPr lang="zh-TW" altLang="en-US" sz="3200" i="1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</a:t>
                </a:r>
                <a:r>
                  <a:rPr lang="en-US" altLang="zh-TW" sz="3200" dirty="0" smtClean="0">
                    <a:ea typeface="標楷體" panose="03000509000000000000" pitchFamily="65" charset="-120"/>
                  </a:rPr>
                  <a:t>Recursive squaring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方式計算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重點在有效率的計算次方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82846"/>
                <a:ext cx="11977141" cy="1086067"/>
              </a:xfrm>
              <a:prstGeom prst="rect">
                <a:avLst/>
              </a:prstGeom>
              <a:blipFill rotWithShape="0">
                <a:blip r:embed="rId3"/>
                <a:stretch>
                  <a:fillRect l="-1272" t="-7303" r="-509" b="-179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0" y="389744"/>
            <a:ext cx="410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</a:p>
        </p:txBody>
      </p:sp>
    </p:spTree>
    <p:extLst>
      <p:ext uri="{BB962C8B-B14F-4D97-AF65-F5344CB8AC3E}">
        <p14:creationId xmlns:p14="http://schemas.microsoft.com/office/powerpoint/2010/main" val="311114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8F7FBF-0989-47F5-9343-3F524872055F}" type="slidenum">
              <a:rPr lang="en-US" altLang="zh-TW">
                <a:solidFill>
                  <a:srgbClr val="40458C"/>
                </a:solidFill>
              </a:rPr>
              <a:pPr/>
              <a:t>27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167938" name="Footer Placeholder 5"/>
          <p:cNvSpPr txBox="1">
            <a:spLocks noGrp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t>Using Recursion</a:t>
            </a:r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Recursive Squaring</a:t>
            </a:r>
          </a:p>
        </p:txBody>
      </p:sp>
      <p:sp>
        <p:nvSpPr>
          <p:cNvPr id="1679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We can derive a more efficient linearly recursive algorithm by using repeated squaring: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For example,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4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(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4</a:t>
            </a:r>
            <a:r>
              <a:rPr lang="en-US" altLang="zh-TW" sz="2400" i="1" baseline="30000" dirty="0">
                <a:solidFill>
                  <a:srgbClr val="000000"/>
                </a:solidFill>
                <a:latin typeface="CMMI10" charset="0"/>
                <a:ea typeface="新細明體" panose="02020500000000000000" pitchFamily="18" charset="-120"/>
              </a:rPr>
              <a:t>/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4</a:t>
            </a:r>
            <a:r>
              <a:rPr lang="en-US" altLang="zh-TW" sz="2400" i="1" baseline="30000" dirty="0">
                <a:solidFill>
                  <a:srgbClr val="000000"/>
                </a:solidFill>
                <a:latin typeface="CMMI10" charset="0"/>
                <a:ea typeface="新細明體" panose="02020500000000000000" pitchFamily="18" charset="-120"/>
              </a:rPr>
              <a:t>/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4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16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5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baseline="300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+(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4</a:t>
            </a:r>
            <a:r>
              <a:rPr lang="en-US" altLang="zh-TW" sz="2400" i="1" baseline="30000" dirty="0">
                <a:solidFill>
                  <a:srgbClr val="000000"/>
                </a:solidFill>
                <a:latin typeface="CMMI10" charset="0"/>
                <a:ea typeface="新細明體" panose="02020500000000000000" pitchFamily="18" charset="-120"/>
              </a:rPr>
              <a:t>/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4</a:t>
            </a:r>
            <a:r>
              <a:rPr lang="en-US" altLang="zh-TW" sz="2400" i="1" baseline="30000" dirty="0">
                <a:solidFill>
                  <a:srgbClr val="000000"/>
                </a:solidFill>
                <a:latin typeface="CMMI10" charset="0"/>
                <a:ea typeface="新細明體" panose="02020500000000000000" pitchFamily="18" charset="-120"/>
              </a:rPr>
              <a:t>/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4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 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32</a:t>
            </a:r>
            <a:endParaRPr lang="en-US" altLang="zh-TW" sz="2400" dirty="0">
              <a:solidFill>
                <a:srgbClr val="000000"/>
              </a:solidFill>
              <a:latin typeface="CMR10" charset="0"/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6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(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6</a:t>
            </a:r>
            <a:r>
              <a:rPr lang="en-US" altLang="zh-TW" sz="2400" i="1" baseline="30000" dirty="0">
                <a:solidFill>
                  <a:srgbClr val="000000"/>
                </a:solidFill>
                <a:latin typeface="CMMI10" charset="0"/>
                <a:ea typeface="新細明體" panose="02020500000000000000" pitchFamily="18" charset="-120"/>
              </a:rPr>
              <a:t>/ 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2)2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6</a:t>
            </a:r>
            <a:r>
              <a:rPr lang="en-US" altLang="zh-TW" sz="2400" i="1" baseline="30000" dirty="0">
                <a:solidFill>
                  <a:srgbClr val="000000"/>
                </a:solidFill>
                <a:latin typeface="CMMI10" charset="0"/>
                <a:ea typeface="新細明體" panose="02020500000000000000" pitchFamily="18" charset="-120"/>
              </a:rPr>
              <a:t>/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8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64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7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400" baseline="300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+(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6</a:t>
            </a:r>
            <a:r>
              <a:rPr lang="en-US" altLang="zh-TW" sz="2400" i="1" baseline="30000" dirty="0">
                <a:solidFill>
                  <a:srgbClr val="000000"/>
                </a:solidFill>
                <a:latin typeface="CMMI10" charset="0"/>
                <a:ea typeface="新細明體" panose="02020500000000000000" pitchFamily="18" charset="-120"/>
              </a:rPr>
              <a:t>/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6</a:t>
            </a:r>
            <a:r>
              <a:rPr lang="en-US" altLang="zh-TW" sz="2400" i="1" baseline="30000" dirty="0">
                <a:solidFill>
                  <a:srgbClr val="000000"/>
                </a:solidFill>
                <a:latin typeface="CMMI10" charset="0"/>
                <a:ea typeface="新細明體" panose="02020500000000000000" pitchFamily="18" charset="-120"/>
              </a:rPr>
              <a:t>/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8</a:t>
            </a:r>
            <a:r>
              <a:rPr lang="en-US" altLang="zh-TW" sz="2400" baseline="300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CMR10" charset="0"/>
                <a:ea typeface="新細明體" panose="02020500000000000000" pitchFamily="18" charset="-120"/>
              </a:rPr>
              <a:t>) = </a:t>
            </a:r>
            <a:r>
              <a:rPr lang="en-US" altLang="zh-TW" sz="24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128</a:t>
            </a:r>
            <a:r>
              <a:rPr lang="en-US" altLang="zh-TW" sz="2400" i="1" dirty="0">
                <a:solidFill>
                  <a:srgbClr val="000000"/>
                </a:solidFill>
                <a:latin typeface="CMMI10" charset="0"/>
                <a:ea typeface="新細明體" panose="02020500000000000000" pitchFamily="18" charset="-120"/>
              </a:rPr>
              <a:t>.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graphicFrame>
        <p:nvGraphicFramePr>
          <p:cNvPr id="16794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14800" y="2541588"/>
          <a:ext cx="53340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2819160" imgH="711000" progId="Equation.3">
                  <p:embed/>
                </p:oleObj>
              </mc:Choice>
              <mc:Fallback>
                <p:oleObj name="Equation" r:id="rId3" imgW="2819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41588"/>
                        <a:ext cx="533400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Date Placeholder 6"/>
          <p:cNvSpPr txBox="1">
            <a:spLocks noGrp="1"/>
          </p:cNvSpPr>
          <p:nvPr/>
        </p:nvSpPr>
        <p:spPr bwMode="auto">
          <a:xfrm>
            <a:off x="2209800" y="6248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8808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4"/>
          <p:cNvSpPr txBox="1">
            <a:spLocks noGrp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t>Using Recursion</a:t>
            </a:r>
          </a:p>
        </p:txBody>
      </p:sp>
      <p:sp>
        <p:nvSpPr>
          <p:cNvPr id="16896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693143D-6B91-42E9-A093-CF13A1A17A45}" type="slidenum"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kumimoji="0" lang="en-US" altLang="zh-TW" sz="1400" dirty="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689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Recursive Squaring Method</a:t>
            </a:r>
          </a:p>
        </p:txBody>
      </p:sp>
      <p:sp>
        <p:nvSpPr>
          <p:cNvPr id="168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Algorithm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Power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x, n</a:t>
            </a:r>
            <a:r>
              <a:rPr lang="en-US" altLang="zh-TW" sz="2400" dirty="0">
                <a:ea typeface="新細明體" panose="02020500000000000000" pitchFamily="18" charset="-12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i="1" dirty="0">
                <a:ea typeface="新細明體" panose="02020500000000000000" pitchFamily="18" charset="-120"/>
              </a:rPr>
              <a:t>      Input: </a:t>
            </a:r>
            <a:r>
              <a:rPr lang="en-US" altLang="zh-TW" sz="2400" dirty="0">
                <a:ea typeface="新細明體" panose="02020500000000000000" pitchFamily="18" charset="-120"/>
              </a:rPr>
              <a:t>A number </a:t>
            </a:r>
            <a:r>
              <a:rPr lang="en-US" altLang="zh-TW" sz="2400" i="1" dirty="0">
                <a:ea typeface="新細明體" panose="02020500000000000000" pitchFamily="18" charset="-120"/>
              </a:rPr>
              <a:t>x </a:t>
            </a:r>
            <a:r>
              <a:rPr lang="en-US" altLang="zh-TW" sz="2400" dirty="0">
                <a:ea typeface="新細明體" panose="02020500000000000000" pitchFamily="18" charset="-120"/>
              </a:rPr>
              <a:t>and integer </a:t>
            </a:r>
            <a:r>
              <a:rPr lang="en-US" altLang="zh-TW" sz="2400" i="1" dirty="0">
                <a:ea typeface="新細明體" panose="02020500000000000000" pitchFamily="18" charset="-120"/>
              </a:rPr>
              <a:t>n = </a:t>
            </a:r>
            <a:r>
              <a:rPr lang="en-US" altLang="zh-TW" sz="2400" dirty="0">
                <a:ea typeface="新細明體" panose="02020500000000000000" pitchFamily="18" charset="-12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i="1" dirty="0">
                <a:ea typeface="新細明體" panose="02020500000000000000" pitchFamily="18" charset="-120"/>
              </a:rPr>
              <a:t>      Output: </a:t>
            </a:r>
            <a:r>
              <a:rPr lang="en-US" altLang="zh-TW" sz="2400" dirty="0">
                <a:ea typeface="新細明體" panose="02020500000000000000" pitchFamily="18" charset="-120"/>
              </a:rPr>
              <a:t>The value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400" i="1" baseline="30000" dirty="0" err="1">
                <a:ea typeface="新細明體" panose="02020500000000000000" pitchFamily="18" charset="-120"/>
              </a:rPr>
              <a:t>n</a:t>
            </a:r>
            <a:endParaRPr lang="en-US" altLang="zh-TW" sz="2400" i="1" baseline="300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400" i="1" dirty="0">
                <a:ea typeface="新細明體" panose="02020500000000000000" pitchFamily="18" charset="-120"/>
              </a:rPr>
              <a:t>n </a:t>
            </a:r>
            <a:r>
              <a:rPr lang="en-US" altLang="zh-TW" sz="2400" dirty="0">
                <a:ea typeface="新細明體" panose="02020500000000000000" pitchFamily="18" charset="-120"/>
              </a:rPr>
              <a:t>= 0	</a:t>
            </a:r>
            <a:r>
              <a:rPr lang="en-US" altLang="zh-TW" sz="24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dirty="0">
                <a:ea typeface="新細明體" panose="02020500000000000000" pitchFamily="18" charset="-12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400" i="1" dirty="0">
                <a:ea typeface="新細明體" panose="02020500000000000000" pitchFamily="18" charset="-120"/>
              </a:rPr>
              <a:t>n </a:t>
            </a:r>
            <a:r>
              <a:rPr lang="en-US" altLang="zh-TW" sz="2400" dirty="0">
                <a:ea typeface="新細明體" panose="02020500000000000000" pitchFamily="18" charset="-120"/>
              </a:rPr>
              <a:t>is odd </a:t>
            </a:r>
            <a:r>
              <a:rPr lang="en-US" altLang="zh-TW" sz="24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	y  =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Power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x,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n - </a:t>
            </a:r>
            <a:r>
              <a:rPr lang="en-US" altLang="zh-TW" sz="2400" dirty="0">
                <a:ea typeface="新細明體" panose="02020500000000000000" pitchFamily="18" charset="-120"/>
              </a:rPr>
              <a:t>1)</a:t>
            </a:r>
            <a:r>
              <a:rPr lang="en-US" altLang="zh-TW" sz="2400" i="1" dirty="0">
                <a:ea typeface="新細明體" panose="02020500000000000000" pitchFamily="18" charset="-120"/>
              </a:rPr>
              <a:t>/ </a:t>
            </a:r>
            <a:r>
              <a:rPr lang="en-US" altLang="zh-TW" sz="2400" dirty="0">
                <a:ea typeface="新細明體" panose="02020500000000000000" pitchFamily="18" charset="-120"/>
              </a:rPr>
              <a:t>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i="1" dirty="0">
                <a:ea typeface="新細明體" panose="02020500000000000000" pitchFamily="18" charset="-120"/>
              </a:rPr>
              <a:t>x </a:t>
            </a:r>
            <a:r>
              <a:rPr lang="en-US" altLang="zh-TW" sz="2400" dirty="0">
                <a:ea typeface="新細明體" panose="02020500000000000000" pitchFamily="18" charset="-120"/>
              </a:rPr>
              <a:t>· </a:t>
            </a:r>
            <a:r>
              <a:rPr lang="en-US" altLang="zh-TW" sz="2400" i="1" dirty="0">
                <a:ea typeface="新細明體" panose="02020500000000000000" pitchFamily="18" charset="-120"/>
              </a:rPr>
              <a:t>y </a:t>
            </a:r>
            <a:r>
              <a:rPr lang="en-US" altLang="zh-TW" sz="2400" dirty="0">
                <a:ea typeface="新細明體" panose="02020500000000000000" pitchFamily="18" charset="-120"/>
              </a:rPr>
              <a:t>·</a:t>
            </a:r>
            <a:r>
              <a:rPr lang="en-US" altLang="zh-TW" sz="2400" i="1" dirty="0">
                <a:ea typeface="新細明體" panose="02020500000000000000" pitchFamily="18" charset="-120"/>
              </a:rPr>
              <a:t>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	y =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Power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x, n/ </a:t>
            </a:r>
            <a:r>
              <a:rPr lang="en-US" altLang="zh-TW" sz="2400" dirty="0">
                <a:ea typeface="新細明體" panose="02020500000000000000" pitchFamily="18" charset="-120"/>
              </a:rPr>
              <a:t>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i="1" dirty="0">
                <a:ea typeface="新細明體" panose="02020500000000000000" pitchFamily="18" charset="-120"/>
              </a:rPr>
              <a:t>y </a:t>
            </a:r>
            <a:r>
              <a:rPr lang="en-US" altLang="zh-TW" sz="2400" dirty="0">
                <a:ea typeface="新細明體" panose="02020500000000000000" pitchFamily="18" charset="-120"/>
              </a:rPr>
              <a:t>·</a:t>
            </a:r>
            <a:r>
              <a:rPr lang="en-US" altLang="zh-TW" sz="2400" i="1" dirty="0">
                <a:ea typeface="新細明體" panose="02020500000000000000" pitchFamily="18" charset="-120"/>
              </a:rPr>
              <a:t> y</a:t>
            </a:r>
            <a:endParaRPr lang="en-US" altLang="zh-TW" sz="2000" i="1" dirty="0">
              <a:ea typeface="新細明體" panose="02020500000000000000" pitchFamily="18" charset="-120"/>
            </a:endParaRPr>
          </a:p>
        </p:txBody>
      </p:sp>
      <p:sp>
        <p:nvSpPr>
          <p:cNvPr id="168966" name="Date Placeholder 5"/>
          <p:cNvSpPr txBox="1">
            <a:spLocks noGrp="1"/>
          </p:cNvSpPr>
          <p:nvPr/>
        </p:nvSpPr>
        <p:spPr bwMode="auto">
          <a:xfrm>
            <a:off x="2209800" y="6248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8235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BB8FE-8E72-45C6-B2B1-6612BD532864}" type="slidenum">
              <a:rPr lang="en-US" altLang="zh-TW">
                <a:solidFill>
                  <a:srgbClr val="40458C"/>
                </a:solidFill>
              </a:rPr>
              <a:pPr/>
              <a:t>29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169986" name="Footer Placeholder 4"/>
          <p:cNvSpPr txBox="1">
            <a:spLocks noGrp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t>Using Recursion</a:t>
            </a:r>
          </a:p>
        </p:txBody>
      </p:sp>
      <p:sp>
        <p:nvSpPr>
          <p:cNvPr id="169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Analysis</a:t>
            </a:r>
          </a:p>
        </p:txBody>
      </p:sp>
      <p:sp>
        <p:nvSpPr>
          <p:cNvPr id="1699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881188"/>
            <a:ext cx="472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Algorithm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Power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x, n</a:t>
            </a:r>
            <a:r>
              <a:rPr lang="en-US" altLang="zh-TW" sz="2400" dirty="0">
                <a:ea typeface="新細明體" panose="02020500000000000000" pitchFamily="18" charset="-120"/>
              </a:rPr>
              <a:t>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i="1" dirty="0">
                <a:ea typeface="新細明體" panose="02020500000000000000" pitchFamily="18" charset="-120"/>
              </a:rPr>
              <a:t>      Input: </a:t>
            </a:r>
            <a:r>
              <a:rPr lang="en-US" altLang="zh-TW" sz="2400" dirty="0">
                <a:ea typeface="新細明體" panose="02020500000000000000" pitchFamily="18" charset="-120"/>
              </a:rPr>
              <a:t>A number </a:t>
            </a:r>
            <a:r>
              <a:rPr lang="en-US" altLang="zh-TW" sz="2400" i="1" dirty="0">
                <a:ea typeface="新細明體" panose="02020500000000000000" pitchFamily="18" charset="-120"/>
              </a:rPr>
              <a:t>x </a:t>
            </a:r>
            <a:r>
              <a:rPr lang="en-US" altLang="zh-TW" sz="2400" dirty="0">
                <a:ea typeface="新細明體" panose="02020500000000000000" pitchFamily="18" charset="-120"/>
              </a:rPr>
              <a:t>and integer </a:t>
            </a:r>
            <a:r>
              <a:rPr lang="en-US" altLang="zh-TW" sz="2400" i="1" dirty="0">
                <a:ea typeface="新細明體" panose="02020500000000000000" pitchFamily="18" charset="-120"/>
              </a:rPr>
              <a:t>n = </a:t>
            </a:r>
            <a:r>
              <a:rPr lang="en-US" altLang="zh-TW" sz="2400" dirty="0">
                <a:ea typeface="新細明體" panose="02020500000000000000" pitchFamily="18" charset="-120"/>
              </a:rPr>
              <a:t>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i="1" dirty="0">
                <a:ea typeface="新細明體" panose="02020500000000000000" pitchFamily="18" charset="-120"/>
              </a:rPr>
              <a:t>      Output: </a:t>
            </a:r>
            <a:r>
              <a:rPr lang="en-US" altLang="zh-TW" sz="2400" dirty="0">
                <a:ea typeface="新細明體" panose="02020500000000000000" pitchFamily="18" charset="-120"/>
              </a:rPr>
              <a:t>The value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400" i="1" baseline="30000" dirty="0" err="1">
                <a:ea typeface="新細明體" panose="02020500000000000000" pitchFamily="18" charset="-120"/>
              </a:rPr>
              <a:t>n</a:t>
            </a:r>
            <a:endParaRPr lang="en-US" altLang="zh-TW" sz="2400" i="1" baseline="300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400" i="1" dirty="0">
                <a:ea typeface="新細明體" panose="02020500000000000000" pitchFamily="18" charset="-120"/>
              </a:rPr>
              <a:t>n </a:t>
            </a:r>
            <a:r>
              <a:rPr lang="en-US" altLang="zh-TW" sz="2400" dirty="0">
                <a:ea typeface="新細明體" panose="02020500000000000000" pitchFamily="18" charset="-120"/>
              </a:rPr>
              <a:t>= 0	</a:t>
            </a:r>
            <a:r>
              <a:rPr lang="en-US" altLang="zh-TW" sz="24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dirty="0">
                <a:ea typeface="新細明體" panose="02020500000000000000" pitchFamily="18" charset="-12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400" i="1" dirty="0">
                <a:ea typeface="新細明體" panose="02020500000000000000" pitchFamily="18" charset="-120"/>
              </a:rPr>
              <a:t>n </a:t>
            </a:r>
            <a:r>
              <a:rPr lang="en-US" altLang="zh-TW" sz="2400" dirty="0">
                <a:ea typeface="新細明體" panose="02020500000000000000" pitchFamily="18" charset="-120"/>
              </a:rPr>
              <a:t>is odd </a:t>
            </a:r>
            <a:r>
              <a:rPr lang="en-US" altLang="zh-TW" sz="24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	y  =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Power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x,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n - </a:t>
            </a:r>
            <a:r>
              <a:rPr lang="en-US" altLang="zh-TW" sz="2400" dirty="0">
                <a:ea typeface="新細明體" panose="02020500000000000000" pitchFamily="18" charset="-120"/>
              </a:rPr>
              <a:t>1)</a:t>
            </a:r>
            <a:r>
              <a:rPr lang="en-US" altLang="zh-TW" sz="2400" i="1" dirty="0">
                <a:ea typeface="新細明體" panose="02020500000000000000" pitchFamily="18" charset="-120"/>
              </a:rPr>
              <a:t>/ </a:t>
            </a:r>
            <a:r>
              <a:rPr lang="en-US" altLang="zh-TW" sz="2400" dirty="0">
                <a:ea typeface="新細明體" panose="02020500000000000000" pitchFamily="18" charset="-120"/>
              </a:rPr>
              <a:t>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i="1" dirty="0">
                <a:ea typeface="新細明體" panose="02020500000000000000" pitchFamily="18" charset="-120"/>
              </a:rPr>
              <a:t>x · y · 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	y =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Power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x, n/ </a:t>
            </a:r>
            <a:r>
              <a:rPr lang="en-US" altLang="zh-TW" sz="2400" dirty="0">
                <a:ea typeface="新細明體" panose="02020500000000000000" pitchFamily="18" charset="-120"/>
              </a:rPr>
              <a:t>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i="1" dirty="0">
                <a:ea typeface="新細明體" panose="02020500000000000000" pitchFamily="18" charset="-120"/>
              </a:rPr>
              <a:t>y · y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5551488" y="5005388"/>
            <a:ext cx="1676400" cy="6858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B7C1EB">
                  <a:lumMod val="75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7227889" y="5005389"/>
            <a:ext cx="3063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B7C1EB">
                    <a:lumMod val="75000"/>
                  </a:srgbClr>
                </a:solidFill>
                <a:latin typeface="Comic Sans MS" pitchFamily="66" charset="0"/>
                <a:ea typeface="新細明體" panose="02020500000000000000" pitchFamily="18" charset="-120"/>
              </a:rPr>
              <a:t>It is important that we use a variable twice here rather than calling the method twice.</a:t>
            </a:r>
          </a:p>
        </p:txBody>
      </p:sp>
      <p:sp>
        <p:nvSpPr>
          <p:cNvPr id="169992" name="Text Box 7"/>
          <p:cNvSpPr txBox="1">
            <a:spLocks noChangeArrowheads="1"/>
          </p:cNvSpPr>
          <p:nvPr/>
        </p:nvSpPr>
        <p:spPr bwMode="auto">
          <a:xfrm>
            <a:off x="7227888" y="2490789"/>
            <a:ext cx="3048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dirty="0">
                <a:solidFill>
                  <a:srgbClr val="BE2D00"/>
                </a:solidFill>
                <a:latin typeface="Comic Sans MS" panose="030F0702030302020204" pitchFamily="66" charset="0"/>
              </a:rPr>
              <a:t>Each time we make a recursive call we halve the value of n; hence, we make log n recursive calls. That is, this method runs in O(log n) time.</a:t>
            </a:r>
          </a:p>
        </p:txBody>
      </p:sp>
      <p:sp>
        <p:nvSpPr>
          <p:cNvPr id="169993" name="Date Placeholder 9"/>
          <p:cNvSpPr txBox="1">
            <a:spLocks noGrp="1"/>
          </p:cNvSpPr>
          <p:nvPr/>
        </p:nvSpPr>
        <p:spPr bwMode="auto">
          <a:xfrm>
            <a:off x="2209800" y="6248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t>© 2010 Goodrich, Tamassia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5094288" y="5691188"/>
            <a:ext cx="2133600" cy="3810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B7C1EB">
                  <a:lumMod val="75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169995" name="Line 4"/>
          <p:cNvSpPr>
            <a:spLocks noChangeShapeType="1"/>
          </p:cNvSpPr>
          <p:nvPr/>
        </p:nvSpPr>
        <p:spPr bwMode="auto">
          <a:xfrm flipV="1">
            <a:off x="4637088" y="3405188"/>
            <a:ext cx="25146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>
              <a:solidFill>
                <a:srgbClr val="CC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9996" name="Line 4"/>
          <p:cNvSpPr>
            <a:spLocks noChangeShapeType="1"/>
          </p:cNvSpPr>
          <p:nvPr/>
        </p:nvSpPr>
        <p:spPr bwMode="auto">
          <a:xfrm flipV="1">
            <a:off x="4103688" y="3405188"/>
            <a:ext cx="3048000" cy="1981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>
              <a:solidFill>
                <a:srgbClr val="CC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4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8124"/>
              </p:ext>
            </p:extLst>
          </p:nvPr>
        </p:nvGraphicFramePr>
        <p:xfrm>
          <a:off x="2936828" y="1736387"/>
          <a:ext cx="5934100" cy="648974"/>
        </p:xfrm>
        <a:graphic>
          <a:graphicData uri="http://schemas.openxmlformats.org/drawingml/2006/table">
            <a:tbl>
              <a:tblPr firstRow="1" firstCol="1" bandRow="1"/>
              <a:tblGrid>
                <a:gridCol w="592981"/>
                <a:gridCol w="592981"/>
                <a:gridCol w="592981"/>
                <a:gridCol w="592981"/>
                <a:gridCol w="593696"/>
                <a:gridCol w="593696"/>
                <a:gridCol w="593696"/>
                <a:gridCol w="593696"/>
                <a:gridCol w="593696"/>
                <a:gridCol w="593696"/>
              </a:tblGrid>
              <a:tr h="324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4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6139"/>
              </p:ext>
            </p:extLst>
          </p:nvPr>
        </p:nvGraphicFramePr>
        <p:xfrm>
          <a:off x="2921589" y="2632296"/>
          <a:ext cx="5375408" cy="609600"/>
        </p:xfrm>
        <a:graphic>
          <a:graphicData uri="http://schemas.openxmlformats.org/drawingml/2006/table">
            <a:tbl>
              <a:tblPr firstRow="1" firstCol="1" bandRow="1"/>
              <a:tblGrid>
                <a:gridCol w="596867"/>
                <a:gridCol w="596867"/>
                <a:gridCol w="596867"/>
                <a:gridCol w="596867"/>
                <a:gridCol w="597588"/>
                <a:gridCol w="597588"/>
                <a:gridCol w="597588"/>
                <a:gridCol w="597588"/>
                <a:gridCol w="597588"/>
              </a:tblGrid>
              <a:tr h="304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1293"/>
              </p:ext>
            </p:extLst>
          </p:nvPr>
        </p:nvGraphicFramePr>
        <p:xfrm>
          <a:off x="2934998" y="3458659"/>
          <a:ext cx="5400910" cy="60960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65590"/>
              </p:ext>
            </p:extLst>
          </p:nvPr>
        </p:nvGraphicFramePr>
        <p:xfrm>
          <a:off x="2922490" y="4282371"/>
          <a:ext cx="5442600" cy="874076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5857" y="898071"/>
            <a:ext cx="48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Fibonacii</a:t>
            </a:r>
            <a:r>
              <a:rPr lang="en-US" altLang="zh-TW" sz="3600" dirty="0" smtClean="0"/>
              <a:t> Number f(i)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32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64FB47-25E6-482E-9070-FA72CB1B03E4}" type="slidenum">
              <a:rPr lang="en-US" altLang="zh-TW" smtClean="0">
                <a:solidFill>
                  <a:srgbClr val="40458C"/>
                </a:solidFill>
              </a:rPr>
              <a:pPr/>
              <a:t>30</a:t>
            </a:fld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40458C"/>
                </a:solidFill>
              </a:rPr>
              <a:t>Using Recursion</a:t>
            </a:r>
            <a:endParaRPr lang="en-US" altLang="zh-TW">
              <a:solidFill>
                <a:srgbClr val="40458C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92464" y="86701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BE2D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Power</a:t>
            </a:r>
            <a:r>
              <a:rPr kumimoji="1"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kumimoji="1" lang="en-US" altLang="zh-TW" sz="2400" i="1" dirty="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x, n</a:t>
            </a:r>
            <a:r>
              <a:rPr kumimoji="1"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kumimoji="1" lang="zh-TW" altLang="en-US" sz="2400" dirty="0">
              <a:solidFill>
                <a:srgbClr val="CC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092264" y="1587095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dirty="0">
                    <a:solidFill>
                      <a:srgbClr val="BE2D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Power</a:t>
                </a:r>
                <a:r>
                  <a:rPr kumimoji="1" lang="en-US" altLang="zh-TW" sz="24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(</a:t>
                </a:r>
                <a:r>
                  <a:rPr kumimoji="1" lang="en-US" altLang="zh-TW" sz="2400" i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x,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zh-TW" sz="24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 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(=</a:t>
                </a:r>
                <a:r>
                  <a:rPr kumimoji="1" lang="en-US" altLang="zh-TW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y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</a:t>
                </a:r>
                <a:endParaRPr kumimoji="1"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4" y="1587094"/>
                <a:ext cx="273630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34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044592" y="1587095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y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zh-TW" altLang="en-US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2" y="1587094"/>
                <a:ext cx="8640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34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558492" y="2461384"/>
                <a:ext cx="2592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dirty="0">
                    <a:solidFill>
                      <a:srgbClr val="BE2D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Power</a:t>
                </a:r>
                <a:r>
                  <a:rPr kumimoji="1" lang="en-US" altLang="zh-TW" sz="24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(</a:t>
                </a:r>
                <a:r>
                  <a:rPr kumimoji="1" lang="en-US" altLang="zh-TW" sz="2400" i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x,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TW" sz="24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 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(=</a:t>
                </a:r>
                <a:r>
                  <a:rPr kumimoji="1" lang="en-US" altLang="zh-TW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y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</a:t>
                </a:r>
                <a:endParaRPr kumimoji="1"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92" y="2461383"/>
                <a:ext cx="259228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765" t="-10526" r="-352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489433" y="2494089"/>
                <a:ext cx="1211560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y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TW" sz="2400" i="1">
                        <a:solidFill>
                          <a:srgbClr val="BE2D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2400" i="1">
                        <a:solidFill>
                          <a:srgbClr val="BE2D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zh-TW" altLang="en-US" sz="2400" dirty="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433" y="2494089"/>
                <a:ext cx="1211560" cy="461666"/>
              </a:xfrm>
              <a:prstGeom prst="rect">
                <a:avLst/>
              </a:prstGeom>
              <a:blipFill rotWithShape="0">
                <a:blip r:embed="rId6"/>
                <a:stretch>
                  <a:fillRect l="-7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056713" y="3495287"/>
                <a:ext cx="2592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dirty="0">
                    <a:solidFill>
                      <a:srgbClr val="BE2D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Power</a:t>
                </a:r>
                <a:r>
                  <a:rPr kumimoji="1" lang="en-US" altLang="zh-TW" sz="24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(</a:t>
                </a:r>
                <a:r>
                  <a:rPr kumimoji="1" lang="en-US" altLang="zh-TW" sz="2400" i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x,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TW" sz="24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 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(=</a:t>
                </a:r>
                <a:r>
                  <a:rPr kumimoji="1" lang="en-US" altLang="zh-TW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y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</a:t>
                </a:r>
                <a:endParaRPr kumimoji="1"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13" y="3495286"/>
                <a:ext cx="259228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521" t="-10526" r="-3521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50780" y="3465503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y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zh-TW" altLang="en-US" sz="2400" i="1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80" y="3465502"/>
                <a:ext cx="86409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12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08088" y="5425934"/>
                <a:ext cx="2592288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dirty="0">
                    <a:solidFill>
                      <a:srgbClr val="BE2D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Power</a:t>
                </a:r>
                <a:r>
                  <a:rPr kumimoji="1" lang="en-US" altLang="zh-TW" sz="24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(</a:t>
                </a:r>
                <a:r>
                  <a:rPr kumimoji="1" lang="en-US" altLang="zh-TW" sz="2400" i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x,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TW" sz="24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 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(=</a:t>
                </a:r>
                <a:r>
                  <a:rPr kumimoji="1" lang="en-US" altLang="zh-TW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y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</a:t>
                </a:r>
                <a:endParaRPr kumimoji="1"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912" y="5425933"/>
                <a:ext cx="2592288" cy="468205"/>
              </a:xfrm>
              <a:prstGeom prst="rect">
                <a:avLst/>
              </a:prstGeom>
              <a:blipFill rotWithShape="0">
                <a:blip r:embed="rId9"/>
                <a:stretch>
                  <a:fillRect l="-3521" t="-9091" r="-7277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496012" y="5403996"/>
                <a:ext cx="1211560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y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TW" sz="2400" i="1">
                        <a:solidFill>
                          <a:srgbClr val="BE2D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2400" i="1">
                        <a:solidFill>
                          <a:srgbClr val="BE2D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zh-TW" altLang="en-US" sz="2400" dirty="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12" y="5403996"/>
                <a:ext cx="1211560" cy="461666"/>
              </a:xfrm>
              <a:prstGeom prst="rect">
                <a:avLst/>
              </a:prstGeom>
              <a:blipFill rotWithShape="0">
                <a:blip r:embed="rId10"/>
                <a:stretch>
                  <a:fillRect l="-80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>
            <a:stCxn id="6" idx="2"/>
          </p:cNvCxnSpPr>
          <p:nvPr/>
        </p:nvCxnSpPr>
        <p:spPr bwMode="auto">
          <a:xfrm flipH="1">
            <a:off x="5180496" y="1328680"/>
            <a:ext cx="504056" cy="2584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6" idx="2"/>
            <a:endCxn id="8" idx="0"/>
          </p:cNvCxnSpPr>
          <p:nvPr/>
        </p:nvCxnSpPr>
        <p:spPr bwMode="auto">
          <a:xfrm>
            <a:off x="5684552" y="1328680"/>
            <a:ext cx="792088" cy="2584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7" idx="2"/>
            <a:endCxn id="9" idx="0"/>
          </p:cNvCxnSpPr>
          <p:nvPr/>
        </p:nvCxnSpPr>
        <p:spPr bwMode="auto">
          <a:xfrm flipH="1">
            <a:off x="3854636" y="2048759"/>
            <a:ext cx="605780" cy="4126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7" idx="2"/>
            <a:endCxn id="10" idx="0"/>
          </p:cNvCxnSpPr>
          <p:nvPr/>
        </p:nvCxnSpPr>
        <p:spPr bwMode="auto">
          <a:xfrm>
            <a:off x="4460417" y="2048759"/>
            <a:ext cx="1634797" cy="44533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9" idx="2"/>
            <a:endCxn id="11" idx="0"/>
          </p:cNvCxnSpPr>
          <p:nvPr/>
        </p:nvCxnSpPr>
        <p:spPr bwMode="auto">
          <a:xfrm flipH="1">
            <a:off x="3352858" y="2923048"/>
            <a:ext cx="501779" cy="572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9" idx="2"/>
            <a:endCxn id="12" idx="0"/>
          </p:cNvCxnSpPr>
          <p:nvPr/>
        </p:nvCxnSpPr>
        <p:spPr bwMode="auto">
          <a:xfrm>
            <a:off x="3854636" y="2923048"/>
            <a:ext cx="1728192" cy="5424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>
            <a:stCxn id="11" idx="2"/>
          </p:cNvCxnSpPr>
          <p:nvPr/>
        </p:nvCxnSpPr>
        <p:spPr bwMode="auto">
          <a:xfrm flipH="1">
            <a:off x="2796851" y="3956951"/>
            <a:ext cx="556006" cy="5117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>
            <a:stCxn id="11" idx="2"/>
          </p:cNvCxnSpPr>
          <p:nvPr/>
        </p:nvCxnSpPr>
        <p:spPr bwMode="auto">
          <a:xfrm>
            <a:off x="3352858" y="3956951"/>
            <a:ext cx="1561633" cy="4914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/>
          <p:cNvCxnSpPr/>
          <p:nvPr/>
        </p:nvCxnSpPr>
        <p:spPr bwMode="auto">
          <a:xfrm flipV="1">
            <a:off x="2569776" y="4914176"/>
            <a:ext cx="584213" cy="51305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/>
          <p:cNvCxnSpPr>
            <a:endCxn id="14" idx="0"/>
          </p:cNvCxnSpPr>
          <p:nvPr/>
        </p:nvCxnSpPr>
        <p:spPr bwMode="auto">
          <a:xfrm>
            <a:off x="3153988" y="4930374"/>
            <a:ext cx="1947804" cy="4736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796851" y="4418617"/>
                <a:ext cx="1586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2000" i="1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TW" altLang="en-US" sz="2000" dirty="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1" y="4418617"/>
                <a:ext cx="1586958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8348506" y="319490"/>
            <a:ext cx="182726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kumimoji="1" lang="en-US" altLang="zh-TW" sz="2800" i="1" dirty="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kumimoji="1" lang="en-US" altLang="zh-TW" sz="2800" dirty="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 even</a:t>
            </a:r>
            <a:endParaRPr kumimoji="1" lang="zh-TW" altLang="en-US" sz="2800" dirty="0">
              <a:solidFill>
                <a:srgbClr val="CC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016716" y="94507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depth</a:t>
            </a:r>
            <a:endParaRPr kumimoji="1" lang="zh-TW" altLang="en-US" sz="2400" dirty="0">
              <a:solidFill>
                <a:srgbClr val="CC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160332" y="158834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endParaRPr kumimoji="1"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196736" y="249405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endParaRPr kumimoji="1"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200661" y="346550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  <a:endParaRPr kumimoji="1"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131196" y="54142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endParaRPr kumimoji="1" lang="zh-TW" altLang="en-US" sz="2400" i="1" dirty="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924094" y="82184"/>
            <a:ext cx="45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3600" dirty="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Analysis of Power(</a:t>
            </a:r>
            <a:r>
              <a:rPr kumimoji="1" lang="en-US" altLang="zh-TW" sz="3600" i="1" dirty="0" err="1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kumimoji="1" lang="en-US" altLang="zh-TW" sz="3600" dirty="0" err="1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kumimoji="1" lang="en-US" altLang="zh-TW" sz="3600" i="1" dirty="0" err="1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kumimoji="1" lang="en-US" altLang="zh-TW" sz="3600" dirty="0">
                <a:solidFill>
                  <a:srgbClr val="CC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kumimoji="1" lang="zh-TW" altLang="en-US" sz="3600" dirty="0">
              <a:solidFill>
                <a:srgbClr val="CC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53" name="直線接點 52"/>
          <p:cNvCxnSpPr>
            <a:stCxn id="8" idx="3"/>
            <a:endCxn id="47" idx="1"/>
          </p:cNvCxnSpPr>
          <p:nvPr/>
        </p:nvCxnSpPr>
        <p:spPr bwMode="auto">
          <a:xfrm>
            <a:off x="6908688" y="1817927"/>
            <a:ext cx="251644" cy="12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>
            <a:stCxn id="10" idx="3"/>
            <a:endCxn id="48" idx="1"/>
          </p:cNvCxnSpPr>
          <p:nvPr/>
        </p:nvCxnSpPr>
        <p:spPr bwMode="auto">
          <a:xfrm flipV="1">
            <a:off x="6700994" y="2724888"/>
            <a:ext cx="495743" cy="3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>
            <a:stCxn id="12" idx="3"/>
            <a:endCxn id="49" idx="1"/>
          </p:cNvCxnSpPr>
          <p:nvPr/>
        </p:nvCxnSpPr>
        <p:spPr bwMode="auto">
          <a:xfrm flipV="1">
            <a:off x="6014877" y="3696335"/>
            <a:ext cx="1185785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/>
          <p:cNvCxnSpPr>
            <a:stCxn id="14" idx="3"/>
            <a:endCxn id="50" idx="1"/>
          </p:cNvCxnSpPr>
          <p:nvPr/>
        </p:nvCxnSpPr>
        <p:spPr bwMode="auto">
          <a:xfrm>
            <a:off x="5707572" y="5634830"/>
            <a:ext cx="1423624" cy="102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7614958" y="3387044"/>
                <a:ext cx="3053042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8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Assume that </a:t>
                </a:r>
                <a:r>
                  <a:rPr kumimoji="1" lang="en-US" altLang="zh-TW" sz="2800" i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n</a:t>
                </a:r>
                <a:r>
                  <a:rPr kumimoji="1" lang="en-US" altLang="zh-TW" sz="28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sz="2800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zh-TW" sz="2800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TW" altLang="en-US" sz="2800" dirty="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58" y="3387043"/>
                <a:ext cx="3053042" cy="530915"/>
              </a:xfrm>
              <a:prstGeom prst="rect">
                <a:avLst/>
              </a:prstGeom>
              <a:blipFill rotWithShape="0">
                <a:blip r:embed="rId12"/>
                <a:stretch>
                  <a:fillRect l="-3992" t="-10345" b="-321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7632710" y="3927166"/>
                <a:ext cx="2393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800" i="1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TW" sz="2800" i="1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kumimoji="1" lang="en-US" altLang="zh-TW" sz="28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TW" sz="2800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2800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TW" sz="2800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TW" sz="28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1" lang="zh-TW" altLang="en-US" sz="2800" dirty="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9" y="3927166"/>
                <a:ext cx="2393607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7675059" y="4468710"/>
                <a:ext cx="2711763" cy="13849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Time Complexity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 O(</a:t>
                </a:r>
                <a:r>
                  <a:rPr kumimoji="1" lang="en-US" altLang="zh-TW" sz="2800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k</a:t>
                </a:r>
                <a:r>
                  <a:rPr kumimoji="1" lang="en-US" altLang="zh-TW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en-US" altLang="zh-TW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)</a:t>
                </a:r>
                <a:endParaRPr kumimoji="1" lang="zh-TW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058" y="4468709"/>
                <a:ext cx="2711763" cy="1384995"/>
              </a:xfrm>
              <a:prstGeom prst="rect">
                <a:avLst/>
              </a:prstGeom>
              <a:blipFill rotWithShape="0">
                <a:blip r:embed="rId14"/>
                <a:stretch>
                  <a:fillRect l="-3769" t="-3004" r="-1774" b="-98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542304" y="4393037"/>
                <a:ext cx="1586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TW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304" y="4393037"/>
                <a:ext cx="1586958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日期版面配置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665C-AC9C-4849-A892-ACB3DBAD5F8F}" type="datetime1">
              <a:rPr lang="zh-TW" altLang="en-US" smtClean="0">
                <a:solidFill>
                  <a:srgbClr val="40458C"/>
                </a:solidFill>
              </a:rPr>
              <a:pPr/>
              <a:t>2018/11/14</a:t>
            </a:fld>
            <a:endParaRPr lang="en-US" altLang="zh-TW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42" grpId="0"/>
      <p:bldP spid="46" grpId="0"/>
      <p:bldP spid="47" grpId="0"/>
      <p:bldP spid="48" grpId="0"/>
      <p:bldP spid="49" grpId="0"/>
      <p:bldP spid="50" grpId="0"/>
      <p:bldP spid="65" grpId="0"/>
      <p:bldP spid="66" grpId="0"/>
      <p:bldP spid="67" grpId="0" animBg="1"/>
      <p:bldP spid="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DE86-E2C3-4098-A1C3-180C98AFEAF9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/>
              <p:cNvSpPr txBox="1">
                <a:spLocks noChangeArrowheads="1"/>
              </p:cNvSpPr>
              <p:nvPr/>
            </p:nvSpPr>
            <p:spPr bwMode="auto">
              <a:xfrm>
                <a:off x="2748990" y="2710505"/>
                <a:ext cx="7225936" cy="11591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320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32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p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)(</m:t>
                    </m:r>
                    <m:sSup>
                      <m:sSup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p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)%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990" y="2710505"/>
                <a:ext cx="7225936" cy="11591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/>
              <p:cNvSpPr txBox="1">
                <a:spLocks noChangeArrowheads="1"/>
              </p:cNvSpPr>
              <p:nvPr/>
            </p:nvSpPr>
            <p:spPr bwMode="auto">
              <a:xfrm>
                <a:off x="2748990" y="4794138"/>
                <a:ext cx="7423710" cy="11591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zh-TW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32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2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sz="3200" b="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32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p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)(</m:t>
                    </m:r>
                    <m:sSup>
                      <m:sSup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p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)%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TW" altLang="zh-TW" sz="32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990" y="4794138"/>
                <a:ext cx="7423710" cy="11591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547954" y="4344095"/>
            <a:ext cx="157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是奇數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43279" y="2159732"/>
            <a:ext cx="157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是偶數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08847" y="748333"/>
                <a:ext cx="4107305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次方計算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3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TW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altLang="zh-TW" sz="3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TW" altLang="en-US" sz="3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endPara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47" y="748333"/>
                <a:ext cx="4107305" cy="656270"/>
              </a:xfrm>
              <a:prstGeom prst="rect">
                <a:avLst/>
              </a:prstGeom>
              <a:blipFill rotWithShape="0">
                <a:blip r:embed="rId4"/>
                <a:stretch>
                  <a:fillRect l="-4606" t="-13084" b="-35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4"/>
          <p:cNvSpPr txBox="1">
            <a:spLocks noGrp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t>Using Recursion</a:t>
            </a:r>
          </a:p>
        </p:txBody>
      </p:sp>
      <p:sp>
        <p:nvSpPr>
          <p:cNvPr id="16896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693143D-6B91-42E9-A093-CF13A1A17A45}" type="slidenum"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kumimoji="0" lang="en-US" altLang="zh-TW" sz="1400" dirty="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964" name="Rectangle 2"/>
              <p:cNvSpPr>
                <a:spLocks noGrp="1" noChangeArrowheads="1"/>
              </p:cNvSpPr>
              <p:nvPr>
                <p:ph type="title" idx="4294967295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dirty="0">
                    <a:ea typeface="新細明體" panose="02020500000000000000" pitchFamily="18" charset="-120"/>
                  </a:rPr>
                  <a:t>Recursive Squaring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Method for 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𝑎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%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cs"/>
                          </a:rPr>
                          <m:t>𝑏</m:t>
                        </m:r>
                      </m:sup>
                    </m:sSup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%</m:t>
                    </m:r>
                  </m:oMath>
                </a14:m>
                <a:r>
                  <a:rPr lang="en-US" altLang="zh-TW" i="1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p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89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blipFill rotWithShape="0">
                <a:blip r:embed="rId2"/>
                <a:stretch>
                  <a:fillRect l="-2353" t="-37234" b="-255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78174" y="1620187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Algorithm </a:t>
            </a:r>
            <a:r>
              <a:rPr lang="en-US" altLang="zh-TW" sz="2400" dirty="0" err="1" smtClean="0">
                <a:solidFill>
                  <a:schemeClr val="tx2"/>
                </a:solidFill>
                <a:ea typeface="新細明體" panose="02020500000000000000" pitchFamily="18" charset="-120"/>
              </a:rPr>
              <a:t>Pow_mod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i="1" dirty="0">
                <a:ea typeface="新細明體" panose="02020500000000000000" pitchFamily="18" charset="-120"/>
              </a:rPr>
              <a:t>, b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, p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):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i="1" dirty="0">
                <a:ea typeface="新細明體" panose="02020500000000000000" pitchFamily="18" charset="-120"/>
              </a:rPr>
              <a:t>      Input: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integers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x,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b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,p          // x=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a%p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i="1" dirty="0">
                <a:ea typeface="新細明體" panose="02020500000000000000" pitchFamily="18" charset="-120"/>
              </a:rPr>
              <a:t>      Output: </a:t>
            </a:r>
            <a:r>
              <a:rPr lang="en-US" altLang="zh-TW" sz="2400" dirty="0">
                <a:ea typeface="新細明體" panose="02020500000000000000" pitchFamily="18" charset="-120"/>
              </a:rPr>
              <a:t>The value </a:t>
            </a:r>
            <a:r>
              <a:rPr lang="en-US" altLang="zh-TW" sz="2400" i="1" dirty="0" err="1" smtClean="0">
                <a:solidFill>
                  <a:srgbClr val="C0000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400" i="1" baseline="30000" dirty="0" err="1">
                <a:solidFill>
                  <a:srgbClr val="C00000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 i="1" baseline="30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i="1" normalizeH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% p</a:t>
            </a:r>
            <a:endParaRPr lang="en-US" altLang="zh-TW" sz="1800" i="1" baseline="300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= 0	</a:t>
            </a:r>
            <a:r>
              <a:rPr lang="en-US" altLang="zh-TW" sz="24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dirty="0">
                <a:ea typeface="新細明體" panose="02020500000000000000" pitchFamily="18" charset="-12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is </a:t>
            </a:r>
            <a:r>
              <a:rPr lang="en-US" altLang="zh-TW" sz="2400" dirty="0">
                <a:ea typeface="新細明體" panose="02020500000000000000" pitchFamily="18" charset="-120"/>
              </a:rPr>
              <a:t>odd </a:t>
            </a:r>
            <a:r>
              <a:rPr lang="en-US" altLang="zh-TW" sz="24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	y  = </a:t>
            </a:r>
            <a:r>
              <a:rPr lang="en-US" altLang="zh-TW" sz="2400" dirty="0" err="1" smtClean="0">
                <a:solidFill>
                  <a:schemeClr val="tx2"/>
                </a:solidFill>
                <a:ea typeface="新細明體" panose="02020500000000000000" pitchFamily="18" charset="-120"/>
              </a:rPr>
              <a:t>Pow_mod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- </a:t>
            </a:r>
            <a:r>
              <a:rPr lang="en-US" altLang="zh-TW" sz="2400" dirty="0">
                <a:ea typeface="新細明體" panose="02020500000000000000" pitchFamily="18" charset="-120"/>
              </a:rPr>
              <a:t>1)</a:t>
            </a:r>
            <a:r>
              <a:rPr lang="en-US" altLang="zh-TW" sz="2400" i="1" dirty="0">
                <a:ea typeface="新細明體" panose="02020500000000000000" pitchFamily="18" charset="-120"/>
              </a:rPr>
              <a:t>/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2,p)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sz="2400" dirty="0">
                <a:ea typeface="新細明體" panose="02020500000000000000" pitchFamily="18" charset="-120"/>
              </a:rPr>
              <a:t>· </a:t>
            </a:r>
            <a:r>
              <a:rPr lang="en-US" altLang="zh-TW" sz="2400" i="1" dirty="0">
                <a:ea typeface="新細明體" panose="02020500000000000000" pitchFamily="18" charset="-120"/>
              </a:rPr>
              <a:t>y </a:t>
            </a:r>
            <a:r>
              <a:rPr lang="en-US" altLang="zh-TW" sz="2400" dirty="0">
                <a:ea typeface="新細明體" panose="02020500000000000000" pitchFamily="18" charset="-120"/>
              </a:rPr>
              <a:t>·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y%p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	y = </a:t>
            </a:r>
            <a:r>
              <a:rPr lang="en-US" altLang="zh-TW" sz="2400" dirty="0" err="1" smtClean="0">
                <a:solidFill>
                  <a:schemeClr val="tx2"/>
                </a:solidFill>
                <a:ea typeface="新細明體" panose="02020500000000000000" pitchFamily="18" charset="-120"/>
              </a:rPr>
              <a:t>Pow_mod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b/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2,p)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i="1" dirty="0">
                <a:ea typeface="新細明體" panose="02020500000000000000" pitchFamily="18" charset="-120"/>
              </a:rPr>
              <a:t>y </a:t>
            </a:r>
            <a:r>
              <a:rPr lang="en-US" altLang="zh-TW" sz="2400" dirty="0">
                <a:ea typeface="新細明體" panose="02020500000000000000" pitchFamily="18" charset="-120"/>
              </a:rPr>
              <a:t>·</a:t>
            </a:r>
            <a:r>
              <a:rPr lang="en-US" altLang="zh-TW" sz="2400" i="1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y%p</a:t>
            </a:r>
            <a:endParaRPr lang="en-US" altLang="zh-TW" sz="2000" i="1" dirty="0">
              <a:ea typeface="新細明體" panose="02020500000000000000" pitchFamily="18" charset="-120"/>
            </a:endParaRPr>
          </a:p>
        </p:txBody>
      </p:sp>
      <p:sp>
        <p:nvSpPr>
          <p:cNvPr id="168966" name="Date Placeholder 5"/>
          <p:cNvSpPr txBox="1">
            <a:spLocks noGrp="1"/>
          </p:cNvSpPr>
          <p:nvPr/>
        </p:nvSpPr>
        <p:spPr bwMode="auto">
          <a:xfrm>
            <a:off x="2209800" y="6248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>
                <a:solidFill>
                  <a:srgbClr val="40458C"/>
                </a:solidFill>
                <a:latin typeface="Tahoma" panose="020B0604030504040204" pitchFamily="34" charset="0"/>
              </a:rPr>
              <a:t>© 2010 Goodrich, Tamassia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/>
              <p:cNvSpPr txBox="1">
                <a:spLocks noChangeArrowheads="1"/>
              </p:cNvSpPr>
              <p:nvPr/>
            </p:nvSpPr>
            <p:spPr bwMode="auto">
              <a:xfrm>
                <a:off x="6735349" y="5275242"/>
                <a:ext cx="5329237" cy="102566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80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8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p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)(</m:t>
                    </m:r>
                    <m:sSup>
                      <m:sSup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p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)%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5349" y="5275242"/>
                <a:ext cx="5329237" cy="1025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/>
              <p:cNvSpPr txBox="1">
                <a:spLocks noChangeArrowheads="1"/>
              </p:cNvSpPr>
              <p:nvPr/>
            </p:nvSpPr>
            <p:spPr bwMode="auto">
              <a:xfrm>
                <a:off x="6732151" y="3864935"/>
                <a:ext cx="5314075" cy="102566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sz="2800" b="0" i="1" kern="100" dirty="0" smtClean="0"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800" kern="100" dirty="0" smtClean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p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)(</m:t>
                    </m:r>
                    <m:sSup>
                      <m:sSup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p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)%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151" y="3864935"/>
                <a:ext cx="5314075" cy="1025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6618122" y="3388437"/>
            <a:ext cx="157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是奇數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646947" y="4855141"/>
            <a:ext cx="157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是偶數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8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33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61358" y="163285"/>
                <a:ext cx="11130642" cy="6460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#include&lt;</a:t>
                </a:r>
                <a:r>
                  <a:rPr lang="en-US" altLang="zh-TW" sz="2400" dirty="0" err="1" smtClean="0"/>
                  <a:t>iostream</a:t>
                </a:r>
                <a:r>
                  <a:rPr lang="en-US" altLang="zh-TW" sz="2400" dirty="0"/>
                  <a:t>&gt;</a:t>
                </a:r>
              </a:p>
              <a:p>
                <a:r>
                  <a:rPr lang="en-US" altLang="zh-TW" sz="2400" dirty="0"/>
                  <a:t>#include&lt;</a:t>
                </a:r>
                <a:r>
                  <a:rPr lang="en-US" altLang="zh-TW" sz="2400" dirty="0" err="1"/>
                  <a:t>cstring</a:t>
                </a:r>
                <a:r>
                  <a:rPr lang="en-US" altLang="zh-TW" sz="2400" dirty="0"/>
                  <a:t>&gt;</a:t>
                </a:r>
              </a:p>
              <a:p>
                <a:r>
                  <a:rPr lang="en-US" altLang="zh-TW" sz="2400" dirty="0"/>
                  <a:t>#include&lt;</a:t>
                </a:r>
                <a:r>
                  <a:rPr lang="en-US" altLang="zh-TW" sz="2400" dirty="0" err="1"/>
                  <a:t>cstdio</a:t>
                </a:r>
                <a:r>
                  <a:rPr lang="en-US" altLang="zh-TW" sz="2400" dirty="0"/>
                  <a:t>&gt;</a:t>
                </a:r>
              </a:p>
              <a:p>
                <a:r>
                  <a:rPr lang="en-US" altLang="zh-TW" sz="2400" dirty="0"/>
                  <a:t>using namespace </a:t>
                </a:r>
                <a:r>
                  <a:rPr lang="en-US" altLang="zh-TW" sz="2400" dirty="0" err="1"/>
                  <a:t>std</a:t>
                </a:r>
                <a:r>
                  <a:rPr lang="en-US" altLang="zh-TW" sz="2400" dirty="0"/>
                  <a:t>;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 err="1"/>
                  <a:t>const</a:t>
                </a:r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int</a:t>
                </a:r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maxn</a:t>
                </a:r>
                <a:r>
                  <a:rPr lang="en-US" altLang="zh-TW" sz="2400" dirty="0"/>
                  <a:t> = 1000 + 5;</a:t>
                </a:r>
              </a:p>
              <a:p>
                <a:r>
                  <a:rPr lang="en-US" altLang="zh-TW" sz="2400" dirty="0" err="1"/>
                  <a:t>typedef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unsigned long 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long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ULL</a:t>
                </a:r>
                <a:r>
                  <a:rPr lang="en-US" altLang="zh-TW" sz="2400" dirty="0"/>
                  <a:t>;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 err="1"/>
                  <a:t>int</a:t>
                </a:r>
                <a:r>
                  <a:rPr lang="en-US" altLang="zh-TW" sz="2400" dirty="0"/>
                  <a:t> f[</a:t>
                </a:r>
                <a:r>
                  <a:rPr lang="en-US" altLang="zh-TW" sz="2400" dirty="0" err="1"/>
                  <a:t>maxn</a:t>
                </a:r>
                <a:r>
                  <a:rPr lang="en-US" altLang="zh-TW" sz="2400" dirty="0"/>
                  <a:t>][</a:t>
                </a:r>
                <a:r>
                  <a:rPr lang="en-US" altLang="zh-TW" sz="2400" dirty="0" err="1"/>
                  <a:t>maxn</a:t>
                </a:r>
                <a:r>
                  <a:rPr lang="en-US" altLang="zh-TW" sz="2400" dirty="0"/>
                  <a:t>*6], period[</a:t>
                </a:r>
                <a:r>
                  <a:rPr lang="en-US" altLang="zh-TW" sz="2400" dirty="0" err="1"/>
                  <a:t>maxn</a:t>
                </a:r>
                <a:r>
                  <a:rPr lang="en-US" altLang="zh-TW" sz="2400" dirty="0" smtClean="0"/>
                  <a:t>];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 array f: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週期表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, array p: 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週期長度</a:t>
                </a:r>
                <a:endParaRPr lang="en-US" altLang="zh-TW" sz="24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r>
                  <a:rPr lang="en-US" altLang="zh-TW" sz="24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pow_mod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(ULL a, ULL b, 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n) </a:t>
                </a:r>
                <a:r>
                  <a:rPr lang="en-US" altLang="zh-TW" sz="2400" dirty="0" smtClean="0"/>
                  <a:t>{</a:t>
                </a:r>
                <a:r>
                  <a:rPr lang="zh-TW" altLang="en-US" sz="2400" dirty="0" smtClean="0"/>
                  <a:t> 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 recursive squaring 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TW" sz="2400" dirty="0" smtClean="0">
                    <a:solidFill>
                      <a:srgbClr val="0070C0"/>
                    </a:solidFill>
                  </a:rPr>
                  <a:t>n</a:t>
                </a:r>
                <a:endParaRPr lang="en-US" altLang="zh-TW" sz="2400" dirty="0"/>
              </a:p>
              <a:p>
                <a:r>
                  <a:rPr lang="en-US" altLang="zh-TW" sz="2400" dirty="0"/>
                  <a:t>  if(!b) return 1</a:t>
                </a:r>
                <a:r>
                  <a:rPr lang="en-US" altLang="zh-TW" sz="2400" dirty="0" smtClean="0"/>
                  <a:t>;                           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 b=0</a:t>
                </a:r>
                <a:endParaRPr lang="en-US" altLang="zh-TW" sz="2400" dirty="0">
                  <a:solidFill>
                    <a:srgbClr val="0070C0"/>
                  </a:solidFill>
                </a:endParaRPr>
              </a:p>
              <a:p>
                <a:r>
                  <a:rPr lang="en-US" altLang="zh-TW" sz="2400" dirty="0"/>
                  <a:t>  </a:t>
                </a:r>
                <a:r>
                  <a:rPr lang="en-US" altLang="zh-TW" sz="2400" dirty="0" err="1"/>
                  <a:t>int</a:t>
                </a:r>
                <a:r>
                  <a:rPr lang="en-US" altLang="zh-TW" sz="2400" dirty="0"/>
                  <a:t> k = </a:t>
                </a:r>
                <a:r>
                  <a:rPr lang="en-US" altLang="zh-TW" sz="2400" dirty="0" err="1"/>
                  <a:t>pow_mod</a:t>
                </a:r>
                <a:r>
                  <a:rPr lang="en-US" altLang="zh-TW" sz="2400" dirty="0"/>
                  <a:t>(a, b/2, n</a:t>
                </a:r>
                <a:r>
                  <a:rPr lang="en-US" altLang="zh-TW" sz="2400" dirty="0" smtClean="0"/>
                  <a:t>);</a:t>
                </a:r>
                <a:r>
                  <a:rPr lang="zh-TW" altLang="en-US" sz="2400" dirty="0" smtClean="0"/>
                  <a:t>   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n</a:t>
                </a:r>
                <a:endParaRPr lang="en-US" altLang="zh-TW" sz="2400" dirty="0"/>
              </a:p>
              <a:p>
                <a:r>
                  <a:rPr lang="en-US" altLang="zh-TW" sz="2400" dirty="0"/>
                  <a:t>  k = k * k % n;</a:t>
                </a:r>
              </a:p>
              <a:p>
                <a:r>
                  <a:rPr lang="en-US" altLang="zh-TW" sz="2400" dirty="0"/>
                  <a:t>  if(b % 2) k = k * a % n</a:t>
                </a:r>
                <a:r>
                  <a:rPr lang="en-US" altLang="zh-TW" sz="2400" dirty="0" smtClean="0"/>
                  <a:t>;             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 b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是奇數</a:t>
                </a:r>
                <a:r>
                  <a:rPr lang="en-US" altLang="zh-TW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en-US" altLang="zh-TW" sz="2400" dirty="0" smtClean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k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要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再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乘以</a:t>
                </a:r>
                <a:r>
                  <a:rPr lang="en-US" altLang="zh-TW" sz="2400" dirty="0" err="1" smtClean="0">
                    <a:solidFill>
                      <a:srgbClr val="0070C0"/>
                    </a:solidFill>
                    <a:ea typeface="+mj-ea"/>
                  </a:rPr>
                  <a:t>a%n</a:t>
                </a:r>
                <a:endParaRPr lang="en-US" altLang="zh-TW" sz="2400" dirty="0">
                  <a:solidFill>
                    <a:srgbClr val="0070C0"/>
                  </a:solidFill>
                  <a:ea typeface="+mj-ea"/>
                </a:endParaRPr>
              </a:p>
              <a:p>
                <a:r>
                  <a:rPr lang="en-US" altLang="zh-TW" sz="2400" dirty="0"/>
                  <a:t>  return k;</a:t>
                </a:r>
              </a:p>
              <a:p>
                <a:r>
                  <a:rPr lang="en-US" altLang="zh-TW" sz="2400" dirty="0"/>
                  <a:t>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8" y="163285"/>
                <a:ext cx="11130642" cy="6460166"/>
              </a:xfrm>
              <a:prstGeom prst="rect">
                <a:avLst/>
              </a:prstGeom>
              <a:blipFill rotWithShape="0">
                <a:blip r:embed="rId2"/>
                <a:stretch>
                  <a:fillRect l="-821" t="-755" b="-2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578993" y="0"/>
            <a:ext cx="2613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11582 Code (1/3)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82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D0A1-0CC3-464B-9673-2E31D50D854D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34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193676" y="1881188"/>
                <a:ext cx="9936779" cy="194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solve(ULL a, ULL b, 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n) </a:t>
                </a:r>
                <a:r>
                  <a:rPr lang="en-US" altLang="zh-TW" sz="2400" dirty="0" smtClean="0"/>
                  <a:t>{</a:t>
                </a:r>
                <a:r>
                  <a:rPr lang="zh-TW" altLang="en-US" sz="2400" dirty="0" smtClean="0"/>
                  <a:t>    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查表</a:t>
                </a:r>
                <a:endParaRPr lang="en-US" altLang="zh-TW" sz="24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400" dirty="0"/>
                  <a:t>  if(a == 0 || n == 1) return 0; </a:t>
                </a:r>
                <a:r>
                  <a:rPr lang="zh-TW" altLang="en-US" sz="2400" dirty="0" smtClean="0"/>
                  <a:t>                                 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</a:t>
                </a:r>
                <a:r>
                  <a:rPr lang="en-US" altLang="zh-TW" sz="2400" dirty="0" smtClean="0"/>
                  <a:t> </a:t>
                </a:r>
                <a:r>
                  <a:rPr lang="zh-TW" altLang="en-US" sz="2400" dirty="0" smtClean="0"/>
                  <a:t> 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檢查特例</a:t>
                </a:r>
                <a:endParaRPr lang="en-US" altLang="zh-TW" sz="24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400" dirty="0"/>
                  <a:t>  </a:t>
                </a:r>
                <a:r>
                  <a:rPr lang="en-US" altLang="zh-TW" sz="2400" dirty="0" err="1"/>
                  <a:t>int</a:t>
                </a:r>
                <a:r>
                  <a:rPr lang="en-US" altLang="zh-TW" sz="2400" dirty="0"/>
                  <a:t> p = </a:t>
                </a:r>
                <a:r>
                  <a:rPr lang="en-US" altLang="zh-TW" sz="2400" dirty="0" err="1"/>
                  <a:t>pow_mod</a:t>
                </a:r>
                <a:r>
                  <a:rPr lang="en-US" altLang="zh-TW" sz="2400" dirty="0"/>
                  <a:t>(a % period[n], b, period[n</a:t>
                </a:r>
                <a:r>
                  <a:rPr lang="en-US" altLang="zh-TW" sz="2400" dirty="0" smtClean="0"/>
                  <a:t>]);</a:t>
                </a:r>
                <a:r>
                  <a:rPr lang="zh-TW" altLang="en-US" sz="2400" dirty="0" smtClean="0"/>
                  <a:t> 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週期第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%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𝑝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sup>
                    </m:sSup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TW" sz="2400" i="1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p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項</a:t>
                </a:r>
                <a:r>
                  <a:rPr lang="zh-TW" altLang="en-US" sz="2400" dirty="0" smtClean="0"/>
                  <a:t> </a:t>
                </a:r>
                <a:endParaRPr lang="en-US" altLang="zh-TW" sz="2400" dirty="0"/>
              </a:p>
              <a:p>
                <a:r>
                  <a:rPr lang="en-US" altLang="zh-TW" sz="2400" dirty="0"/>
                  <a:t>  return f[n][p</a:t>
                </a:r>
                <a:r>
                  <a:rPr lang="en-US" altLang="zh-TW" sz="2400" dirty="0" smtClean="0"/>
                  <a:t>];</a:t>
                </a:r>
                <a:r>
                  <a:rPr lang="zh-TW" altLang="en-US" sz="2400" dirty="0" smtClean="0"/>
                  <a:t>                                                          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查表得值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f[n][p]</a:t>
                </a:r>
                <a:endParaRPr lang="en-US" altLang="zh-TW" sz="2400" dirty="0">
                  <a:solidFill>
                    <a:srgbClr val="0070C0"/>
                  </a:solidFill>
                </a:endParaRPr>
              </a:p>
              <a:p>
                <a:r>
                  <a:rPr lang="en-US" altLang="zh-TW" sz="2400" dirty="0" smtClean="0"/>
                  <a:t>}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76" y="1881188"/>
                <a:ext cx="9936779" cy="1945533"/>
              </a:xfrm>
              <a:prstGeom prst="rect">
                <a:avLst/>
              </a:prstGeom>
              <a:blipFill rotWithShape="0">
                <a:blip r:embed="rId2"/>
                <a:stretch>
                  <a:fillRect l="-982" t="-2821" b="-6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578993" y="0"/>
            <a:ext cx="2613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11582 Code (2/3)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21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D0A1-0CC3-464B-9673-2E31D50D854D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9871" y="117693"/>
            <a:ext cx="1193449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main()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 = 2; n &lt;= 1000; n++) </a:t>
            </a:r>
            <a:r>
              <a:rPr lang="en-US" altLang="zh-TW" sz="2400" dirty="0" smtClean="0"/>
              <a:t>{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建立週期表</a:t>
            </a:r>
            <a:r>
              <a:rPr lang="en-US" altLang="zh-TW" sz="2400" dirty="0" smtClean="0">
                <a:solidFill>
                  <a:srgbClr val="0070C0"/>
                </a:solidFill>
              </a:rPr>
              <a:t>f[n][i]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與週期長度</a:t>
            </a:r>
            <a:r>
              <a:rPr lang="en-US" altLang="zh-TW" sz="2400" dirty="0" smtClean="0">
                <a:solidFill>
                  <a:srgbClr val="0070C0"/>
                </a:solidFill>
              </a:rPr>
              <a:t>period[n]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f[n][0] = 0; f[n][1] = 1;</a:t>
            </a:r>
          </a:p>
          <a:p>
            <a:r>
              <a:rPr lang="en-US" altLang="zh-TW" sz="2400" dirty="0"/>
              <a:t>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2; ; i++) {</a:t>
            </a:r>
          </a:p>
          <a:p>
            <a:r>
              <a:rPr lang="en-US" altLang="zh-TW" sz="2400" dirty="0"/>
              <a:t>      f[n][i] = (f[n][i-1] + f[n][i-2]) % n</a:t>
            </a:r>
            <a:r>
              <a:rPr lang="en-US" altLang="zh-TW" sz="2400" dirty="0" smtClean="0"/>
              <a:t>;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由左至右填入週期表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if(f[n][i-1] == 0 &amp;&amp; f[n][i] == 1) </a:t>
            </a:r>
            <a:r>
              <a:rPr lang="en-US" altLang="zh-TW" sz="2400" dirty="0" smtClean="0"/>
              <a:t>{ period[n</a:t>
            </a:r>
            <a:r>
              <a:rPr lang="en-US" altLang="zh-TW" sz="2400" dirty="0"/>
              <a:t>] = i - </a:t>
            </a:r>
            <a:r>
              <a:rPr lang="en-US" altLang="zh-TW" sz="2400" dirty="0" smtClean="0"/>
              <a:t>1; break; }</a:t>
            </a:r>
            <a:r>
              <a:rPr lang="zh-TW" altLang="en-US" sz="2400" dirty="0" smtClean="0"/>
              <a:t>  </a:t>
            </a:r>
            <a:endParaRPr lang="en-US" altLang="zh-TW" sz="2400" dirty="0" smtClean="0"/>
          </a:p>
          <a:p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                                                                                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找到了</a:t>
            </a:r>
            <a:r>
              <a:rPr lang="en-US" altLang="zh-TW" sz="2400" dirty="0" smtClean="0">
                <a:solidFill>
                  <a:srgbClr val="0070C0"/>
                </a:solidFill>
              </a:rPr>
              <a:t>f[n]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的週期序列與週期長度</a:t>
            </a:r>
            <a:r>
              <a:rPr lang="en-US" altLang="zh-TW" sz="2400" dirty="0" smtClean="0">
                <a:solidFill>
                  <a:srgbClr val="0070C0"/>
                </a:solidFill>
              </a:rPr>
              <a:t>i-1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}</a:t>
            </a:r>
          </a:p>
          <a:p>
            <a:r>
              <a:rPr lang="en-US" altLang="zh-TW" sz="2400" dirty="0"/>
              <a:t>  ULL a, b;</a:t>
            </a:r>
          </a:p>
          <a:p>
            <a:r>
              <a:rPr lang="en-US" altLang="zh-TW" sz="2400" dirty="0"/>
              <a:t>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n, T;</a:t>
            </a:r>
          </a:p>
          <a:p>
            <a:r>
              <a:rPr lang="en-US" altLang="zh-TW" sz="2400" dirty="0"/>
              <a:t>  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 &gt;&gt; T;</a:t>
            </a:r>
          </a:p>
          <a:p>
            <a:r>
              <a:rPr lang="en-US" altLang="zh-TW" sz="2400" dirty="0"/>
              <a:t>  while(T--) 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 &gt;&gt; a &gt;&gt; b &gt;&gt; n;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 &lt;&lt; solve(a, b, n) &lt;&lt; </a:t>
            </a:r>
            <a:r>
              <a:rPr lang="en-US" altLang="zh-TW" sz="2400" dirty="0" smtClean="0"/>
              <a:t>“\n”;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a,b,n</a:t>
            </a:r>
            <a:r>
              <a:rPr lang="en-US" altLang="zh-TW" sz="2400" dirty="0" smtClean="0">
                <a:solidFill>
                  <a:srgbClr val="0070C0"/>
                </a:solidFill>
              </a:rPr>
              <a:t>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查表找答案</a:t>
            </a:r>
            <a:r>
              <a:rPr lang="en-US" altLang="zh-TW" sz="2400" dirty="0" smtClean="0">
                <a:solidFill>
                  <a:srgbClr val="0070C0"/>
                </a:solidFill>
              </a:rPr>
              <a:t>solve(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a,b,n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400" dirty="0" smtClean="0"/>
              <a:t>  }</a:t>
            </a:r>
            <a:endParaRPr lang="en-US" altLang="zh-TW" sz="2400" dirty="0"/>
          </a:p>
          <a:p>
            <a:r>
              <a:rPr lang="en-US" altLang="zh-TW" sz="2400" dirty="0"/>
              <a:t>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578993" y="0"/>
            <a:ext cx="2613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11582 Code (3/3)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53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4578" y="0"/>
            <a:ext cx="299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26283" y="578309"/>
            <a:ext cx="299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4499" y="734139"/>
            <a:ext cx="8349522" cy="1815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3</a:t>
            </a:r>
          </a:p>
          <a:p>
            <a:r>
              <a:rPr lang="en-US" altLang="zh-TW" sz="2800" dirty="0" smtClean="0"/>
              <a:t>1 1 2</a:t>
            </a:r>
          </a:p>
          <a:p>
            <a:r>
              <a:rPr lang="en-US" altLang="zh-TW" sz="2800" dirty="0" smtClean="0"/>
              <a:t>2 3 1000</a:t>
            </a:r>
          </a:p>
          <a:p>
            <a:r>
              <a:rPr lang="en-US" altLang="zh-TW" sz="2800" dirty="0" smtClean="0"/>
              <a:t>18446744073709551615 18446744073709551615 1000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172719" y="1181097"/>
            <a:ext cx="1289154" cy="13849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</a:t>
            </a:r>
          </a:p>
          <a:p>
            <a:r>
              <a:rPr lang="en-US" altLang="zh-TW" sz="2800" dirty="0" smtClean="0"/>
              <a:t>21</a:t>
            </a:r>
          </a:p>
          <a:p>
            <a:r>
              <a:rPr lang="en-US" altLang="zh-TW" sz="2800" dirty="0" smtClean="0"/>
              <a:t>250</a:t>
            </a:r>
            <a:endParaRPr lang="zh-TW" altLang="en-US" sz="2800" dirty="0"/>
          </a:p>
        </p:txBody>
      </p:sp>
      <p:cxnSp>
        <p:nvCxnSpPr>
          <p:cNvPr id="9" name="直線單箭頭接點 8"/>
          <p:cNvCxnSpPr>
            <a:stCxn id="12" idx="1"/>
          </p:cNvCxnSpPr>
          <p:nvPr/>
        </p:nvCxnSpPr>
        <p:spPr>
          <a:xfrm flipH="1" flipV="1">
            <a:off x="738576" y="956147"/>
            <a:ext cx="1104920" cy="6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966516" y="4742771"/>
            <a:ext cx="0" cy="5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843496" y="701420"/>
            <a:ext cx="26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# of Test Cases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848412" y="1126317"/>
            <a:ext cx="114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n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16" idx="1"/>
          </p:cNvCxnSpPr>
          <p:nvPr/>
        </p:nvCxnSpPr>
        <p:spPr>
          <a:xfrm flipH="1">
            <a:off x="1181028" y="1387927"/>
            <a:ext cx="667384" cy="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69819" y="2695161"/>
                <a:ext cx="29069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19" y="2695161"/>
                <a:ext cx="290697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3590833" y="2686914"/>
            <a:ext cx="5122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 smtClean="0"/>
              <a:t> and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/>
              <a:t> will not both be zero.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1794" y="3381908"/>
                <a:ext cx="29069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≤1000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4" y="3381908"/>
                <a:ext cx="290697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19611" y="5234841"/>
                <a:ext cx="7527236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Output: </a:t>
                </a:r>
                <a:r>
                  <a:rPr lang="en-US" altLang="zh-TW" sz="3200" dirty="0" smtClean="0">
                    <a:solidFill>
                      <a:srgbClr val="0070C0"/>
                    </a:solidFill>
                  </a:rPr>
                  <a:t>Fibonacii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</m:e>
                    </m:d>
                    <m:r>
                      <a:rPr lang="en-US" altLang="zh-TW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11" y="5234841"/>
                <a:ext cx="7527236" cy="648191"/>
              </a:xfrm>
              <a:prstGeom prst="rect">
                <a:avLst/>
              </a:prstGeom>
              <a:blipFill rotWithShape="0">
                <a:blip r:embed="rId5"/>
                <a:stretch>
                  <a:fillRect l="-2024" t="-5660" b="-27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33642" y="4032789"/>
                <a:ext cx="106812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Fibonacii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every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42" y="4032789"/>
                <a:ext cx="10681254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484" t="-12632" b="-3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398496" y="4661648"/>
                <a:ext cx="8749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w</a:t>
                </a:r>
                <a:r>
                  <a:rPr lang="en-US" altLang="zh-TW" sz="3200" dirty="0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96" y="4661648"/>
                <a:ext cx="8749553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741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>
            <a:off x="3080657" y="1449388"/>
            <a:ext cx="6995672" cy="2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1839686" y="1881188"/>
            <a:ext cx="8236643" cy="6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8577943" y="2290482"/>
            <a:ext cx="1585471" cy="6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25555" y="1000299"/>
                <a:ext cx="4208846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 smtClean="0">
                    <a:solidFill>
                      <a:srgbClr val="0070C0"/>
                    </a:solidFill>
                  </a:rPr>
                  <a:t>Fibonacii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555" y="1000299"/>
                <a:ext cx="4208846" cy="509178"/>
              </a:xfrm>
              <a:prstGeom prst="rect">
                <a:avLst/>
              </a:prstGeom>
              <a:blipFill rotWithShape="0">
                <a:blip r:embed="rId8"/>
                <a:stretch>
                  <a:fillRect l="-2319" t="-3571" b="-22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日期版面配置區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79DE-633B-437B-A46D-DF60B2A331E5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9" name="頁尾版面配置區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10940"/>
              </p:ext>
            </p:extLst>
          </p:nvPr>
        </p:nvGraphicFramePr>
        <p:xfrm>
          <a:off x="2936828" y="1736387"/>
          <a:ext cx="5934100" cy="648974"/>
        </p:xfrm>
        <a:graphic>
          <a:graphicData uri="http://schemas.openxmlformats.org/drawingml/2006/table">
            <a:tbl>
              <a:tblPr firstRow="1" firstCol="1" bandRow="1"/>
              <a:tblGrid>
                <a:gridCol w="592981"/>
                <a:gridCol w="592981"/>
                <a:gridCol w="592981"/>
                <a:gridCol w="592981"/>
                <a:gridCol w="593696"/>
                <a:gridCol w="593696"/>
                <a:gridCol w="593696"/>
                <a:gridCol w="593696"/>
                <a:gridCol w="593696"/>
                <a:gridCol w="593696"/>
              </a:tblGrid>
              <a:tr h="324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4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921589" y="2632296"/>
          <a:ext cx="5375408" cy="609600"/>
        </p:xfrm>
        <a:graphic>
          <a:graphicData uri="http://schemas.openxmlformats.org/drawingml/2006/table">
            <a:tbl>
              <a:tblPr firstRow="1" firstCol="1" bandRow="1"/>
              <a:tblGrid>
                <a:gridCol w="596867"/>
                <a:gridCol w="596867"/>
                <a:gridCol w="596867"/>
                <a:gridCol w="596867"/>
                <a:gridCol w="597588"/>
                <a:gridCol w="597588"/>
                <a:gridCol w="597588"/>
                <a:gridCol w="597588"/>
                <a:gridCol w="597588"/>
              </a:tblGrid>
              <a:tr h="304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8613"/>
              </p:ext>
            </p:extLst>
          </p:nvPr>
        </p:nvGraphicFramePr>
        <p:xfrm>
          <a:off x="2934998" y="3458659"/>
          <a:ext cx="5400910" cy="60960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922490" y="4282371"/>
          <a:ext cx="5442600" cy="874076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5857" y="898071"/>
            <a:ext cx="48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solidFill>
                  <a:prstClr val="black"/>
                </a:solidFill>
              </a:rPr>
              <a:t>Fibonacii</a:t>
            </a:r>
            <a:r>
              <a:rPr lang="en-US" altLang="zh-TW" sz="3600" dirty="0" smtClean="0">
                <a:solidFill>
                  <a:prstClr val="black"/>
                </a:solidFill>
              </a:rPr>
              <a:t> Number f(i)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25" y="5333307"/>
            <a:ext cx="7236579" cy="92667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438593" y="353153"/>
            <a:ext cx="225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 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16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87390"/>
              </p:ext>
            </p:extLst>
          </p:nvPr>
        </p:nvGraphicFramePr>
        <p:xfrm>
          <a:off x="2936828" y="1736387"/>
          <a:ext cx="5934100" cy="648974"/>
        </p:xfrm>
        <a:graphic>
          <a:graphicData uri="http://schemas.openxmlformats.org/drawingml/2006/table">
            <a:tbl>
              <a:tblPr firstRow="1" firstCol="1" bandRow="1"/>
              <a:tblGrid>
                <a:gridCol w="592981"/>
                <a:gridCol w="592981"/>
                <a:gridCol w="592981"/>
                <a:gridCol w="592981"/>
                <a:gridCol w="593696"/>
                <a:gridCol w="593696"/>
                <a:gridCol w="593696"/>
                <a:gridCol w="593696"/>
                <a:gridCol w="593696"/>
                <a:gridCol w="593696"/>
              </a:tblGrid>
              <a:tr h="324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4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921589" y="2632296"/>
          <a:ext cx="5375408" cy="609600"/>
        </p:xfrm>
        <a:graphic>
          <a:graphicData uri="http://schemas.openxmlformats.org/drawingml/2006/table">
            <a:tbl>
              <a:tblPr firstRow="1" firstCol="1" bandRow="1"/>
              <a:tblGrid>
                <a:gridCol w="596867"/>
                <a:gridCol w="596867"/>
                <a:gridCol w="596867"/>
                <a:gridCol w="596867"/>
                <a:gridCol w="597588"/>
                <a:gridCol w="597588"/>
                <a:gridCol w="597588"/>
                <a:gridCol w="597588"/>
                <a:gridCol w="597588"/>
              </a:tblGrid>
              <a:tr h="304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24206"/>
              </p:ext>
            </p:extLst>
          </p:nvPr>
        </p:nvGraphicFramePr>
        <p:xfrm>
          <a:off x="2934998" y="3458659"/>
          <a:ext cx="5400910" cy="60960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922490" y="4282371"/>
          <a:ext cx="5442600" cy="874076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5857" y="898071"/>
            <a:ext cx="48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solidFill>
                  <a:prstClr val="black"/>
                </a:solidFill>
              </a:rPr>
              <a:t>Fibonacii</a:t>
            </a:r>
            <a:r>
              <a:rPr lang="en-US" altLang="zh-TW" sz="3600" dirty="0" smtClean="0">
                <a:solidFill>
                  <a:prstClr val="black"/>
                </a:solidFill>
              </a:rPr>
              <a:t> Number f(i)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892425" y="5373688"/>
            <a:ext cx="7387772" cy="870857"/>
            <a:chOff x="2322285" y="391886"/>
            <a:chExt cx="7387772" cy="870857"/>
          </a:xfrm>
        </p:grpSpPr>
        <p:sp>
          <p:nvSpPr>
            <p:cNvPr id="13" name="文字方塊 12"/>
            <p:cNvSpPr txBox="1"/>
            <p:nvPr/>
          </p:nvSpPr>
          <p:spPr>
            <a:xfrm>
              <a:off x="2349273" y="508001"/>
              <a:ext cx="2598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a=2, b=3, n=3</a:t>
              </a:r>
              <a:endParaRPr lang="zh-TW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5036454" y="493486"/>
                  <a:ext cx="4673603" cy="606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/>
                    <a:t>f(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a14:m>
                  <a:r>
                    <a:rPr lang="en-US" altLang="zh-TW" sz="3200" dirty="0" smtClean="0"/>
                    <a:t>)%n=</a:t>
                  </a:r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f(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)</a:t>
                  </a:r>
                  <a:r>
                    <a:rPr lang="en-US" altLang="zh-TW" sz="3200" dirty="0" smtClean="0"/>
                    <a:t>%3=</a:t>
                  </a:r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21</a:t>
                  </a:r>
                  <a:r>
                    <a:rPr lang="en-US" altLang="zh-TW" sz="3200" dirty="0" smtClean="0"/>
                    <a:t>%3=0</a:t>
                  </a: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454" y="493486"/>
                  <a:ext cx="4673603" cy="60619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394" t="-9000" b="-3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2322285" y="391886"/>
              <a:ext cx="7184571" cy="8708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438593" y="353153"/>
            <a:ext cx="225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 2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65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BA3-4265-4EFD-97E1-EEB20A975CE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>
                <a:solidFill>
                  <a:prstClr val="black">
                    <a:tint val="75000"/>
                  </a:prstClr>
                </a:solidFill>
              </a:rPr>
              <a:t>UVa 11582 Colossal Fibonacci Numbers!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936828" y="1736387"/>
          <a:ext cx="5934100" cy="648974"/>
        </p:xfrm>
        <a:graphic>
          <a:graphicData uri="http://schemas.openxmlformats.org/drawingml/2006/table">
            <a:tbl>
              <a:tblPr firstRow="1" firstCol="1" bandRow="1"/>
              <a:tblGrid>
                <a:gridCol w="592981"/>
                <a:gridCol w="592981"/>
                <a:gridCol w="592981"/>
                <a:gridCol w="592981"/>
                <a:gridCol w="593696"/>
                <a:gridCol w="593696"/>
                <a:gridCol w="593696"/>
                <a:gridCol w="593696"/>
                <a:gridCol w="593696"/>
                <a:gridCol w="593696"/>
              </a:tblGrid>
              <a:tr h="324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4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921589" y="2632296"/>
          <a:ext cx="5375408" cy="609600"/>
        </p:xfrm>
        <a:graphic>
          <a:graphicData uri="http://schemas.openxmlformats.org/drawingml/2006/table">
            <a:tbl>
              <a:tblPr firstRow="1" firstCol="1" bandRow="1"/>
              <a:tblGrid>
                <a:gridCol w="596867"/>
                <a:gridCol w="596867"/>
                <a:gridCol w="596867"/>
                <a:gridCol w="596867"/>
                <a:gridCol w="597588"/>
                <a:gridCol w="597588"/>
                <a:gridCol w="597588"/>
                <a:gridCol w="597588"/>
                <a:gridCol w="597588"/>
              </a:tblGrid>
              <a:tr h="304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5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97456"/>
              </p:ext>
            </p:extLst>
          </p:nvPr>
        </p:nvGraphicFramePr>
        <p:xfrm>
          <a:off x="2934998" y="3458659"/>
          <a:ext cx="5400910" cy="609600"/>
        </p:xfrm>
        <a:graphic>
          <a:graphicData uri="http://schemas.openxmlformats.org/drawingml/2006/table">
            <a:tbl>
              <a:tblPr firstRow="1" firstCol="1" bandRow="1"/>
              <a:tblGrid>
                <a:gridCol w="599700"/>
                <a:gridCol w="599700"/>
                <a:gridCol w="514728"/>
                <a:gridCol w="684672"/>
                <a:gridCol w="600422"/>
                <a:gridCol w="600422"/>
                <a:gridCol w="600422"/>
                <a:gridCol w="600422"/>
                <a:gridCol w="600422"/>
              </a:tblGrid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4181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28657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46368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59089"/>
              </p:ext>
            </p:extLst>
          </p:nvPr>
        </p:nvGraphicFramePr>
        <p:xfrm>
          <a:off x="2922490" y="4282371"/>
          <a:ext cx="5442600" cy="874076"/>
        </p:xfrm>
        <a:graphic>
          <a:graphicData uri="http://schemas.openxmlformats.org/drawingml/2006/table">
            <a:tbl>
              <a:tblPr firstRow="1" firstCol="1" bandRow="1"/>
              <a:tblGrid>
                <a:gridCol w="591856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  <a:gridCol w="606343"/>
              </a:tblGrid>
              <a:tr h="42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f(i)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75025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121393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196418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317811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514229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832040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1346269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2178309</a:t>
                      </a:r>
                      <a:endParaRPr lang="zh-TW" sz="1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5857" y="898071"/>
            <a:ext cx="48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solidFill>
                  <a:prstClr val="black"/>
                </a:solidFill>
              </a:rPr>
              <a:t>Fibonacii</a:t>
            </a:r>
            <a:r>
              <a:rPr lang="en-US" altLang="zh-TW" sz="3600" dirty="0" smtClean="0">
                <a:solidFill>
                  <a:prstClr val="black"/>
                </a:solidFill>
              </a:rPr>
              <a:t> Number f(i)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892425" y="5373688"/>
            <a:ext cx="8302172" cy="870857"/>
            <a:chOff x="2322285" y="391886"/>
            <a:chExt cx="8302172" cy="870857"/>
          </a:xfrm>
        </p:grpSpPr>
        <p:sp>
          <p:nvSpPr>
            <p:cNvPr id="17" name="文字方塊 16"/>
            <p:cNvSpPr txBox="1"/>
            <p:nvPr/>
          </p:nvSpPr>
          <p:spPr>
            <a:xfrm>
              <a:off x="2349273" y="508001"/>
              <a:ext cx="2598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a=2, b=5, n=5</a:t>
              </a:r>
              <a:endParaRPr lang="zh-TW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036454" y="493486"/>
                  <a:ext cx="5544460" cy="606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 smtClean="0"/>
                    <a:t>f(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a14:m>
                  <a:r>
                    <a:rPr lang="en-US" altLang="zh-TW" sz="3200" dirty="0" smtClean="0"/>
                    <a:t>)%n=</a:t>
                  </a:r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f(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a14:m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)</a:t>
                  </a:r>
                  <a:r>
                    <a:rPr lang="en-US" altLang="zh-TW" sz="3200" dirty="0" smtClean="0"/>
                    <a:t>%5=</a:t>
                  </a:r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2178309</a:t>
                  </a:r>
                  <a:r>
                    <a:rPr lang="en-US" altLang="zh-TW" sz="3200" dirty="0" smtClean="0"/>
                    <a:t>%5=4</a:t>
                  </a: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454" y="493486"/>
                  <a:ext cx="5544460" cy="60619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47" t="-9091" r="-1868" b="-3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2322285" y="391886"/>
              <a:ext cx="8302172" cy="8708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438593" y="353153"/>
            <a:ext cx="225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 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85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64498" y="569626"/>
            <a:ext cx="308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788-FDD7-4286-A563-C5682690A225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94477" y="1528996"/>
            <a:ext cx="1089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fibonacii</a:t>
            </a:r>
            <a:r>
              <a:rPr lang="en-US" altLang="zh-TW" sz="3200" dirty="0" smtClean="0">
                <a:ea typeface="標楷體" panose="03000509000000000000" pitchFamily="65" charset="-120"/>
              </a:rPr>
              <a:t> number f(i)%n</a:t>
            </a:r>
            <a:r>
              <a:rPr lang="zh-TW" altLang="en-US" sz="3200" dirty="0" smtClean="0">
                <a:ea typeface="標楷體" panose="03000509000000000000" pitchFamily="65" charset="-120"/>
              </a:rPr>
              <a:t>具有週期性 </a:t>
            </a:r>
            <a:r>
              <a:rPr lang="en-US" altLang="zh-TW" sz="3200" dirty="0" smtClean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本題的解題關鍵</a:t>
            </a:r>
            <a:r>
              <a:rPr lang="en-US" altLang="zh-TW" sz="3200" dirty="0" smtClean="0">
                <a:ea typeface="標楷體" panose="03000509000000000000" pitchFamily="65" charset="-120"/>
              </a:rPr>
              <a:t>)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6975" y="2266012"/>
            <a:ext cx="7882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fibonacii</a:t>
            </a:r>
            <a:r>
              <a:rPr lang="en-US" altLang="zh-TW" sz="3200" dirty="0" smtClean="0">
                <a:ea typeface="標楷體" panose="03000509000000000000" pitchFamily="65" charset="-120"/>
              </a:rPr>
              <a:t> number f(i)%n</a:t>
            </a:r>
            <a:r>
              <a:rPr lang="zh-TW" altLang="en-US" sz="3200" dirty="0" smtClean="0">
                <a:ea typeface="標楷體" panose="03000509000000000000" pitchFamily="65" charset="-120"/>
              </a:rPr>
              <a:t>週期循環序列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4482" y="2958058"/>
            <a:ext cx="9944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3200" dirty="0">
                <a:ea typeface="標楷體" panose="03000509000000000000" pitchFamily="65" charset="-120"/>
              </a:rPr>
              <a:t>2</a:t>
            </a:r>
            <a:r>
              <a:rPr lang="en-US" altLang="zh-TW" sz="3200" dirty="0" smtClean="0">
                <a:ea typeface="Segoe UI Symbol" panose="020B0502040204020203" pitchFamily="34" charset="0"/>
              </a:rPr>
              <a:t>≤</a:t>
            </a:r>
            <a:r>
              <a:rPr lang="en-US" altLang="zh-TW" sz="3200" dirty="0" smtClean="0">
                <a:ea typeface="標楷體" panose="03000509000000000000" pitchFamily="65" charset="-120"/>
              </a:rPr>
              <a:t>n</a:t>
            </a:r>
            <a:r>
              <a:rPr lang="en-US" altLang="zh-TW" sz="3200" dirty="0" smtClean="0">
                <a:ea typeface="Segoe UI Symbol" panose="020B0502040204020203" pitchFamily="34" charset="0"/>
              </a:rPr>
              <a:t>≤</a:t>
            </a:r>
            <a:r>
              <a:rPr lang="en-US" altLang="zh-TW" sz="3200" dirty="0" smtClean="0">
                <a:ea typeface="標楷體" panose="03000509000000000000" pitchFamily="65" charset="-120"/>
              </a:rPr>
              <a:t>1000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找出所有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fibonacii</a:t>
            </a:r>
            <a:r>
              <a:rPr lang="en-US" altLang="zh-TW" sz="3200" dirty="0" smtClean="0">
                <a:ea typeface="標楷體" panose="03000509000000000000" pitchFamily="65" charset="-120"/>
              </a:rPr>
              <a:t> number f(i)%n</a:t>
            </a:r>
            <a:r>
              <a:rPr lang="zh-TW" altLang="en-US" sz="3200" dirty="0" smtClean="0">
                <a:ea typeface="標楷體" panose="03000509000000000000" pitchFamily="65" charset="-120"/>
              </a:rPr>
              <a:t>週期表</a:t>
            </a:r>
            <a:r>
              <a:rPr lang="en-US" altLang="zh-TW" sz="3200" dirty="0" smtClean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ea typeface="標楷體" panose="03000509000000000000" pitchFamily="65" charset="-120"/>
              </a:rPr>
              <a:t>含週期長度</a:t>
            </a:r>
            <a:r>
              <a:rPr lang="en-US" altLang="zh-TW" sz="3200" dirty="0" smtClean="0">
                <a:ea typeface="標楷體" panose="03000509000000000000" pitchFamily="65" charset="-120"/>
              </a:rPr>
              <a:t>)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03006" y="4030199"/>
                <a:ext cx="8451956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</a:t>
                </a:r>
                <a:r>
                  <a:rPr lang="en-US" altLang="zh-TW" sz="3200" dirty="0" smtClean="0">
                    <a:ea typeface="標楷體" panose="03000509000000000000" pitchFamily="65" charset="-120"/>
                  </a:rPr>
                  <a:t>a, b, n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查週期表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</m:e>
                    </m:d>
                    <m:r>
                      <a:rPr lang="en-US" altLang="zh-TW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答案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06" y="4030199"/>
                <a:ext cx="8451956" cy="648191"/>
              </a:xfrm>
              <a:prstGeom prst="rect">
                <a:avLst/>
              </a:prstGeom>
              <a:blipFill rotWithShape="0">
                <a:blip r:embed="rId2"/>
                <a:stretch>
                  <a:fillRect l="-1659" t="-7547" b="-27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3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A2C8-7C33-4814-84A4-6F5A0CFAE391}" type="datetime1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zh-TW" smtClean="0"/>
              <a:t>UVa 11582 Colossal Fibonacci Numbers!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1974-0CB3-4957-8177-516EB66B018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11226" y="2383155"/>
            <a:ext cx="627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此題的解題重點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11225" y="3413760"/>
            <a:ext cx="841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大整數的計算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要避開計算中發生</a:t>
            </a:r>
            <a:r>
              <a:rPr lang="en-US" altLang="zh-TW" sz="3200" dirty="0" smtClean="0"/>
              <a:t>overflow 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1226" y="4145280"/>
            <a:ext cx="841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如何有效的次方計算</a:t>
            </a:r>
            <a:r>
              <a:rPr lang="en-US" altLang="zh-TW" sz="3200" dirty="0" smtClean="0"/>
              <a:t> 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04545" y="114201"/>
                <a:ext cx="5657215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err="1" smtClean="0">
                    <a:solidFill>
                      <a:srgbClr val="0070C0"/>
                    </a:solidFill>
                  </a:rPr>
                  <a:t>Fibonacii</a:t>
                </a:r>
                <a:r>
                  <a:rPr lang="en-US" altLang="zh-TW" sz="3200" dirty="0" smtClean="0">
                    <a:solidFill>
                      <a:srgbClr val="0070C0"/>
                    </a:solidFill>
                  </a:rPr>
                  <a:t>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</m:e>
                    </m:d>
                    <m:r>
                      <a:rPr lang="en-US" altLang="zh-TW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zh-TW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45" y="114201"/>
                <a:ext cx="5657215" cy="648191"/>
              </a:xfrm>
              <a:prstGeom prst="rect">
                <a:avLst/>
              </a:prstGeom>
              <a:blipFill rotWithShape="0">
                <a:blip r:embed="rId2"/>
                <a:stretch>
                  <a:fillRect l="-2802" t="-5660" b="-27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97579" y="820641"/>
                <a:ext cx="29069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79" y="820641"/>
                <a:ext cx="290697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80034" y="1370228"/>
                <a:ext cx="29069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≤1000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34" y="1370228"/>
                <a:ext cx="290697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9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5_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5_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3204</Words>
  <Application>Microsoft Office PowerPoint</Application>
  <PresentationFormat>寬螢幕</PresentationFormat>
  <Paragraphs>1929</Paragraphs>
  <Slides>35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52" baseType="lpstr">
      <vt:lpstr>CMMI10</vt:lpstr>
      <vt:lpstr>CMR10</vt:lpstr>
      <vt:lpstr>新細明體</vt:lpstr>
      <vt:lpstr>標楷體</vt:lpstr>
      <vt:lpstr>Arial</vt:lpstr>
      <vt:lpstr>Calibri</vt:lpstr>
      <vt:lpstr>Calibri Light</vt:lpstr>
      <vt:lpstr>Cambria Math</vt:lpstr>
      <vt:lpstr>Comic Sans MS</vt:lpstr>
      <vt:lpstr>Segoe UI Symbol</vt:lpstr>
      <vt:lpstr>Tahoma</vt:lpstr>
      <vt:lpstr>Times</vt:lpstr>
      <vt:lpstr>Times New Roman</vt:lpstr>
      <vt:lpstr>Wingdings</vt:lpstr>
      <vt:lpstr>Office 佈景主題</vt:lpstr>
      <vt:lpstr>5_Blueprint</vt:lpstr>
      <vt:lpstr>Equation</vt:lpstr>
      <vt:lpstr>UVa 11582 Colossal Fibonacci Numbers!</vt:lpstr>
      <vt:lpstr>UVa 11582 Colossal Fibonacci Numbers! (Time Limit: 1 second)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Squaring</vt:lpstr>
      <vt:lpstr>Recursive Squaring Method</vt:lpstr>
      <vt:lpstr>Analysis</vt:lpstr>
      <vt:lpstr>PowerPoint 簡報</vt:lpstr>
      <vt:lpstr>PowerPoint 簡報</vt:lpstr>
      <vt:lpstr>Recursive Squaring Method for  Computing 〖(a%p)〗^b%p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11582 Colossal Fibonacci Numbers!</dc:title>
  <dc:creator>鄭進和</dc:creator>
  <cp:lastModifiedBy>chcheng</cp:lastModifiedBy>
  <cp:revision>137</cp:revision>
  <dcterms:created xsi:type="dcterms:W3CDTF">2018-09-23T02:17:16Z</dcterms:created>
  <dcterms:modified xsi:type="dcterms:W3CDTF">2018-11-14T08:21:15Z</dcterms:modified>
</cp:coreProperties>
</file>