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70" r:id="rId6"/>
    <p:sldId id="271" r:id="rId7"/>
    <p:sldId id="272" r:id="rId8"/>
    <p:sldId id="27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881" autoAdjust="0"/>
  </p:normalViewPr>
  <p:slideViewPr>
    <p:cSldViewPr snapToGrid="0" showGuides="1">
      <p:cViewPr varScale="1">
        <p:scale>
          <a:sx n="51" d="100"/>
          <a:sy n="51" d="100"/>
        </p:scale>
        <p:origin x="754" y="43"/>
      </p:cViewPr>
      <p:guideLst/>
    </p:cSldViewPr>
  </p:slideViewPr>
  <p:outlineViewPr>
    <p:cViewPr>
      <p:scale>
        <a:sx n="33" d="100"/>
        <a:sy n="33" d="100"/>
      </p:scale>
      <p:origin x="0" y="-1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EF2AE-13EA-4DB9-9170-791056666CA5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B77F9-0BB6-48F9-BB7F-6F9B3DC53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81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B77F9-0BB6-48F9-BB7F-6F9B3DC5372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51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B77F9-0BB6-48F9-BB7F-6F9B3DC5372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03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4488-D5E4-459E-8FA3-1B2C297889F9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18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176C-8DEB-4990-B93B-7E34229AD07F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46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EAA6-1E09-4C67-BA5B-F76D82193B4C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75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875E-28FA-4240-8785-09F4184AE347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83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6F71-36B8-4FAD-82D3-988966F36D12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08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43D8-1321-47C2-9A8C-F121AB79CBB5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55A3-000B-4278-A18C-52AAAFFB5A10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12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2FDE-6E5D-4FA9-90CC-A4E36F5F1085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97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DD93-971C-41B4-A958-78530F91A3CA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8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A89-78F4-41AD-BDA2-4A9571206558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14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486A-83E2-4B57-BDC4-B7F3E46E6A37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33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31CBE-E3D8-456D-853C-3586A73054E0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EDA8-4D7C-4AB6-B936-8FDD299A3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47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1312 Cricket Field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(NERRC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34521" y="804872"/>
            <a:ext cx="74351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#include&lt;bits/</a:t>
            </a:r>
            <a:r>
              <a:rPr lang="en-US" altLang="zh-TW" sz="2000" dirty="0" err="1" smtClean="0"/>
              <a:t>stdc</a:t>
            </a:r>
            <a:r>
              <a:rPr lang="en-US" altLang="zh-TW" sz="2000" dirty="0" smtClean="0"/>
              <a:t>++.h&gt;</a:t>
            </a:r>
          </a:p>
          <a:p>
            <a:r>
              <a:rPr lang="en-US" altLang="zh-TW" sz="2000" dirty="0" smtClean="0"/>
              <a:t>using namespace </a:t>
            </a:r>
            <a:r>
              <a:rPr lang="en-US" altLang="zh-TW" sz="2000" dirty="0" err="1" smtClean="0"/>
              <a:t>std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T,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h,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y[105],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len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 err="1" smtClean="0"/>
              <a:t>struct</a:t>
            </a:r>
            <a:r>
              <a:rPr lang="en-US" altLang="zh-TW" sz="2000" dirty="0" smtClean="0"/>
              <a:t> point{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x,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y;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x,y</a:t>
            </a:r>
            <a:r>
              <a:rPr lang="en-US" altLang="zh-TW" sz="2000" dirty="0" smtClean="0">
                <a:solidFill>
                  <a:srgbClr val="0070C0"/>
                </a:solidFill>
              </a:rPr>
              <a:t>):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黑點座標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}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a[105];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bool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cmp</a:t>
            </a:r>
            <a:r>
              <a:rPr lang="en-US" altLang="zh-TW" sz="2000" dirty="0" smtClean="0">
                <a:solidFill>
                  <a:srgbClr val="FF0000"/>
                </a:solidFill>
              </a:rPr>
              <a:t>(point a,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point b)</a:t>
            </a:r>
            <a:r>
              <a:rPr lang="en-US" altLang="zh-TW" sz="2000" dirty="0" smtClean="0"/>
              <a:t> {</a:t>
            </a:r>
            <a:r>
              <a:rPr lang="zh-TW" altLang="en-US" sz="2000" dirty="0" smtClean="0"/>
              <a:t>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作為</a:t>
            </a:r>
            <a:r>
              <a:rPr lang="en-US" altLang="zh-TW" sz="2000" dirty="0" smtClean="0">
                <a:solidFill>
                  <a:srgbClr val="0070C0"/>
                </a:solidFill>
              </a:rPr>
              <a:t>x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座標由小至大排序用途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return </a:t>
            </a:r>
            <a:r>
              <a:rPr lang="en-US" altLang="zh-TW" sz="2000" dirty="0" err="1" smtClean="0"/>
              <a:t>a.x</a:t>
            </a:r>
            <a:r>
              <a:rPr lang="en-US" altLang="zh-TW" sz="2000" dirty="0" smtClean="0"/>
              <a:t> &lt; </a:t>
            </a:r>
            <a:r>
              <a:rPr lang="en-US" altLang="zh-TW" sz="2000" dirty="0" err="1" smtClean="0"/>
              <a:t>b.x</a:t>
            </a:r>
            <a:r>
              <a:rPr lang="en-US" altLang="zh-TW" sz="2000" dirty="0" smtClean="0"/>
              <a:t> || (</a:t>
            </a:r>
            <a:r>
              <a:rPr lang="en-US" altLang="zh-TW" sz="2000" dirty="0" err="1" smtClean="0"/>
              <a:t>a.x</a:t>
            </a:r>
            <a:r>
              <a:rPr lang="en-US" altLang="zh-TW" sz="2000" dirty="0" smtClean="0"/>
              <a:t> == </a:t>
            </a:r>
            <a:r>
              <a:rPr lang="en-US" altLang="zh-TW" sz="2000" dirty="0" err="1" smtClean="0"/>
              <a:t>b.x</a:t>
            </a:r>
            <a:r>
              <a:rPr lang="en-US" altLang="zh-TW" sz="2000" dirty="0" smtClean="0"/>
              <a:t> &amp;&amp; </a:t>
            </a:r>
            <a:r>
              <a:rPr lang="en-US" altLang="zh-TW" sz="2000" dirty="0" err="1" smtClean="0"/>
              <a:t>a.y</a:t>
            </a:r>
            <a:r>
              <a:rPr lang="en-US" altLang="zh-TW" sz="2000" dirty="0" smtClean="0"/>
              <a:t> &lt; </a:t>
            </a:r>
            <a:r>
              <a:rPr lang="en-US" altLang="zh-TW" sz="2000" dirty="0" err="1" smtClean="0"/>
              <a:t>b.y</a:t>
            </a:r>
            <a:r>
              <a:rPr lang="en-US" altLang="zh-TW" sz="2000" dirty="0" smtClean="0"/>
              <a:t>);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E494-BCF5-488C-BFDF-508AFE03F4FB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502537" y="241662"/>
            <a:ext cx="1689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UVa</a:t>
            </a:r>
            <a:r>
              <a:rPr lang="en-US" altLang="zh-TW" sz="2400" dirty="0" smtClean="0"/>
              <a:t> 1312 Code (1/3)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85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2323" y="0"/>
            <a:ext cx="11999677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void solve() </a:t>
            </a:r>
            <a:r>
              <a:rPr lang="en-US" altLang="zh-TW" sz="2000" dirty="0" smtClean="0"/>
              <a:t>{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尋找最大的正方形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sort(a,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a+n</a:t>
            </a:r>
            <a:r>
              <a:rPr lang="en-US" altLang="zh-TW" sz="2000" dirty="0" smtClean="0">
                <a:solidFill>
                  <a:srgbClr val="0070C0"/>
                </a:solidFill>
              </a:rPr>
              <a:t>,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cmp</a:t>
            </a:r>
            <a:r>
              <a:rPr lang="en-US" altLang="zh-TW" sz="2000" dirty="0" smtClean="0">
                <a:solidFill>
                  <a:srgbClr val="0070C0"/>
                </a:solidFill>
              </a:rPr>
              <a:t>);  /* x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座標由小到大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排序</a:t>
            </a:r>
            <a:r>
              <a:rPr lang="en-US" altLang="zh-TW" sz="2000" dirty="0" smtClean="0">
                <a:solidFill>
                  <a:srgbClr val="0070C0"/>
                </a:solidFill>
              </a:rPr>
              <a:t>*/         sort(y, y+n+2);  </a:t>
            </a:r>
            <a:r>
              <a:rPr lang="en-US" altLang="zh-TW" sz="2000" dirty="0">
                <a:solidFill>
                  <a:srgbClr val="0070C0"/>
                </a:solidFill>
              </a:rPr>
              <a:t>/* </a:t>
            </a:r>
            <a:r>
              <a:rPr lang="en-US" altLang="zh-TW" sz="2000" dirty="0" smtClean="0">
                <a:solidFill>
                  <a:srgbClr val="0070C0"/>
                </a:solidFill>
              </a:rPr>
              <a:t>y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由小到大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排序</a:t>
            </a:r>
            <a:r>
              <a:rPr lang="en-US" altLang="zh-TW" sz="2000" dirty="0">
                <a:solidFill>
                  <a:srgbClr val="0070C0"/>
                </a:solidFill>
              </a:rPr>
              <a:t>*/ </a:t>
            </a:r>
            <a:endParaRPr lang="en-US" altLang="zh-TW" sz="2000" dirty="0" smtClean="0">
              <a:solidFill>
                <a:srgbClr val="0070C0"/>
              </a:solidFill>
            </a:endParaRP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len</a:t>
            </a:r>
            <a:r>
              <a:rPr lang="en-US" altLang="zh-TW" sz="2000" dirty="0" smtClean="0"/>
              <a:t> = </a:t>
            </a:r>
            <a:r>
              <a:rPr lang="en-US" altLang="zh-TW" sz="2000" dirty="0" smtClean="0">
                <a:solidFill>
                  <a:srgbClr val="FF0000"/>
                </a:solidFill>
              </a:rPr>
              <a:t>unique(y, y+n+2) - y</a:t>
            </a:r>
            <a:r>
              <a:rPr lang="en-US" altLang="zh-TW" sz="2000" dirty="0" smtClean="0"/>
              <a:t>;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len</a:t>
            </a:r>
            <a:r>
              <a:rPr lang="en-US" altLang="zh-TW" sz="2000" dirty="0" smtClean="0">
                <a:solidFill>
                  <a:srgbClr val="0070C0"/>
                </a:solidFill>
              </a:rPr>
              <a:t>: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不同的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座標值個數 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做去除重複後</a:t>
            </a:r>
            <a:r>
              <a:rPr lang="en-US" altLang="zh-TW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y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值的個數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/>
              <a:t>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ansx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ansy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ans</a:t>
            </a:r>
            <a:r>
              <a:rPr lang="en-US" altLang="zh-TW" sz="2000" dirty="0" smtClean="0"/>
              <a:t> = -1, </a:t>
            </a:r>
            <a:r>
              <a:rPr lang="en-US" altLang="zh-TW" sz="2000" dirty="0" err="1" smtClean="0"/>
              <a:t>hh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ww</a:t>
            </a:r>
            <a:r>
              <a:rPr lang="en-US" altLang="zh-TW" sz="2000" dirty="0" smtClean="0"/>
              <a:t>;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ansx,ansy</a:t>
            </a:r>
            <a:r>
              <a:rPr lang="en-US" altLang="zh-TW" sz="2000" dirty="0" smtClean="0">
                <a:solidFill>
                  <a:srgbClr val="0070C0"/>
                </a:solidFill>
              </a:rPr>
              <a:t>):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正方形左下角座標</a:t>
            </a:r>
            <a:r>
              <a:rPr lang="en-US" altLang="zh-TW" sz="2000" dirty="0" smtClean="0">
                <a:solidFill>
                  <a:srgbClr val="0070C0"/>
                </a:solidFill>
              </a:rPr>
              <a:t>,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ans</a:t>
            </a:r>
            <a:r>
              <a:rPr lang="en-US" altLang="zh-TW" sz="2000" dirty="0" smtClean="0">
                <a:solidFill>
                  <a:srgbClr val="0070C0"/>
                </a:solidFill>
              </a:rPr>
              <a:t>: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正方形邊長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for(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i=0; i&lt;</a:t>
            </a:r>
            <a:r>
              <a:rPr lang="en-US" altLang="zh-TW" sz="2000" dirty="0" err="1" smtClean="0"/>
              <a:t>len</a:t>
            </a:r>
            <a:r>
              <a:rPr lang="en-US" altLang="zh-TW" sz="2000" dirty="0" smtClean="0"/>
              <a:t>; i++) {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000" dirty="0" smtClean="0">
                <a:solidFill>
                  <a:srgbClr val="0070C0"/>
                </a:solidFill>
              </a:rPr>
              <a:t>y=y[i]</a:t>
            </a:r>
          </a:p>
          <a:p>
            <a:r>
              <a:rPr lang="en-US" altLang="zh-TW" sz="2000" dirty="0" smtClean="0"/>
              <a:t>        for(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j=i+1; j&lt;</a:t>
            </a:r>
            <a:r>
              <a:rPr lang="en-US" altLang="zh-TW" sz="2000" dirty="0" err="1" smtClean="0"/>
              <a:t>len</a:t>
            </a:r>
            <a:r>
              <a:rPr lang="en-US" altLang="zh-TW" sz="2000" dirty="0" smtClean="0"/>
              <a:t>; </a:t>
            </a:r>
            <a:r>
              <a:rPr lang="en-US" altLang="zh-TW" sz="2000" dirty="0" err="1" smtClean="0"/>
              <a:t>j++</a:t>
            </a:r>
            <a:r>
              <a:rPr lang="en-US" altLang="zh-TW" sz="2000" dirty="0" smtClean="0"/>
              <a:t>) {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000" dirty="0" smtClean="0">
                <a:solidFill>
                  <a:srgbClr val="0070C0"/>
                </a:solidFill>
              </a:rPr>
              <a:t>y=y[j]</a:t>
            </a:r>
            <a:endParaRPr lang="en-US" altLang="zh-TW" sz="2000" dirty="0" smtClean="0"/>
          </a:p>
          <a:p>
            <a:r>
              <a:rPr lang="en-US" altLang="zh-TW" sz="2000" dirty="0" smtClean="0"/>
              <a:t>            </a:t>
            </a:r>
            <a:r>
              <a:rPr lang="en-US" altLang="zh-TW" sz="2000" dirty="0" err="1" smtClean="0"/>
              <a:t>hh</a:t>
            </a:r>
            <a:r>
              <a:rPr lang="en-US" altLang="zh-TW" sz="2000" dirty="0" smtClean="0"/>
              <a:t> = y[j] - y[i];  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hh</a:t>
            </a:r>
            <a:r>
              <a:rPr lang="en-US" altLang="zh-TW" sz="2000" dirty="0" smtClean="0">
                <a:solidFill>
                  <a:srgbClr val="0070C0"/>
                </a:solidFill>
              </a:rPr>
              <a:t>: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000" dirty="0" smtClean="0">
                <a:solidFill>
                  <a:srgbClr val="0070C0"/>
                </a:solidFill>
              </a:rPr>
              <a:t>y=y[i]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到水平線</a:t>
            </a:r>
            <a:r>
              <a:rPr lang="en-US" altLang="zh-TW" sz="2000" dirty="0" smtClean="0">
                <a:solidFill>
                  <a:srgbClr val="0070C0"/>
                </a:solidFill>
              </a:rPr>
              <a:t>y=y[j]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間矩形的高度</a:t>
            </a:r>
          </a:p>
          <a:p>
            <a:r>
              <a:rPr lang="zh-TW" altLang="en-US" sz="2000" dirty="0" smtClean="0"/>
              <a:t>        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cur_x</a:t>
            </a:r>
            <a:r>
              <a:rPr lang="en-US" altLang="zh-TW" sz="2000" dirty="0" smtClean="0"/>
              <a:t> = 0;      </a:t>
            </a:r>
            <a:r>
              <a:rPr lang="zh-TW" altLang="en-US" sz="2000" dirty="0" smtClean="0"/>
              <a:t>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現在的掃描垂線</a:t>
            </a:r>
            <a:r>
              <a:rPr lang="en-US" altLang="zh-TW" sz="2000" dirty="0" smtClean="0">
                <a:solidFill>
                  <a:srgbClr val="0070C0"/>
                </a:solidFill>
              </a:rPr>
              <a:t>x=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cur_x</a:t>
            </a:r>
            <a:r>
              <a:rPr lang="en-US" altLang="zh-TW" sz="2000" dirty="0" smtClean="0">
                <a:solidFill>
                  <a:srgbClr val="0070C0"/>
                </a:solidFill>
              </a:rPr>
              <a:t>,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000" dirty="0" smtClean="0">
                <a:solidFill>
                  <a:srgbClr val="0070C0"/>
                </a:solidFill>
              </a:rPr>
              <a:t>y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  <a:r>
              <a:rPr lang="en-US" altLang="zh-TW" sz="2000" dirty="0" smtClean="0">
                <a:solidFill>
                  <a:srgbClr val="0070C0"/>
                </a:solidFill>
              </a:rPr>
              <a:t>(x=0)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    for 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k=0; k&lt;n; k++) {</a:t>
            </a:r>
            <a:r>
              <a:rPr lang="zh-TW" altLang="en-US" sz="2000" dirty="0" smtClean="0"/>
              <a:t>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黑點從左</a:t>
            </a:r>
            <a:r>
              <a:rPr lang="en-US" altLang="zh-TW" sz="2000" dirty="0" smtClean="0">
                <a:solidFill>
                  <a:srgbClr val="0070C0"/>
                </a:solidFill>
              </a:rPr>
              <a:t>x=a[0].x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至右</a:t>
            </a:r>
            <a:r>
              <a:rPr lang="en-US" altLang="zh-TW" sz="2000" dirty="0" smtClean="0">
                <a:solidFill>
                  <a:srgbClr val="0070C0"/>
                </a:solidFill>
              </a:rPr>
              <a:t>x=a[n-1].x</a:t>
            </a:r>
          </a:p>
          <a:p>
            <a:r>
              <a:rPr lang="en-US" altLang="zh-TW" sz="2000" dirty="0" smtClean="0"/>
              <a:t>                if((a[k].y &lt;= y[i] || a[k].y &gt;= y[j])) continue;  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olidFill>
                  <a:srgbClr val="0070C0"/>
                </a:solidFill>
              </a:rPr>
              <a:t>// a[k]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000" dirty="0" smtClean="0">
                <a:solidFill>
                  <a:srgbClr val="0070C0"/>
                </a:solidFill>
              </a:rPr>
              <a:t>y=y[i]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000" dirty="0" smtClean="0">
                <a:solidFill>
                  <a:srgbClr val="0070C0"/>
                </a:solidFill>
              </a:rPr>
              <a:t>y=y[j]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的區間外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被排除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                </a:t>
            </a:r>
            <a:r>
              <a:rPr lang="en-US" altLang="zh-TW" sz="2000" dirty="0" err="1" smtClean="0"/>
              <a:t>ww</a:t>
            </a:r>
            <a:r>
              <a:rPr lang="en-US" altLang="zh-TW" sz="2000" dirty="0" smtClean="0"/>
              <a:t> = a[k].x - </a:t>
            </a:r>
            <a:r>
              <a:rPr lang="en-US" altLang="zh-TW" sz="2000" dirty="0" err="1" smtClean="0"/>
              <a:t>cur_x</a:t>
            </a:r>
            <a:r>
              <a:rPr lang="en-US" altLang="zh-TW" sz="2000" dirty="0" smtClean="0"/>
              <a:t>;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ww</a:t>
            </a:r>
            <a:r>
              <a:rPr lang="en-US" altLang="zh-TW" sz="2000" dirty="0" smtClean="0">
                <a:solidFill>
                  <a:srgbClr val="0070C0"/>
                </a:solidFill>
              </a:rPr>
              <a:t>: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目前小區域矩形的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寬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</a:p>
          <a:p>
            <a:r>
              <a:rPr lang="zh-TW" altLang="en-US" sz="2000" dirty="0" smtClean="0"/>
              <a:t>                </a:t>
            </a:r>
            <a:r>
              <a:rPr lang="en-US" altLang="zh-TW" sz="2000" dirty="0" err="1" smtClean="0"/>
              <a:t>ww</a:t>
            </a:r>
            <a:r>
              <a:rPr lang="en-US" altLang="zh-TW" sz="2000" dirty="0" smtClean="0"/>
              <a:t> = min(</a:t>
            </a:r>
            <a:r>
              <a:rPr lang="en-US" altLang="zh-TW" sz="2000" dirty="0" err="1" smtClean="0"/>
              <a:t>ww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hh</a:t>
            </a:r>
            <a:r>
              <a:rPr lang="en-US" altLang="zh-TW" sz="2000" dirty="0" smtClean="0"/>
              <a:t>);   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olidFill>
                  <a:srgbClr val="0070C0"/>
                </a:solidFill>
              </a:rPr>
              <a:t>//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ww</a:t>
            </a:r>
            <a:r>
              <a:rPr lang="en-US" altLang="zh-TW" sz="2000" dirty="0" smtClean="0">
                <a:solidFill>
                  <a:srgbClr val="0070C0"/>
                </a:solidFill>
              </a:rPr>
              <a:t>:</a:t>
            </a:r>
            <a:r>
              <a:rPr lang="zh-TW" altLang="en-US" sz="2000" dirty="0" smtClean="0">
                <a:solidFill>
                  <a:srgbClr val="0070C0"/>
                </a:solidFill>
              </a:rPr>
              <a:t>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設定為小區域內最大正方形的邊長</a:t>
            </a:r>
          </a:p>
          <a:p>
            <a:r>
              <a:rPr lang="zh-TW" altLang="en-US" sz="2000" dirty="0" smtClean="0"/>
              <a:t>                </a:t>
            </a:r>
            <a:r>
              <a:rPr lang="en-US" altLang="zh-TW" sz="2000" dirty="0" smtClean="0"/>
              <a:t>if(</a:t>
            </a:r>
            <a:r>
              <a:rPr lang="en-US" altLang="zh-TW" sz="2000" dirty="0" err="1" smtClean="0"/>
              <a:t>ans</a:t>
            </a:r>
            <a:r>
              <a:rPr lang="en-US" altLang="zh-TW" sz="2000" dirty="0" smtClean="0"/>
              <a:t> &lt; </a:t>
            </a:r>
            <a:r>
              <a:rPr lang="en-US" altLang="zh-TW" sz="2000" dirty="0" err="1" smtClean="0"/>
              <a:t>ww</a:t>
            </a:r>
            <a:r>
              <a:rPr lang="en-US" altLang="zh-TW" sz="2000" dirty="0" smtClean="0"/>
              <a:t>) { </a:t>
            </a:r>
            <a:r>
              <a:rPr lang="en-US" altLang="zh-TW" sz="2000" dirty="0" err="1" smtClean="0"/>
              <a:t>ansx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cur_x</a:t>
            </a:r>
            <a:r>
              <a:rPr lang="en-US" altLang="zh-TW" sz="2000" dirty="0" smtClean="0"/>
              <a:t>; </a:t>
            </a:r>
            <a:r>
              <a:rPr lang="en-US" altLang="zh-TW" sz="2000" dirty="0" err="1" smtClean="0"/>
              <a:t>ansy</a:t>
            </a:r>
            <a:r>
              <a:rPr lang="en-US" altLang="zh-TW" sz="2000" dirty="0" smtClean="0"/>
              <a:t> = y[i]; </a:t>
            </a:r>
            <a:r>
              <a:rPr lang="en-US" altLang="zh-TW" sz="2000" dirty="0" err="1" smtClean="0"/>
              <a:t>ans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ww</a:t>
            </a:r>
            <a:r>
              <a:rPr lang="en-US" altLang="zh-TW" sz="2000" dirty="0" smtClean="0"/>
              <a:t>; }</a:t>
            </a:r>
            <a:r>
              <a:rPr lang="zh-TW" altLang="en-US" sz="2000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如果目前的正方形邊長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</a:rPr>
              <a:t>ww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en-US" altLang="zh-TW" dirty="0" err="1" smtClean="0"/>
              <a:t>cur_x</a:t>
            </a:r>
            <a:r>
              <a:rPr lang="en-US" altLang="zh-TW" dirty="0" smtClean="0"/>
              <a:t> </a:t>
            </a:r>
            <a:r>
              <a:rPr lang="en-US" altLang="zh-TW" dirty="0"/>
              <a:t>= a[k].x;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</a:t>
            </a:r>
            <a:r>
              <a:rPr lang="en-US" altLang="zh-TW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//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則更新正方形位置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</a:rPr>
              <a:t>ansx,ansy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與邊長</a:t>
            </a:r>
            <a:r>
              <a:rPr lang="en-US" altLang="zh-TW" dirty="0" err="1" smtClean="0">
                <a:solidFill>
                  <a:srgbClr val="0070C0"/>
                </a:solidFill>
              </a:rPr>
              <a:t>ans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sz="2000" dirty="0" smtClean="0"/>
              <a:t>             }       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設定下一條垂直掃描線為</a:t>
            </a:r>
            <a:r>
              <a:rPr lang="en-US" altLang="zh-TW" sz="2000" dirty="0" smtClean="0">
                <a:solidFill>
                  <a:srgbClr val="0070C0"/>
                </a:solidFill>
              </a:rPr>
              <a:t>x=a[k].x</a:t>
            </a:r>
          </a:p>
          <a:p>
            <a:r>
              <a:rPr lang="en-US" altLang="zh-TW" sz="2000" dirty="0" smtClean="0"/>
              <a:t>            </a:t>
            </a:r>
            <a:r>
              <a:rPr lang="en-US" altLang="zh-TW" sz="2000" dirty="0" err="1" smtClean="0"/>
              <a:t>ww</a:t>
            </a:r>
            <a:r>
              <a:rPr lang="en-US" altLang="zh-TW" sz="2000" dirty="0" smtClean="0"/>
              <a:t> = w - </a:t>
            </a:r>
            <a:r>
              <a:rPr lang="en-US" altLang="zh-TW" sz="2000" dirty="0" err="1" smtClean="0"/>
              <a:t>cur_x</a:t>
            </a:r>
            <a:r>
              <a:rPr lang="en-US" altLang="zh-TW" sz="2000" dirty="0" smtClean="0"/>
              <a:t>;  </a:t>
            </a:r>
            <a:r>
              <a:rPr lang="en-US" altLang="zh-TW" sz="2000" dirty="0" err="1" smtClean="0"/>
              <a:t>ww</a:t>
            </a:r>
            <a:r>
              <a:rPr lang="en-US" altLang="zh-TW" sz="2000" dirty="0" smtClean="0"/>
              <a:t> = min(</a:t>
            </a:r>
            <a:r>
              <a:rPr lang="en-US" altLang="zh-TW" sz="2000" dirty="0" err="1" smtClean="0"/>
              <a:t>ww,hh</a:t>
            </a:r>
            <a:r>
              <a:rPr lang="en-US" altLang="zh-TW" sz="2000" dirty="0" smtClean="0"/>
              <a:t>);            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處理掃描區間</a:t>
            </a:r>
            <a:r>
              <a:rPr lang="en-US" altLang="zh-TW" sz="2000" dirty="0" smtClean="0">
                <a:solidFill>
                  <a:srgbClr val="0070C0"/>
                </a:solidFill>
              </a:rPr>
              <a:t>x=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cur_x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2000" dirty="0" smtClean="0">
                <a:solidFill>
                  <a:srgbClr val="0070C0"/>
                </a:solidFill>
              </a:rPr>
              <a:t>x=w</a:t>
            </a:r>
          </a:p>
          <a:p>
            <a:r>
              <a:rPr lang="en-US" altLang="zh-TW" sz="2000" dirty="0" smtClean="0"/>
              <a:t>            if(</a:t>
            </a:r>
            <a:r>
              <a:rPr lang="en-US" altLang="zh-TW" sz="2000" dirty="0" err="1" smtClean="0"/>
              <a:t>ans</a:t>
            </a:r>
            <a:r>
              <a:rPr lang="en-US" altLang="zh-TW" sz="2000" dirty="0" smtClean="0"/>
              <a:t> &lt; </a:t>
            </a:r>
            <a:r>
              <a:rPr lang="en-US" altLang="zh-TW" sz="2000" dirty="0" err="1" smtClean="0"/>
              <a:t>ww</a:t>
            </a:r>
            <a:r>
              <a:rPr lang="en-US" altLang="zh-TW" sz="2000" dirty="0" smtClean="0"/>
              <a:t>) {  </a:t>
            </a:r>
            <a:r>
              <a:rPr lang="en-US" altLang="zh-TW" sz="2000" dirty="0" err="1" smtClean="0"/>
              <a:t>ansx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cur_x</a:t>
            </a:r>
            <a:r>
              <a:rPr lang="en-US" altLang="zh-TW" sz="2000" dirty="0" smtClean="0"/>
              <a:t>; </a:t>
            </a:r>
            <a:r>
              <a:rPr lang="en-US" altLang="zh-TW" sz="2000" dirty="0" err="1" smtClean="0"/>
              <a:t>ansy</a:t>
            </a:r>
            <a:r>
              <a:rPr lang="en-US" altLang="zh-TW" sz="2000" dirty="0" smtClean="0"/>
              <a:t> = y[i]; </a:t>
            </a:r>
            <a:r>
              <a:rPr lang="en-US" altLang="zh-TW" sz="2000" dirty="0" err="1" smtClean="0"/>
              <a:t>ans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ww</a:t>
            </a:r>
            <a:r>
              <a:rPr lang="en-US" altLang="zh-TW" sz="2000" dirty="0" smtClean="0"/>
              <a:t>; }  </a:t>
            </a:r>
            <a:r>
              <a:rPr lang="en-US" altLang="zh-TW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//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正方形位置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ansx,ansy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與邊長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ans</a:t>
            </a:r>
            <a:endParaRPr lang="en-US" altLang="zh-TW" sz="2000" dirty="0" smtClean="0"/>
          </a:p>
          <a:p>
            <a:r>
              <a:rPr lang="en-US" altLang="zh-TW" sz="2000" dirty="0" smtClean="0"/>
              <a:t>        }</a:t>
            </a:r>
          </a:p>
          <a:p>
            <a:r>
              <a:rPr lang="en-US" altLang="zh-TW" sz="2000" dirty="0" smtClean="0"/>
              <a:t>    }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printf</a:t>
            </a:r>
            <a:r>
              <a:rPr lang="en-US" altLang="zh-TW" sz="2000" dirty="0" smtClean="0"/>
              <a:t>(“%d %d %d\n”,</a:t>
            </a:r>
            <a:r>
              <a:rPr lang="en-US" altLang="zh-TW" sz="2000" dirty="0" err="1" smtClean="0"/>
              <a:t>ansx,ansy,ans</a:t>
            </a:r>
            <a:r>
              <a:rPr lang="en-US" altLang="zh-TW" sz="2000" dirty="0" smtClean="0"/>
              <a:t>);</a:t>
            </a:r>
            <a:r>
              <a:rPr lang="zh-TW" altLang="en-US" sz="2000" dirty="0" smtClean="0"/>
              <a:t>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輸出答案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正方形左下角座標</a:t>
            </a:r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ansx,ansy</a:t>
            </a:r>
            <a:r>
              <a:rPr lang="en-US" altLang="zh-TW" sz="2000" dirty="0" smtClean="0">
                <a:solidFill>
                  <a:srgbClr val="0070C0"/>
                </a:solidFill>
              </a:rPr>
              <a:t>)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與邊長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ans</a:t>
            </a:r>
            <a:endParaRPr lang="en-US" altLang="zh-TW" sz="2000" dirty="0" smtClean="0">
              <a:solidFill>
                <a:srgbClr val="0070C0"/>
              </a:solidFill>
            </a:endParaRPr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    </a:t>
            </a:r>
            <a:r>
              <a:rPr lang="en-US" altLang="zh-TW" sz="2000" dirty="0" smtClean="0"/>
              <a:t>if(T) </a:t>
            </a:r>
            <a:r>
              <a:rPr lang="en-US" altLang="zh-TW" sz="2000" dirty="0" err="1" smtClean="0"/>
              <a:t>printf</a:t>
            </a:r>
            <a:r>
              <a:rPr lang="en-US" altLang="zh-TW" sz="2000" dirty="0" smtClean="0"/>
              <a:t>("\n");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89B4-D555-40BE-BB4A-4E750A17F15C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502537" y="241662"/>
            <a:ext cx="1689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UVa</a:t>
            </a:r>
            <a:r>
              <a:rPr lang="en-US" altLang="zh-TW" sz="2400" dirty="0" smtClean="0"/>
              <a:t> 1312 Code (2/3)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60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3514" y="584002"/>
            <a:ext cx="11570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main()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// </a:t>
            </a:r>
            <a:r>
              <a:rPr lang="en-US" altLang="zh-TW" dirty="0" err="1" smtClean="0"/>
              <a:t>freopen</a:t>
            </a:r>
            <a:r>
              <a:rPr lang="en-US" altLang="zh-TW" dirty="0" smtClean="0"/>
              <a:t>("1312.in","r",stdin);</a:t>
            </a:r>
          </a:p>
          <a:p>
            <a:r>
              <a:rPr lang="en-US" altLang="zh-TW" dirty="0" smtClean="0"/>
              <a:t>    // </a:t>
            </a:r>
            <a:r>
              <a:rPr lang="en-US" altLang="zh-TW" dirty="0" err="1" smtClean="0"/>
              <a:t>freopen</a:t>
            </a:r>
            <a:r>
              <a:rPr lang="en-US" altLang="zh-TW" dirty="0" smtClean="0"/>
              <a:t>("1312.out","w",stdout);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("%</a:t>
            </a:r>
            <a:r>
              <a:rPr lang="en-US" altLang="zh-TW" dirty="0" err="1" smtClean="0"/>
              <a:t>d",&amp;T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while(T--) 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("%</a:t>
            </a:r>
            <a:r>
              <a:rPr lang="en-US" altLang="zh-TW" dirty="0" err="1" smtClean="0"/>
              <a:t>d%d%d</a:t>
            </a:r>
            <a:r>
              <a:rPr lang="en-US" altLang="zh-TW" dirty="0" smtClean="0"/>
              <a:t>",&amp;</a:t>
            </a:r>
            <a:r>
              <a:rPr lang="en-US" altLang="zh-TW" dirty="0" err="1" smtClean="0"/>
              <a:t>n,&amp;w,&amp;h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i=0;i&lt;</a:t>
            </a:r>
            <a:r>
              <a:rPr lang="en-US" altLang="zh-TW" dirty="0" err="1" smtClean="0"/>
              <a:t>n;i</a:t>
            </a:r>
            <a:r>
              <a:rPr lang="en-US" altLang="zh-TW" dirty="0" smtClean="0"/>
              <a:t>++) { 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(“%</a:t>
            </a:r>
            <a:r>
              <a:rPr lang="en-US" altLang="zh-TW" dirty="0" err="1" smtClean="0"/>
              <a:t>d%d</a:t>
            </a:r>
            <a:r>
              <a:rPr lang="en-US" altLang="zh-TW" dirty="0" smtClean="0"/>
              <a:t>”,&amp;a[i].</a:t>
            </a:r>
            <a:r>
              <a:rPr lang="en-US" altLang="zh-TW" dirty="0" err="1" smtClean="0"/>
              <a:t>x,&amp;a</a:t>
            </a:r>
            <a:r>
              <a:rPr lang="en-US" altLang="zh-TW" dirty="0" smtClean="0"/>
              <a:t>[i].y); y[i] = a[i].y; }  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dirty="0" smtClean="0">
                <a:solidFill>
                  <a:srgbClr val="0070C0"/>
                </a:solidFill>
              </a:rPr>
              <a:t>y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存水平線</a:t>
            </a:r>
            <a:r>
              <a:rPr lang="en-US" altLang="zh-TW" dirty="0" smtClean="0">
                <a:solidFill>
                  <a:srgbClr val="0070C0"/>
                </a:solidFill>
              </a:rPr>
              <a:t>y=y[i]</a:t>
            </a:r>
          </a:p>
          <a:p>
            <a:r>
              <a:rPr lang="en-US" altLang="zh-TW" dirty="0" smtClean="0"/>
              <a:t>        y[n] = 0; y[n+1] = h; </a:t>
            </a:r>
            <a:r>
              <a:rPr lang="zh-TW" altLang="en-US" dirty="0" smtClean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//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條水平線</a:t>
            </a:r>
            <a:r>
              <a:rPr lang="en-US" altLang="zh-TW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y=0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y=h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，如果重複也無妨，後面會去除重複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靠</a:t>
            </a:r>
            <a:r>
              <a:rPr lang="en-US" altLang="zh-TW" dirty="0" smtClean="0">
                <a:solidFill>
                  <a:srgbClr val="0070C0"/>
                </a:solidFill>
              </a:rPr>
              <a:t>unique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函數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        </a:t>
            </a:r>
            <a:r>
              <a:rPr lang="en-US" altLang="zh-TW" dirty="0" smtClean="0">
                <a:solidFill>
                  <a:srgbClr val="FF0000"/>
                </a:solidFill>
              </a:rPr>
              <a:t>solve();  </a:t>
            </a:r>
            <a:r>
              <a:rPr lang="zh-TW" altLang="en-US" dirty="0" smtClean="0">
                <a:solidFill>
                  <a:srgbClr val="FF0000"/>
                </a:solidFill>
              </a:rPr>
              <a:t>                     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求解</a:t>
            </a:r>
            <a:endParaRPr lang="en-US" altLang="zh-TW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84A-912D-4738-B908-91C80B62EB2A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502537" y="241662"/>
            <a:ext cx="1689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UVa</a:t>
            </a:r>
            <a:r>
              <a:rPr lang="en-US" altLang="zh-TW" sz="2400" dirty="0" smtClean="0"/>
              <a:t> 1312 Code (3/3)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168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1628" y="169183"/>
            <a:ext cx="10515600" cy="774127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1312 Cricket Field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C152-B61B-4CE8-B1B8-F2120C7704D7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22514" y="1005840"/>
            <a:ext cx="10685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有一位國王想在他的花園裡蓋一個正方形的板球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場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他的花園左下角與右上角座標分別為</a:t>
            </a:r>
            <a:r>
              <a:rPr lang="en-US" altLang="zh-TW" sz="2800" dirty="0" smtClean="0">
                <a:ea typeface="標楷體" panose="03000509000000000000" pitchFamily="65" charset="-120"/>
              </a:rPr>
              <a:t>(0,0)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800" dirty="0" smtClean="0">
                <a:ea typeface="標楷體" panose="03000509000000000000" pitchFamily="65" charset="-120"/>
              </a:rPr>
              <a:t>(W,H),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花園中種有</a:t>
            </a:r>
            <a:r>
              <a:rPr lang="en-US" altLang="zh-TW" sz="2800" dirty="0" smtClean="0">
                <a:ea typeface="標楷體" panose="03000509000000000000" pitchFamily="65" charset="-120"/>
              </a:rPr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棵樹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樹位置的</a:t>
            </a:r>
            <a:r>
              <a:rPr lang="en-US" altLang="zh-TW" sz="2800" dirty="0" smtClean="0">
                <a:ea typeface="標楷體" panose="03000509000000000000" pitchFamily="65" charset="-120"/>
              </a:rPr>
              <a:t>x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800" dirty="0" smtClean="0">
                <a:ea typeface="標楷體" panose="03000509000000000000" pitchFamily="65" charset="-120"/>
              </a:rPr>
              <a:t>y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座標都是整數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國王要求的板球場內不可以有樹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但樹在板球場邊上是許可的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並下令不可以因蓋板球場而把樹移走或砍掉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同時要求正方形的板球場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最大。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48641" y="3500846"/>
            <a:ext cx="10149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寫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一個程式幫忙找最大的正方形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輸出它的左下角座標</a:t>
            </a:r>
            <a:r>
              <a:rPr lang="en-US" altLang="zh-TW" sz="2800" dirty="0"/>
              <a:t>(</a:t>
            </a:r>
            <a:r>
              <a:rPr lang="en-US" altLang="zh-TW" sz="2800" dirty="0" err="1"/>
              <a:t>x,y</a:t>
            </a:r>
            <a:r>
              <a:rPr lang="en-US" altLang="zh-TW" sz="2800" dirty="0"/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與邊長。如果有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多數解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則輸出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&lt;</a:t>
            </a:r>
            <a:r>
              <a:rPr lang="en-US" altLang="zh-TW" sz="2800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y,x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&gt;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字典序最小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的一組解。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8984" y="4584357"/>
            <a:ext cx="481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800" dirty="0"/>
              <a:t>(1 ≤ W, H ≤ </a:t>
            </a:r>
            <a:r>
              <a:rPr lang="en-US" altLang="zh-TW" sz="2800" dirty="0" smtClean="0"/>
              <a:t>10000, </a:t>
            </a:r>
            <a:r>
              <a:rPr lang="en-US" altLang="zh-TW" sz="2800" dirty="0"/>
              <a:t>0 ≤ N ≤ 100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73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916678" y="3435435"/>
            <a:ext cx="1445172" cy="108898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358881" y="3441514"/>
            <a:ext cx="1457594" cy="1074016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823224" y="2359524"/>
            <a:ext cx="2862383" cy="216664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8405"/>
              </p:ext>
            </p:extLst>
          </p:nvPr>
        </p:nvGraphicFramePr>
        <p:xfrm>
          <a:off x="3921754" y="2367384"/>
          <a:ext cx="7195130" cy="3752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</a:tblGrid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89403" y="0"/>
            <a:ext cx="266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525681" y="381279"/>
            <a:ext cx="320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363" y="674557"/>
            <a:ext cx="2398426" cy="501675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7 10 7</a:t>
            </a:r>
          </a:p>
          <a:p>
            <a:r>
              <a:rPr lang="en-US" altLang="zh-TW" sz="3200" dirty="0" smtClean="0"/>
              <a:t>3 2</a:t>
            </a:r>
          </a:p>
          <a:p>
            <a:r>
              <a:rPr lang="en-US" altLang="zh-TW" sz="3200" dirty="0" smtClean="0"/>
              <a:t>4 2</a:t>
            </a:r>
          </a:p>
          <a:p>
            <a:r>
              <a:rPr lang="en-US" altLang="zh-TW" sz="3200" dirty="0" smtClean="0"/>
              <a:t>7 0</a:t>
            </a:r>
          </a:p>
          <a:p>
            <a:r>
              <a:rPr lang="en-US" altLang="zh-TW" sz="3200" dirty="0" smtClean="0"/>
              <a:t>7 3</a:t>
            </a:r>
          </a:p>
          <a:p>
            <a:r>
              <a:rPr lang="en-US" altLang="zh-TW" sz="3200" dirty="0" smtClean="0"/>
              <a:t>4 5</a:t>
            </a:r>
          </a:p>
          <a:p>
            <a:r>
              <a:rPr lang="en-US" altLang="zh-TW" sz="3200" dirty="0" smtClean="0"/>
              <a:t>2 4</a:t>
            </a:r>
          </a:p>
          <a:p>
            <a:r>
              <a:rPr lang="en-US" altLang="zh-TW" sz="3200" dirty="0" smtClean="0"/>
              <a:t>1 7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58094" y="1203240"/>
            <a:ext cx="2848131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4 3 4</a:t>
            </a:r>
            <a:endParaRPr lang="zh-TW" altLang="en-US" sz="3200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B83B-1620-4F5A-BD88-886DEC5BDE07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558845" y="2269365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274771" y="3889057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724343" y="3350341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865032" y="6012025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868575" y="4441950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724343" y="4955857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972975" y="4959402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201615" y="610642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(0,0)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1115783" y="1963276"/>
            <a:ext cx="118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(10,7)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171455" y="3657291"/>
            <a:ext cx="113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x 2</a:t>
            </a:r>
            <a:endParaRPr lang="zh-TW" altLang="en-US" sz="3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628780" y="3643003"/>
            <a:ext cx="113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x 2</a:t>
            </a:r>
            <a:endParaRPr lang="zh-TW" altLang="en-US" sz="3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771905" y="3114366"/>
            <a:ext cx="113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r>
              <a:rPr lang="en-US" altLang="zh-TW" sz="3200" dirty="0" smtClean="0"/>
              <a:t> x 4</a:t>
            </a:r>
            <a:endParaRPr lang="zh-TW" altLang="en-US" sz="3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938361" y="750432"/>
            <a:ext cx="206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of  test cases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909052" y="1705514"/>
            <a:ext cx="128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N, W, H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425734" y="3618736"/>
            <a:ext cx="2368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ea typeface="標楷體" panose="03000509000000000000" pitchFamily="65" charset="-120"/>
              </a:rPr>
              <a:t>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棵樹的座標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5" name="右大括弧 34"/>
          <p:cNvSpPr/>
          <p:nvPr/>
        </p:nvSpPr>
        <p:spPr>
          <a:xfrm>
            <a:off x="982639" y="2251881"/>
            <a:ext cx="354842" cy="3234519"/>
          </a:xfrm>
          <a:prstGeom prst="rightBrace">
            <a:avLst>
              <a:gd name="adj1" fmla="val 275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>
            <a:stCxn id="33" idx="1"/>
          </p:cNvCxnSpPr>
          <p:nvPr/>
        </p:nvCxnSpPr>
        <p:spPr>
          <a:xfrm flipH="1" flipV="1">
            <a:off x="1555845" y="1924334"/>
            <a:ext cx="1353207" cy="12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709684" y="996287"/>
            <a:ext cx="2174348" cy="14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6559004" y="4284756"/>
            <a:ext cx="483325" cy="4310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9567082" y="1244028"/>
            <a:ext cx="301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左下角座標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x,y</a:t>
            </a:r>
            <a:r>
              <a:rPr lang="en-US" altLang="zh-TW" sz="2000" dirty="0" smtClean="0"/>
              <a:t>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與邊長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7699613" y="1476234"/>
            <a:ext cx="1990297" cy="11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大括弧 44"/>
          <p:cNvSpPr/>
          <p:nvPr/>
        </p:nvSpPr>
        <p:spPr>
          <a:xfrm rot="16200000">
            <a:off x="7906975" y="602195"/>
            <a:ext cx="681646" cy="2802338"/>
          </a:xfrm>
          <a:prstGeom prst="rightBrace">
            <a:avLst>
              <a:gd name="adj1" fmla="val 8333"/>
              <a:gd name="adj2" fmla="val 21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6646460" y="1310184"/>
            <a:ext cx="668740" cy="3684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弧形接點 47"/>
          <p:cNvCxnSpPr>
            <a:endCxn id="46" idx="2"/>
          </p:cNvCxnSpPr>
          <p:nvPr/>
        </p:nvCxnSpPr>
        <p:spPr>
          <a:xfrm rot="16200000" flipV="1">
            <a:off x="5201215" y="2939674"/>
            <a:ext cx="3036178" cy="145688"/>
          </a:xfrm>
          <a:prstGeom prst="curvedConnector4">
            <a:avLst>
              <a:gd name="adj1" fmla="val -7036"/>
              <a:gd name="adj2" fmla="val 81241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642987" y="1627655"/>
            <a:ext cx="1862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左下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角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x,y</a:t>
            </a:r>
            <a:r>
              <a:rPr lang="en-US" altLang="zh-TW" sz="2000" dirty="0" smtClean="0"/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943235" y="1786758"/>
            <a:ext cx="70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59157" y="5745039"/>
            <a:ext cx="2160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ea typeface="標楷體" panose="03000509000000000000" pitchFamily="65" charset="-120"/>
              </a:rPr>
              <a:t>W, H: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花園的寬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944498" y="6042454"/>
            <a:ext cx="481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800" dirty="0"/>
              <a:t>(1 ≤ W, H ≤ </a:t>
            </a:r>
            <a:r>
              <a:rPr lang="en-US" altLang="zh-TW" sz="2800" dirty="0" smtClean="0"/>
              <a:t>10000, </a:t>
            </a:r>
            <a:r>
              <a:rPr lang="en-US" altLang="zh-TW" sz="2800" dirty="0"/>
              <a:t>0 ≤ N ≤ 100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176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/>
      <p:bldP spid="27" grpId="0"/>
      <p:bldP spid="28" grpId="0"/>
      <p:bldP spid="40" grpId="0" animBg="1"/>
      <p:bldP spid="45" grpId="0" animBg="1"/>
      <p:bldP spid="46" grpId="0" animBg="1"/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9D27-01FC-4DCA-B5C1-9081EBA239D0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952113" y="1394154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668039" y="3013846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117611" y="2475130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258300" y="5136814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261843" y="3566739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117611" y="4080646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366243" y="4084191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594883" y="523121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(0,0)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23126" y="2961315"/>
            <a:ext cx="118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(10,7)</a:t>
            </a:r>
            <a:endParaRPr lang="zh-TW" altLang="en-US" sz="2800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1828800" y="4149725"/>
            <a:ext cx="79983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811338" y="2565400"/>
            <a:ext cx="79983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22786" y="2565400"/>
            <a:ext cx="1418897" cy="1584325"/>
          </a:xfrm>
          <a:prstGeom prst="rect">
            <a:avLst/>
          </a:prstGeom>
          <a:solidFill>
            <a:srgbClr val="0070C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746937" y="2565400"/>
            <a:ext cx="3620815" cy="1584325"/>
          </a:xfrm>
          <a:prstGeom prst="rect">
            <a:avLst/>
          </a:prstGeom>
          <a:solidFill>
            <a:srgbClr val="0070C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373007" y="2565400"/>
            <a:ext cx="2138855" cy="1584325"/>
          </a:xfrm>
          <a:prstGeom prst="rect">
            <a:avLst/>
          </a:prstGeom>
          <a:solidFill>
            <a:srgbClr val="0070C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307022" y="3100552"/>
            <a:ext cx="1445172" cy="1049173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726872" y="2565400"/>
            <a:ext cx="2179941" cy="158432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332398" y="2565400"/>
            <a:ext cx="2207172" cy="158432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93298" y="3267855"/>
            <a:ext cx="113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x 2</a:t>
            </a:r>
            <a:endParaRPr lang="zh-TW" altLang="en-US" sz="3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334656" y="3015520"/>
            <a:ext cx="113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r>
              <a:rPr lang="en-US" altLang="zh-TW" sz="3200" dirty="0" smtClean="0"/>
              <a:t> x 3</a:t>
            </a:r>
            <a:endParaRPr lang="zh-TW" altLang="en-US" sz="3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934793" y="3033009"/>
            <a:ext cx="113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r>
              <a:rPr lang="en-US" altLang="zh-TW" sz="3200" dirty="0" smtClean="0"/>
              <a:t> x 3</a:t>
            </a:r>
            <a:endParaRPr lang="zh-TW" altLang="en-US" sz="3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509051" y="1088065"/>
            <a:ext cx="118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(10,7)</a:t>
            </a:r>
            <a:endParaRPr lang="zh-TW" altLang="en-US" sz="2800" dirty="0"/>
          </a:p>
        </p:txBody>
      </p:sp>
      <p:cxnSp>
        <p:nvCxnSpPr>
          <p:cNvPr id="31" name="直線接點 30"/>
          <p:cNvCxnSpPr/>
          <p:nvPr/>
        </p:nvCxnSpPr>
        <p:spPr>
          <a:xfrm>
            <a:off x="3742892" y="2022764"/>
            <a:ext cx="0" cy="266007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7345074" y="2008908"/>
            <a:ext cx="0" cy="266007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0" y="0"/>
            <a:ext cx="203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基本想法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98203" y="75641"/>
            <a:ext cx="933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條水平線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注意這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條水平線間區域的黑點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區域外與水平線上的點排除掉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190307" y="467832"/>
            <a:ext cx="9760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用垂直線從左到右掃描黑點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水平線間區域分成幾個小區域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每個小區域內無黑點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190306" y="850604"/>
            <a:ext cx="514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最大的正方形就從小區域內可以找到答案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49987"/>
              </p:ext>
            </p:extLst>
          </p:nvPr>
        </p:nvGraphicFramePr>
        <p:xfrm>
          <a:off x="2315022" y="1492173"/>
          <a:ext cx="7195130" cy="3752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</a:tblGrid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92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6" grpId="0"/>
      <p:bldP spid="25" grpId="0"/>
      <p:bldP spid="28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9D27-01FC-4DCA-B5C1-9081EBA239D0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952113" y="1394154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668039" y="3013846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117611" y="2475130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258300" y="5136814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261843" y="3566739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117611" y="4080646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366243" y="4084191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594883" y="523121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(0,0)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509051" y="1088065"/>
            <a:ext cx="118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(10,7)</a:t>
            </a:r>
            <a:endParaRPr lang="zh-TW" altLang="en-US" sz="2800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1811338" y="3637107"/>
            <a:ext cx="79983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811338" y="1500477"/>
            <a:ext cx="79983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22786" y="1484313"/>
            <a:ext cx="1418897" cy="2131723"/>
          </a:xfrm>
          <a:prstGeom prst="rect">
            <a:avLst/>
          </a:prstGeom>
          <a:solidFill>
            <a:srgbClr val="0070C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746938" y="1484313"/>
            <a:ext cx="1462372" cy="2159432"/>
          </a:xfrm>
          <a:prstGeom prst="rect">
            <a:avLst/>
          </a:prstGeom>
          <a:solidFill>
            <a:srgbClr val="0070C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183989" y="1484313"/>
            <a:ext cx="4306375" cy="2159432"/>
          </a:xfrm>
          <a:prstGeom prst="rect">
            <a:avLst/>
          </a:prstGeom>
          <a:solidFill>
            <a:srgbClr val="0070C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309946" y="2560224"/>
            <a:ext cx="1445172" cy="108898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752149" y="2566303"/>
            <a:ext cx="1457594" cy="1074016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216492" y="1484313"/>
            <a:ext cx="2862383" cy="216664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2564723" y="2782080"/>
            <a:ext cx="113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x 2</a:t>
            </a:r>
            <a:endParaRPr lang="zh-TW" altLang="en-US" sz="3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022048" y="2767792"/>
            <a:ext cx="113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x 2</a:t>
            </a:r>
            <a:endParaRPr lang="zh-TW" altLang="en-US" sz="3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165173" y="2239155"/>
            <a:ext cx="113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r>
              <a:rPr lang="en-US" altLang="zh-TW" sz="3200" dirty="0" smtClean="0"/>
              <a:t> x 4</a:t>
            </a:r>
            <a:endParaRPr lang="zh-TW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54090"/>
              </p:ext>
            </p:extLst>
          </p:nvPr>
        </p:nvGraphicFramePr>
        <p:xfrm>
          <a:off x="2315022" y="1492173"/>
          <a:ext cx="7195130" cy="3752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</a:tblGrid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線接點 28"/>
          <p:cNvCxnSpPr/>
          <p:nvPr/>
        </p:nvCxnSpPr>
        <p:spPr>
          <a:xfrm>
            <a:off x="3756746" y="1260764"/>
            <a:ext cx="0" cy="266007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5198002" y="1237241"/>
            <a:ext cx="0" cy="266007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0" y="0"/>
            <a:ext cx="203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基本想法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198203" y="75641"/>
            <a:ext cx="933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條水平線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注意這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條水平線間區域的黑點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區域外與水平線上的點排除掉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190307" y="467832"/>
            <a:ext cx="9760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用垂直線從左到右掃描黑點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水平線間區域分成幾個小區域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每個小區域內無黑點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90306" y="850604"/>
            <a:ext cx="516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最大的正方形就從小區域內可以找到答案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383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5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71800"/>
              </p:ext>
            </p:extLst>
          </p:nvPr>
        </p:nvGraphicFramePr>
        <p:xfrm>
          <a:off x="2315022" y="1492173"/>
          <a:ext cx="7195130" cy="3752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</a:tblGrid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9D27-01FC-4DCA-B5C1-9081EBA239D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1312 Cricket Field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952113" y="1394154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668039" y="3013846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17611" y="2475130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7258300" y="5136814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261843" y="3566739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117611" y="4080646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366243" y="4084191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94883" y="523121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(0,0)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828800" y="4149725"/>
            <a:ext cx="79983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811338" y="2565400"/>
            <a:ext cx="79983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9509051" y="1088065"/>
            <a:ext cx="118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(10,7)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0" y="0"/>
            <a:ext cx="2037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基本想法</a:t>
            </a:r>
            <a:endParaRPr lang="en-US" altLang="zh-TW" sz="36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2198203" y="75641"/>
            <a:ext cx="933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條水平線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注意這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條水平線間區域的黑點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區域外與水平線上的點排除掉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190307" y="467832"/>
            <a:ext cx="9760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用垂直線從左到右掃描黑點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水平線間區域分成幾個小區域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每個小區域內無黑點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190306" y="850604"/>
            <a:ext cx="488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最大的正方形就從小區內可以找到答案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7091266" y="5021735"/>
            <a:ext cx="483325" cy="4310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948335" y="3970487"/>
            <a:ext cx="483325" cy="4310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4219926" y="3962628"/>
            <a:ext cx="483325" cy="4310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952689" y="2341984"/>
            <a:ext cx="483325" cy="4310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2791097" y="1268776"/>
            <a:ext cx="483325" cy="4310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918858" y="551856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排除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列入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考慮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43692" y="1791292"/>
            <a:ext cx="170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排除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列入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考慮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0" name="直線單箭頭接點 29"/>
          <p:cNvCxnSpPr>
            <a:stCxn id="17" idx="0"/>
          </p:cNvCxnSpPr>
          <p:nvPr/>
        </p:nvCxnSpPr>
        <p:spPr>
          <a:xfrm flipH="1" flipV="1">
            <a:off x="4532811" y="4415246"/>
            <a:ext cx="300447" cy="11033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7" idx="0"/>
          </p:cNvCxnSpPr>
          <p:nvPr/>
        </p:nvCxnSpPr>
        <p:spPr>
          <a:xfrm flipV="1">
            <a:off x="4833258" y="4441371"/>
            <a:ext cx="300445" cy="1077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7" idx="0"/>
          </p:cNvCxnSpPr>
          <p:nvPr/>
        </p:nvCxnSpPr>
        <p:spPr>
          <a:xfrm flipV="1">
            <a:off x="4833258" y="5264331"/>
            <a:ext cx="2181496" cy="254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1" idx="3"/>
          </p:cNvCxnSpPr>
          <p:nvPr/>
        </p:nvCxnSpPr>
        <p:spPr>
          <a:xfrm flipV="1">
            <a:off x="1850572" y="1649784"/>
            <a:ext cx="971244" cy="55700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1" idx="3"/>
            <a:endCxn id="39" idx="1"/>
          </p:cNvCxnSpPr>
          <p:nvPr/>
        </p:nvCxnSpPr>
        <p:spPr>
          <a:xfrm>
            <a:off x="1850572" y="2206791"/>
            <a:ext cx="3172898" cy="198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71800"/>
              </p:ext>
            </p:extLst>
          </p:nvPr>
        </p:nvGraphicFramePr>
        <p:xfrm>
          <a:off x="2315022" y="1492173"/>
          <a:ext cx="7195130" cy="3752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</a:tblGrid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9D27-01FC-4DCA-B5C1-9081EBA239D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1312 Cricket Field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952113" y="1394154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668039" y="3013846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17611" y="2475130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7258300" y="5136814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261843" y="3566739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117611" y="4080646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366243" y="4084191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94883" y="523121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(0,0)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828800" y="4149725"/>
            <a:ext cx="79983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811338" y="2565400"/>
            <a:ext cx="79983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9509051" y="1088065"/>
            <a:ext cx="118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(10,7)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3742892" y="2022764"/>
            <a:ext cx="0" cy="266007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7345074" y="2008908"/>
            <a:ext cx="0" cy="266007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0" y="0"/>
            <a:ext cx="2037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基本想法</a:t>
            </a:r>
            <a:endParaRPr lang="en-US" altLang="zh-TW" sz="36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endParaRPr lang="zh-TW" altLang="en-US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98203" y="75641"/>
            <a:ext cx="933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條水平線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注意這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條水平線間區域的黑點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區域外與水平線上的點排除掉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190307" y="467832"/>
            <a:ext cx="9760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用垂直線從左到右掃描黑點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水平線間區域分成幾個小區域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每個小區域內無黑點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190306" y="850604"/>
            <a:ext cx="488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最大的正方形就從小區內可以找到答案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7091266" y="5021735"/>
            <a:ext cx="483325" cy="4310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948335" y="3970487"/>
            <a:ext cx="483325" cy="4310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219926" y="3962628"/>
            <a:ext cx="483325" cy="4310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4952689" y="2341984"/>
            <a:ext cx="483325" cy="4310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791097" y="1268776"/>
            <a:ext cx="483325" cy="4310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7801429" y="2968172"/>
            <a:ext cx="1509486" cy="704170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小區域</a:t>
            </a:r>
            <a: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4789715" y="2975429"/>
            <a:ext cx="1509486" cy="704170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小區域</a:t>
            </a:r>
            <a: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2316163" y="3062514"/>
            <a:ext cx="1370467" cy="704170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小區域</a:t>
            </a:r>
            <a: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375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9D27-01FC-4DCA-B5C1-9081EBA239D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1312 Cricket Field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952113" y="1394154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668039" y="3013846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17611" y="2475130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7258300" y="5136814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261843" y="3566739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117611" y="4080646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366243" y="4084191"/>
            <a:ext cx="149629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94883" y="523121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(0,0)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828800" y="4149725"/>
            <a:ext cx="79983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811338" y="2565400"/>
            <a:ext cx="79983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9509051" y="1088065"/>
            <a:ext cx="118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(10,7)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3742892" y="2022764"/>
            <a:ext cx="0" cy="266007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7345074" y="2008908"/>
            <a:ext cx="0" cy="266007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0" y="0"/>
            <a:ext cx="2037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基本想法</a:t>
            </a:r>
            <a:endParaRPr lang="en-US" altLang="zh-TW" sz="36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endParaRPr lang="zh-TW" altLang="en-US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98203" y="75641"/>
            <a:ext cx="933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條水平線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注意這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條水平線間區域的黑點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區域外與水平線上的點排除掉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190307" y="467832"/>
            <a:ext cx="9760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用垂直線從左到右掃描黑點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水平線間區域分成幾個小區域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每個小區域內無黑點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190306" y="850604"/>
            <a:ext cx="488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最大的正方形就從小區內可以找到答案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7091266" y="5021735"/>
            <a:ext cx="483325" cy="4310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948335" y="3970487"/>
            <a:ext cx="483325" cy="4310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219926" y="3962628"/>
            <a:ext cx="483325" cy="4310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4952689" y="2341984"/>
            <a:ext cx="483325" cy="4310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791097" y="1268776"/>
            <a:ext cx="483325" cy="4310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332398" y="2565400"/>
            <a:ext cx="2207172" cy="158432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726872" y="2565400"/>
            <a:ext cx="2179941" cy="158432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307022" y="3100552"/>
            <a:ext cx="1423149" cy="1049173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452914" y="3399135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正方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形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4274457" y="3127829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正方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形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90115" y="3098800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正方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形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643087" y="5617027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正方形位置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靠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小區域內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左下角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92508"/>
              </p:ext>
            </p:extLst>
          </p:nvPr>
        </p:nvGraphicFramePr>
        <p:xfrm>
          <a:off x="2315022" y="1492173"/>
          <a:ext cx="7195130" cy="3752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  <a:gridCol w="719513"/>
              </a:tblGrid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6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58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6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D71B-FD74-4025-BCBB-46A33E4CAD40}" type="datetime1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1312 Cricket Field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EDA8-4D7C-4AB6-B936-8FDD299A3C89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9601" y="541866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270000" y="1484313"/>
            <a:ext cx="8965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對於任意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條水平線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由黑點的</a:t>
            </a:r>
            <a:r>
              <a:rPr lang="en-US" altLang="zh-TW" sz="2400" dirty="0" smtClean="0">
                <a:ea typeface="標楷體" panose="03000509000000000000" pitchFamily="65" charset="-120"/>
              </a:rPr>
              <a:t>y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座標定義水平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做以下的工作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00589" y="2063448"/>
            <a:ext cx="8171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在水平線間用一條垂直線從左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(x=0)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至右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(x=w)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同時執行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點排除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確定小區域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每個小區內找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靠左下角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的正方形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88840" y="2948474"/>
            <a:ext cx="8033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記住到目前為止最大的正方形在何處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以左下角座標表示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673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1438</Words>
  <Application>Microsoft Office PowerPoint</Application>
  <PresentationFormat>寬螢幕</PresentationFormat>
  <Paragraphs>167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UVa 1312 Cricket Field</vt:lpstr>
      <vt:lpstr>UVa 1312 Cricket Field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1312 Cricket Field</dc:title>
  <dc:creator>鄭進和</dc:creator>
  <cp:lastModifiedBy>鄭進和</cp:lastModifiedBy>
  <cp:revision>94</cp:revision>
  <dcterms:created xsi:type="dcterms:W3CDTF">2018-12-25T03:21:43Z</dcterms:created>
  <dcterms:modified xsi:type="dcterms:W3CDTF">2018-12-25T10:49:34Z</dcterms:modified>
</cp:coreProperties>
</file>