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67" r:id="rId6"/>
    <p:sldId id="259" r:id="rId7"/>
    <p:sldId id="261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A64A7-74C9-4823-8792-121203FF02E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7BBAD-73DE-4AA8-8538-7C0DFE7EA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59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7BBAD-73DE-4AA8-8538-7C0DFE7EA52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6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0245-118E-4FAC-9D50-E8B9FAC2573D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6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E5-9A34-4135-8C87-EFE23688DBDB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3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DCB0-C65A-4CC2-A499-4F8F5AB1CBBB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9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967C-83A0-4968-AD4F-1F11D0624D35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0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A764-CBB7-481F-BC81-B5A4CD8102CE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66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9340-8DA9-4B32-9003-3C150D68FE99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69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8DB7-EC63-4790-B697-ABF2D9EDEAFF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715-6AF2-4C38-B96F-D8AB240F3326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8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DE3B-3EC1-4B3A-9B6D-5017004D7613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76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A9EB-7BF1-403E-B08A-4F51FC39E411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AFE5-9378-4E05-84A6-E2B6B844F6EB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39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5FED-75FE-46F1-B971-BE1A7843FA8D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9C96-CE28-4D8E-9FB1-1DB1F3685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1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1605 Building for UN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4044, NEERC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41278" y="428178"/>
            <a:ext cx="97839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main() </a:t>
            </a:r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n;</a:t>
            </a:r>
          </a:p>
          <a:p>
            <a:r>
              <a:rPr lang="en-US" altLang="zh-TW" sz="2400" dirty="0" smtClean="0"/>
              <a:t>  while(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(“%d”, &amp;n) == 1) {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n</a:t>
            </a:r>
          </a:p>
          <a:p>
            <a:r>
              <a:rPr lang="en-US" altLang="zh-TW" sz="2400" dirty="0" smtClean="0"/>
              <a:t>     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(“2 %d %d\n”, n, n);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 smtClean="0">
                <a:solidFill>
                  <a:srgbClr val="0070C0"/>
                </a:solidFill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層樓</a:t>
            </a:r>
            <a:r>
              <a:rPr lang="en-US" altLang="zh-TW" sz="2400" dirty="0" smtClean="0">
                <a:solidFill>
                  <a:srgbClr val="0070C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nxn</a:t>
            </a:r>
            <a:r>
              <a:rPr lang="en-US" altLang="zh-TW" sz="2400" dirty="0" smtClean="0">
                <a:solidFill>
                  <a:srgbClr val="0070C0"/>
                </a:solidFill>
              </a:rPr>
              <a:t> offices/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層樓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 = 0; i &lt; n; i++) {</a:t>
            </a:r>
            <a:r>
              <a:rPr lang="zh-TW" altLang="en-US" sz="2400" dirty="0" smtClean="0"/>
              <a:t>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輸出第一層樓格局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   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j = 0; j &lt; n; </a:t>
            </a:r>
            <a:r>
              <a:rPr lang="en-US" altLang="zh-TW" sz="2400" dirty="0" err="1" smtClean="0"/>
              <a:t>j++</a:t>
            </a:r>
            <a:r>
              <a:rPr lang="en-US" altLang="zh-TW" sz="2400" dirty="0" smtClean="0"/>
              <a:t>)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("%c", country(i));</a:t>
            </a:r>
          </a:p>
          <a:p>
            <a:r>
              <a:rPr lang="en-US" altLang="zh-TW" sz="2400" dirty="0" smtClean="0"/>
              <a:t>          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("\n");</a:t>
            </a:r>
          </a:p>
          <a:p>
            <a:r>
              <a:rPr lang="en-US" altLang="zh-TW" sz="2400" dirty="0" smtClean="0"/>
              <a:t>           }</a:t>
            </a:r>
          </a:p>
          <a:p>
            <a:r>
              <a:rPr lang="en-US" altLang="zh-TW" sz="2400" dirty="0" smtClean="0"/>
              <a:t>      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("\n");</a:t>
            </a:r>
          </a:p>
          <a:p>
            <a:r>
              <a:rPr lang="en-US" altLang="zh-TW" sz="2400" dirty="0" smtClean="0"/>
              <a:t>     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 = 0; i &lt; n; i++) {</a:t>
            </a:r>
            <a:r>
              <a:rPr lang="zh-TW" altLang="en-US" sz="2400" dirty="0" smtClean="0"/>
              <a:t>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第二層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樓格局</a:t>
            </a:r>
            <a:endParaRPr lang="en-US" altLang="zh-TW" sz="2400" dirty="0" smtClean="0"/>
          </a:p>
          <a:p>
            <a:r>
              <a:rPr lang="en-US" altLang="zh-TW" sz="2400" dirty="0" smtClean="0"/>
              <a:t>         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j = 0; j &lt; n; </a:t>
            </a:r>
            <a:r>
              <a:rPr lang="en-US" altLang="zh-TW" sz="2400" dirty="0" err="1" smtClean="0"/>
              <a:t>j++</a:t>
            </a:r>
            <a:r>
              <a:rPr lang="en-US" altLang="zh-TW" sz="2400" dirty="0" smtClean="0"/>
              <a:t>)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("%c", country(j));</a:t>
            </a:r>
          </a:p>
          <a:p>
            <a:r>
              <a:rPr lang="en-US" altLang="zh-TW" sz="2400" dirty="0" smtClean="0"/>
              <a:t>          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("\n");</a:t>
            </a:r>
          </a:p>
          <a:p>
            <a:r>
              <a:rPr lang="en-US" altLang="zh-TW" sz="2400" dirty="0" smtClean="0"/>
              <a:t>            }</a:t>
            </a:r>
          </a:p>
          <a:p>
            <a:r>
              <a:rPr lang="en-US" altLang="zh-TW" sz="2400" dirty="0" smtClean="0"/>
              <a:t>  }</a:t>
            </a:r>
          </a:p>
          <a:p>
            <a:r>
              <a:rPr lang="en-US" altLang="zh-TW" sz="2400" dirty="0" smtClean="0"/>
              <a:t>  return 0;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3A01-78A6-4C24-8D7D-FBECD89A8346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493771" y="299804"/>
            <a:ext cx="269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1605 Code (2/2)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71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288" y="1102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1605 Building for UN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7E8-3C88-4605-A992-A474082E963F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9507" y="1214204"/>
            <a:ext cx="10418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聯合國決定在俄羅斯聖彼德堡蓋一棟總部大樓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會有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個國家進駐</a:t>
            </a:r>
            <a:r>
              <a:rPr lang="en-US" altLang="zh-TW" sz="2800" dirty="0">
                <a:ea typeface="標楷體" panose="03000509000000000000" pitchFamily="65" charset="-120"/>
              </a:rPr>
              <a:t>(1</a:t>
            </a:r>
            <a:r>
              <a:rPr lang="en-US" altLang="zh-TW" sz="2800" dirty="0">
                <a:ea typeface="Segoe UI Symbol" panose="020B0502040204020203" pitchFamily="34" charset="0"/>
              </a:rPr>
              <a:t>≤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en-US" altLang="zh-TW" sz="2800" dirty="0">
                <a:ea typeface="Segoe UI Symbol" panose="020B0502040204020203" pitchFamily="34" charset="0"/>
              </a:rPr>
              <a:t>≤</a:t>
            </a:r>
            <a:r>
              <a:rPr lang="en-US" altLang="zh-TW" sz="2800" dirty="0">
                <a:ea typeface="標楷體" panose="03000509000000000000" pitchFamily="65" charset="-120"/>
              </a:rPr>
              <a:t>50</a:t>
            </a:r>
            <a:r>
              <a:rPr lang="en-US" altLang="zh-TW" sz="2800" dirty="0" smtClean="0">
                <a:ea typeface="標楷體" panose="03000509000000000000" pitchFamily="65" charset="-120"/>
              </a:rPr>
              <a:t>), </a:t>
            </a:r>
            <a:r>
              <a:rPr lang="zh-TW" altLang="en-US" sz="2800" dirty="0" smtClean="0">
                <a:ea typeface="標楷體" panose="03000509000000000000" pitchFamily="65" charset="-120"/>
              </a:rPr>
              <a:t>每一層樓被視為</a:t>
            </a:r>
            <a:r>
              <a:rPr lang="zh-TW" altLang="en-US" sz="2800" dirty="0">
                <a:ea typeface="標楷體" panose="03000509000000000000" pitchFamily="65" charset="-120"/>
              </a:rPr>
              <a:t>一</a:t>
            </a:r>
            <a:r>
              <a:rPr lang="zh-TW" altLang="en-US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長方形</a:t>
            </a:r>
            <a:r>
              <a:rPr lang="en-US" altLang="zh-TW" sz="2800" dirty="0" smtClean="0"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ea typeface="標楷體" panose="03000509000000000000" pitchFamily="65" charset="-120"/>
              </a:rPr>
              <a:t>在其內規劃成</a:t>
            </a:r>
            <a:r>
              <a:rPr lang="zh-TW" altLang="en-US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一格一格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(grid)</a:t>
            </a:r>
            <a:r>
              <a:rPr lang="zh-TW" altLang="en-US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面積大小一樣</a:t>
            </a:r>
            <a:r>
              <a:rPr lang="zh-TW" altLang="en-US" sz="2800" dirty="0" smtClean="0">
                <a:ea typeface="標楷體" panose="03000509000000000000" pitchFamily="65" charset="-120"/>
              </a:rPr>
              <a:t>的辦公室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1691" y="2792408"/>
            <a:ext cx="109632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標楷體" panose="03000509000000000000" pitchFamily="65" charset="-120"/>
              </a:rPr>
              <a:t>你的任務是規劃設計這棟大樓的格局</a:t>
            </a:r>
            <a:r>
              <a:rPr lang="en-US" altLang="zh-TW" sz="2800" dirty="0" smtClean="0"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ea typeface="標楷體" panose="03000509000000000000" pitchFamily="65" charset="-120"/>
              </a:rPr>
              <a:t>安排每一個國家所有的辦公室都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連</a:t>
            </a:r>
            <a:r>
              <a:rPr lang="zh-TW" altLang="en-US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接一起</a:t>
            </a:r>
            <a:r>
              <a:rPr lang="en-US" altLang="zh-TW" sz="2800" dirty="0" smtClean="0"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ea typeface="標楷體" panose="03000509000000000000" pitchFamily="65" charset="-120"/>
              </a:rPr>
              <a:t>同一層樓相鄰或是上下樓層緊鄰地板或天花板</a:t>
            </a:r>
            <a:r>
              <a:rPr lang="en-US" altLang="zh-TW" sz="2800" dirty="0" smtClean="0">
                <a:ea typeface="標楷體" panose="03000509000000000000" pitchFamily="65" charset="-120"/>
              </a:rPr>
              <a:t>), </a:t>
            </a:r>
            <a:r>
              <a:rPr lang="zh-TW" altLang="en-US" sz="2800" dirty="0" smtClean="0">
                <a:ea typeface="標楷體" panose="03000509000000000000" pitchFamily="65" charset="-120"/>
              </a:rPr>
              <a:t>而且為促進國家與國家間之合作進行</a:t>
            </a:r>
            <a:r>
              <a:rPr lang="en-US" altLang="zh-TW" sz="2800" dirty="0" smtClean="0"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ea typeface="標楷體" panose="03000509000000000000" pitchFamily="65" charset="-120"/>
              </a:rPr>
              <a:t>每個國家必須有辦公室與其他任一國家的辦公室</a:t>
            </a:r>
            <a:r>
              <a:rPr lang="zh-TW" altLang="en-US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相鄰</a:t>
            </a:r>
            <a:r>
              <a:rPr lang="en-US" altLang="zh-TW" sz="2800" dirty="0" smtClean="0"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ea typeface="標楷體" panose="03000509000000000000" pitchFamily="65" charset="-120"/>
              </a:rPr>
              <a:t>同樓層隔壁或是樓上樓下共享地板</a:t>
            </a:r>
            <a:r>
              <a:rPr lang="en-US" altLang="zh-TW" sz="2800" dirty="0" smtClean="0">
                <a:ea typeface="標楷體" panose="03000509000000000000" pitchFamily="65" charset="-120"/>
              </a:rPr>
              <a:t>/</a:t>
            </a:r>
            <a:r>
              <a:rPr lang="zh-TW" altLang="en-US" sz="2800" dirty="0" smtClean="0">
                <a:ea typeface="標楷體" panose="03000509000000000000" pitchFamily="65" charset="-120"/>
              </a:rPr>
              <a:t>天花板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9156" y="4847577"/>
            <a:ext cx="11092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輸出每一層樓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的設計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格局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從第一層樓開始列印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依序輸出高樓層格局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83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DE3B-3EC1-4B3A-9B6D-5017004D7613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512241"/>
              </p:ext>
            </p:extLst>
          </p:nvPr>
        </p:nvGraphicFramePr>
        <p:xfrm>
          <a:off x="1885696" y="1835893"/>
          <a:ext cx="3106930" cy="184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386"/>
                <a:gridCol w="621386"/>
                <a:gridCol w="621386"/>
                <a:gridCol w="621386"/>
                <a:gridCol w="621386"/>
              </a:tblGrid>
              <a:tr h="3699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99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9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9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9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18813"/>
              </p:ext>
            </p:extLst>
          </p:nvPr>
        </p:nvGraphicFramePr>
        <p:xfrm>
          <a:off x="6317488" y="1835893"/>
          <a:ext cx="3106930" cy="184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386"/>
                <a:gridCol w="621386"/>
                <a:gridCol w="621386"/>
                <a:gridCol w="621386"/>
                <a:gridCol w="621386"/>
              </a:tblGrid>
              <a:tr h="3699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99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9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99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9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353312" y="841469"/>
            <a:ext cx="428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每一層樓的格局都相同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4764" y="125206"/>
            <a:ext cx="2145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上下樓層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35608" y="4035351"/>
            <a:ext cx="576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每一國家的辦公室都連接在一起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35608" y="4558571"/>
            <a:ext cx="55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國家與國家間有辦公室相鄰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7193" y="1780135"/>
            <a:ext cx="115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</a:t>
            </a:r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424418" y="2499180"/>
            <a:ext cx="115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</a:t>
            </a:r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6930136" y="2578607"/>
            <a:ext cx="613664" cy="353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510536" y="2578606"/>
            <a:ext cx="613664" cy="353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200905" y="2493633"/>
            <a:ext cx="90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鄰</a:t>
            </a:r>
          </a:p>
        </p:txBody>
      </p:sp>
      <p:cxnSp>
        <p:nvCxnSpPr>
          <p:cNvPr id="17" name="直線單箭頭接點 16"/>
          <p:cNvCxnSpPr>
            <a:stCxn id="15" idx="1"/>
            <a:endCxn id="14" idx="3"/>
          </p:cNvCxnSpPr>
          <p:nvPr/>
        </p:nvCxnSpPr>
        <p:spPr>
          <a:xfrm flipH="1">
            <a:off x="3124200" y="2755243"/>
            <a:ext cx="207670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5" idx="3"/>
          </p:cNvCxnSpPr>
          <p:nvPr/>
        </p:nvCxnSpPr>
        <p:spPr>
          <a:xfrm>
            <a:off x="6109209" y="2755243"/>
            <a:ext cx="8209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5445" y="63948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316664" y="592474"/>
            <a:ext cx="308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5365" y="1329034"/>
            <a:ext cx="2413417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449076" y="1279524"/>
            <a:ext cx="2773181" cy="30469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TW" sz="3200" dirty="0" smtClean="0"/>
              <a:t>2 2 2</a:t>
            </a:r>
          </a:p>
          <a:p>
            <a:r>
              <a:rPr lang="de-DE" altLang="zh-TW" sz="3200" dirty="0" smtClean="0"/>
              <a:t>AB</a:t>
            </a:r>
          </a:p>
          <a:p>
            <a:r>
              <a:rPr lang="de-DE" altLang="zh-TW" sz="3200" dirty="0" smtClean="0"/>
              <a:t>CC</a:t>
            </a:r>
          </a:p>
          <a:p>
            <a:endParaRPr lang="de-DE" altLang="zh-TW" sz="3200" dirty="0" smtClean="0"/>
          </a:p>
          <a:p>
            <a:r>
              <a:rPr lang="de-DE" altLang="zh-TW" sz="3200" dirty="0" smtClean="0"/>
              <a:t>zz</a:t>
            </a:r>
          </a:p>
          <a:p>
            <a:r>
              <a:rPr lang="de-DE" altLang="zh-TW" sz="3200" dirty="0" smtClean="0"/>
              <a:t>zz</a:t>
            </a:r>
            <a:endParaRPr lang="zh-TW" altLang="en-US" sz="32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19F7-5A92-4A56-BE13-5B183F54D7C6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852197" y="1391652"/>
            <a:ext cx="294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國家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數目 </a:t>
            </a:r>
            <a:r>
              <a:rPr lang="en-US" altLang="zh-TW" sz="2400" dirty="0" smtClean="0">
                <a:ea typeface="標楷體" panose="03000509000000000000" pitchFamily="65" charset="-120"/>
              </a:rPr>
              <a:t>(1</a:t>
            </a:r>
            <a:r>
              <a:rPr lang="en-US" altLang="zh-TW" sz="2400" dirty="0" smtClean="0">
                <a:ea typeface="Segoe UI Symbol" panose="020B0502040204020203" pitchFamily="34" charset="0"/>
              </a:rPr>
              <a:t>≤</a:t>
            </a:r>
            <a:r>
              <a:rPr lang="en-US" altLang="zh-TW" sz="2400" dirty="0" smtClean="0">
                <a:ea typeface="標楷體" panose="03000509000000000000" pitchFamily="65" charset="-120"/>
              </a:rPr>
              <a:t>n</a:t>
            </a:r>
            <a:r>
              <a:rPr lang="en-US" altLang="zh-TW" sz="2400" dirty="0" smtClean="0">
                <a:ea typeface="Segoe UI Symbol" panose="020B0502040204020203" pitchFamily="34" charset="0"/>
              </a:rPr>
              <a:t>≤</a:t>
            </a:r>
            <a:r>
              <a:rPr lang="en-US" altLang="zh-TW" sz="2400" dirty="0" smtClean="0">
                <a:ea typeface="標楷體" panose="03000509000000000000" pitchFamily="65" charset="-120"/>
              </a:rPr>
              <a:t>50)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505263" y="1216326"/>
            <a:ext cx="1686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層樓</a:t>
            </a:r>
            <a:r>
              <a:rPr lang="en-US" altLang="zh-TW" sz="2000" dirty="0" smtClean="0"/>
              <a:t>, </a:t>
            </a:r>
          </a:p>
          <a:p>
            <a:r>
              <a:rPr lang="en-US" altLang="zh-TW" sz="2000" dirty="0"/>
              <a:t>2</a:t>
            </a:r>
            <a:r>
              <a:rPr lang="en-US" altLang="zh-TW" sz="2000" dirty="0" smtClean="0"/>
              <a:t>x2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offices/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556035" y="2011117"/>
            <a:ext cx="172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657045" y="3530560"/>
            <a:ext cx="172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</a:p>
        </p:txBody>
      </p:sp>
      <p:sp>
        <p:nvSpPr>
          <p:cNvPr id="13" name="右大括弧 12"/>
          <p:cNvSpPr/>
          <p:nvPr/>
        </p:nvSpPr>
        <p:spPr>
          <a:xfrm>
            <a:off x="8170478" y="1957829"/>
            <a:ext cx="440872" cy="751114"/>
          </a:xfrm>
          <a:prstGeom prst="rightBrace">
            <a:avLst>
              <a:gd name="adj1" fmla="val 296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>
            <a:off x="8192249" y="3416515"/>
            <a:ext cx="440872" cy="751114"/>
          </a:xfrm>
          <a:prstGeom prst="rightBrace">
            <a:avLst>
              <a:gd name="adj1" fmla="val 296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118666" y="2861634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空白行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>
            <a:stCxn id="10" idx="1"/>
          </p:cNvCxnSpPr>
          <p:nvPr/>
        </p:nvCxnSpPr>
        <p:spPr>
          <a:xfrm flipH="1" flipV="1">
            <a:off x="8722828" y="1562515"/>
            <a:ext cx="1782435" cy="7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14282" y="1620951"/>
            <a:ext cx="11131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873939" y="422315"/>
            <a:ext cx="336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幾層樓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2000" dirty="0" smtClean="0">
                <a:ea typeface="標楷體" panose="03000509000000000000" pitchFamily="65" charset="-120"/>
              </a:rPr>
              <a:t>x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間辦公室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層樓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6167718" y="824753"/>
            <a:ext cx="1315122" cy="668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5559" y="2151271"/>
            <a:ext cx="551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國家代號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400" dirty="0" smtClean="0">
                <a:ea typeface="標楷體" panose="03000509000000000000" pitchFamily="65" charset="-120"/>
              </a:rPr>
              <a:t>A, B, C, z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英文字母大小寫符號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338"/>
              </p:ext>
            </p:extLst>
          </p:nvPr>
        </p:nvGraphicFramePr>
        <p:xfrm>
          <a:off x="2885440" y="3764280"/>
          <a:ext cx="183896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480"/>
                <a:gridCol w="919480"/>
              </a:tblGrid>
              <a:tr h="530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 anchor="ctr"/>
                </a:tc>
              </a:tr>
              <a:tr h="535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610"/>
              </p:ext>
            </p:extLst>
          </p:nvPr>
        </p:nvGraphicFramePr>
        <p:xfrm>
          <a:off x="2885440" y="5074920"/>
          <a:ext cx="183896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480"/>
                <a:gridCol w="919480"/>
              </a:tblGrid>
              <a:tr h="530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z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z</a:t>
                      </a:r>
                      <a:endParaRPr lang="zh-TW" altLang="en-US" sz="2800" dirty="0"/>
                    </a:p>
                  </a:txBody>
                  <a:tcPr anchor="ctr"/>
                </a:tc>
              </a:tr>
              <a:tr h="535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z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z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2697480" y="3230880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  <a:r>
              <a:rPr lang="en-US" altLang="zh-TW" sz="2800" dirty="0" smtClean="0"/>
              <a:t>Layout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33438" y="4053277"/>
            <a:ext cx="172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1133438" y="5267920"/>
            <a:ext cx="172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</a:p>
        </p:txBody>
      </p:sp>
      <p:sp>
        <p:nvSpPr>
          <p:cNvPr id="34" name="左大括弧 33"/>
          <p:cNvSpPr/>
          <p:nvPr/>
        </p:nvSpPr>
        <p:spPr>
          <a:xfrm>
            <a:off x="6537960" y="1508760"/>
            <a:ext cx="731520" cy="2788920"/>
          </a:xfrm>
          <a:prstGeom prst="leftBrace">
            <a:avLst>
              <a:gd name="adj1" fmla="val 1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21080" y="3093720"/>
            <a:ext cx="4297680" cy="3307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肘形接點 36"/>
          <p:cNvCxnSpPr>
            <a:stCxn id="35" idx="3"/>
            <a:endCxn id="34" idx="1"/>
          </p:cNvCxnSpPr>
          <p:nvPr/>
        </p:nvCxnSpPr>
        <p:spPr>
          <a:xfrm flipV="1">
            <a:off x="5318760" y="2903220"/>
            <a:ext cx="1219200" cy="184404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9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39402" y="1629537"/>
            <a:ext cx="294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國家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數目 </a:t>
            </a:r>
            <a:r>
              <a:rPr lang="en-US" altLang="zh-TW" sz="2400" dirty="0" smtClean="0">
                <a:ea typeface="標楷體" panose="03000509000000000000" pitchFamily="65" charset="-120"/>
              </a:rPr>
              <a:t>(1</a:t>
            </a:r>
            <a:r>
              <a:rPr lang="en-US" altLang="zh-TW" sz="2400" dirty="0" smtClean="0">
                <a:ea typeface="Segoe UI Symbol" panose="020B0502040204020203" pitchFamily="34" charset="0"/>
              </a:rPr>
              <a:t>≤</a:t>
            </a:r>
            <a:r>
              <a:rPr lang="en-US" altLang="zh-TW" sz="2400" dirty="0" smtClean="0">
                <a:ea typeface="標楷體" panose="03000509000000000000" pitchFamily="65" charset="-120"/>
              </a:rPr>
              <a:t>n</a:t>
            </a:r>
            <a:r>
              <a:rPr lang="en-US" altLang="zh-TW" sz="2400" dirty="0" smtClean="0">
                <a:ea typeface="Segoe UI Symbol" panose="020B0502040204020203" pitchFamily="34" charset="0"/>
              </a:rPr>
              <a:t>≤</a:t>
            </a:r>
            <a:r>
              <a:rPr lang="en-US" altLang="zh-TW" sz="2400" dirty="0" smtClean="0">
                <a:ea typeface="標楷體" panose="03000509000000000000" pitchFamily="65" charset="-120"/>
              </a:rPr>
              <a:t>50)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4673" y="2186105"/>
            <a:ext cx="551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國家代號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以英文字母大小寫符號表示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6783" y="3038837"/>
            <a:ext cx="1148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A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B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C D E F G H I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J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K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L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M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N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O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P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Q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R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S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U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W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X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Y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Z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a</a:t>
            </a:r>
            <a:r>
              <a:rPr lang="en-US" altLang="zh-TW" sz="2400" dirty="0" smtClean="0">
                <a:cs typeface="Courier New" panose="02070309020205020404" pitchFamily="49" charset="0"/>
              </a:rPr>
              <a:t> b c d e f g h I j k l m n o p q r s t u v w </a:t>
            </a:r>
            <a:r>
              <a:rPr lang="en-US" altLang="zh-TW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x</a:t>
            </a:r>
            <a:r>
              <a:rPr lang="en-US" altLang="zh-TW" sz="2400" dirty="0" smtClean="0">
                <a:cs typeface="Courier New" panose="02070309020205020404" pitchFamily="49" charset="0"/>
              </a:rPr>
              <a:t> </a:t>
            </a:r>
            <a:endParaRPr lang="zh-TW" alt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4915" y="2808005"/>
            <a:ext cx="1142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2 3 4 5 6 7 8 9          …                             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26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27</a:t>
            </a:r>
            <a:r>
              <a:rPr lang="en-US" altLang="zh-TW" dirty="0" smtClean="0"/>
              <a:t>                       …                                              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50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4734" y="0"/>
            <a:ext cx="185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輸出要求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2496" y="3810880"/>
            <a:ext cx="958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n=5,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國家就有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A, B, C, D, E 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不管</a:t>
            </a:r>
            <a:r>
              <a:rPr lang="en-US" altLang="zh-TW" sz="2400" dirty="0" smtClean="0"/>
              <a:t>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值是多少</a:t>
            </a:r>
            <a:r>
              <a:rPr lang="en-US" altLang="zh-TW" sz="2400" dirty="0" smtClean="0"/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國家代號從</a:t>
            </a:r>
            <a:r>
              <a:rPr lang="en-US" altLang="zh-TW" sz="2400" dirty="0" smtClean="0"/>
              <a:t>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開始編起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92624" y="4418959"/>
            <a:ext cx="75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每樓層的各個</a:t>
            </a:r>
            <a:r>
              <a:rPr lang="en-US" altLang="zh-TW" sz="2400" dirty="0" smtClean="0"/>
              <a:t>row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由上而下以字典序由小至大印出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84251" y="4933100"/>
            <a:ext cx="437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en-US" altLang="zh-TW" sz="2400" dirty="0" smtClean="0"/>
              <a:t>row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的字母由小至大印出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2EF2-C012-4FA4-9416-9887EDEBE778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96927" y="5445110"/>
            <a:ext cx="76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不同樓層間以其字母組成之字典序由小至大輸出樓層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2227" y="1023938"/>
            <a:ext cx="555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有多種輸出型式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本題限制如下型式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09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42738" y="832333"/>
            <a:ext cx="206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12621" y="1629956"/>
            <a:ext cx="946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題目看似很難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其實是要想出一個大樓各樓層</a:t>
            </a:r>
            <a:r>
              <a:rPr lang="en-US" altLang="zh-TW" sz="2400" dirty="0" smtClean="0">
                <a:ea typeface="標楷體" panose="03000509000000000000" pitchFamily="65" charset="-120"/>
              </a:rPr>
              <a:t>office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的規劃</a:t>
            </a:r>
            <a:r>
              <a:rPr lang="en-US" altLang="zh-TW" sz="2400" dirty="0" smtClean="0">
                <a:ea typeface="標楷體" panose="03000509000000000000" pitchFamily="65" charset="-120"/>
              </a:rPr>
              <a:t>(layout)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29345" y="2749214"/>
            <a:ext cx="5754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答案可能有很多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38457" y="3348169"/>
            <a:ext cx="927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最簡單的答案是蓋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層樓建築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每層樓有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 offices (n: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國家數目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167118" y="3949885"/>
            <a:ext cx="622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第一層樓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每一個國家佔一個</a:t>
            </a:r>
            <a:r>
              <a:rPr lang="en-US" altLang="zh-TW" sz="2400" dirty="0" smtClean="0"/>
              <a:t>row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offices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72034" y="4500491"/>
            <a:ext cx="630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每一個國家佔一個</a:t>
            </a:r>
            <a:r>
              <a:rPr lang="en-US" altLang="zh-TW" sz="2400" dirty="0" smtClean="0"/>
              <a:t>column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offices</a:t>
            </a:r>
            <a:endParaRPr lang="zh-TW" altLang="en-US" sz="2400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D623-904A-4A8F-9C28-B3B7C6E01F7F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233055" y="2204258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國家的辦公室數目不拘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88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5860" y="932851"/>
            <a:ext cx="294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國家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數目 </a:t>
            </a:r>
            <a:r>
              <a:rPr lang="en-US" altLang="zh-TW" sz="2400" dirty="0" smtClean="0">
                <a:ea typeface="標楷體" panose="03000509000000000000" pitchFamily="65" charset="-120"/>
              </a:rPr>
              <a:t>(1</a:t>
            </a:r>
            <a:r>
              <a:rPr lang="en-US" altLang="zh-TW" sz="2400" dirty="0" smtClean="0">
                <a:ea typeface="Segoe UI Symbol" panose="020B0502040204020203" pitchFamily="34" charset="0"/>
              </a:rPr>
              <a:t>≤</a:t>
            </a:r>
            <a:r>
              <a:rPr lang="en-US" altLang="zh-TW" sz="2400" dirty="0" smtClean="0">
                <a:ea typeface="標楷體" panose="03000509000000000000" pitchFamily="65" charset="-120"/>
              </a:rPr>
              <a:t>n</a:t>
            </a:r>
            <a:r>
              <a:rPr lang="en-US" altLang="zh-TW" sz="2400" dirty="0" smtClean="0">
                <a:ea typeface="Segoe UI Symbol" panose="020B0502040204020203" pitchFamily="34" charset="0"/>
              </a:rPr>
              <a:t>≤</a:t>
            </a:r>
            <a:r>
              <a:rPr lang="en-US" altLang="zh-TW" sz="2400" dirty="0" smtClean="0">
                <a:ea typeface="標楷體" panose="03000509000000000000" pitchFamily="65" charset="-120"/>
              </a:rPr>
              <a:t>50)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1131" y="1489419"/>
            <a:ext cx="551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國家代號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以英文字母大小寫符號表示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3241" y="2342151"/>
            <a:ext cx="1148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A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B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C D E F G H I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J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K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L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M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N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O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P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Q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R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S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U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W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X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cs typeface="Courier New" panose="02070309020205020404" pitchFamily="49" charset="0"/>
              </a:rPr>
              <a:t>Y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Z</a:t>
            </a:r>
            <a:r>
              <a:rPr lang="zh-TW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a</a:t>
            </a:r>
            <a:r>
              <a:rPr lang="en-US" altLang="zh-TW" sz="2400" dirty="0" smtClean="0">
                <a:cs typeface="Courier New" panose="02070309020205020404" pitchFamily="49" charset="0"/>
              </a:rPr>
              <a:t> b c d e f g h I j k l m n o p q r s t u v w </a:t>
            </a:r>
            <a:r>
              <a:rPr lang="en-US" altLang="zh-TW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x</a:t>
            </a:r>
            <a:r>
              <a:rPr lang="en-US" altLang="zh-TW" sz="2400" dirty="0" smtClean="0">
                <a:cs typeface="Courier New" panose="02070309020205020404" pitchFamily="49" charset="0"/>
              </a:rPr>
              <a:t> </a:t>
            </a:r>
            <a:endParaRPr lang="zh-TW" alt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1373" y="2111319"/>
            <a:ext cx="1142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2 3 4 5 6 7 8 9          …                             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26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27</a:t>
            </a:r>
            <a:r>
              <a:rPr lang="en-US" altLang="zh-TW" dirty="0" smtClean="0"/>
              <a:t>                       …                                              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50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4734" y="0"/>
            <a:ext cx="185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98954" y="3114194"/>
            <a:ext cx="958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n=5,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國家就有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A, B, C, D, E 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不管</a:t>
            </a:r>
            <a:r>
              <a:rPr lang="en-US" altLang="zh-TW" sz="2400" dirty="0" smtClean="0"/>
              <a:t>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值是多少</a:t>
            </a:r>
            <a:r>
              <a:rPr lang="en-US" altLang="zh-TW" sz="2400" dirty="0" smtClean="0"/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國家代號從</a:t>
            </a:r>
            <a:r>
              <a:rPr lang="en-US" altLang="zh-TW" sz="2400" dirty="0" smtClean="0"/>
              <a:t>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開始編起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7200" y="4554842"/>
            <a:ext cx="104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第一樓層各個</a:t>
            </a:r>
            <a:r>
              <a:rPr lang="en-US" altLang="zh-TW" sz="2400" dirty="0" smtClean="0"/>
              <a:t>row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由上而下以字典序由小至大印出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en-US" altLang="zh-TW" sz="2400" dirty="0" smtClean="0">
                <a:ea typeface="標楷體" panose="03000509000000000000" pitchFamily="65" charset="-120"/>
              </a:rPr>
              <a:t>row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中皆是同樣字母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68827" y="5068983"/>
            <a:ext cx="984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第二樓層每個</a:t>
            </a:r>
            <a:r>
              <a:rPr lang="en-US" altLang="zh-TW" sz="2400" dirty="0" smtClean="0"/>
              <a:t>row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的字母由小至大印出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en-US" altLang="zh-TW" sz="2400" dirty="0" smtClean="0">
                <a:ea typeface="標楷體" panose="03000509000000000000" pitchFamily="65" charset="-120"/>
              </a:rPr>
              <a:t>row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皆是由</a:t>
            </a:r>
            <a:r>
              <a:rPr lang="en-US" altLang="zh-TW" sz="2400" dirty="0" smtClean="0">
                <a:ea typeface="標楷體" panose="03000509000000000000" pitchFamily="65" charset="-120"/>
              </a:rPr>
              <a:t>ABCD…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所組成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1693" y="3952930"/>
            <a:ext cx="668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本題答案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建築物結構是</a:t>
            </a:r>
            <a:r>
              <a:rPr lang="en-US" altLang="zh-TW" sz="2400" dirty="0" smtClean="0"/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en-US" altLang="zh-TW" sz="2400" dirty="0" smtClean="0"/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每層有</a:t>
            </a:r>
            <a:r>
              <a:rPr lang="en-US" altLang="zh-TW" sz="2400" dirty="0" smtClean="0"/>
              <a:t>n x n offices</a:t>
            </a:r>
            <a:endParaRPr lang="zh-TW" altLang="en-US" sz="2400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2EF2-C012-4FA4-9416-9887EDEBE778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781503" y="5580993"/>
            <a:ext cx="76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不同樓層間以其字母組成之字典序由小至大輸出樓層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33315" y="679145"/>
            <a:ext cx="1548988" cy="56323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2 8 8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BBBBBBBB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CCCCCCCC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DDDDDDDD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EEEEEEEE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GGGGGGGG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HHHHHHHH</a:t>
            </a: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32257" y="1602475"/>
            <a:ext cx="958205" cy="37856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2 5 5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BBBBB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DDDDD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EEEEE</a:t>
            </a: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89771" y="0"/>
            <a:ext cx="1852409" cy="68634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2 10 10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AAAAAAAAAA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BBBBBBBBBB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CCCCCCCCCC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DDDDDDDDDD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EEEEEEEEEE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FFFFFFFFFF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GGGGGGGGGG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HHHHHHHHHH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IIIIIIIIII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JJJJJJJJJJ</a:t>
            </a: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869612" y="162545"/>
            <a:ext cx="964850" cy="4619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 = 10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20452" y="137539"/>
            <a:ext cx="82821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 = 8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19049" y="1066060"/>
            <a:ext cx="82186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 = 5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458979" y="1049353"/>
            <a:ext cx="138176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69139" y="3782393"/>
            <a:ext cx="138176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486939" y="1039193"/>
            <a:ext cx="195559" cy="24079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97572" y="3739863"/>
            <a:ext cx="174294" cy="24079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927602" y="1601254"/>
            <a:ext cx="1602571" cy="25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954963" y="4934206"/>
            <a:ext cx="1602571" cy="25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591389" y="407677"/>
            <a:ext cx="158497" cy="30876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586393" y="3715506"/>
            <a:ext cx="158497" cy="30876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398366" y="3566739"/>
            <a:ext cx="10838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0" y="2211572"/>
            <a:ext cx="172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0019414" y="2257646"/>
            <a:ext cx="172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0" y="4362893"/>
            <a:ext cx="172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9891823" y="4430233"/>
            <a:ext cx="172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0" y="1261872"/>
            <a:ext cx="1686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層樓</a:t>
            </a:r>
            <a:r>
              <a:rPr lang="en-US" altLang="zh-TW" sz="2000" dirty="0" smtClean="0"/>
              <a:t>, </a:t>
            </a:r>
          </a:p>
          <a:p>
            <a:r>
              <a:rPr lang="en-US" altLang="zh-TW" sz="2000" dirty="0" smtClean="0"/>
              <a:t>5x5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offices/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855844" y="526377"/>
            <a:ext cx="1686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層樓</a:t>
            </a:r>
            <a:r>
              <a:rPr lang="en-US" altLang="zh-TW" sz="2000" dirty="0" smtClean="0"/>
              <a:t>, </a:t>
            </a:r>
          </a:p>
          <a:p>
            <a:r>
              <a:rPr lang="en-US" altLang="zh-TW" sz="2000" dirty="0"/>
              <a:t>8</a:t>
            </a:r>
            <a:r>
              <a:rPr lang="en-US" altLang="zh-TW" sz="2000" dirty="0" smtClean="0"/>
              <a:t>x8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offices/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6069497" y="0"/>
            <a:ext cx="1905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層樓</a:t>
            </a:r>
            <a:r>
              <a:rPr lang="en-US" altLang="zh-TW" sz="2000" dirty="0" smtClean="0"/>
              <a:t>, </a:t>
            </a:r>
          </a:p>
          <a:p>
            <a:r>
              <a:rPr lang="en-US" altLang="zh-TW" sz="2000" dirty="0" smtClean="0"/>
              <a:t>10x10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offices/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0" y="0"/>
            <a:ext cx="21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Example: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455057" y="5388428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輸出格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940958" y="6286995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輸出格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9739086" y="6396335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輸出格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</a:p>
        </p:txBody>
      </p:sp>
      <p:sp>
        <p:nvSpPr>
          <p:cNvPr id="34" name="日期版面配置區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1FF4-F938-48E8-9F71-16A83E2B009C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35" name="頁尾版面配置區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7" name="左大括弧 36"/>
          <p:cNvSpPr/>
          <p:nvPr/>
        </p:nvSpPr>
        <p:spPr>
          <a:xfrm>
            <a:off x="1607574" y="3392128"/>
            <a:ext cx="90183" cy="437537"/>
          </a:xfrm>
          <a:prstGeom prst="leftBrace">
            <a:avLst>
              <a:gd name="adj1" fmla="val 2932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右大括弧 37"/>
          <p:cNvSpPr/>
          <p:nvPr/>
        </p:nvSpPr>
        <p:spPr>
          <a:xfrm>
            <a:off x="2735806" y="3436374"/>
            <a:ext cx="105717" cy="422787"/>
          </a:xfrm>
          <a:prstGeom prst="rightBrace">
            <a:avLst>
              <a:gd name="adj1" fmla="val 25874"/>
              <a:gd name="adj2" fmla="val 534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左大括弧 38"/>
          <p:cNvSpPr/>
          <p:nvPr/>
        </p:nvSpPr>
        <p:spPr>
          <a:xfrm>
            <a:off x="4249440" y="3406170"/>
            <a:ext cx="90183" cy="437537"/>
          </a:xfrm>
          <a:prstGeom prst="leftBrace">
            <a:avLst>
              <a:gd name="adj1" fmla="val 2932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/>
          <p:cNvSpPr/>
          <p:nvPr/>
        </p:nvSpPr>
        <p:spPr>
          <a:xfrm>
            <a:off x="6027964" y="3434450"/>
            <a:ext cx="105717" cy="422787"/>
          </a:xfrm>
          <a:prstGeom prst="rightBrace">
            <a:avLst>
              <a:gd name="adj1" fmla="val 25874"/>
              <a:gd name="adj2" fmla="val 534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左大括弧 40"/>
          <p:cNvSpPr/>
          <p:nvPr/>
        </p:nvSpPr>
        <p:spPr>
          <a:xfrm>
            <a:off x="7727455" y="3281669"/>
            <a:ext cx="90183" cy="437537"/>
          </a:xfrm>
          <a:prstGeom prst="leftBrace">
            <a:avLst>
              <a:gd name="adj1" fmla="val 2932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右大括弧 41"/>
          <p:cNvSpPr/>
          <p:nvPr/>
        </p:nvSpPr>
        <p:spPr>
          <a:xfrm>
            <a:off x="9799939" y="3289044"/>
            <a:ext cx="105717" cy="422787"/>
          </a:xfrm>
          <a:prstGeom prst="rightBrace">
            <a:avLst>
              <a:gd name="adj1" fmla="val 25874"/>
              <a:gd name="adj2" fmla="val 534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1783036" y="3415597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空白行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678636" y="3425024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空白行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299452" y="3390550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空白行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1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27293" y="1089384"/>
            <a:ext cx="7360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#include&lt;</a:t>
            </a:r>
            <a:r>
              <a:rPr lang="en-US" altLang="zh-TW" sz="2400" dirty="0" err="1" smtClean="0"/>
              <a:t>cstdio</a:t>
            </a:r>
            <a:r>
              <a:rPr lang="en-US" altLang="zh-TW" sz="2400" dirty="0" smtClean="0"/>
              <a:t>&gt;</a:t>
            </a:r>
          </a:p>
          <a:p>
            <a:r>
              <a:rPr lang="en-US" altLang="zh-TW" sz="2400" dirty="0" smtClean="0"/>
              <a:t>using namespace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char country(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i)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轉換國家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的代號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字母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sz="2400" dirty="0" smtClean="0"/>
              <a:t>  if(i &lt; 26) return 'A' + i;</a:t>
            </a:r>
          </a:p>
          <a:p>
            <a:r>
              <a:rPr lang="en-US" altLang="zh-TW" sz="2400" dirty="0" smtClean="0"/>
              <a:t>  return 'a' + i - 26;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F7F7-4A84-4D3D-91E1-A23355EE6934}" type="datetime1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1605 Building for UN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9C96-CE28-4D8E-9FB1-1DB1F36853B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493771" y="299804"/>
            <a:ext cx="269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1605 Code (1/2)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5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1108</Words>
  <Application>Microsoft Office PowerPoint</Application>
  <PresentationFormat>寬螢幕</PresentationFormat>
  <Paragraphs>194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Courier New</vt:lpstr>
      <vt:lpstr>Segoe UI Symbol</vt:lpstr>
      <vt:lpstr>Times New Roman</vt:lpstr>
      <vt:lpstr>Office 佈景主題</vt:lpstr>
      <vt:lpstr>UVa 1605 Building for UN</vt:lpstr>
      <vt:lpstr>UVa 1605 Building for UN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1605 Building for UN</dc:title>
  <dc:creator>鄭進和</dc:creator>
  <cp:lastModifiedBy>chcheng</cp:lastModifiedBy>
  <cp:revision>72</cp:revision>
  <dcterms:created xsi:type="dcterms:W3CDTF">2018-09-25T10:12:35Z</dcterms:created>
  <dcterms:modified xsi:type="dcterms:W3CDTF">2018-10-02T09:50:07Z</dcterms:modified>
</cp:coreProperties>
</file>