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74" r:id="rId8"/>
    <p:sldId id="275" r:id="rId9"/>
    <p:sldId id="276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>
        <p:scale>
          <a:sx n="62" d="100"/>
          <a:sy n="6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5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16369-6C2B-40DB-ACEE-E7E8BDFAFA76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F38F2-43C6-46C5-8741-B3083D45F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35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F38F2-43C6-46C5-8741-B3083D45FF8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9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6E8E-BA79-49BC-8371-C09AEBCF0DE0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38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4242-4207-4A3A-9C11-9160253F21ED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4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DCF3-52B0-4612-9782-5FB3C3F6315B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94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6C71-CCBF-418B-A845-3BE8B414DC1B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8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4A78-890B-440C-B11E-3F7A98B576C0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77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98AC-78E5-4538-8902-FB5E71905AF5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74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9403-172F-47BA-B3FE-D81DFB105E59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99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6B47-D420-479A-8C8C-9216DD436B1C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72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C354-0E6C-456C-82F7-C3B81F2021EE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5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6BFC-FBE4-4CAA-8172-8B2BEB7169E0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59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DDE2-0CB6-4EC3-AD36-17C5CF9155BF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5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CF80-CF8F-43ED-96BC-65D0EF31E33A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1429-E5AB-4079-AFE3-FE7B225314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19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1610 Party Games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(LA 6196 , Mid-Atlantic 2012)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6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85799" y="441960"/>
            <a:ext cx="60776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#include &lt;</a:t>
            </a:r>
            <a:r>
              <a:rPr lang="en-US" altLang="zh-TW" sz="2400" dirty="0" err="1" smtClean="0"/>
              <a:t>iostream</a:t>
            </a:r>
            <a:r>
              <a:rPr lang="en-US" altLang="zh-TW" sz="2400" dirty="0" smtClean="0"/>
              <a:t>&gt;</a:t>
            </a:r>
          </a:p>
          <a:p>
            <a:r>
              <a:rPr lang="en-US" altLang="zh-TW" sz="2400" dirty="0" smtClean="0"/>
              <a:t>#include &lt;algorithm&gt;</a:t>
            </a:r>
          </a:p>
          <a:p>
            <a:r>
              <a:rPr lang="en-US" altLang="zh-TW" sz="2400" dirty="0" smtClean="0"/>
              <a:t>#include &lt;string&gt;</a:t>
            </a:r>
          </a:p>
          <a:p>
            <a:r>
              <a:rPr lang="en-US" altLang="zh-TW" sz="2400" dirty="0" smtClean="0"/>
              <a:t>#include &lt;</a:t>
            </a:r>
            <a:r>
              <a:rPr lang="en-US" altLang="zh-TW" sz="2400" dirty="0" err="1" smtClean="0"/>
              <a:t>cstdio</a:t>
            </a:r>
            <a:r>
              <a:rPr lang="en-US" altLang="zh-TW" sz="2400" dirty="0" smtClean="0"/>
              <a:t>&gt;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using namespace </a:t>
            </a:r>
            <a:r>
              <a:rPr lang="en-US" altLang="zh-TW" sz="2400" dirty="0" err="1" smtClean="0"/>
              <a:t>std</a:t>
            </a:r>
            <a:r>
              <a:rPr lang="en-US" altLang="zh-TW" sz="2400" dirty="0" smtClean="0"/>
              <a:t>;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string a[1001];</a:t>
            </a:r>
            <a:r>
              <a:rPr lang="zh-TW" altLang="en-US" sz="2400" dirty="0" smtClean="0"/>
              <a:t>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儲存輸入的字串</a:t>
            </a:r>
            <a:endParaRPr lang="en-US" altLang="zh-TW" sz="2400" dirty="0" smtClean="0"/>
          </a:p>
          <a:p>
            <a:r>
              <a:rPr lang="en-US" altLang="zh-TW" sz="2400" dirty="0" smtClean="0"/>
              <a:t>char </a:t>
            </a:r>
            <a:r>
              <a:rPr lang="en-US" altLang="zh-TW" sz="2400" dirty="0" err="1" smtClean="0"/>
              <a:t>ans</a:t>
            </a:r>
            <a:r>
              <a:rPr lang="en-US" altLang="zh-TW" sz="2400" dirty="0" smtClean="0"/>
              <a:t>[1001];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儲存拼湊字母的結果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5FD9-DF68-4DA5-95B3-408868E69510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214478" y="155050"/>
            <a:ext cx="2425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1610 Code</a:t>
            </a:r>
          </a:p>
          <a:p>
            <a:r>
              <a:rPr lang="en-US" altLang="zh-TW" sz="2800" dirty="0" smtClean="0"/>
              <a:t>(1/3)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397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25896" y="245416"/>
            <a:ext cx="1108862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string solve(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</a:rPr>
              <a:t> n)   </a:t>
            </a:r>
            <a:r>
              <a:rPr lang="zh-TW" altLang="en-US" sz="2400" dirty="0" smtClean="0">
                <a:solidFill>
                  <a:srgbClr val="FF0000"/>
                </a:solidFill>
              </a:rPr>
              <a:t>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以拼湊字母的方式由左至右找答案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{</a:t>
            </a:r>
          </a:p>
          <a:p>
            <a:r>
              <a:rPr lang="en-US" altLang="zh-TW" sz="2400" dirty="0" smtClean="0"/>
              <a:t>    string x=a[(n-2)/2];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x, y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輸入正中間的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個字串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(x&lt;y)</a:t>
            </a:r>
          </a:p>
          <a:p>
            <a:r>
              <a:rPr lang="en-US" altLang="zh-TW" sz="2400" dirty="0" smtClean="0"/>
              <a:t>    string y=a[n/2];</a:t>
            </a:r>
          </a:p>
          <a:p>
            <a:r>
              <a:rPr lang="en-US" altLang="zh-TW" sz="2400" dirty="0" smtClean="0"/>
              <a:t>    string </a:t>
            </a:r>
            <a:r>
              <a:rPr lang="en-US" altLang="zh-TW" sz="2400" dirty="0" err="1" smtClean="0"/>
              <a:t>ans</a:t>
            </a:r>
            <a:r>
              <a:rPr lang="en-US" altLang="zh-TW" sz="2400" dirty="0" smtClean="0"/>
              <a:t> = “”;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起始畫拼湊結果字串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ans</a:t>
            </a:r>
            <a:r>
              <a:rPr lang="en-US" altLang="zh-TW" sz="2400" dirty="0" smtClean="0">
                <a:solidFill>
                  <a:srgbClr val="0070C0"/>
                </a:solidFill>
              </a:rPr>
              <a:t> (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設定為空字串</a:t>
            </a:r>
            <a:r>
              <a:rPr lang="en-US" altLang="zh-TW" sz="24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ans</a:t>
            </a:r>
            <a:r>
              <a:rPr lang="en-US" altLang="zh-TW" sz="2400" dirty="0" smtClean="0"/>
              <a:t> += ‘A’;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拼湊字母從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A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en-US" altLang="zh-TW" sz="2400" dirty="0" err="1" smtClean="0">
                <a:solidFill>
                  <a:srgbClr val="0070C0"/>
                </a:solidFill>
                <a:ea typeface="標楷體" panose="03000509000000000000" pitchFamily="65" charset="-120"/>
              </a:rPr>
              <a:t>ans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[0]=‘A’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lx=</a:t>
            </a:r>
            <a:r>
              <a:rPr lang="en-US" altLang="zh-TW" sz="2400" dirty="0" err="1" smtClean="0"/>
              <a:t>x.size</a:t>
            </a:r>
            <a:r>
              <a:rPr lang="en-US" altLang="zh-TW" sz="2400" dirty="0" smtClean="0"/>
              <a:t>(),i=0;</a:t>
            </a:r>
            <a:r>
              <a:rPr lang="zh-TW" altLang="en-US" sz="2400" dirty="0" smtClean="0"/>
              <a:t>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拼湊結果的字串長度頂多 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  <a:ea typeface="標楷體" panose="03000509000000000000" pitchFamily="65" charset="-120"/>
              </a:rPr>
              <a:t>x.size</a:t>
            </a:r>
            <a:endParaRPr lang="en-US" altLang="zh-TW" sz="2400" dirty="0" smtClean="0">
              <a:solidFill>
                <a:srgbClr val="0070C0"/>
              </a:solidFill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while(i&lt;lx)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拼湊字母的長度頂多 </a:t>
            </a:r>
            <a:r>
              <a:rPr lang="en-US" altLang="zh-TW" sz="2400" dirty="0" smtClean="0">
                <a:solidFill>
                  <a:srgbClr val="0070C0"/>
                </a:solidFill>
              </a:rPr>
              <a:t>lx 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x.size</a:t>
            </a:r>
            <a:r>
              <a:rPr lang="en-US" altLang="zh-TW" sz="240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sz="2400" dirty="0" smtClean="0"/>
              <a:t>    {</a:t>
            </a:r>
          </a:p>
          <a:p>
            <a:r>
              <a:rPr lang="en-US" altLang="zh-TW" sz="2400" dirty="0" smtClean="0"/>
              <a:t>        while(</a:t>
            </a:r>
            <a:r>
              <a:rPr lang="en-US" altLang="zh-TW" sz="2400" dirty="0" err="1" smtClean="0"/>
              <a:t>ans</a:t>
            </a:r>
            <a:r>
              <a:rPr lang="en-US" altLang="zh-TW" sz="2400" dirty="0" smtClean="0"/>
              <a:t>[i] &lt;= ‘Z‘ &amp;&amp; </a:t>
            </a:r>
            <a:r>
              <a:rPr lang="en-US" altLang="zh-TW" sz="2400" dirty="0" err="1" smtClean="0"/>
              <a:t>ans</a:t>
            </a:r>
            <a:r>
              <a:rPr lang="en-US" altLang="zh-TW" sz="2400" dirty="0" smtClean="0"/>
              <a:t>&lt;x)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檢查拼湊的字串</a:t>
            </a:r>
            <a:r>
              <a:rPr lang="en-US" altLang="zh-TW" sz="2400" dirty="0" err="1" smtClean="0">
                <a:solidFill>
                  <a:srgbClr val="0070C0"/>
                </a:solidFill>
                <a:ea typeface="標楷體" panose="03000509000000000000" pitchFamily="65" charset="-120"/>
              </a:rPr>
              <a:t>ans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是否合</a:t>
            </a:r>
            <a:r>
              <a:rPr lang="zh-TW" altLang="en-US" sz="2400" dirty="0" smtClean="0">
                <a:solidFill>
                  <a:srgbClr val="0070C0"/>
                </a:solidFill>
              </a:rPr>
              <a:t>格</a:t>
            </a:r>
            <a:endParaRPr lang="en-US" altLang="zh-TW" sz="2400" dirty="0" smtClean="0">
              <a:solidFill>
                <a:srgbClr val="0070C0"/>
              </a:solidFill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            ++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ans</a:t>
            </a:r>
            <a:r>
              <a:rPr lang="en-US" altLang="zh-TW" sz="2400" dirty="0" smtClean="0">
                <a:solidFill>
                  <a:srgbClr val="FF0000"/>
                </a:solidFill>
              </a:rPr>
              <a:t>[i];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拼湊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字母同一長度字串的下一格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++</a:t>
            </a:r>
            <a:r>
              <a:rPr lang="en-US" altLang="zh-TW" sz="2400" dirty="0" err="1" smtClean="0">
                <a:solidFill>
                  <a:srgbClr val="0070C0"/>
                </a:solidFill>
                <a:ea typeface="標楷體" panose="03000509000000000000" pitchFamily="65" charset="-120"/>
              </a:rPr>
              <a:t>ans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[i]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再驗證</a:t>
            </a:r>
            <a:endParaRPr lang="en-US" altLang="zh-TW" sz="2400" dirty="0" smtClean="0"/>
          </a:p>
          <a:p>
            <a:r>
              <a:rPr lang="en-US" altLang="zh-TW" sz="2400" dirty="0" smtClean="0"/>
              <a:t>        if(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ans</a:t>
            </a:r>
            <a:r>
              <a:rPr lang="en-US" altLang="zh-TW" sz="2400" dirty="0" smtClean="0">
                <a:solidFill>
                  <a:srgbClr val="FF0000"/>
                </a:solidFill>
              </a:rPr>
              <a:t>[i]&lt;=‘Z‘ &amp;&amp;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ans</a:t>
            </a:r>
            <a:r>
              <a:rPr lang="en-US" altLang="zh-TW" sz="2400" dirty="0" smtClean="0">
                <a:solidFill>
                  <a:srgbClr val="0070C0"/>
                </a:solidFill>
              </a:rPr>
              <a:t>&gt;=</a:t>
            </a:r>
            <a:r>
              <a:rPr lang="en-US" altLang="zh-TW" sz="2400" dirty="0" smtClean="0">
                <a:solidFill>
                  <a:srgbClr val="FF0000"/>
                </a:solidFill>
              </a:rPr>
              <a:t>x &amp;&amp;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ans</a:t>
            </a:r>
            <a:r>
              <a:rPr lang="en-US" altLang="zh-TW" sz="2400" dirty="0" smtClean="0">
                <a:solidFill>
                  <a:srgbClr val="FF0000"/>
                </a:solidFill>
              </a:rPr>
              <a:t>&lt;y</a:t>
            </a:r>
            <a:r>
              <a:rPr lang="en-US" altLang="zh-TW" sz="2400" dirty="0" smtClean="0"/>
              <a:t>) return </a:t>
            </a:r>
            <a:r>
              <a:rPr lang="en-US" altLang="zh-TW" sz="2400" dirty="0" err="1" smtClean="0"/>
              <a:t>ans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找到結果字串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    if(x[i]!=</a:t>
            </a:r>
            <a:r>
              <a:rPr lang="en-US" altLang="zh-TW" sz="2400" dirty="0" err="1" smtClean="0"/>
              <a:t>ans</a:t>
            </a:r>
            <a:r>
              <a:rPr lang="en-US" altLang="zh-TW" sz="2400" dirty="0" smtClean="0"/>
              <a:t>[i]) --</a:t>
            </a:r>
            <a:r>
              <a:rPr lang="en-US" altLang="zh-TW" sz="2400" dirty="0" err="1" smtClean="0"/>
              <a:t>ans</a:t>
            </a:r>
            <a:r>
              <a:rPr lang="en-US" altLang="zh-TW" sz="2400" dirty="0" smtClean="0"/>
              <a:t>[i];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拼湊字母同一長度字串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一格 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--</a:t>
            </a:r>
            <a:r>
              <a:rPr lang="en-US" altLang="zh-TW" sz="2400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ans</a:t>
            </a:r>
            <a:r>
              <a:rPr lang="en-US" altLang="zh-TW" sz="24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[i]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        </a:t>
            </a:r>
            <a:r>
              <a:rPr lang="en-US" altLang="zh-TW" sz="2400" dirty="0" err="1" smtClean="0"/>
              <a:t>ans</a:t>
            </a:r>
            <a:r>
              <a:rPr lang="en-US" altLang="zh-TW" sz="2400" dirty="0" smtClean="0"/>
              <a:t> += ‘A’;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目前拼湊的字串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ans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尾端再附上字母</a:t>
            </a:r>
            <a:r>
              <a:rPr lang="en-US" altLang="zh-TW" sz="2400" dirty="0" smtClean="0">
                <a:solidFill>
                  <a:srgbClr val="0070C0"/>
                </a:solidFill>
              </a:rPr>
              <a:t>A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後再驗證是否合格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    ++i;</a:t>
            </a:r>
            <a:r>
              <a:rPr lang="zh-TW" altLang="en-US" sz="2400" dirty="0" smtClean="0"/>
              <a:t>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準備檢驗拼湊字串的字母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ans</a:t>
            </a:r>
            <a:r>
              <a:rPr lang="en-US" altLang="zh-TW" sz="2400" dirty="0" smtClean="0">
                <a:solidFill>
                  <a:srgbClr val="0070C0"/>
                </a:solidFill>
              </a:rPr>
              <a:t>[i]</a:t>
            </a:r>
          </a:p>
          <a:p>
            <a:r>
              <a:rPr lang="en-US" altLang="zh-TW" sz="2400" dirty="0" smtClean="0"/>
              <a:t>    }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63C2-E525-4FB7-BE9A-5F1EF6EC9E69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214478" y="155050"/>
            <a:ext cx="2425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1610 Code</a:t>
            </a:r>
          </a:p>
          <a:p>
            <a:r>
              <a:rPr lang="en-US" altLang="zh-TW" sz="2800" dirty="0" smtClean="0"/>
              <a:t>(2/3)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02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47355" y="223870"/>
            <a:ext cx="85223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</a:rPr>
              <a:t> main()</a:t>
            </a:r>
          </a:p>
          <a:p>
            <a:r>
              <a:rPr lang="en-US" altLang="zh-TW" sz="2400" dirty="0" smtClean="0"/>
              <a:t>{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n;</a:t>
            </a:r>
          </a:p>
          <a:p>
            <a:r>
              <a:rPr lang="en-US" altLang="zh-TW" sz="2400" dirty="0" smtClean="0"/>
              <a:t>    // </a:t>
            </a:r>
            <a:r>
              <a:rPr lang="en-US" altLang="zh-TW" sz="2400" dirty="0" err="1" smtClean="0"/>
              <a:t>freopen</a:t>
            </a:r>
            <a:r>
              <a:rPr lang="en-US" altLang="zh-TW" sz="2400" dirty="0" smtClean="0"/>
              <a:t>("1610.in","r",stdin);</a:t>
            </a:r>
          </a:p>
          <a:p>
            <a:r>
              <a:rPr lang="en-US" altLang="zh-TW" sz="2400" dirty="0" smtClean="0"/>
              <a:t>    // </a:t>
            </a:r>
            <a:r>
              <a:rPr lang="en-US" altLang="zh-TW" sz="2400" dirty="0" err="1" smtClean="0"/>
              <a:t>freopen</a:t>
            </a:r>
            <a:r>
              <a:rPr lang="en-US" altLang="zh-TW" sz="2400" dirty="0" smtClean="0"/>
              <a:t>("1610.out","w",stdout);</a:t>
            </a:r>
          </a:p>
          <a:p>
            <a:r>
              <a:rPr lang="en-US" altLang="zh-TW" sz="2400" dirty="0" smtClean="0"/>
              <a:t>    while(</a:t>
            </a:r>
            <a:r>
              <a:rPr lang="en-US" altLang="zh-TW" sz="2400" dirty="0" err="1" smtClean="0"/>
              <a:t>cin</a:t>
            </a:r>
            <a:r>
              <a:rPr lang="en-US" altLang="zh-TW" sz="2400" dirty="0" smtClean="0"/>
              <a:t>&gt;&gt;n&amp;&amp;n)  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輸入字串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{</a:t>
            </a:r>
          </a:p>
          <a:p>
            <a:r>
              <a:rPr lang="en-US" altLang="zh-TW" sz="2400" dirty="0" smtClean="0"/>
              <a:t>        for(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i=0;i&lt;</a:t>
            </a:r>
            <a:r>
              <a:rPr lang="en-US" altLang="zh-TW" sz="2400" dirty="0" err="1" smtClean="0"/>
              <a:t>n;i</a:t>
            </a:r>
            <a:r>
              <a:rPr lang="en-US" altLang="zh-TW" sz="2400" dirty="0" smtClean="0"/>
              <a:t>++)</a:t>
            </a:r>
          </a:p>
          <a:p>
            <a:r>
              <a:rPr lang="en-US" altLang="zh-TW" sz="2400" dirty="0" smtClean="0"/>
              <a:t>            </a:t>
            </a:r>
            <a:r>
              <a:rPr lang="en-US" altLang="zh-TW" sz="2400" dirty="0" err="1" smtClean="0"/>
              <a:t>cin</a:t>
            </a:r>
            <a:r>
              <a:rPr lang="en-US" altLang="zh-TW" sz="2400" dirty="0" smtClean="0"/>
              <a:t>&gt;&gt;a[i];</a:t>
            </a:r>
          </a:p>
          <a:p>
            <a:r>
              <a:rPr lang="en-US" altLang="zh-TW" sz="2400" dirty="0" smtClean="0"/>
              <a:t> 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sort(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a,a+n</a:t>
            </a:r>
            <a:r>
              <a:rPr lang="en-US" altLang="zh-TW" sz="2400" dirty="0" smtClean="0">
                <a:solidFill>
                  <a:srgbClr val="FF0000"/>
                </a:solidFill>
              </a:rPr>
              <a:t>);</a:t>
            </a:r>
            <a:r>
              <a:rPr lang="zh-TW" altLang="en-US" sz="2400" dirty="0" smtClean="0">
                <a:solidFill>
                  <a:srgbClr val="FF0000"/>
                </a:solidFill>
              </a:rPr>
              <a:t>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排序輸入的字串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    string </a:t>
            </a:r>
            <a:r>
              <a:rPr lang="en-US" altLang="zh-TW" sz="2400" dirty="0" err="1" smtClean="0"/>
              <a:t>ans</a:t>
            </a:r>
            <a:r>
              <a:rPr lang="en-US" altLang="zh-TW" sz="2400" dirty="0" smtClean="0"/>
              <a:t>=solve(n);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以拼湊字母的方式由左至右找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答案</a:t>
            </a:r>
            <a:endParaRPr lang="en-US" altLang="zh-TW" sz="2400" dirty="0" smtClean="0"/>
          </a:p>
          <a:p>
            <a:r>
              <a:rPr lang="en-US" altLang="zh-TW" sz="2400" dirty="0" smtClean="0"/>
              <a:t>        </a:t>
            </a:r>
            <a:r>
              <a:rPr lang="en-US" altLang="zh-TW" sz="2400" dirty="0" err="1" smtClean="0"/>
              <a:t>cout</a:t>
            </a:r>
            <a:r>
              <a:rPr lang="en-US" altLang="zh-TW" sz="2400" dirty="0" smtClean="0"/>
              <a:t>&lt;&lt;</a:t>
            </a:r>
            <a:r>
              <a:rPr lang="en-US" altLang="zh-TW" sz="2400" dirty="0" err="1" smtClean="0"/>
              <a:t>ans</a:t>
            </a:r>
            <a:r>
              <a:rPr lang="en-US" altLang="zh-TW" sz="2400" dirty="0" smtClean="0"/>
              <a:t>;</a:t>
            </a:r>
          </a:p>
          <a:p>
            <a:r>
              <a:rPr lang="en-US" altLang="zh-TW" sz="2400" dirty="0" smtClean="0"/>
              <a:t>        </a:t>
            </a:r>
            <a:r>
              <a:rPr lang="en-US" altLang="zh-TW" sz="2400" dirty="0" err="1" smtClean="0"/>
              <a:t>cout</a:t>
            </a:r>
            <a:r>
              <a:rPr lang="en-US" altLang="zh-TW" sz="2400" dirty="0" smtClean="0"/>
              <a:t>&lt;&lt;</a:t>
            </a:r>
            <a:r>
              <a:rPr lang="en-US" altLang="zh-TW" sz="2400" dirty="0" err="1" smtClean="0"/>
              <a:t>endl</a:t>
            </a:r>
            <a:r>
              <a:rPr lang="en-US" altLang="zh-TW" sz="2400" dirty="0" smtClean="0"/>
              <a:t>;</a:t>
            </a:r>
          </a:p>
          <a:p>
            <a:r>
              <a:rPr lang="en-US" altLang="zh-TW" sz="2400" dirty="0" smtClean="0"/>
              <a:t>    }</a:t>
            </a:r>
          </a:p>
          <a:p>
            <a:r>
              <a:rPr lang="en-US" altLang="zh-TW" sz="2400" dirty="0" smtClean="0"/>
              <a:t>    return 0;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B07F5-6500-494B-BD62-F248FEE98DA9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214478" y="155050"/>
            <a:ext cx="2425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1610 Code</a:t>
            </a:r>
          </a:p>
          <a:p>
            <a:r>
              <a:rPr lang="en-US" altLang="zh-TW" sz="2800" dirty="0" smtClean="0"/>
              <a:t>(3/3)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74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3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1610 Party Games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8FA-BEF5-4A90-9CC0-B32320629C82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0724" y="1215397"/>
            <a:ext cx="10623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有一位主人邀請</a:t>
            </a:r>
            <a:r>
              <a:rPr lang="en-US" altLang="zh-TW" sz="2400" dirty="0"/>
              <a:t>n</a:t>
            </a:r>
            <a:r>
              <a:rPr lang="en-US" altLang="zh-TW" sz="2400" dirty="0" smtClean="0"/>
              <a:t> 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偶數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400" dirty="0" smtClean="0">
                <a:ea typeface="標楷體" panose="03000509000000000000" pitchFamily="65" charset="-120"/>
              </a:rPr>
              <a:t>2 </a:t>
            </a:r>
            <a:r>
              <a:rPr lang="en-US" altLang="zh-TW" sz="2400" dirty="0">
                <a:ea typeface="標楷體" panose="03000509000000000000" pitchFamily="65" charset="-120"/>
              </a:rPr>
              <a:t>≤ n ≤ </a:t>
            </a:r>
            <a:r>
              <a:rPr lang="en-US" altLang="zh-TW" sz="2400" dirty="0" smtClean="0">
                <a:ea typeface="標楷體" panose="03000509000000000000" pitchFamily="65" charset="-120"/>
              </a:rPr>
              <a:t>1000</a:t>
            </a:r>
            <a:r>
              <a:rPr lang="en-US" altLang="zh-TW" sz="2400" dirty="0" smtClean="0"/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位客人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客人名字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英文大寫字母組成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長度不超過</a:t>
            </a:r>
            <a:r>
              <a:rPr lang="en-US" altLang="zh-TW" sz="2400" dirty="0" smtClean="0">
                <a:ea typeface="標楷體" panose="03000509000000000000" pitchFamily="65" charset="-120"/>
              </a:rPr>
              <a:t>30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辦</a:t>
            </a:r>
            <a:r>
              <a:rPr lang="en-US" altLang="zh-TW" sz="2400" dirty="0" smtClean="0">
                <a:ea typeface="標楷體" panose="03000509000000000000" pitchFamily="65" charset="-120"/>
              </a:rPr>
              <a:t>party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想把客人分兩組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英文名字字典序小的一半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一隊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另一半則形成一隊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78988" y="2675246"/>
            <a:ext cx="10553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主人為了方便分辨客人屬於那一隊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請幫忙主人找到一個字串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使得有一半客人名字其字典序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於等於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這個字串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而且另一半客人名字的字典序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大於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這個字串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主人有一要求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這字串長度要最短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若有多解取字典序最小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者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998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00892" y="0"/>
            <a:ext cx="292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01594" y="2209800"/>
            <a:ext cx="319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7724" y="650344"/>
            <a:ext cx="2428407" cy="563231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4</a:t>
            </a:r>
          </a:p>
          <a:p>
            <a:r>
              <a:rPr lang="en-US" altLang="zh-TW" sz="2400" dirty="0" smtClean="0"/>
              <a:t>FRED</a:t>
            </a:r>
          </a:p>
          <a:p>
            <a:r>
              <a:rPr lang="en-US" altLang="zh-TW" sz="2400" dirty="0" smtClean="0"/>
              <a:t>SAM</a:t>
            </a:r>
          </a:p>
          <a:p>
            <a:r>
              <a:rPr lang="en-US" altLang="zh-TW" sz="2400" dirty="0" smtClean="0"/>
              <a:t>JOE</a:t>
            </a:r>
          </a:p>
          <a:p>
            <a:r>
              <a:rPr lang="en-US" altLang="zh-TW" sz="2400" dirty="0" smtClean="0"/>
              <a:t>MARGARET</a:t>
            </a:r>
          </a:p>
          <a:p>
            <a:r>
              <a:rPr lang="en-US" altLang="zh-TW" sz="2400" dirty="0" smtClean="0"/>
              <a:t>2</a:t>
            </a:r>
          </a:p>
          <a:p>
            <a:r>
              <a:rPr lang="en-US" altLang="zh-TW" sz="2400" dirty="0" smtClean="0"/>
              <a:t>FRED</a:t>
            </a:r>
          </a:p>
          <a:p>
            <a:r>
              <a:rPr lang="en-US" altLang="zh-TW" sz="2400" dirty="0" smtClean="0"/>
              <a:t>FREDDIE</a:t>
            </a:r>
          </a:p>
          <a:p>
            <a:r>
              <a:rPr lang="en-US" altLang="zh-TW" sz="2400" dirty="0" smtClean="0"/>
              <a:t>2</a:t>
            </a:r>
          </a:p>
          <a:p>
            <a:r>
              <a:rPr lang="en-US" altLang="zh-TW" sz="2400" dirty="0" smtClean="0"/>
              <a:t>JOSEPHINE</a:t>
            </a:r>
          </a:p>
          <a:p>
            <a:r>
              <a:rPr lang="en-US" altLang="zh-TW" sz="2400" dirty="0" smtClean="0"/>
              <a:t>JERRY</a:t>
            </a:r>
          </a:p>
          <a:p>
            <a:r>
              <a:rPr lang="en-US" altLang="zh-TW" sz="2400" dirty="0" smtClean="0"/>
              <a:t>2</a:t>
            </a:r>
          </a:p>
          <a:p>
            <a:r>
              <a:rPr lang="en-US" altLang="zh-TW" sz="2400" dirty="0" smtClean="0"/>
              <a:t>LARHONDA</a:t>
            </a:r>
          </a:p>
          <a:p>
            <a:r>
              <a:rPr lang="en-US" altLang="zh-TW" sz="2400" dirty="0" smtClean="0"/>
              <a:t>LARSEN</a:t>
            </a:r>
          </a:p>
          <a:p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9094017" y="2831309"/>
            <a:ext cx="2904510" cy="156966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</a:t>
            </a:r>
          </a:p>
          <a:p>
            <a:r>
              <a:rPr lang="en-US" altLang="zh-TW" sz="2400" dirty="0" smtClean="0"/>
              <a:t>FRED</a:t>
            </a:r>
          </a:p>
          <a:p>
            <a:r>
              <a:rPr lang="en-US" altLang="zh-TW" sz="2400" dirty="0" smtClean="0"/>
              <a:t>JF</a:t>
            </a:r>
          </a:p>
          <a:p>
            <a:r>
              <a:rPr lang="en-US" altLang="zh-TW" sz="2400" dirty="0" smtClean="0"/>
              <a:t>LARI</a:t>
            </a:r>
            <a:endParaRPr lang="zh-TW" altLang="en-US" sz="2400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35CB-06D2-4798-918E-61FE297EB819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28" name="群組 27"/>
          <p:cNvGrpSpPr/>
          <p:nvPr/>
        </p:nvGrpSpPr>
        <p:grpSpPr>
          <a:xfrm>
            <a:off x="3291840" y="624840"/>
            <a:ext cx="4693920" cy="1846362"/>
            <a:chOff x="3291840" y="624840"/>
            <a:chExt cx="4693920" cy="1846362"/>
          </a:xfrm>
        </p:grpSpPr>
        <p:sp>
          <p:nvSpPr>
            <p:cNvPr id="9" name="文字方塊 8"/>
            <p:cNvSpPr txBox="1"/>
            <p:nvPr/>
          </p:nvSpPr>
          <p:spPr>
            <a:xfrm>
              <a:off x="3296194" y="655320"/>
              <a:ext cx="23368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FRED</a:t>
              </a:r>
            </a:p>
            <a:p>
              <a:r>
                <a:rPr lang="en-US" altLang="zh-TW" sz="2800" dirty="0" smtClean="0"/>
                <a:t>SAM</a:t>
              </a:r>
            </a:p>
            <a:p>
              <a:r>
                <a:rPr lang="en-US" altLang="zh-TW" sz="2800" dirty="0" smtClean="0"/>
                <a:t>JOE</a:t>
              </a:r>
            </a:p>
            <a:p>
              <a:r>
                <a:rPr lang="en-US" altLang="zh-TW" sz="2800" dirty="0" smtClean="0"/>
                <a:t>MARGARET</a:t>
              </a: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659121" y="624840"/>
              <a:ext cx="190862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FRED</a:t>
              </a:r>
            </a:p>
            <a:p>
              <a:r>
                <a:rPr lang="en-US" altLang="zh-TW" sz="2800" dirty="0" smtClean="0"/>
                <a:t>JOE</a:t>
              </a:r>
            </a:p>
            <a:p>
              <a:r>
                <a:rPr lang="en-US" altLang="zh-TW" sz="2800" dirty="0" smtClean="0"/>
                <a:t>MARGARET</a:t>
              </a:r>
            </a:p>
            <a:p>
              <a:r>
                <a:rPr lang="en-US" altLang="zh-TW" sz="2800" dirty="0" smtClean="0"/>
                <a:t>SAM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564777" y="1089297"/>
              <a:ext cx="2148114" cy="8998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291840" y="624840"/>
              <a:ext cx="4693920" cy="181356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3322320" y="2651760"/>
            <a:ext cx="4693920" cy="1203960"/>
            <a:chOff x="3322320" y="2651760"/>
            <a:chExt cx="4693920" cy="1203960"/>
          </a:xfrm>
        </p:grpSpPr>
        <p:sp>
          <p:nvSpPr>
            <p:cNvPr id="12" name="文字方塊 11"/>
            <p:cNvSpPr txBox="1"/>
            <p:nvPr/>
          </p:nvSpPr>
          <p:spPr>
            <a:xfrm>
              <a:off x="3621269" y="2847702"/>
              <a:ext cx="15000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FRED</a:t>
              </a:r>
            </a:p>
            <a:p>
              <a:r>
                <a:rPr lang="en-US" altLang="zh-TW" sz="2800" dirty="0" smtClean="0"/>
                <a:t>FREDDIE</a:t>
              </a: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585053" y="2812868"/>
              <a:ext cx="19086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FRED</a:t>
              </a:r>
            </a:p>
            <a:p>
              <a:r>
                <a:rPr lang="en-US" altLang="zh-TW" sz="2800" dirty="0" smtClean="0"/>
                <a:t>FREDDIE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519738" y="2841897"/>
              <a:ext cx="2148114" cy="8998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22320" y="2651760"/>
              <a:ext cx="4693920" cy="120396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322320" y="3962400"/>
            <a:ext cx="4693920" cy="1203960"/>
            <a:chOff x="3322320" y="3962400"/>
            <a:chExt cx="4693920" cy="1203960"/>
          </a:xfrm>
        </p:grpSpPr>
        <p:sp>
          <p:nvSpPr>
            <p:cNvPr id="15" name="文字方塊 14"/>
            <p:cNvSpPr txBox="1"/>
            <p:nvPr/>
          </p:nvSpPr>
          <p:spPr>
            <a:xfrm>
              <a:off x="3575549" y="4097382"/>
              <a:ext cx="20029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JOSEPHINE</a:t>
              </a:r>
            </a:p>
            <a:p>
              <a:r>
                <a:rPr lang="en-US" altLang="zh-TW" sz="2800" dirty="0" smtClean="0"/>
                <a:t>JERRY</a:t>
              </a: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85053" y="4062548"/>
              <a:ext cx="19086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JERRY</a:t>
              </a:r>
            </a:p>
            <a:p>
              <a:r>
                <a:rPr lang="en-US" altLang="zh-TW" sz="2800" dirty="0" smtClean="0"/>
                <a:t>JOSEPHINE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519738" y="4091577"/>
              <a:ext cx="2148114" cy="8998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322320" y="3962400"/>
              <a:ext cx="4693920" cy="120396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3337560" y="5288280"/>
            <a:ext cx="4693920" cy="1203960"/>
            <a:chOff x="3352800" y="5288280"/>
            <a:chExt cx="4693920" cy="1203960"/>
          </a:xfrm>
        </p:grpSpPr>
        <p:sp>
          <p:nvSpPr>
            <p:cNvPr id="18" name="文字方塊 17"/>
            <p:cNvSpPr txBox="1"/>
            <p:nvPr/>
          </p:nvSpPr>
          <p:spPr>
            <a:xfrm>
              <a:off x="3560309" y="5517833"/>
              <a:ext cx="2079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LARHONDA</a:t>
              </a:r>
            </a:p>
            <a:p>
              <a:r>
                <a:rPr lang="en-US" altLang="zh-TW" sz="2800" dirty="0" smtClean="0"/>
                <a:t>LARSEN</a:t>
              </a: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585053" y="5488804"/>
              <a:ext cx="19086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LARHONDA</a:t>
              </a:r>
            </a:p>
            <a:p>
              <a:r>
                <a:rPr lang="en-US" altLang="zh-TW" sz="2800" dirty="0" smtClean="0"/>
                <a:t>LARSEN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519738" y="5517833"/>
              <a:ext cx="2148114" cy="8998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352800" y="5288280"/>
              <a:ext cx="4693920" cy="120396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7" name="直線單箭頭接點 36"/>
          <p:cNvCxnSpPr/>
          <p:nvPr/>
        </p:nvCxnSpPr>
        <p:spPr>
          <a:xfrm>
            <a:off x="7696200" y="3352800"/>
            <a:ext cx="1402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17" idx="3"/>
          </p:cNvCxnSpPr>
          <p:nvPr/>
        </p:nvCxnSpPr>
        <p:spPr>
          <a:xfrm flipV="1">
            <a:off x="7667852" y="3779520"/>
            <a:ext cx="1399948" cy="7620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7652612" y="4206241"/>
            <a:ext cx="1415187" cy="1761535"/>
            <a:chOff x="7652612" y="4206241"/>
            <a:chExt cx="1415187" cy="1761535"/>
          </a:xfrm>
        </p:grpSpPr>
        <p:cxnSp>
          <p:nvCxnSpPr>
            <p:cNvPr id="45" name="直線接點 44"/>
            <p:cNvCxnSpPr>
              <a:stCxn id="20" idx="3"/>
            </p:cNvCxnSpPr>
            <p:nvPr/>
          </p:nvCxnSpPr>
          <p:spPr>
            <a:xfrm flipV="1">
              <a:off x="7652612" y="5952392"/>
              <a:ext cx="1003415" cy="153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接點 46"/>
            <p:cNvCxnSpPr/>
            <p:nvPr/>
          </p:nvCxnSpPr>
          <p:spPr>
            <a:xfrm rot="5400000" flipH="1" flipV="1">
              <a:off x="7988837" y="4877826"/>
              <a:ext cx="1750548" cy="407377"/>
            </a:xfrm>
            <a:prstGeom prst="bentConnector3">
              <a:avLst>
                <a:gd name="adj1" fmla="val 10022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/>
          <p:cNvGrpSpPr/>
          <p:nvPr/>
        </p:nvGrpSpPr>
        <p:grpSpPr>
          <a:xfrm>
            <a:off x="7712891" y="1538654"/>
            <a:ext cx="1366454" cy="1490873"/>
            <a:chOff x="7712891" y="1538654"/>
            <a:chExt cx="1366454" cy="1490873"/>
          </a:xfrm>
        </p:grpSpPr>
        <p:cxnSp>
          <p:nvCxnSpPr>
            <p:cNvPr id="56" name="直線接點 55"/>
            <p:cNvCxnSpPr>
              <a:stCxn id="11" idx="3"/>
            </p:cNvCxnSpPr>
            <p:nvPr/>
          </p:nvCxnSpPr>
          <p:spPr>
            <a:xfrm flipV="1">
              <a:off x="7712891" y="1538654"/>
              <a:ext cx="688159" cy="58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接點 58"/>
            <p:cNvCxnSpPr/>
            <p:nvPr/>
          </p:nvCxnSpPr>
          <p:spPr>
            <a:xfrm rot="16200000" flipH="1">
              <a:off x="7998691" y="1948873"/>
              <a:ext cx="1487054" cy="674254"/>
            </a:xfrm>
            <a:prstGeom prst="bentConnector3">
              <a:avLst>
                <a:gd name="adj1" fmla="val 10155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字方塊 61"/>
          <p:cNvSpPr txBox="1"/>
          <p:nvPr/>
        </p:nvSpPr>
        <p:spPr>
          <a:xfrm>
            <a:off x="7684654" y="1182255"/>
            <a:ext cx="757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K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633854" y="2987964"/>
            <a:ext cx="83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FRED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620000" y="4165600"/>
            <a:ext cx="83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JF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7610763" y="5624513"/>
            <a:ext cx="83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LARI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589934" y="1076631"/>
            <a:ext cx="1533833" cy="1460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594850" y="2880851"/>
            <a:ext cx="1533833" cy="717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85018" y="3991896"/>
            <a:ext cx="1533833" cy="717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85017" y="5083277"/>
            <a:ext cx="1533833" cy="717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1238863" y="619432"/>
            <a:ext cx="148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</a:p>
        </p:txBody>
      </p:sp>
      <p:cxnSp>
        <p:nvCxnSpPr>
          <p:cNvPr id="72" name="直線單箭頭接點 71"/>
          <p:cNvCxnSpPr>
            <a:stCxn id="70" idx="1"/>
          </p:cNvCxnSpPr>
          <p:nvPr/>
        </p:nvCxnSpPr>
        <p:spPr>
          <a:xfrm flipH="1">
            <a:off x="884904" y="850265"/>
            <a:ext cx="353959" cy="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1287746" y="2462609"/>
            <a:ext cx="148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</a:p>
        </p:txBody>
      </p:sp>
      <p:cxnSp>
        <p:nvCxnSpPr>
          <p:cNvPr id="75" name="直線單箭頭接點 74"/>
          <p:cNvCxnSpPr>
            <a:stCxn id="74" idx="1"/>
          </p:cNvCxnSpPr>
          <p:nvPr/>
        </p:nvCxnSpPr>
        <p:spPr>
          <a:xfrm flipH="1">
            <a:off x="933787" y="2693442"/>
            <a:ext cx="353959" cy="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1279120" y="3575417"/>
            <a:ext cx="148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</a:p>
        </p:txBody>
      </p:sp>
      <p:cxnSp>
        <p:nvCxnSpPr>
          <p:cNvPr id="77" name="直線單箭頭接點 76"/>
          <p:cNvCxnSpPr>
            <a:stCxn id="76" idx="1"/>
          </p:cNvCxnSpPr>
          <p:nvPr/>
        </p:nvCxnSpPr>
        <p:spPr>
          <a:xfrm flipH="1">
            <a:off x="925161" y="3806250"/>
            <a:ext cx="353959" cy="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1304998" y="4645093"/>
            <a:ext cx="148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數目</a:t>
            </a:r>
          </a:p>
        </p:txBody>
      </p:sp>
      <p:cxnSp>
        <p:nvCxnSpPr>
          <p:cNvPr id="79" name="直線單箭頭接點 78"/>
          <p:cNvCxnSpPr>
            <a:stCxn id="78" idx="1"/>
          </p:cNvCxnSpPr>
          <p:nvPr/>
        </p:nvCxnSpPr>
        <p:spPr>
          <a:xfrm flipH="1">
            <a:off x="951039" y="4875926"/>
            <a:ext cx="353959" cy="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2129742" y="1794076"/>
            <a:ext cx="11227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2177970" y="3242841"/>
            <a:ext cx="11227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2179899" y="4436963"/>
            <a:ext cx="11227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>
            <a:off x="2168324" y="5490259"/>
            <a:ext cx="11227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9000564" y="4424184"/>
            <a:ext cx="2940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位於正中間長度最短的字串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若有多解取字典序最小者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1346187" y="5761320"/>
            <a:ext cx="148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輸入結束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7" name="直線單箭頭接點 86"/>
          <p:cNvCxnSpPr/>
          <p:nvPr/>
        </p:nvCxnSpPr>
        <p:spPr>
          <a:xfrm flipH="1">
            <a:off x="942801" y="5967440"/>
            <a:ext cx="353959" cy="5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30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03504" y="561340"/>
            <a:ext cx="193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254E-A758-4E68-8B65-FE05D36BAC8F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23900" y="1511300"/>
            <a:ext cx="242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字串處理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8500" y="2113618"/>
            <a:ext cx="565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英文大寫字母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由左至右逐字拼湊 </a:t>
            </a:r>
            <a:endParaRPr lang="zh-TW" altLang="en-US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04900" y="2738438"/>
            <a:ext cx="923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由於需要字串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長度最短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若有多組解找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字典序最小者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865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7C8B-3FAF-4CD2-8897-C1B6825AE6CA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05345" y="4572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做法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05791" y="1317337"/>
            <a:ext cx="929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首先將輸入的字串由小至大排序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挑出正中間的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個字串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5791" y="1968501"/>
            <a:ext cx="929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由左至右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以拼湊字母方式在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這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個字串中找答案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563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7314" y="0"/>
            <a:ext cx="233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FRED</a:t>
            </a:r>
          </a:p>
          <a:p>
            <a:r>
              <a:rPr lang="en-US" altLang="zh-TW" sz="2800" dirty="0" smtClean="0"/>
              <a:t>SAM</a:t>
            </a:r>
          </a:p>
          <a:p>
            <a:r>
              <a:rPr lang="en-US" altLang="zh-TW" sz="2800" dirty="0" smtClean="0"/>
              <a:t>JOE</a:t>
            </a:r>
          </a:p>
          <a:p>
            <a:r>
              <a:rPr lang="en-US" altLang="zh-TW" sz="2800" dirty="0" smtClean="0"/>
              <a:t>MARGARET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451601" y="0"/>
            <a:ext cx="19086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FRED</a:t>
            </a:r>
          </a:p>
          <a:p>
            <a:r>
              <a:rPr lang="en-US" altLang="zh-TW" sz="2800" dirty="0" smtClean="0"/>
              <a:t>JOE</a:t>
            </a:r>
          </a:p>
          <a:p>
            <a:r>
              <a:rPr lang="en-US" altLang="zh-TW" sz="2800" dirty="0" smtClean="0"/>
              <a:t>MARGARET</a:t>
            </a:r>
          </a:p>
          <a:p>
            <a:r>
              <a:rPr lang="en-US" altLang="zh-TW" sz="2800" dirty="0" smtClean="0"/>
              <a:t>SAM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28720"/>
              </p:ext>
            </p:extLst>
          </p:nvPr>
        </p:nvGraphicFramePr>
        <p:xfrm>
          <a:off x="1262745" y="2353492"/>
          <a:ext cx="2525482" cy="67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32"/>
                <a:gridCol w="849732"/>
                <a:gridCol w="826018"/>
              </a:tblGrid>
              <a:tr h="679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J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O</a:t>
                      </a:r>
                      <a:endParaRPr lang="zh-TW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E</a:t>
                      </a:r>
                      <a:endParaRPr lang="zh-TW" alt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497"/>
              </p:ext>
            </p:extLst>
          </p:nvPr>
        </p:nvGraphicFramePr>
        <p:xfrm>
          <a:off x="1219202" y="5662340"/>
          <a:ext cx="7039424" cy="66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928"/>
                <a:gridCol w="879928"/>
                <a:gridCol w="879928"/>
                <a:gridCol w="879928"/>
                <a:gridCol w="879928"/>
                <a:gridCol w="879928"/>
                <a:gridCol w="879928"/>
                <a:gridCol w="879928"/>
              </a:tblGrid>
              <a:tr h="666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M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A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R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G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A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R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T</a:t>
                      </a:r>
                      <a:endParaRPr lang="zh-TW" altLang="en-US" sz="3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396343" y="1016000"/>
            <a:ext cx="2133600" cy="145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788228" y="449943"/>
            <a:ext cx="150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Sorting</a:t>
            </a:r>
            <a:endParaRPr lang="zh-TW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6357257" y="464457"/>
            <a:ext cx="2148114" cy="899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407886" y="3018972"/>
            <a:ext cx="4934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</a:t>
            </a:r>
          </a:p>
          <a:p>
            <a:r>
              <a:rPr lang="en-US" altLang="zh-TW" sz="2800" dirty="0" smtClean="0"/>
              <a:t>B</a:t>
            </a:r>
          </a:p>
          <a:p>
            <a:r>
              <a:rPr lang="en-US" altLang="zh-TW" sz="2800" dirty="0" smtClean="0"/>
              <a:t>C</a:t>
            </a:r>
          </a:p>
          <a:p>
            <a:r>
              <a:rPr lang="en-US" altLang="zh-TW" sz="2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⋮</a:t>
            </a:r>
          </a:p>
          <a:p>
            <a:r>
              <a:rPr lang="en-US" altLang="zh-TW" sz="2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J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386114" y="5130800"/>
            <a:ext cx="49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723085" y="696686"/>
            <a:ext cx="222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正中間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個字串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74972" y="4064000"/>
            <a:ext cx="238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Answer: </a:t>
            </a:r>
            <a:r>
              <a:rPr lang="en-US" altLang="zh-TW" sz="3200" dirty="0" smtClean="0">
                <a:solidFill>
                  <a:srgbClr val="FF0000"/>
                </a:solidFill>
              </a:rPr>
              <a:t>K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DE36-C34B-4D10-9DA4-3C535DF79F3D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139543" y="2823586"/>
            <a:ext cx="352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字串拼湊從</a:t>
            </a:r>
            <a:r>
              <a:rPr lang="en-US" altLang="zh-TW" sz="2000" dirty="0" smtClean="0"/>
              <a:t>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r>
              <a:rPr lang="en-US" altLang="zh-TW" sz="2000" dirty="0" smtClean="0"/>
              <a:t>,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到了</a:t>
            </a:r>
            <a:r>
              <a:rPr lang="en-US" altLang="zh-TW" sz="2000" dirty="0" smtClean="0"/>
              <a:t>K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剛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好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9427779" y="0"/>
            <a:ext cx="2963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Test Case #1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2618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 animBg="1"/>
      <p:bldP spid="12" grpId="0"/>
      <p:bldP spid="13" grpId="0"/>
      <p:bldP spid="14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45028" y="348342"/>
            <a:ext cx="1500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FRED</a:t>
            </a:r>
          </a:p>
          <a:p>
            <a:r>
              <a:rPr lang="en-US" altLang="zh-TW" sz="2800" dirty="0" smtClean="0"/>
              <a:t>FREDDIE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422572" y="435428"/>
            <a:ext cx="1908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FRED</a:t>
            </a:r>
          </a:p>
          <a:p>
            <a:r>
              <a:rPr lang="en-US" altLang="zh-TW" sz="2800" dirty="0" smtClean="0"/>
              <a:t>FREDDIE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211831"/>
              </p:ext>
            </p:extLst>
          </p:nvPr>
        </p:nvGraphicFramePr>
        <p:xfrm>
          <a:off x="1219202" y="5662340"/>
          <a:ext cx="6159496" cy="66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928"/>
                <a:gridCol w="879928"/>
                <a:gridCol w="879928"/>
                <a:gridCol w="879928"/>
                <a:gridCol w="879928"/>
                <a:gridCol w="879928"/>
                <a:gridCol w="879928"/>
              </a:tblGrid>
              <a:tr h="666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F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R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D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D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I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E</a:t>
                      </a:r>
                      <a:endParaRPr lang="zh-TW" altLang="en-US" sz="3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396343" y="1016000"/>
            <a:ext cx="2133600" cy="145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788228" y="449943"/>
            <a:ext cx="150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Sorting</a:t>
            </a:r>
            <a:endParaRPr lang="zh-TW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6357257" y="464457"/>
            <a:ext cx="2148114" cy="899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436915" y="2583771"/>
            <a:ext cx="493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</a:t>
            </a:r>
          </a:p>
          <a:p>
            <a:r>
              <a:rPr lang="en-US" altLang="zh-TW" sz="2800" dirty="0" smtClean="0"/>
              <a:t>B</a:t>
            </a:r>
          </a:p>
          <a:p>
            <a:r>
              <a:rPr lang="en-US" altLang="zh-TW" sz="2800" dirty="0" smtClean="0"/>
              <a:t>C</a:t>
            </a:r>
          </a:p>
          <a:p>
            <a:r>
              <a:rPr lang="en-US" altLang="zh-TW" sz="2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⋮</a:t>
            </a:r>
          </a:p>
          <a:p>
            <a:r>
              <a:rPr lang="en-US" altLang="zh-TW" sz="2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  <a:p>
            <a:r>
              <a:rPr lang="en-US" altLang="zh-TW" sz="2800" dirty="0">
                <a:ea typeface="Segoe UI Symbol" panose="020B0502040204020203" pitchFamily="34" charset="0"/>
              </a:rPr>
              <a:t>G</a:t>
            </a:r>
            <a:endParaRPr lang="en-US" altLang="zh-TW" sz="2800" dirty="0" smtClean="0">
              <a:ea typeface="Segoe UI Symbol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444171" y="5159829"/>
            <a:ext cx="49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723085" y="696686"/>
            <a:ext cx="222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正中間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個字串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74972" y="4064000"/>
            <a:ext cx="2844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Answer: </a:t>
            </a:r>
            <a:r>
              <a:rPr lang="en-US" altLang="zh-TW" sz="3200" dirty="0" smtClean="0">
                <a:solidFill>
                  <a:srgbClr val="FF0000"/>
                </a:solidFill>
              </a:rPr>
              <a:t>FRED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20343"/>
              </p:ext>
            </p:extLst>
          </p:nvPr>
        </p:nvGraphicFramePr>
        <p:xfrm>
          <a:off x="1218521" y="1975711"/>
          <a:ext cx="3519712" cy="66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928"/>
                <a:gridCol w="879928"/>
                <a:gridCol w="879928"/>
                <a:gridCol w="879928"/>
              </a:tblGrid>
              <a:tr h="666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F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R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D</a:t>
                      </a:r>
                      <a:endParaRPr lang="zh-TW" alt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2315030" y="2591028"/>
            <a:ext cx="493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</a:t>
            </a:r>
          </a:p>
          <a:p>
            <a:r>
              <a:rPr lang="en-US" altLang="zh-TW" sz="2800" dirty="0" smtClean="0"/>
              <a:t>B</a:t>
            </a:r>
          </a:p>
          <a:p>
            <a:r>
              <a:rPr lang="en-US" altLang="zh-TW" sz="2800" dirty="0" smtClean="0"/>
              <a:t>C</a:t>
            </a:r>
          </a:p>
          <a:p>
            <a:r>
              <a:rPr lang="en-US" altLang="zh-TW" sz="2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⋮</a:t>
            </a:r>
          </a:p>
          <a:p>
            <a:r>
              <a:rPr lang="en-US" altLang="zh-TW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altLang="zh-TW" sz="2800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altLang="zh-TW" sz="2800" dirty="0" smtClean="0"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2307771" y="5152572"/>
            <a:ext cx="49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193144" y="2598285"/>
            <a:ext cx="493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</a:t>
            </a:r>
          </a:p>
          <a:p>
            <a:r>
              <a:rPr lang="en-US" altLang="zh-TW" sz="2800" dirty="0" smtClean="0"/>
              <a:t>B</a:t>
            </a:r>
          </a:p>
          <a:p>
            <a:r>
              <a:rPr lang="en-US" altLang="zh-TW" sz="2800" dirty="0" smtClean="0"/>
              <a:t>C</a:t>
            </a:r>
          </a:p>
          <a:p>
            <a:r>
              <a:rPr lang="en-US" altLang="zh-TW" sz="2800" dirty="0" smtClean="0">
                <a:ea typeface="Segoe UI Symbol" panose="020B0502040204020203" pitchFamily="34" charset="0"/>
              </a:rPr>
              <a:t>D</a:t>
            </a:r>
          </a:p>
          <a:p>
            <a:r>
              <a:rPr lang="en-US" altLang="zh-TW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altLang="zh-TW" sz="2800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altLang="zh-TW" sz="2800" dirty="0">
                <a:ea typeface="Segoe UI Symbol" panose="020B0502040204020203" pitchFamily="34" charset="0"/>
              </a:rPr>
              <a:t>F</a:t>
            </a:r>
            <a:endParaRPr lang="en-US" altLang="zh-TW" sz="2800" dirty="0" smtClean="0">
              <a:ea typeface="Segoe UI Symbol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185885" y="5159829"/>
            <a:ext cx="49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085773" y="2663599"/>
            <a:ext cx="4934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</a:t>
            </a:r>
          </a:p>
          <a:p>
            <a:r>
              <a:rPr lang="en-US" altLang="zh-TW" sz="2800" dirty="0" smtClean="0"/>
              <a:t>B</a:t>
            </a:r>
          </a:p>
          <a:p>
            <a:r>
              <a:rPr lang="en-US" altLang="zh-TW" sz="2800" dirty="0" smtClean="0"/>
              <a:t>C</a:t>
            </a:r>
          </a:p>
          <a:p>
            <a:r>
              <a:rPr lang="en-US" altLang="zh-TW" sz="2800" dirty="0" smtClean="0">
                <a:ea typeface="Segoe UI Symbol" panose="020B0502040204020203" pitchFamily="34" charset="0"/>
              </a:rPr>
              <a:t>D</a:t>
            </a:r>
          </a:p>
          <a:p>
            <a:endParaRPr lang="en-US" altLang="zh-TW" sz="2800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078514" y="5138058"/>
            <a:ext cx="49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1882775" y="4419600"/>
            <a:ext cx="0" cy="651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784475" y="4445000"/>
            <a:ext cx="0" cy="651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3648075" y="4445000"/>
            <a:ext cx="0" cy="651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882775" y="4241800"/>
            <a:ext cx="58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退一</a:t>
            </a:r>
            <a:r>
              <a:rPr lang="zh-TW" altLang="en-US" sz="20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2784475" y="4254500"/>
            <a:ext cx="58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退一</a:t>
            </a:r>
            <a:r>
              <a:rPr lang="zh-TW" altLang="en-US" sz="20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3660775" y="4254500"/>
            <a:ext cx="58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退一</a:t>
            </a:r>
            <a:r>
              <a:rPr lang="zh-TW" altLang="en-US" sz="20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35" name="日期版面配置區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FCE-571B-4882-977F-99BC2DC436E8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36" name="頁尾版面配置區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37" name="投影片編號版面配置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76874" y="5152965"/>
            <a:ext cx="4022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退一格</a:t>
            </a:r>
            <a:r>
              <a:rPr lang="en-US" altLang="zh-TW" sz="20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字串太大了</a:t>
            </a:r>
            <a:r>
              <a:rPr lang="en-US" altLang="zh-TW" sz="20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字串調小一點</a:t>
            </a:r>
            <a:endParaRPr lang="zh-TW" altLang="en-US" sz="20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139543" y="2823586"/>
            <a:ext cx="359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字串拼湊從</a:t>
            </a:r>
            <a:r>
              <a:rPr lang="en-US" altLang="zh-TW" sz="2000" dirty="0" smtClean="0"/>
              <a:t>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r>
              <a:rPr lang="en-US" altLang="zh-TW" sz="2000" dirty="0" smtClean="0"/>
              <a:t>,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到了</a:t>
            </a:r>
            <a:r>
              <a:rPr lang="en-US" altLang="zh-TW" sz="2000" dirty="0"/>
              <a:t>G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太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6151267" y="3146808"/>
            <a:ext cx="3235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字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串拼湊退一格到</a:t>
            </a:r>
            <a:r>
              <a:rPr lang="en-US" altLang="zh-TW" sz="2000" dirty="0" smtClean="0">
                <a:ea typeface="+mj-ea"/>
              </a:rPr>
              <a:t>F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117772" y="2825260"/>
            <a:ext cx="3726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字串拼湊從</a:t>
            </a:r>
            <a:r>
              <a:rPr lang="en-US" altLang="zh-TW" sz="2000" dirty="0">
                <a:ea typeface="標楷體" panose="03000509000000000000" pitchFamily="65" charset="-120"/>
              </a:rPr>
              <a:t>F</a:t>
            </a:r>
            <a:r>
              <a:rPr lang="en-US" altLang="zh-TW" sz="2000" dirty="0" smtClean="0"/>
              <a:t>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r>
              <a:rPr lang="en-US" altLang="zh-TW" sz="2000" dirty="0" smtClean="0"/>
              <a:t>,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到了</a:t>
            </a:r>
            <a:r>
              <a:rPr lang="en-US" altLang="zh-TW" sz="2000" dirty="0" smtClean="0">
                <a:ea typeface="標楷體" panose="03000509000000000000" pitchFamily="65" charset="-120"/>
              </a:rPr>
              <a:t>FS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太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6119447" y="3138435"/>
            <a:ext cx="3235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字串拼湊退一格到</a:t>
            </a:r>
            <a:r>
              <a:rPr lang="en-US" altLang="zh-TW" sz="2000" dirty="0" smtClean="0">
                <a:ea typeface="+mj-ea"/>
              </a:rPr>
              <a:t>FR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108281" y="2818003"/>
            <a:ext cx="4109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字串拼湊從</a:t>
            </a:r>
            <a:r>
              <a:rPr lang="en-US" altLang="zh-TW" sz="2000" dirty="0" smtClean="0">
                <a:ea typeface="標楷體" panose="03000509000000000000" pitchFamily="65" charset="-120"/>
              </a:rPr>
              <a:t>FR</a:t>
            </a:r>
            <a:r>
              <a:rPr lang="en-US" altLang="zh-TW" sz="2000" dirty="0" smtClean="0"/>
              <a:t>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r>
              <a:rPr lang="en-US" altLang="zh-TW" sz="2000" dirty="0" smtClean="0"/>
              <a:t>,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到了</a:t>
            </a:r>
            <a:r>
              <a:rPr lang="en-US" altLang="zh-TW" sz="2000" dirty="0" smtClean="0">
                <a:ea typeface="標楷體" panose="03000509000000000000" pitchFamily="65" charset="-120"/>
              </a:rPr>
              <a:t>FRF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太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6099909" y="3141227"/>
            <a:ext cx="3235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字串拼湊退一格到</a:t>
            </a:r>
            <a:r>
              <a:rPr lang="en-US" altLang="zh-TW" sz="2000" dirty="0" smtClean="0">
                <a:ea typeface="+mj-ea"/>
              </a:rPr>
              <a:t>FRE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113729" y="2809630"/>
            <a:ext cx="607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字串拼湊從</a:t>
            </a:r>
            <a:r>
              <a:rPr lang="en-US" altLang="zh-TW" sz="2000" dirty="0" smtClean="0">
                <a:ea typeface="標楷體" panose="03000509000000000000" pitchFamily="65" charset="-120"/>
              </a:rPr>
              <a:t>FREA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r>
              <a:rPr lang="en-US" altLang="zh-TW" sz="2000" dirty="0" smtClean="0"/>
              <a:t>,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到了</a:t>
            </a:r>
            <a:r>
              <a:rPr lang="en-US" altLang="zh-TW" sz="2000" dirty="0" smtClean="0">
                <a:ea typeface="標楷體" panose="03000509000000000000" pitchFamily="65" charset="-120"/>
              </a:rPr>
              <a:t>FRED</a:t>
            </a:r>
            <a:r>
              <a:rPr lang="zh-TW" altLang="en-US" sz="2000" dirty="0" smtClean="0">
                <a:ea typeface="標楷體" panose="03000509000000000000" pitchFamily="65" charset="-120"/>
              </a:rPr>
              <a:t>剛好</a:t>
            </a:r>
            <a:r>
              <a:rPr lang="zh-TW" altLang="en-US" sz="20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等於</a:t>
            </a:r>
            <a:r>
              <a:rPr lang="en-US" altLang="zh-TW" sz="2000" dirty="0" smtClean="0"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</a:rPr>
              <a:t>正中間較小字串</a:t>
            </a:r>
            <a:r>
              <a:rPr lang="en-US" altLang="zh-TW" sz="2000" dirty="0" smtClean="0">
                <a:ea typeface="標楷體" panose="03000509000000000000" pitchFamily="65" charset="-120"/>
              </a:rPr>
              <a:t>FRED</a:t>
            </a:r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099427" y="3474225"/>
            <a:ext cx="3235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拼湊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找到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答案</a:t>
            </a:r>
            <a:r>
              <a:rPr lang="en-US" altLang="zh-TW" sz="2000" dirty="0" smtClean="0">
                <a:ea typeface="+mj-ea"/>
              </a:rPr>
              <a:t>FRED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9427779" y="0"/>
            <a:ext cx="2963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Test Case #2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900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 animBg="1"/>
      <p:bldP spid="12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/>
      <p:bldP spid="24" grpId="0"/>
      <p:bldP spid="31" grpId="0"/>
      <p:bldP spid="32" grpId="0"/>
      <p:bldP spid="33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45028" y="348342"/>
            <a:ext cx="2002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JOSEPHINE</a:t>
            </a:r>
          </a:p>
          <a:p>
            <a:r>
              <a:rPr lang="en-US" altLang="zh-TW" sz="2800" dirty="0" smtClean="0"/>
              <a:t>JERRY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422572" y="435428"/>
            <a:ext cx="1908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JERRY</a:t>
            </a:r>
          </a:p>
          <a:p>
            <a:r>
              <a:rPr lang="en-US" altLang="zh-TW" sz="2800" dirty="0" smtClean="0"/>
              <a:t>JOSEPHINE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3396343" y="1016000"/>
            <a:ext cx="2133600" cy="145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788228" y="449943"/>
            <a:ext cx="150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Sorting</a:t>
            </a:r>
            <a:endParaRPr lang="zh-TW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6357257" y="464457"/>
            <a:ext cx="2148114" cy="899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436915" y="2583771"/>
            <a:ext cx="493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</a:t>
            </a:r>
          </a:p>
          <a:p>
            <a:r>
              <a:rPr lang="en-US" altLang="zh-TW" sz="2800" dirty="0" smtClean="0"/>
              <a:t>B</a:t>
            </a:r>
          </a:p>
          <a:p>
            <a:r>
              <a:rPr lang="en-US" altLang="zh-TW" sz="2800" dirty="0" smtClean="0"/>
              <a:t>C</a:t>
            </a:r>
          </a:p>
          <a:p>
            <a:r>
              <a:rPr lang="en-US" altLang="zh-TW" sz="2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⋮</a:t>
            </a:r>
          </a:p>
          <a:p>
            <a:r>
              <a:rPr lang="en-US" altLang="zh-TW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J</a:t>
            </a:r>
            <a:endParaRPr lang="en-US" altLang="zh-TW" sz="2800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altLang="zh-TW" sz="2800" dirty="0" smtClean="0">
                <a:ea typeface="Segoe UI Symbol" panose="020B0502040204020203" pitchFamily="34" charset="0"/>
              </a:rPr>
              <a:t>K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444171" y="5159829"/>
            <a:ext cx="49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J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723085" y="696686"/>
            <a:ext cx="222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正中間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個字串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74972" y="4064000"/>
            <a:ext cx="2844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Answer: </a:t>
            </a:r>
            <a:r>
              <a:rPr lang="en-US" altLang="zh-TW" sz="3200" dirty="0" smtClean="0">
                <a:solidFill>
                  <a:srgbClr val="FF0000"/>
                </a:solidFill>
              </a:rPr>
              <a:t>JF 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15030" y="2591028"/>
            <a:ext cx="493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</a:t>
            </a:r>
          </a:p>
          <a:p>
            <a:r>
              <a:rPr lang="en-US" altLang="zh-TW" sz="2800" dirty="0" smtClean="0"/>
              <a:t>B</a:t>
            </a:r>
          </a:p>
          <a:p>
            <a:r>
              <a:rPr lang="en-US" altLang="zh-TW" sz="2800" dirty="0" smtClean="0"/>
              <a:t>C</a:t>
            </a:r>
          </a:p>
          <a:p>
            <a:r>
              <a:rPr lang="en-US" altLang="zh-TW" sz="2800" dirty="0">
                <a:ea typeface="Segoe UI Symbol" panose="020B0502040204020203" pitchFamily="34" charset="0"/>
              </a:rPr>
              <a:t>D</a:t>
            </a:r>
            <a:endParaRPr lang="en-US" altLang="zh-TW" sz="2800" dirty="0" smtClean="0">
              <a:ea typeface="Segoe UI Symbol" panose="020B0502040204020203" pitchFamily="34" charset="0"/>
            </a:endParaRPr>
          </a:p>
          <a:p>
            <a:r>
              <a:rPr lang="en-US" altLang="zh-TW" sz="2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  <a:p>
            <a:r>
              <a:rPr lang="en-US" altLang="zh-TW" sz="2800" dirty="0">
                <a:ea typeface="Segoe UI Symbol" panose="020B0502040204020203" pitchFamily="34" charset="0"/>
              </a:rPr>
              <a:t>F</a:t>
            </a:r>
            <a:endParaRPr lang="en-US" altLang="zh-TW" sz="2800" dirty="0" smtClean="0">
              <a:ea typeface="Segoe UI Symbol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307771" y="5152572"/>
            <a:ext cx="49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99861"/>
              </p:ext>
            </p:extLst>
          </p:nvPr>
        </p:nvGraphicFramePr>
        <p:xfrm>
          <a:off x="1249682" y="5661025"/>
          <a:ext cx="7543800" cy="663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6638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J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O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S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P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H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I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N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E</a:t>
                      </a:r>
                      <a:endParaRPr lang="zh-TW" altLang="en-US" sz="3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52909"/>
              </p:ext>
            </p:extLst>
          </p:nvPr>
        </p:nvGraphicFramePr>
        <p:xfrm>
          <a:off x="1188722" y="1970722"/>
          <a:ext cx="4399640" cy="66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928"/>
                <a:gridCol w="879928"/>
                <a:gridCol w="879928"/>
                <a:gridCol w="879928"/>
                <a:gridCol w="879928"/>
              </a:tblGrid>
              <a:tr h="6661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J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R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R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Y</a:t>
                      </a:r>
                      <a:endParaRPr lang="zh-TW" altLang="en-US" sz="3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 flipV="1">
            <a:off x="1882775" y="4419600"/>
            <a:ext cx="0" cy="651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882775" y="4241800"/>
            <a:ext cx="58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退一</a:t>
            </a:r>
            <a:r>
              <a:rPr lang="zh-TW" altLang="en-US" sz="20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61347-E59A-4440-92EA-5B8477D2EAA2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5476874" y="5152965"/>
            <a:ext cx="3997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退一格</a:t>
            </a:r>
            <a:r>
              <a:rPr lang="en-US" altLang="zh-TW" sz="20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字串太大了</a:t>
            </a:r>
            <a:r>
              <a:rPr lang="en-US" altLang="zh-TW" sz="20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字串調小一點</a:t>
            </a:r>
          </a:p>
          <a:p>
            <a:endParaRPr lang="zh-TW" altLang="en-US" sz="20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139543" y="2823586"/>
            <a:ext cx="32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字串拼湊從</a:t>
            </a:r>
            <a:r>
              <a:rPr lang="en-US" altLang="zh-TW" dirty="0" smtClean="0"/>
              <a:t>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r>
              <a:rPr lang="en-US" altLang="zh-TW" dirty="0" smtClean="0"/>
              <a:t>,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到了</a:t>
            </a:r>
            <a:r>
              <a:rPr lang="en-US" altLang="zh-TW" dirty="0"/>
              <a:t>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太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151267" y="3146808"/>
            <a:ext cx="32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字串拼湊退一格到</a:t>
            </a:r>
            <a:r>
              <a:rPr lang="en-US" altLang="zh-TW" dirty="0">
                <a:ea typeface="+mj-ea"/>
              </a:rPr>
              <a:t>J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61315" y="3478403"/>
            <a:ext cx="34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字串拼湊從</a:t>
            </a:r>
            <a:r>
              <a:rPr lang="en-US" altLang="zh-TW" dirty="0">
                <a:ea typeface="標楷體" panose="03000509000000000000" pitchFamily="65" charset="-120"/>
              </a:rPr>
              <a:t>J</a:t>
            </a:r>
            <a:r>
              <a:rPr lang="en-US" altLang="zh-TW" dirty="0" smtClean="0"/>
              <a:t>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r>
              <a:rPr lang="en-US" altLang="zh-TW" dirty="0" smtClean="0"/>
              <a:t>,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到了</a:t>
            </a:r>
            <a:r>
              <a:rPr lang="en-US" altLang="zh-TW" dirty="0">
                <a:ea typeface="標楷體" panose="03000509000000000000" pitchFamily="65" charset="-120"/>
              </a:rPr>
              <a:t>J</a:t>
            </a:r>
            <a:r>
              <a:rPr lang="en-US" altLang="zh-TW" dirty="0" smtClean="0">
                <a:ea typeface="標楷體" panose="03000509000000000000" pitchFamily="65" charset="-120"/>
              </a:rPr>
              <a:t>F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剛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好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9427779" y="0"/>
            <a:ext cx="2963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Test Case #3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439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 animBg="1"/>
      <p:bldP spid="12" grpId="0"/>
      <p:bldP spid="13" grpId="0"/>
      <p:bldP spid="14" grpId="0"/>
      <p:bldP spid="15" grpId="0"/>
      <p:bldP spid="18" grpId="0"/>
      <p:bldP spid="19" grpId="0"/>
      <p:bldP spid="17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45028" y="348342"/>
            <a:ext cx="2079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LARHONDA</a:t>
            </a:r>
          </a:p>
          <a:p>
            <a:r>
              <a:rPr lang="en-US" altLang="zh-TW" sz="2800" dirty="0" smtClean="0"/>
              <a:t>LARSEN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422572" y="435428"/>
            <a:ext cx="1908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LARHONDA</a:t>
            </a:r>
          </a:p>
          <a:p>
            <a:r>
              <a:rPr lang="en-US" altLang="zh-TW" sz="2800" dirty="0" smtClean="0"/>
              <a:t>LARSEN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3396343" y="1016000"/>
            <a:ext cx="2133600" cy="145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788228" y="449943"/>
            <a:ext cx="150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Sorting</a:t>
            </a:r>
            <a:endParaRPr lang="zh-TW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6357257" y="464457"/>
            <a:ext cx="2148114" cy="899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436915" y="2583771"/>
            <a:ext cx="493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</a:t>
            </a:r>
          </a:p>
          <a:p>
            <a:r>
              <a:rPr lang="en-US" altLang="zh-TW" sz="2800" dirty="0" smtClean="0"/>
              <a:t>B</a:t>
            </a:r>
          </a:p>
          <a:p>
            <a:r>
              <a:rPr lang="en-US" altLang="zh-TW" sz="2800" dirty="0" smtClean="0"/>
              <a:t>C</a:t>
            </a:r>
          </a:p>
          <a:p>
            <a:r>
              <a:rPr lang="en-US" altLang="zh-TW" sz="2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⋮</a:t>
            </a:r>
          </a:p>
          <a:p>
            <a:r>
              <a:rPr lang="en-US" altLang="zh-TW" sz="2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</a:t>
            </a:r>
          </a:p>
          <a:p>
            <a:r>
              <a:rPr lang="en-US" altLang="zh-TW" sz="2800" dirty="0">
                <a:ea typeface="Segoe UI Symbol" panose="020B0502040204020203" pitchFamily="34" charset="0"/>
              </a:rPr>
              <a:t>M</a:t>
            </a:r>
            <a:endParaRPr lang="en-US" altLang="zh-TW" sz="2800" dirty="0" smtClean="0">
              <a:ea typeface="Segoe UI Symbol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444171" y="5159829"/>
            <a:ext cx="49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723085" y="696686"/>
            <a:ext cx="222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正中間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個字串</a:t>
            </a:r>
            <a:endParaRPr lang="zh-TW" altLang="en-US" sz="24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574972" y="4064000"/>
            <a:ext cx="2844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Answer: </a:t>
            </a:r>
            <a:r>
              <a:rPr lang="en-US" altLang="zh-TW" sz="3200" dirty="0" smtClean="0">
                <a:solidFill>
                  <a:srgbClr val="FF0000"/>
                </a:solidFill>
              </a:rPr>
              <a:t>LARI 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315030" y="2591028"/>
            <a:ext cx="493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</a:t>
            </a:r>
          </a:p>
          <a:p>
            <a:r>
              <a:rPr lang="en-US" altLang="zh-TW" sz="2800" dirty="0" smtClean="0"/>
              <a:t>B</a:t>
            </a:r>
          </a:p>
          <a:p>
            <a:endParaRPr lang="en-US" altLang="zh-TW" sz="2800" dirty="0" smtClean="0"/>
          </a:p>
        </p:txBody>
      </p:sp>
      <p:sp>
        <p:nvSpPr>
          <p:cNvPr id="19" name="文字方塊 18"/>
          <p:cNvSpPr txBox="1"/>
          <p:nvPr/>
        </p:nvSpPr>
        <p:spPr>
          <a:xfrm>
            <a:off x="2307771" y="5152572"/>
            <a:ext cx="49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93230"/>
              </p:ext>
            </p:extLst>
          </p:nvPr>
        </p:nvGraphicFramePr>
        <p:xfrm>
          <a:off x="1219202" y="1958023"/>
          <a:ext cx="6705600" cy="663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6638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L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A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R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H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O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N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D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A</a:t>
                      </a:r>
                      <a:endParaRPr lang="zh-TW" altLang="en-US" sz="3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908559"/>
              </p:ext>
            </p:extLst>
          </p:nvPr>
        </p:nvGraphicFramePr>
        <p:xfrm>
          <a:off x="1219202" y="5661025"/>
          <a:ext cx="5029200" cy="663893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6638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L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A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R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S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/>
                        <a:t>N</a:t>
                      </a:r>
                      <a:endParaRPr lang="zh-TW" alt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142344" y="2522085"/>
            <a:ext cx="493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</a:t>
            </a:r>
          </a:p>
          <a:p>
            <a:r>
              <a:rPr lang="en-US" altLang="zh-TW" sz="2800" dirty="0" smtClean="0"/>
              <a:t>B</a:t>
            </a:r>
          </a:p>
          <a:p>
            <a:r>
              <a:rPr lang="en-US" altLang="zh-TW" sz="2800" dirty="0" smtClean="0"/>
              <a:t>C</a:t>
            </a:r>
          </a:p>
          <a:p>
            <a:r>
              <a:rPr lang="en-US" altLang="zh-TW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⋮</a:t>
            </a:r>
            <a:endParaRPr lang="en-US" altLang="zh-TW" sz="2800" dirty="0" smtClean="0">
              <a:ea typeface="Segoe UI Symbol" panose="020B0502040204020203" pitchFamily="34" charset="0"/>
            </a:endParaRPr>
          </a:p>
          <a:p>
            <a:r>
              <a:rPr lang="en-US" altLang="zh-TW" sz="2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  <a:p>
            <a:r>
              <a:rPr lang="en-US" altLang="zh-TW" sz="2800" dirty="0" smtClean="0"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113313" y="5173533"/>
            <a:ext cx="49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996873" y="2535238"/>
            <a:ext cx="4934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</a:t>
            </a:r>
          </a:p>
          <a:p>
            <a:r>
              <a:rPr lang="en-US" altLang="zh-TW" sz="2800" dirty="0" smtClean="0"/>
              <a:t>B</a:t>
            </a:r>
          </a:p>
          <a:p>
            <a:r>
              <a:rPr lang="en-US" altLang="zh-TW" sz="2800" dirty="0" smtClean="0"/>
              <a:t>C</a:t>
            </a:r>
          </a:p>
          <a:p>
            <a:r>
              <a:rPr lang="en-US" altLang="zh-TW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⋮</a:t>
            </a:r>
            <a:endParaRPr lang="en-US" altLang="zh-TW" sz="2800" dirty="0" smtClean="0">
              <a:ea typeface="Segoe UI Symbol" panose="020B0502040204020203" pitchFamily="34" charset="0"/>
            </a:endParaRPr>
          </a:p>
          <a:p>
            <a:r>
              <a:rPr lang="en-US" altLang="zh-TW" sz="2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  <a:endParaRPr lang="en-US" altLang="zh-TW" sz="2800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016406" y="5159489"/>
            <a:ext cx="49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882775" y="4419600"/>
            <a:ext cx="0" cy="651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746375" y="2768600"/>
            <a:ext cx="0" cy="651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3584575" y="4381500"/>
            <a:ext cx="0" cy="651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882775" y="4241800"/>
            <a:ext cx="58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退一</a:t>
            </a:r>
            <a:r>
              <a:rPr lang="zh-TW" altLang="en-US" sz="20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2771775" y="2636838"/>
            <a:ext cx="58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退一</a:t>
            </a:r>
            <a:r>
              <a:rPr lang="zh-TW" altLang="en-US" sz="20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3597275" y="4216400"/>
            <a:ext cx="58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退一</a:t>
            </a:r>
            <a:r>
              <a:rPr lang="zh-TW" altLang="en-US" sz="20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格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3C65-BC0E-4B80-83CB-1EBE5E6265FF}" type="datetime1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1610 Party Games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11429-E5AB-4079-AFE3-FE7B2253149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476874" y="5152965"/>
            <a:ext cx="4111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退一格</a:t>
            </a:r>
            <a:r>
              <a:rPr lang="en-US" altLang="zh-TW" sz="20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字串太大了</a:t>
            </a:r>
            <a:r>
              <a:rPr lang="en-US" altLang="zh-TW" sz="20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字串調小一點</a:t>
            </a:r>
          </a:p>
          <a:p>
            <a:endParaRPr lang="zh-TW" altLang="en-US" sz="2000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139543" y="2823586"/>
            <a:ext cx="32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字串拼湊從</a:t>
            </a:r>
            <a:r>
              <a:rPr lang="en-US" altLang="zh-TW" dirty="0" smtClean="0"/>
              <a:t>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r>
              <a:rPr lang="en-US" altLang="zh-TW" dirty="0" smtClean="0"/>
              <a:t>,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到了</a:t>
            </a:r>
            <a:r>
              <a:rPr lang="en-US" altLang="zh-TW" dirty="0" smtClean="0"/>
              <a:t>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太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6151267" y="3146808"/>
            <a:ext cx="32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字串拼湊退一格到</a:t>
            </a:r>
            <a:r>
              <a:rPr lang="en-US" altLang="zh-TW" dirty="0" smtClean="0">
                <a:ea typeface="+mj-ea"/>
              </a:rPr>
              <a:t>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146801" y="2839774"/>
            <a:ext cx="341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字串拼湊從</a:t>
            </a:r>
            <a:r>
              <a:rPr lang="en-US" altLang="zh-TW" dirty="0" smtClean="0">
                <a:ea typeface="標楷體" panose="03000509000000000000" pitchFamily="65" charset="-120"/>
              </a:rPr>
              <a:t>L</a:t>
            </a:r>
            <a:r>
              <a:rPr lang="en-US" altLang="zh-TW" dirty="0" smtClean="0"/>
              <a:t>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r>
              <a:rPr lang="en-US" altLang="zh-TW" dirty="0" smtClean="0"/>
              <a:t>,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到了</a:t>
            </a:r>
            <a:r>
              <a:rPr lang="en-US" altLang="zh-TW" dirty="0" smtClean="0">
                <a:ea typeface="標楷體" panose="03000509000000000000" pitchFamily="65" charset="-120"/>
              </a:rPr>
              <a:t>LB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太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6148476" y="3152949"/>
            <a:ext cx="32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字串拼湊退一格到</a:t>
            </a:r>
            <a:r>
              <a:rPr lang="en-US" altLang="zh-TW" dirty="0" smtClean="0">
                <a:ea typeface="+mj-ea"/>
              </a:rPr>
              <a:t>LA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166338" y="2832518"/>
            <a:ext cx="385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字串拼湊從</a:t>
            </a:r>
            <a:r>
              <a:rPr lang="en-US" altLang="zh-TW" dirty="0" smtClean="0">
                <a:ea typeface="標楷體" panose="03000509000000000000" pitchFamily="65" charset="-120"/>
              </a:rPr>
              <a:t>L</a:t>
            </a:r>
            <a:r>
              <a:rPr lang="en-US" altLang="zh-TW" dirty="0" smtClean="0"/>
              <a:t>AA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r>
              <a:rPr lang="en-US" altLang="zh-TW" dirty="0" smtClean="0"/>
              <a:t>,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到了</a:t>
            </a:r>
            <a:r>
              <a:rPr lang="en-US" altLang="zh-TW" dirty="0" smtClean="0">
                <a:ea typeface="標楷體" panose="03000509000000000000" pitchFamily="65" charset="-120"/>
              </a:rPr>
              <a:t>LAS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太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6157966" y="3155742"/>
            <a:ext cx="32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字串拼湊退一格到</a:t>
            </a:r>
            <a:r>
              <a:rPr lang="en-US" altLang="zh-TW" dirty="0" smtClean="0">
                <a:ea typeface="+mj-ea"/>
              </a:rPr>
              <a:t>LAR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34519" y="2824145"/>
            <a:ext cx="385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字串拼湊從</a:t>
            </a:r>
            <a:r>
              <a:rPr lang="en-US" altLang="zh-TW" dirty="0" smtClean="0">
                <a:ea typeface="標楷體" panose="03000509000000000000" pitchFamily="65" charset="-120"/>
              </a:rPr>
              <a:t>L</a:t>
            </a:r>
            <a:r>
              <a:rPr lang="en-US" altLang="zh-TW" dirty="0" smtClean="0"/>
              <a:t>ARA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  <a:r>
              <a:rPr lang="en-US" altLang="zh-TW" dirty="0" smtClean="0"/>
              <a:t>,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到了</a:t>
            </a:r>
            <a:r>
              <a:rPr lang="en-US" altLang="zh-TW" dirty="0" smtClean="0">
                <a:ea typeface="標楷體" panose="03000509000000000000" pitchFamily="65" charset="-120"/>
              </a:rPr>
              <a:t>LARI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剛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好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427779" y="0"/>
            <a:ext cx="2963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Test Case #4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8969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 animBg="1"/>
      <p:bldP spid="12" grpId="0"/>
      <p:bldP spid="13" grpId="0"/>
      <p:bldP spid="14" grpId="0"/>
      <p:bldP spid="15" grpId="0"/>
      <p:bldP spid="18" grpId="0"/>
      <p:bldP spid="19" grpId="0"/>
      <p:bldP spid="17" grpId="0"/>
      <p:bldP spid="20" grpId="0"/>
      <p:bldP spid="21" grpId="0"/>
      <p:bldP spid="22" grpId="0"/>
      <p:bldP spid="27" grpId="0"/>
      <p:bldP spid="28" grpId="0"/>
      <p:bldP spid="29" grpId="0"/>
      <p:bldP spid="30" grpId="0"/>
      <p:bldP spid="1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1147</Words>
  <Application>Microsoft Office PowerPoint</Application>
  <PresentationFormat>寬螢幕</PresentationFormat>
  <Paragraphs>331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Calibri Light</vt:lpstr>
      <vt:lpstr>Segoe UI Symbol</vt:lpstr>
      <vt:lpstr>Times New Roman</vt:lpstr>
      <vt:lpstr>Office 佈景主題</vt:lpstr>
      <vt:lpstr>UVa 1610 Party Games</vt:lpstr>
      <vt:lpstr>UVa 1610 Party Games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1610 Party Games</dc:title>
  <dc:creator>鄭進和</dc:creator>
  <cp:lastModifiedBy>鄭進和</cp:lastModifiedBy>
  <cp:revision>78</cp:revision>
  <dcterms:created xsi:type="dcterms:W3CDTF">2018-11-27T02:40:43Z</dcterms:created>
  <dcterms:modified xsi:type="dcterms:W3CDTF">2018-11-27T16:16:12Z</dcterms:modified>
</cp:coreProperties>
</file>