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4" r:id="rId6"/>
    <p:sldId id="274" r:id="rId7"/>
    <p:sldId id="275" r:id="rId8"/>
    <p:sldId id="263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829" autoAdjust="0"/>
  </p:normalViewPr>
  <p:slideViewPr>
    <p:cSldViewPr snapToGrid="0" showGuides="1">
      <p:cViewPr varScale="1">
        <p:scale>
          <a:sx n="51" d="100"/>
          <a:sy n="51" d="100"/>
        </p:scale>
        <p:origin x="754" y="34"/>
      </p:cViewPr>
      <p:guideLst/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336A-1049-4A8A-9BE4-C7D64D191357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64D5-1F16-478A-8DEC-2564A27B8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4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464D5-1F16-478A-8DEC-2564A27B89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23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464D5-1F16-478A-8DEC-2564A27B89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6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B30-7229-44F5-9CD4-21DEC3D35C99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5ADB-F747-4ABB-9DF8-52EEF0F7F2A8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2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9D88-40BC-40DD-BF9C-6DEB66B8DC57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9DED-88A6-4DB3-91BD-E50D1D995179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047-284A-49C9-8074-BA47897EFFBF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7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A09-0E3F-4536-A4C3-A97C24FB7E12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23F7-B8A0-4BEC-87A6-E0ED4891DA99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412-7B45-49F7-A847-1C2463782EFF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6CA-C4EB-4D2D-9449-C18CF9454D12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5AE-0FAA-43F7-A096-CB5DDF0E7F2D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38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B18-12C7-4402-91D4-D3AF53A13B68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23C3-4519-48B3-A91B-53F992F8AEC8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C0A6-6CD1-4752-9CFA-3B8C9104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5" Type="http://schemas.openxmlformats.org/officeDocument/2006/relationships/image" Target="../media/image13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9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1617 Laptop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(Daejeon 2012)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8522" y="656492"/>
            <a:ext cx="10046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void solve(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n)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=0,p=-1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空檔數</a:t>
            </a:r>
            <a:r>
              <a:rPr lang="en-US" altLang="zh-TW" sz="2400" dirty="0" smtClean="0">
                <a:solidFill>
                  <a:srgbClr val="0070C0"/>
                </a:solidFill>
              </a:rPr>
              <a:t>, p: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已安排之最右期限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起始值設為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i=0;i&lt;n;++i</a:t>
            </a:r>
            <a:r>
              <a:rPr lang="en-US" altLang="zh-TW" sz="2400" dirty="0" smtClean="0"/>
              <a:t>) {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從以排序的陣列</a:t>
            </a:r>
            <a:r>
              <a:rPr lang="en-US" altLang="zh-TW" sz="2400" dirty="0" smtClean="0">
                <a:solidFill>
                  <a:srgbClr val="0070C0"/>
                </a:solidFill>
              </a:rPr>
              <a:t>a(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400" dirty="0" smtClean="0">
                <a:solidFill>
                  <a:srgbClr val="0070C0"/>
                </a:solidFill>
              </a:rPr>
              <a:t>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個一為範圍</a:t>
            </a:r>
            <a:r>
              <a:rPr lang="en-US" altLang="zh-TW" sz="2400" dirty="0" smtClean="0">
                <a:solidFill>
                  <a:srgbClr val="0070C0"/>
                </a:solidFill>
              </a:rPr>
              <a:t>[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l,r</a:t>
            </a:r>
            <a:r>
              <a:rPr lang="en-US" altLang="zh-TW" sz="2400" dirty="0" smtClean="0">
                <a:solidFill>
                  <a:srgbClr val="0070C0"/>
                </a:solidFill>
              </a:rPr>
              <a:t>])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一一掃描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if (</a:t>
            </a:r>
            <a:r>
              <a:rPr lang="en-US" altLang="zh-TW" sz="2400" dirty="0"/>
              <a:t>a[i].r==p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continue;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if (</a:t>
            </a:r>
            <a:r>
              <a:rPr lang="en-US" altLang="zh-TW" sz="2400" dirty="0"/>
              <a:t>a[i].l&gt;p</a:t>
            </a:r>
            <a:r>
              <a:rPr lang="en-US" altLang="zh-TW" sz="2400" dirty="0" smtClean="0"/>
              <a:t>) {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2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++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        p=a[i].r;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 } else  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3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</a:t>
            </a:r>
            <a:r>
              <a:rPr lang="en-US" altLang="zh-TW" sz="2400" dirty="0" smtClean="0"/>
              <a:t>   ++</a:t>
            </a:r>
            <a:r>
              <a:rPr lang="en-US" altLang="zh-TW" sz="2400" dirty="0"/>
              <a:t>p;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printf</a:t>
            </a:r>
            <a:r>
              <a:rPr lang="en-US" altLang="zh-TW" sz="2400" dirty="0" smtClean="0"/>
              <a:t>(“%d\n”,</a:t>
            </a:r>
            <a:r>
              <a:rPr lang="en-US" altLang="zh-TW" sz="2400" dirty="0"/>
              <a:t>ans-1</a:t>
            </a:r>
            <a:r>
              <a:rPr lang="en-US" altLang="zh-TW" sz="2400" dirty="0" smtClean="0"/>
              <a:t>);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2400" dirty="0" smtClean="0">
                <a:solidFill>
                  <a:srgbClr val="0070C0"/>
                </a:solidFill>
              </a:rPr>
              <a:t>p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起始值設為</a:t>
            </a:r>
            <a:r>
              <a:rPr lang="en-US" altLang="zh-TW" sz="2400" dirty="0" smtClean="0">
                <a:solidFill>
                  <a:srgbClr val="0070C0"/>
                </a:solidFill>
              </a:rPr>
              <a:t>-1,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會多算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個空檔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09919" y="107562"/>
            <a:ext cx="2152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1617 Code (2/3)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95BB-7FC3-4126-9C6B-F6B65E631B5C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1067" y="203200"/>
            <a:ext cx="89069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T,n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//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("1617.in","r",stdin);</a:t>
            </a:r>
          </a:p>
          <a:p>
            <a:r>
              <a:rPr lang="en-US" altLang="zh-TW" sz="2400" dirty="0"/>
              <a:t>    //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("1617.out","w",stdout);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while(T--)</a:t>
            </a: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i=0;i&lt;n;++i)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</a:t>
            </a:r>
            <a:r>
              <a:rPr lang="en-US" altLang="zh-TW" sz="2400" dirty="0"/>
              <a:t>",&amp;a[i].</a:t>
            </a:r>
            <a:r>
              <a:rPr lang="en-US" altLang="zh-TW" sz="2400" dirty="0" err="1"/>
              <a:t>l,&amp;a</a:t>
            </a:r>
            <a:r>
              <a:rPr lang="en-US" altLang="zh-TW" sz="2400" dirty="0"/>
              <a:t>[i].r);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sort(</a:t>
            </a:r>
            <a:r>
              <a:rPr lang="en-US" altLang="zh-TW" sz="2400" dirty="0" err="1">
                <a:solidFill>
                  <a:srgbClr val="FF0000"/>
                </a:solidFill>
              </a:rPr>
              <a:t>a,a+n</a:t>
            </a:r>
            <a:r>
              <a:rPr lang="en-US" altLang="zh-TW" sz="2400" dirty="0" smtClean="0">
                <a:solidFill>
                  <a:srgbClr val="FF0000"/>
                </a:solidFill>
              </a:rPr>
              <a:t>);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        solve(n);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09919" y="107562"/>
            <a:ext cx="2152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1617 Code (3/3)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E646-3B3C-4E9F-A9F8-70DB9B470D2C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4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028" y="1915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1617 Laptop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10229" y="1493134"/>
            <a:ext cx="10093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800" dirty="0" smtClean="0"/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個一維的整數範圍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l,r</a:t>
            </a:r>
            <a:r>
              <a:rPr lang="en-US" altLang="zh-TW" sz="2800" dirty="0" smtClean="0"/>
              <a:t>],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每個整數範圍代表從中安排一個單位長度範圍執行某件事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亦即該件事要安排在</a:t>
            </a:r>
            <a:r>
              <a:rPr lang="en-US" altLang="zh-TW" sz="2800" dirty="0" smtClean="0">
                <a:ea typeface="標楷體" panose="03000509000000000000" pitchFamily="65" charset="-120"/>
              </a:rPr>
              <a:t>[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l,r</a:t>
            </a:r>
            <a:r>
              <a:rPr lang="en-US" altLang="zh-TW" sz="2800" dirty="0" smtClean="0">
                <a:ea typeface="標楷體" panose="03000509000000000000" pitchFamily="65" charset="-120"/>
              </a:rPr>
              <a:t>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時間內花一個單位時間執行。請對這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ea typeface="標楷體" panose="03000509000000000000" pitchFamily="65" charset="-120"/>
              </a:rPr>
              <a:t>件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事情安排時程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使得當中執行的空檔數最少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並輸出這個最少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空檔數字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58AF-3FCC-40EB-BC1F-C35020B8DAEF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24128" y="3438144"/>
            <a:ext cx="2670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 </a:t>
            </a:r>
            <a:r>
              <a:rPr lang="en-US" altLang="zh-TW" sz="2800" dirty="0"/>
              <a:t>≤ n ≤ 100, </a:t>
            </a:r>
            <a:r>
              <a:rPr lang="en-US" altLang="zh-TW" sz="2800" dirty="0" smtClean="0"/>
              <a:t>000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0976" y="4021793"/>
            <a:ext cx="32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dirty="0"/>
              <a:t> </a:t>
            </a:r>
            <a:r>
              <a:rPr lang="it-IT" altLang="zh-TW" sz="2800" dirty="0"/>
              <a:t>0 ≤ </a:t>
            </a:r>
            <a:r>
              <a:rPr lang="it-IT" altLang="zh-TW" sz="2800" dirty="0" smtClean="0"/>
              <a:t>l ≤ r </a:t>
            </a:r>
            <a:r>
              <a:rPr lang="it-IT" altLang="zh-TW" sz="2800" dirty="0"/>
              <a:t>≤ 1, 000, 000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5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-104172"/>
            <a:ext cx="266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63877" y="0"/>
            <a:ext cx="329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3960" y="579358"/>
            <a:ext cx="875511" cy="63709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</a:p>
          <a:p>
            <a:r>
              <a:rPr lang="en-US" altLang="zh-TW" sz="2400" dirty="0" smtClean="0"/>
              <a:t>5</a:t>
            </a:r>
          </a:p>
          <a:p>
            <a:r>
              <a:rPr lang="en-US" altLang="zh-TW" sz="2400" dirty="0" smtClean="0"/>
              <a:t>4 8</a:t>
            </a:r>
          </a:p>
          <a:p>
            <a:r>
              <a:rPr lang="en-US" altLang="zh-TW" sz="2400" dirty="0" smtClean="0"/>
              <a:t>1 3</a:t>
            </a:r>
          </a:p>
          <a:p>
            <a:r>
              <a:rPr lang="en-US" altLang="zh-TW" sz="2400" dirty="0" smtClean="0"/>
              <a:t>8 10</a:t>
            </a:r>
          </a:p>
          <a:p>
            <a:r>
              <a:rPr lang="en-US" altLang="zh-TW" sz="2400" dirty="0" smtClean="0"/>
              <a:t>0 3</a:t>
            </a:r>
          </a:p>
          <a:p>
            <a:r>
              <a:rPr lang="en-US" altLang="zh-TW" sz="2400" dirty="0" smtClean="0"/>
              <a:t>6 8</a:t>
            </a:r>
          </a:p>
          <a:p>
            <a:r>
              <a:rPr lang="en-US" altLang="zh-TW" sz="2400" dirty="0" smtClean="0"/>
              <a:t>9</a:t>
            </a:r>
          </a:p>
          <a:p>
            <a:r>
              <a:rPr lang="en-US" altLang="zh-TW" sz="2400" dirty="0" smtClean="0"/>
              <a:t>0 4</a:t>
            </a:r>
          </a:p>
          <a:p>
            <a:r>
              <a:rPr lang="en-US" altLang="zh-TW" sz="2400" dirty="0" smtClean="0"/>
              <a:t>0 4</a:t>
            </a:r>
          </a:p>
          <a:p>
            <a:r>
              <a:rPr lang="en-US" altLang="zh-TW" sz="2400" dirty="0" smtClean="0"/>
              <a:t>3 6</a:t>
            </a:r>
          </a:p>
          <a:p>
            <a:r>
              <a:rPr lang="en-US" altLang="zh-TW" sz="2400" dirty="0" smtClean="0"/>
              <a:t>3 6</a:t>
            </a:r>
          </a:p>
          <a:p>
            <a:r>
              <a:rPr lang="en-US" altLang="zh-TW" sz="2400" dirty="0" smtClean="0"/>
              <a:t>5 7</a:t>
            </a:r>
          </a:p>
          <a:p>
            <a:r>
              <a:rPr lang="en-US" altLang="zh-TW" sz="2400" dirty="0" smtClean="0"/>
              <a:t>6 8</a:t>
            </a:r>
          </a:p>
          <a:p>
            <a:r>
              <a:rPr lang="en-US" altLang="zh-TW" sz="2400" dirty="0" smtClean="0"/>
              <a:t>8 11</a:t>
            </a:r>
          </a:p>
          <a:p>
            <a:r>
              <a:rPr lang="en-US" altLang="zh-TW" sz="2400" dirty="0" smtClean="0"/>
              <a:t>9 11</a:t>
            </a:r>
          </a:p>
          <a:p>
            <a:r>
              <a:rPr lang="en-US" altLang="zh-TW" sz="2400" dirty="0" smtClean="0"/>
              <a:t>10 11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59653" y="622051"/>
            <a:ext cx="2490952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</a:p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867597" y="2284071"/>
            <a:ext cx="929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879239" y="2119231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923814" y="210309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860439" y="2119231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4784656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660664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524264" y="214722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7450068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8361002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9303879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0232664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1169289" y="21301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79189" y="2399149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34614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15814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50852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16039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379639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316264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216377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51414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088039" y="239202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960938" y="2392021"/>
            <a:ext cx="4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882775" y="2995132"/>
            <a:ext cx="29162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664200" y="2995132"/>
            <a:ext cx="363537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927350" y="3485934"/>
            <a:ext cx="187166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464425" y="3485934"/>
            <a:ext cx="18351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9299575" y="3485934"/>
            <a:ext cx="1873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4801119" y="280385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5666170" y="28157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9295014" y="28157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1884745" y="28157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4799013" y="33430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27350" y="33430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464425" y="33430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9299575" y="33430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1172825" y="33430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60252" y="258491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252" y="2584912"/>
                <a:ext cx="457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863975" y="30392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3039201"/>
                <a:ext cx="457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808020" y="258491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20" y="2584912"/>
                <a:ext cx="457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135938" y="30392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38" y="3039201"/>
                <a:ext cx="457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00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369107" y="305791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107" y="3057919"/>
                <a:ext cx="457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3860439" y="1922225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2923814" y="1922225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7460889" y="1922225"/>
            <a:ext cx="900113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8361002" y="1922225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9296039" y="1922225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123032" y="18223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032" y="1822301"/>
                <a:ext cx="457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198923" y="18223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923" y="1822301"/>
                <a:ext cx="457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8624911" y="186178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11" y="1861780"/>
                <a:ext cx="4572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701997" y="18722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997" y="1872263"/>
                <a:ext cx="4572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9563612" y="18722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612" y="1872263"/>
                <a:ext cx="457200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接點 74"/>
          <p:cNvCxnSpPr/>
          <p:nvPr/>
        </p:nvCxnSpPr>
        <p:spPr>
          <a:xfrm flipV="1">
            <a:off x="1783138" y="4561638"/>
            <a:ext cx="10123691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1794780" y="4406424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2839355" y="439028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3775980" y="4406424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4700197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5576205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6439805" y="443441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7365609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276543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V="1">
            <a:off x="9219420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V="1">
            <a:off x="10148205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11084830" y="441730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2694730" y="4686342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650155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631355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566393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31580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6295180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231805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8131918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9066955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10003580" y="467921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0876479" y="4679214"/>
            <a:ext cx="4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1796387" y="5295578"/>
            <a:ext cx="3781425" cy="217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>
            <a:off x="6468734" y="5301576"/>
            <a:ext cx="1828271" cy="2235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4733557" y="5785600"/>
            <a:ext cx="2622846" cy="69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7378037" y="5786380"/>
            <a:ext cx="18351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10108734" y="5776495"/>
            <a:ext cx="1873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5577812" y="516333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6437737" y="516333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8249070" y="515623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1798357" y="5116191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10128144" y="5594298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V="1">
            <a:off x="4733557" y="564963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V="1">
            <a:off x="7378037" y="564350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V="1">
            <a:off x="9213187" y="564350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 flipV="1">
            <a:off x="11953703" y="5631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3073864" y="488535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64" y="4885358"/>
                <a:ext cx="4572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3867898" y="488056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98" y="4880567"/>
                <a:ext cx="457200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667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7049010" y="491824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10" y="4918242"/>
                <a:ext cx="4572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8172099" y="541820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99" y="5418202"/>
                <a:ext cx="457200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10335517" y="53635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517" y="5363501"/>
                <a:ext cx="457200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/>
          <p:cNvSpPr/>
          <p:nvPr/>
        </p:nvSpPr>
        <p:spPr>
          <a:xfrm>
            <a:off x="3785310" y="4199897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7385760" y="4199897"/>
            <a:ext cx="900113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8276543" y="4209418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9211580" y="4209418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4022897" y="413562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97" y="4135620"/>
                <a:ext cx="45720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8535227" y="413329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227" y="4133297"/>
                <a:ext cx="457200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7617538" y="414177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38" y="4141775"/>
                <a:ext cx="457200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9484378" y="413855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378" y="4138555"/>
                <a:ext cx="457200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接點 132"/>
          <p:cNvCxnSpPr/>
          <p:nvPr/>
        </p:nvCxnSpPr>
        <p:spPr>
          <a:xfrm flipV="1">
            <a:off x="11918665" y="440768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11688910" y="4669244"/>
            <a:ext cx="4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138" name="直線單箭頭接點 137"/>
          <p:cNvCxnSpPr/>
          <p:nvPr/>
        </p:nvCxnSpPr>
        <p:spPr>
          <a:xfrm>
            <a:off x="9210013" y="5317288"/>
            <a:ext cx="2760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9225559" y="5145473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V="1">
            <a:off x="11957470" y="515676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10322553" y="490859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553" y="4908590"/>
                <a:ext cx="457200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5577812" y="540602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12" y="5406022"/>
                <a:ext cx="457200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6112984" y="539893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84" y="5398933"/>
                <a:ext cx="457200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單箭頭接點 146"/>
          <p:cNvCxnSpPr/>
          <p:nvPr/>
        </p:nvCxnSpPr>
        <p:spPr>
          <a:xfrm flipV="1">
            <a:off x="11145030" y="6198594"/>
            <a:ext cx="841572" cy="188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V="1">
            <a:off x="11148762" y="60634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11958321" y="6053744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11327770" y="580984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770" y="5809841"/>
                <a:ext cx="457200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/>
          <p:cNvSpPr/>
          <p:nvPr/>
        </p:nvSpPr>
        <p:spPr>
          <a:xfrm>
            <a:off x="4717919" y="4199897"/>
            <a:ext cx="859893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4972127" y="412609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27" y="4126099"/>
                <a:ext cx="457200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矩形 153"/>
          <p:cNvSpPr/>
          <p:nvPr/>
        </p:nvSpPr>
        <p:spPr>
          <a:xfrm>
            <a:off x="5577812" y="4199897"/>
            <a:ext cx="867229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/>
              <p:cNvSpPr txBox="1"/>
              <p:nvPr/>
            </p:nvSpPr>
            <p:spPr>
              <a:xfrm>
                <a:off x="5826795" y="4136549"/>
                <a:ext cx="424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5" name="文字方塊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795" y="4136549"/>
                <a:ext cx="424044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4348" r="-5797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/>
          <p:cNvSpPr/>
          <p:nvPr/>
        </p:nvSpPr>
        <p:spPr>
          <a:xfrm>
            <a:off x="6434751" y="4199897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6676643" y="4141774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43" y="4141774"/>
                <a:ext cx="457200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矩形 157"/>
          <p:cNvSpPr/>
          <p:nvPr/>
        </p:nvSpPr>
        <p:spPr>
          <a:xfrm>
            <a:off x="10148334" y="4199897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158"/>
              <p:cNvSpPr txBox="1"/>
              <p:nvPr/>
            </p:nvSpPr>
            <p:spPr>
              <a:xfrm>
                <a:off x="10423443" y="413654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9" name="文字方塊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43" y="4136549"/>
                <a:ext cx="457200" cy="461665"/>
              </a:xfrm>
              <a:prstGeom prst="rect">
                <a:avLst/>
              </a:prstGeom>
              <a:blipFill rotWithShape="0">
                <a:blip r:embed="rId29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/>
          <p:cNvSpPr/>
          <p:nvPr/>
        </p:nvSpPr>
        <p:spPr>
          <a:xfrm>
            <a:off x="11090726" y="4199897"/>
            <a:ext cx="831384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/>
              <p:cNvSpPr txBox="1"/>
              <p:nvPr/>
            </p:nvSpPr>
            <p:spPr>
              <a:xfrm>
                <a:off x="11371060" y="4126098"/>
                <a:ext cx="406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1" name="文字方塊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60" y="4126098"/>
                <a:ext cx="406517" cy="461665"/>
              </a:xfrm>
              <a:prstGeom prst="rect">
                <a:avLst/>
              </a:prstGeom>
              <a:blipFill rotWithShape="0">
                <a:blip r:embed="rId30"/>
                <a:stretch>
                  <a:fillRect l="-2985" r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1496291" y="1579418"/>
            <a:ext cx="10573789" cy="2244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1487488" y="4073236"/>
            <a:ext cx="10573789" cy="2344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/>
          <p:cNvSpPr txBox="1"/>
          <p:nvPr/>
        </p:nvSpPr>
        <p:spPr>
          <a:xfrm>
            <a:off x="1298512" y="585216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of test cases</a:t>
            </a:r>
            <a:endParaRPr lang="zh-TW" altLang="en-US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1268032" y="981456"/>
            <a:ext cx="22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n:</a:t>
            </a:r>
            <a:r>
              <a:rPr lang="zh-TW" altLang="en-US" dirty="0" smtClean="0"/>
              <a:t> </a:t>
            </a:r>
            <a:r>
              <a:rPr lang="en-US" altLang="zh-TW" dirty="0" smtClean="0"/>
              <a:t># of the given tasks</a:t>
            </a:r>
            <a:endParaRPr lang="zh-TW" altLang="en-US" dirty="0"/>
          </a:p>
        </p:txBody>
      </p:sp>
      <p:cxnSp>
        <p:nvCxnSpPr>
          <p:cNvPr id="167" name="直線單箭頭接點 166"/>
          <p:cNvCxnSpPr>
            <a:stCxn id="164" idx="1"/>
          </p:cNvCxnSpPr>
          <p:nvPr/>
        </p:nvCxnSpPr>
        <p:spPr>
          <a:xfrm flipH="1">
            <a:off x="536448" y="769882"/>
            <a:ext cx="762064" cy="1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H="1">
            <a:off x="542544" y="1129546"/>
            <a:ext cx="762064" cy="1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92608" y="1048512"/>
            <a:ext cx="707136" cy="212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/>
          <p:cNvSpPr/>
          <p:nvPr/>
        </p:nvSpPr>
        <p:spPr>
          <a:xfrm>
            <a:off x="286512" y="3200400"/>
            <a:ext cx="707136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日期版面配置區 1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904-B60B-4FA3-9BF4-12B7EF40FEF7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173" name="頁尾版面配置區 1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174" name="投影片編號版面配置區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>
            <a:off x="1011936" y="2072640"/>
            <a:ext cx="475552" cy="6096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1011936" y="4895088"/>
            <a:ext cx="475552" cy="6096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8" name="肘形接點 177"/>
          <p:cNvCxnSpPr/>
          <p:nvPr/>
        </p:nvCxnSpPr>
        <p:spPr>
          <a:xfrm flipV="1">
            <a:off x="3852672" y="829056"/>
            <a:ext cx="2657856" cy="743712"/>
          </a:xfrm>
          <a:prstGeom prst="bentConnector3">
            <a:avLst>
              <a:gd name="adj1" fmla="val 9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接點 180"/>
          <p:cNvCxnSpPr/>
          <p:nvPr/>
        </p:nvCxnSpPr>
        <p:spPr>
          <a:xfrm rot="10800000">
            <a:off x="6912864" y="1194816"/>
            <a:ext cx="4803648" cy="2852928"/>
          </a:xfrm>
          <a:prstGeom prst="bentConnector3">
            <a:avLst>
              <a:gd name="adj1" fmla="val -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字方塊 184"/>
          <p:cNvSpPr txBox="1"/>
          <p:nvPr/>
        </p:nvSpPr>
        <p:spPr>
          <a:xfrm>
            <a:off x="8973312" y="597408"/>
            <a:ext cx="21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最小的空檔數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1012064" y="1335024"/>
            <a:ext cx="4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l,r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87" name="直線單箭頭接點 186"/>
          <p:cNvCxnSpPr>
            <a:stCxn id="186" idx="1"/>
          </p:cNvCxnSpPr>
          <p:nvPr/>
        </p:nvCxnSpPr>
        <p:spPr>
          <a:xfrm flipH="1">
            <a:off x="719328" y="1519690"/>
            <a:ext cx="292736" cy="4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901783" y="1723868"/>
            <a:ext cx="2473377" cy="449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空檔</a:t>
            </a:r>
          </a:p>
        </p:txBody>
      </p:sp>
    </p:spTree>
    <p:extLst>
      <p:ext uri="{BB962C8B-B14F-4D97-AF65-F5344CB8AC3E}">
        <p14:creationId xmlns:p14="http://schemas.microsoft.com/office/powerpoint/2010/main" val="41076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439333" y="2133600"/>
            <a:ext cx="929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1450975" y="1968760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495550" y="195262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432175" y="1968760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4356392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32400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096000" y="19967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7021804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32738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8875615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804400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0741025" y="1979645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350925" y="2248678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06350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87550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22588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087775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951375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888000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788113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723150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659775" y="22415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532674" y="2241550"/>
            <a:ext cx="4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450975" y="2924175"/>
            <a:ext cx="29162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232400" y="2924175"/>
            <a:ext cx="363537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495550" y="3623321"/>
            <a:ext cx="187166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032625" y="3623321"/>
            <a:ext cx="18351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8867775" y="3623321"/>
            <a:ext cx="1873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4369319" y="2732898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5234370" y="2744788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8863214" y="2744788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452945" y="2744788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4367213" y="348044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2495550" y="348044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7032625" y="348044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8867775" y="348044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10741025" y="3480446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728452" y="251395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52" y="2513955"/>
                <a:ext cx="457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432175" y="317658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175" y="3176588"/>
                <a:ext cx="457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376220" y="251395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20" y="2513955"/>
                <a:ext cx="457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704138" y="317658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138" y="3176588"/>
                <a:ext cx="457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9937307" y="319530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307" y="3195306"/>
                <a:ext cx="457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/>
          <p:cNvSpPr txBox="1"/>
          <p:nvPr/>
        </p:nvSpPr>
        <p:spPr>
          <a:xfrm>
            <a:off x="1450975" y="5026439"/>
            <a:ext cx="956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Sorting: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以右端點值由小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大排序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端點相同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以左端點值小者優先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67213" y="2739509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67213" y="3404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867775" y="2739509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578526" y="32536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0741025" y="3404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32175" y="1771754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495550" y="1771754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032625" y="1771754"/>
            <a:ext cx="900113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932738" y="1771754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867775" y="1771754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94768" y="167183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68" y="1671830"/>
                <a:ext cx="457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770659" y="167183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659" y="1671830"/>
                <a:ext cx="457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8196647" y="171130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47" y="1711309"/>
                <a:ext cx="4572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7273733" y="172179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33" y="1721792"/>
                <a:ext cx="4572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9135348" y="172179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48" y="1721792"/>
                <a:ext cx="457200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接點 70"/>
          <p:cNvCxnSpPr/>
          <p:nvPr/>
        </p:nvCxnSpPr>
        <p:spPr>
          <a:xfrm>
            <a:off x="1450975" y="2924175"/>
            <a:ext cx="29162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2496343" y="3619560"/>
            <a:ext cx="1871663" cy="4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5232400" y="2921191"/>
            <a:ext cx="3635375" cy="29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032625" y="3630132"/>
            <a:ext cx="1835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8867775" y="3630132"/>
            <a:ext cx="1835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367213" y="630621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Idle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</a:t>
            </a:r>
            <a:r>
              <a:rPr lang="en-US" altLang="zh-TW" sz="2400" dirty="0" smtClean="0"/>
              <a:t>count: 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438265" y="661102"/>
            <a:ext cx="4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428618" y="635936"/>
            <a:ext cx="4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2018044" y="1297172"/>
                <a:ext cx="2488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放在最後時段</a:t>
                </a:r>
                <a:r>
                  <a:rPr lang="en-US" altLang="zh-TW" sz="2000" dirty="0"/>
                  <a:t>[</a:t>
                </a:r>
                <a:r>
                  <a:rPr lang="en-US" altLang="zh-TW" sz="2000" dirty="0" smtClean="0"/>
                  <a:t>2,3]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4" y="1297172"/>
                <a:ext cx="2488019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10769" r="-245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群組 85"/>
          <p:cNvGrpSpPr/>
          <p:nvPr/>
        </p:nvGrpSpPr>
        <p:grpSpPr>
          <a:xfrm>
            <a:off x="4133296" y="2658140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文字方塊 84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sp>
        <p:nvSpPr>
          <p:cNvPr id="87" name="文字方塊 86"/>
          <p:cNvSpPr txBox="1"/>
          <p:nvPr/>
        </p:nvSpPr>
        <p:spPr>
          <a:xfrm>
            <a:off x="7835396" y="782351"/>
            <a:ext cx="227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P: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已安排最右期限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499729" y="3676590"/>
                <a:ext cx="5252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沒有超過最右期限</a:t>
                </a:r>
                <a:r>
                  <a:rPr lang="en-US" altLang="zh-TW" sz="2000" dirty="0" smtClean="0"/>
                  <a:t>P,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安排在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左邊時段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[1,2]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9" y="3676590"/>
                <a:ext cx="5252485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>
            <a:endCxn id="61" idx="2"/>
          </p:cNvCxnSpPr>
          <p:nvPr/>
        </p:nvCxnSpPr>
        <p:spPr>
          <a:xfrm flipV="1">
            <a:off x="1450975" y="2133495"/>
            <a:ext cx="1512094" cy="155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4643498" y="1334961"/>
                <a:ext cx="8045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完全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脫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離</m:t>
                    </m:r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最右期限</a:t>
                </a:r>
                <a:r>
                  <a:rPr lang="en-US" altLang="zh-TW" sz="2000" dirty="0" smtClean="0"/>
                  <a:t>P,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安排在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最右邊時段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[7,8], 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有空檔產生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count++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98" y="1334961"/>
                <a:ext cx="8045304" cy="400110"/>
              </a:xfrm>
              <a:prstGeom prst="rect">
                <a:avLst/>
              </a:prstGeom>
              <a:blipFill rotWithShape="0">
                <a:blip r:embed="rId16"/>
                <a:stretch>
                  <a:fillRect t="-1060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>
            <a:stCxn id="87" idx="1"/>
          </p:cNvCxnSpPr>
          <p:nvPr/>
        </p:nvCxnSpPr>
        <p:spPr>
          <a:xfrm flipH="1">
            <a:off x="4377046" y="982406"/>
            <a:ext cx="3458350" cy="163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8633858" y="2640419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文字方塊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" r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文字方塊 95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6241532" y="3744353"/>
                <a:ext cx="5252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沒有超過最右期限</a:t>
                </a:r>
                <a:r>
                  <a:rPr lang="en-US" altLang="zh-TW" sz="2000" dirty="0" smtClean="0"/>
                  <a:t>P,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安排在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左邊時段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[6,7]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32" y="3744353"/>
                <a:ext cx="5252485" cy="400110"/>
              </a:xfrm>
              <a:prstGeom prst="rect">
                <a:avLst/>
              </a:prstGeom>
              <a:blipFill rotWithShape="0">
                <a:blip r:embed="rId1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單箭頭接點 98"/>
          <p:cNvCxnSpPr/>
          <p:nvPr/>
        </p:nvCxnSpPr>
        <p:spPr>
          <a:xfrm>
            <a:off x="8465574" y="1150374"/>
            <a:ext cx="402201" cy="161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5232400" y="4256101"/>
                <a:ext cx="67686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跨越最右期限</a:t>
                </a:r>
                <a:r>
                  <a:rPr lang="en-US" altLang="zh-TW" sz="2000" dirty="0" smtClean="0"/>
                  <a:t>P,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安排在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P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的下一時段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+1] </m:t>
                    </m:r>
                  </m:oMath>
                </a14:m>
                <a:r>
                  <a:rPr lang="en-US" altLang="zh-TW" sz="2000" dirty="0" smtClean="0">
                    <a:ea typeface="標楷體" panose="03000509000000000000" pitchFamily="65" charset="-120"/>
                  </a:rPr>
                  <a:t>([8,9]),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更新最右期限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p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值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(p++),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更新後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p=9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4256101"/>
                <a:ext cx="6768662" cy="707886"/>
              </a:xfrm>
              <a:prstGeom prst="rect">
                <a:avLst/>
              </a:prstGeom>
              <a:blipFill rotWithShape="0">
                <a:blip r:embed="rId19"/>
                <a:stretch>
                  <a:fillRect l="-900" t="-517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/>
          <p:cNvGrpSpPr/>
          <p:nvPr/>
        </p:nvGrpSpPr>
        <p:grpSpPr>
          <a:xfrm>
            <a:off x="9655543" y="3338589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5085" r="-50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文字方塊 104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sp>
        <p:nvSpPr>
          <p:cNvPr id="107" name="文字方塊 106"/>
          <p:cNvSpPr txBox="1"/>
          <p:nvPr/>
        </p:nvSpPr>
        <p:spPr>
          <a:xfrm>
            <a:off x="412511" y="231694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基本想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288E-F9D5-4B56-A74E-941DA9C92FC0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7875" y="5411449"/>
            <a:ext cx="493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Output: 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80" grpId="0"/>
      <p:bldP spid="82" grpId="0"/>
      <p:bldP spid="83" grpId="0"/>
      <p:bldP spid="88" grpId="0"/>
      <p:bldP spid="91" grpId="0"/>
      <p:bldP spid="97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1455098" y="2496207"/>
            <a:ext cx="929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 flipV="1">
            <a:off x="14667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V="1">
            <a:off x="2511315" y="231523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34479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372157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5248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111765" y="23593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7037569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948503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89138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9820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075679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66690" y="261128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221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033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8353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03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671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0376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03878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389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675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073293" y="2801084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33" r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cxnSp>
        <p:nvCxnSpPr>
          <p:cNvPr id="27" name="直線接點 26"/>
          <p:cNvCxnSpPr/>
          <p:nvPr/>
        </p:nvCxnSpPr>
        <p:spPr>
          <a:xfrm>
            <a:off x="2538248" y="3573463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017986" y="1292771"/>
            <a:ext cx="398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安排在</a:t>
            </a:r>
            <a:r>
              <a:rPr lang="en-US" altLang="zh-TW" sz="2400" dirty="0" smtClean="0"/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值左邊某一時段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7200" y="283779"/>
            <a:ext cx="513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Case 1: [</a:t>
            </a:r>
            <a:r>
              <a:rPr lang="en-US" altLang="zh-TW" sz="2800" dirty="0" err="1" smtClean="0"/>
              <a:t>l,r</a:t>
            </a:r>
            <a:r>
              <a:rPr lang="en-US" altLang="zh-TW" sz="2800" dirty="0" smtClean="0"/>
              <a:t>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沒有跨越</a:t>
            </a:r>
            <a:r>
              <a:rPr lang="en-US" altLang="zh-TW" sz="2800" dirty="0" smtClean="0"/>
              <a:t>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r = p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380593" y="3615035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50070" y="3483655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80137" y="4414345"/>
            <a:ext cx="499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不用更新任何值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count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63706" y="2125936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9193141" y="740788"/>
            <a:ext cx="29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已安排之最右期限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6340" y="727602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Idle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count </a:t>
            </a:r>
            <a:endParaRPr lang="zh-TW" altLang="en-US" sz="2400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F62-09B4-444B-B336-D01B2E361B15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1455098" y="2496207"/>
            <a:ext cx="929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 flipV="1">
            <a:off x="14667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V="1">
            <a:off x="2511315" y="231523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34479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372157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5248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111765" y="23593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7037569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948503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89138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9820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075679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66690" y="261128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221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033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8353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03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671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0376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03878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389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675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073293" y="2801084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33" r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cxnSp>
        <p:nvCxnSpPr>
          <p:cNvPr id="27" name="直線接點 26"/>
          <p:cNvCxnSpPr>
            <a:endCxn id="39" idx="2"/>
          </p:cNvCxnSpPr>
          <p:nvPr/>
        </p:nvCxnSpPr>
        <p:spPr>
          <a:xfrm>
            <a:off x="6038193" y="3573463"/>
            <a:ext cx="29213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047185" y="1490960"/>
            <a:ext cx="472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安排在最後一段時間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儘量靠右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7200" y="283779"/>
            <a:ext cx="513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Case 2: [</a:t>
            </a:r>
            <a:r>
              <a:rPr lang="en-US" altLang="zh-TW" sz="2800" dirty="0" err="1" smtClean="0"/>
              <a:t>l,r</a:t>
            </a:r>
            <a:r>
              <a:rPr lang="en-US" altLang="zh-TW" sz="2800" dirty="0" smtClean="0"/>
              <a:t>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完全脫離</a:t>
            </a:r>
            <a:r>
              <a:rPr lang="en-US" altLang="zh-TW" sz="2800" dirty="0" smtClean="0"/>
              <a:t>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 &lt; l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959365" y="3615035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728843" y="3615035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80137" y="4414345"/>
            <a:ext cx="543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count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p=r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count++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56878" y="2125936"/>
            <a:ext cx="935038" cy="36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8725638" y="2835352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 r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4990012" y="149096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空檔產生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>
            <a:stCxn id="41" idx="2"/>
          </p:cNvCxnSpPr>
          <p:nvPr/>
        </p:nvCxnSpPr>
        <p:spPr>
          <a:xfrm>
            <a:off x="5721532" y="1952625"/>
            <a:ext cx="26125" cy="55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9193141" y="740788"/>
            <a:ext cx="29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已安排之最右期限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36340" y="727602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Idle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count </a:t>
            </a:r>
            <a:endParaRPr lang="zh-TW" altLang="en-US" sz="2400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ECA-30B3-4261-B693-77ECCEE9CBDF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8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1455098" y="2496207"/>
            <a:ext cx="929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 flipV="1">
            <a:off x="14667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V="1">
            <a:off x="2511315" y="231523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3447940" y="2331367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372157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5248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111765" y="2359359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7037569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948503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89138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9820165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0756790" y="2342252"/>
            <a:ext cx="0" cy="307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66690" y="261128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221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033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38353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03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671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0376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03878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38915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675540" y="260415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073293" y="2801084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33" r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cxnSp>
        <p:nvCxnSpPr>
          <p:cNvPr id="27" name="直線接點 26"/>
          <p:cNvCxnSpPr/>
          <p:nvPr/>
        </p:nvCxnSpPr>
        <p:spPr>
          <a:xfrm>
            <a:off x="4371474" y="3573463"/>
            <a:ext cx="36216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004439" y="1490960"/>
            <a:ext cx="718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安排在</a:t>
            </a:r>
            <a:r>
              <a:rPr lang="en-US" altLang="zh-TW" sz="2400" dirty="0" smtClean="0">
                <a:ea typeface="標楷體" panose="03000509000000000000" pitchFamily="65" charset="-120"/>
              </a:rPr>
              <a:t>[p,p+1]</a:t>
            </a:r>
            <a:r>
              <a:rPr lang="zh-TW" altLang="en-US" sz="2400" dirty="0" smtClean="0">
                <a:ea typeface="標楷體" panose="03000509000000000000" pitchFamily="65" charset="-120"/>
              </a:rPr>
              <a:t>時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段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儘量能夠與先前的安排連續下去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7200" y="283779"/>
            <a:ext cx="547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Case 3: [</a:t>
            </a:r>
            <a:r>
              <a:rPr lang="en-US" altLang="zh-TW" sz="2800" dirty="0" err="1" smtClean="0"/>
              <a:t>l,r</a:t>
            </a:r>
            <a:r>
              <a:rPr lang="en-US" altLang="zh-TW" sz="2800" dirty="0" smtClean="0"/>
              <a:t>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完全跨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en-US" altLang="zh-TW" sz="2800" dirty="0" smtClean="0"/>
              <a:t>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l </a:t>
            </a:r>
            <a:r>
              <a:rPr lang="en-US" altLang="zh-TW" sz="2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&lt;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88221" y="3641257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845975" y="3615035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80137" y="4414345"/>
            <a:ext cx="543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p=p+1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60019" y="2148239"/>
            <a:ext cx="871812" cy="3480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5935141" y="2835352"/>
            <a:ext cx="467833" cy="738111"/>
            <a:chOff x="818707" y="669852"/>
            <a:chExt cx="467833" cy="73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08" y="669852"/>
                  <a:ext cx="36150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85" r="-50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字方塊 37"/>
            <p:cNvSpPr txBox="1"/>
            <p:nvPr/>
          </p:nvSpPr>
          <p:spPr>
            <a:xfrm>
              <a:off x="818707" y="946298"/>
              <a:ext cx="467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</a:t>
              </a:r>
              <a:endParaRPr lang="zh-TW" altLang="en-US" sz="24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9193141" y="740788"/>
            <a:ext cx="29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已安排之最右期限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6340" y="727602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Idle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count </a:t>
            </a:r>
            <a:endParaRPr lang="zh-TW" altLang="en-US" sz="2400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790-A66F-414C-A39A-B199AAAEC31D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47256" y="467832"/>
            <a:ext cx="18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算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5777" y="1355070"/>
            <a:ext cx="998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 Sorting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依右端點由小至大排序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若右端點相同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左端點值角小者在前面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6409" y="1880542"/>
            <a:ext cx="85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錄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目前安排到最右期限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smtClean="0"/>
              <a:t> sorted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序列第一個範圍</a:t>
            </a:r>
            <a:r>
              <a:rPr lang="en-US" altLang="zh-TW" sz="2400" dirty="0" smtClean="0">
                <a:ea typeface="標楷體" panose="03000509000000000000" pitchFamily="65" charset="-120"/>
              </a:rPr>
              <a:t>[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l,r</a:t>
            </a:r>
            <a:r>
              <a:rPr lang="en-US" altLang="zh-TW" sz="2400" dirty="0" smtClean="0"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400" dirty="0" smtClean="0"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5777" y="2366817"/>
            <a:ext cx="998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起始化空檔值</a:t>
            </a:r>
            <a:r>
              <a:rPr lang="en-US" altLang="zh-TW" sz="2400" dirty="0" smtClean="0"/>
              <a:t>count=0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777" y="2860601"/>
            <a:ext cx="74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4.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/>
              <a:t>sorted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l,r</a:t>
            </a:r>
            <a:r>
              <a:rPr lang="en-US" altLang="zh-TW" sz="2400" dirty="0" smtClean="0"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開始掃描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6296" y="4178594"/>
            <a:ext cx="1124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([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l,r</a:t>
            </a:r>
            <a:r>
              <a:rPr lang="en-US" altLang="zh-TW" sz="2400" dirty="0" smtClean="0"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完全脫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離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則有空檔產生</a:t>
            </a:r>
            <a:r>
              <a:rPr lang="en-US" altLang="zh-TW" sz="2400" dirty="0" smtClean="0">
                <a:ea typeface="標楷體" panose="03000509000000000000" pitchFamily="65" charset="-120"/>
              </a:rPr>
              <a:t>count++,</a:t>
            </a:r>
            <a:r>
              <a:rPr lang="zh-TW" altLang="en-US" sz="2400" dirty="0" smtClean="0"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值更新為</a:t>
            </a:r>
            <a:r>
              <a:rPr lang="en-US" altLang="zh-TW" sz="2400" dirty="0" smtClean="0"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安排在最後時段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6296" y="3615035"/>
            <a:ext cx="1124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= r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([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l,r</a:t>
            </a:r>
            <a:r>
              <a:rPr lang="en-US" altLang="zh-TW" sz="2400" dirty="0" smtClean="0"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400" dirty="0" smtClean="0"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值不必更新</a:t>
            </a:r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安排在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值左邊某一時段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6296" y="4756296"/>
            <a:ext cx="1124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l </a:t>
            </a:r>
            <a:r>
              <a:rPr lang="en-US" altLang="zh-TW" sz="24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r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([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l,r</a:t>
            </a:r>
            <a:r>
              <a:rPr lang="en-US" altLang="zh-TW" sz="2400" dirty="0" smtClean="0"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完全跨過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安排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ea typeface="標楷體" panose="03000509000000000000" pitchFamily="65" charset="-120"/>
              </a:rPr>
              <a:t>[p,p+1]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時段</a:t>
            </a:r>
            <a:r>
              <a:rPr lang="en-US" altLang="zh-TW" sz="2400" dirty="0" smtClean="0"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值更新為</a:t>
            </a:r>
            <a:r>
              <a:rPr lang="en-US" altLang="zh-TW" sz="2400" dirty="0" smtClean="0">
                <a:ea typeface="標楷體" panose="03000509000000000000" pitchFamily="65" charset="-120"/>
              </a:rPr>
              <a:t>p+1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儘量不產生空檔為原則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3920-879A-4E1B-B8C1-D58D40FDF8D4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65135" y="195641"/>
            <a:ext cx="97305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include&lt;algorithm&gt;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 err="1"/>
              <a:t>struct</a:t>
            </a:r>
            <a:r>
              <a:rPr lang="en-US" altLang="zh-TW" sz="2400" dirty="0"/>
              <a:t> Q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l,r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bool operator &lt; 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Q &amp;a)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{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以右端點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值比較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if(r==</a:t>
            </a:r>
            <a:r>
              <a:rPr lang="en-US" altLang="zh-TW" sz="2400" dirty="0" err="1"/>
              <a:t>a.r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r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值一樣就比</a:t>
            </a:r>
            <a:r>
              <a:rPr lang="en-US" altLang="zh-TW" sz="2400" dirty="0" smtClean="0">
                <a:solidFill>
                  <a:srgbClr val="0070C0"/>
                </a:solidFill>
              </a:rPr>
              <a:t>l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值大小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return l&lt;</a:t>
            </a:r>
            <a:r>
              <a:rPr lang="en-US" altLang="zh-TW" sz="2400" dirty="0" err="1"/>
              <a:t>a.l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    return r&lt;</a:t>
            </a:r>
            <a:r>
              <a:rPr lang="en-US" altLang="zh-TW" sz="2400" dirty="0" err="1"/>
              <a:t>a.r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};</a:t>
            </a:r>
          </a:p>
          <a:p>
            <a:r>
              <a:rPr lang="en-US" altLang="zh-TW" sz="2400" dirty="0"/>
              <a:t>Q a[300005];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09919" y="107562"/>
            <a:ext cx="2152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1617 Code (1/3)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D690-58FA-47E7-823B-047CB42A24B5}" type="datetime1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1617 Laptop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C0A6-6CD1-4752-9CFA-3B8C9104E9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957</Words>
  <Application>Microsoft Office PowerPoint</Application>
  <PresentationFormat>寬螢幕</PresentationFormat>
  <Paragraphs>279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1617 Laptop</vt:lpstr>
      <vt:lpstr>UVa 1617 Laptop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1617 Laptop</dc:title>
  <dc:creator>鄭進和</dc:creator>
  <cp:lastModifiedBy>鄭進和</cp:lastModifiedBy>
  <cp:revision>96</cp:revision>
  <dcterms:created xsi:type="dcterms:W3CDTF">2018-12-23T05:54:29Z</dcterms:created>
  <dcterms:modified xsi:type="dcterms:W3CDTF">2018-12-23T14:40:58Z</dcterms:modified>
</cp:coreProperties>
</file>