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1" r:id="rId7"/>
    <p:sldId id="274" r:id="rId8"/>
    <p:sldId id="275" r:id="rId9"/>
    <p:sldId id="276" r:id="rId10"/>
    <p:sldId id="306" r:id="rId11"/>
    <p:sldId id="307" r:id="rId12"/>
    <p:sldId id="293" r:id="rId13"/>
    <p:sldId id="310" r:id="rId14"/>
    <p:sldId id="308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62" r:id="rId24"/>
    <p:sldId id="311" r:id="rId25"/>
    <p:sldId id="31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5" r:id="rId35"/>
    <p:sldId id="269" r:id="rId36"/>
    <p:sldId id="270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607" autoAdjust="0"/>
  </p:normalViewPr>
  <p:slideViewPr>
    <p:cSldViewPr snapToGrid="0" showGuides="1">
      <p:cViewPr>
        <p:scale>
          <a:sx n="50" d="100"/>
          <a:sy n="50" d="100"/>
        </p:scale>
        <p:origin x="1910" y="758"/>
      </p:cViewPr>
      <p:guideLst/>
    </p:cSldViewPr>
  </p:slideViewPr>
  <p:outlineViewPr>
    <p:cViewPr>
      <p:scale>
        <a:sx n="33" d="100"/>
        <a:sy n="33" d="100"/>
      </p:scale>
      <p:origin x="0" y="-105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BA16-C88B-435C-94BA-2F052587A3E6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AEB0-30C1-487F-A804-0407DA269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7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8AEB0-30C1-487F-A804-0407DA269E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4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8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8AEB0-30C1-487F-A804-0407DA269E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CB7F-1020-4C98-98BA-273F8B8F0426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7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CA16-352B-4BF5-AC8A-1AB05FB8FC54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C045-2AD7-4357-9859-9FC34E423A0A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84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70DF-9DFD-4793-A520-60622304F72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0702-5A4F-42A1-85EB-EFAE26C5ED9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7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838B-D8A7-4AAD-BCC4-10512DA2926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7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DE4-DF56-4227-8B83-85D434F3F49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0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A8-5A75-408E-AD5A-51A73C3C96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84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C676-7973-4908-AE02-B9A3051E57A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95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F94EAC-96F3-44A1-B05B-ED7D1C8D388C}" type="datetime1">
              <a:rPr lang="zh-TW" altLang="en-US" smtClean="0">
                <a:solidFill>
                  <a:prstClr val="black"/>
                </a:solidFill>
              </a:rPr>
              <a:pPr/>
              <a:t>2018/12/5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LA 2678 Subsequence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4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927C-1073-4783-92D2-CE425CD5E44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4D-92FA-4D4F-A721-377C0566B9A5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79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2D7-7BD7-4C7B-8951-6A720A7F031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9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6A8-3D33-4DE4-BC4C-04D766CEBD5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56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A28A-F267-4095-8361-520DF8C9E0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464-FFD4-4FE3-A2A3-5FEBB7EDE649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29C6-43DF-4296-8CE5-B7A8B514E35B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8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C4A6-2BE9-4213-AD35-2F78DECAB45C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74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8A70-439F-474C-97D3-619E30888F87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2AA9-26F6-47C6-A93F-815AA67855AF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94CA-95A9-4C0F-852F-085A5D3A00CF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9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4B5B-46B1-4A62-964B-4A155A873178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DBC4-FFD2-453A-B88C-A09EC1AAF696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910-9FD6-4907-9D37-C9E6A4C7E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796EF613-00F6-4860-8EDB-FAD6CDA49D1E}" type="datetime1">
              <a:rPr lang="zh-TW" altLang="en-US" smtClean="0">
                <a:solidFill>
                  <a:prstClr val="black"/>
                </a:solidFill>
              </a:rPr>
              <a:pPr/>
              <a:t>2018/12/5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LA 2678 Subsequence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1619 Feel Good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(NEERC 2005)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FF15-BE63-4B78-9740-148DCB649825}" type="datetime1">
              <a:rPr lang="zh-TW" altLang="en-US" smtClean="0">
                <a:solidFill>
                  <a:prstClr val="black"/>
                </a:solidFill>
              </a:rPr>
              <a:pPr/>
              <a:t>2018/12/5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Prefix Sum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10</a:t>
            </a:fld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078912"/>
                  </p:ext>
                </p:extLst>
              </p:nvPr>
            </p:nvGraphicFramePr>
            <p:xfrm>
              <a:off x="2113303" y="1498183"/>
              <a:ext cx="7926049" cy="1165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4495"/>
                    <a:gridCol w="55651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[2]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[3]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[4]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[5]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[6]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[7]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[8]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[9]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A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1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TW" altLang="en-US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B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zh-TW" altLang="en-US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9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14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24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31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078912"/>
                  </p:ext>
                </p:extLst>
              </p:nvPr>
            </p:nvGraphicFramePr>
            <p:xfrm>
              <a:off x="2113303" y="1498183"/>
              <a:ext cx="7926049" cy="1165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4495"/>
                    <a:gridCol w="55651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[2]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[3]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[4]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[5]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[6]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[7]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[8]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[9]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A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36957" t="-109231" r="-1180435" b="-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B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zh-TW" altLang="en-US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9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14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24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31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12119" y="3354530"/>
                <a:ext cx="4868056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>
                    <a:solidFill>
                      <a:prstClr val="black"/>
                    </a:solidFill>
                  </a:rPr>
                  <a:t>Prefix Sum B[</a:t>
                </a:r>
                <a:r>
                  <a:rPr lang="en-US" altLang="zh-TW" sz="27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5" y="3329707"/>
                <a:ext cx="6490741" cy="690830"/>
              </a:xfrm>
              <a:prstGeom prst="rect">
                <a:avLst/>
              </a:prstGeom>
              <a:blipFill rotWithShape="0">
                <a:blip r:embed="rId4"/>
                <a:stretch>
                  <a:fillRect l="-2911" t="-6140" b="-32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12119" y="3894443"/>
                <a:ext cx="647668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 smtClean="0">
                    <a:solidFill>
                      <a:prstClr val="black"/>
                    </a:solidFill>
                  </a:rPr>
                  <a:t>A[4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+ A[5] + A[6] +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 + A[9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 = 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B[9] - B[3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</a:t>
                </a:r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19" y="3894443"/>
                <a:ext cx="6476688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1787" t="-10843" b="-3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12118" y="4444559"/>
                <a:ext cx="851456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subsequence A[4]A[5]A[6]…A[9] = 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B[9] – B[3]=45</a:t>
                </a:r>
                <a:endParaRPr lang="zh-TW" alt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4" y="4783076"/>
                <a:ext cx="11352754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5094" r="-376" b="-34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113302" y="996749"/>
            <a:ext cx="3745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C00000"/>
                </a:solidFill>
              </a:rPr>
              <a:t>Prefix Sum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91544" y="11663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Sum Query</a:t>
            </a:r>
            <a:endParaRPr kumimoji="1" lang="zh-TW" altLang="en-US" sz="40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8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AAD9-8FA7-4787-8965-DA2D45B0AC4A}" type="datetime1">
              <a:rPr lang="zh-TW" altLang="en-US" smtClean="0"/>
              <a:t>2018/12/5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8564" y="2312988"/>
            <a:ext cx="7030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填入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right array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避免暴力法方式填值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9788" y="6340475"/>
            <a:ext cx="2743200" cy="365125"/>
          </a:xfrm>
        </p:spPr>
        <p:txBody>
          <a:bodyPr/>
          <a:lstStyle/>
          <a:p>
            <a:fld id="{D8C64FA4-7B31-4EAF-890B-EF8E4AFAEE7B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40188" y="6340475"/>
            <a:ext cx="4114800" cy="365125"/>
          </a:xfrm>
        </p:spPr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2188" y="6340475"/>
            <a:ext cx="2743200" cy="365125"/>
          </a:xfrm>
        </p:spPr>
        <p:txBody>
          <a:bodyPr/>
          <a:lstStyle/>
          <a:p>
            <a:fld id="{6CB9A910-9FD6-4907-9D37-C9E6A4C7E82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12580" y="304357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82479" y="304357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35417" y="2981396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56363" y="2981396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18590" y="2981396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769596" y="1557004"/>
            <a:ext cx="2673020" cy="2341911"/>
            <a:chOff x="4558453" y="423491"/>
            <a:chExt cx="2673020" cy="2341911"/>
          </a:xfrm>
        </p:grpSpPr>
        <p:sp>
          <p:nvSpPr>
            <p:cNvPr id="11" name="弧形 10"/>
            <p:cNvSpPr/>
            <p:nvPr/>
          </p:nvSpPr>
          <p:spPr>
            <a:xfrm rot="7813425">
              <a:off x="4724007" y="257937"/>
              <a:ext cx="2341911" cy="2673020"/>
            </a:xfrm>
            <a:prstGeom prst="arc">
              <a:avLst>
                <a:gd name="adj1" fmla="val 1619999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1" idx="0"/>
            </p:cNvCxnSpPr>
            <p:nvPr/>
          </p:nvCxnSpPr>
          <p:spPr>
            <a:xfrm flipV="1">
              <a:off x="6915426" y="2445391"/>
              <a:ext cx="10550" cy="121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1547190" y="-544407"/>
            <a:ext cx="5287619" cy="4744278"/>
            <a:chOff x="2480981" y="-1508192"/>
            <a:chExt cx="5147946" cy="4786056"/>
          </a:xfrm>
        </p:grpSpPr>
        <p:sp>
          <p:nvSpPr>
            <p:cNvPr id="41" name="弧形 40"/>
            <p:cNvSpPr/>
            <p:nvPr/>
          </p:nvSpPr>
          <p:spPr>
            <a:xfrm rot="7807286">
              <a:off x="2661926" y="-1689137"/>
              <a:ext cx="4786056" cy="5147946"/>
            </a:xfrm>
            <a:prstGeom prst="arc">
              <a:avLst>
                <a:gd name="adj1" fmla="val 16262795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 flipV="1">
              <a:off x="7003143" y="2592730"/>
              <a:ext cx="38876" cy="40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字方塊 45"/>
          <p:cNvSpPr txBox="1"/>
          <p:nvPr/>
        </p:nvSpPr>
        <p:spPr>
          <a:xfrm>
            <a:off x="1819066" y="1030576"/>
            <a:ext cx="62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right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填值基本原理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從右至左填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005545" y="3508032"/>
            <a:ext cx="128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/>
              <a:t> 5</a:t>
            </a:r>
            <a:endParaRPr lang="zh-TW" altLang="en-US" sz="3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007942" y="3934827"/>
            <a:ext cx="26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最右邊的數是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再下去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就小於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928966" y="2211960"/>
            <a:ext cx="242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左邊的數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673958" y="4335068"/>
            <a:ext cx="263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最右邊的數是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7196138" y="1483262"/>
            <a:ext cx="2673020" cy="2341911"/>
            <a:chOff x="4558453" y="423491"/>
            <a:chExt cx="2673020" cy="2341911"/>
          </a:xfrm>
        </p:grpSpPr>
        <p:sp>
          <p:nvSpPr>
            <p:cNvPr id="52" name="弧形 51"/>
            <p:cNvSpPr/>
            <p:nvPr/>
          </p:nvSpPr>
          <p:spPr>
            <a:xfrm rot="7813425">
              <a:off x="4724007" y="257937"/>
              <a:ext cx="2341911" cy="2673020"/>
            </a:xfrm>
            <a:prstGeom prst="arc">
              <a:avLst>
                <a:gd name="adj1" fmla="val 1619999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單箭頭接點 52"/>
            <p:cNvCxnSpPr>
              <a:stCxn id="52" idx="0"/>
            </p:cNvCxnSpPr>
            <p:nvPr/>
          </p:nvCxnSpPr>
          <p:spPr>
            <a:xfrm flipV="1">
              <a:off x="6915426" y="2445391"/>
              <a:ext cx="10550" cy="121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459859" y="-4665765"/>
            <a:ext cx="10547323" cy="9455818"/>
            <a:chOff x="2480981" y="-1508192"/>
            <a:chExt cx="5147946" cy="4786056"/>
          </a:xfrm>
        </p:grpSpPr>
        <p:sp>
          <p:nvSpPr>
            <p:cNvPr id="55" name="弧形 54"/>
            <p:cNvSpPr/>
            <p:nvPr/>
          </p:nvSpPr>
          <p:spPr>
            <a:xfrm rot="7807286">
              <a:off x="2661926" y="-1689137"/>
              <a:ext cx="4786056" cy="5147946"/>
            </a:xfrm>
            <a:prstGeom prst="arc">
              <a:avLst>
                <a:gd name="adj1" fmla="val 16262795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/>
            <p:cNvCxnSpPr/>
            <p:nvPr/>
          </p:nvCxnSpPr>
          <p:spPr>
            <a:xfrm flipV="1">
              <a:off x="6973390" y="2617784"/>
              <a:ext cx="38876" cy="40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字方塊 56"/>
          <p:cNvSpPr txBox="1"/>
          <p:nvPr/>
        </p:nvSpPr>
        <p:spPr>
          <a:xfrm>
            <a:off x="5699234" y="2397451"/>
            <a:ext cx="262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著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右邊的數</a:t>
            </a:r>
            <a:r>
              <a:rPr lang="en-US" altLang="zh-TW" sz="2000" dirty="0" smtClean="0">
                <a:ea typeface="標楷體" panose="03000509000000000000" pitchFamily="65" charset="-120"/>
              </a:rPr>
              <a:t>3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515638" y="2271419"/>
            <a:ext cx="128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/>
              <a:t> 3</a:t>
            </a:r>
            <a:endParaRPr lang="zh-TW" altLang="en-US" sz="32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8535982" y="2932628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9209865" y="296146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50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610035" y="2592279"/>
            <a:ext cx="23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先比較相鄰的</a:t>
            </a:r>
            <a:r>
              <a:rPr lang="en-US" altLang="zh-TW" sz="2000" dirty="0" smtClean="0"/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/>
              <a:t>5</a:t>
            </a:r>
            <a:endParaRPr lang="zh-TW" altLang="en-US" sz="2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279601" y="4993654"/>
            <a:ext cx="263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最右邊的數是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50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/>
      <p:bldP spid="49" grpId="0"/>
      <p:bldP spid="50" grpId="0"/>
      <p:bldP spid="57" grpId="0"/>
      <p:bldP spid="58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2AA9-26F6-47C6-A93F-815AA67855AF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712580" y="304357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082479" y="304357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35417" y="2981396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35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256363" y="2981396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018590" y="2981396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3769596" y="1557004"/>
            <a:ext cx="2673020" cy="2341911"/>
            <a:chOff x="4558453" y="423491"/>
            <a:chExt cx="2673020" cy="2341911"/>
          </a:xfrm>
        </p:grpSpPr>
        <p:sp>
          <p:nvSpPr>
            <p:cNvPr id="33" name="弧形 32"/>
            <p:cNvSpPr/>
            <p:nvPr/>
          </p:nvSpPr>
          <p:spPr>
            <a:xfrm rot="7813425">
              <a:off x="4724007" y="257937"/>
              <a:ext cx="2341911" cy="2673020"/>
            </a:xfrm>
            <a:prstGeom prst="arc">
              <a:avLst>
                <a:gd name="adj1" fmla="val 1619999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單箭頭接點 33"/>
            <p:cNvCxnSpPr>
              <a:stCxn id="33" idx="0"/>
            </p:cNvCxnSpPr>
            <p:nvPr/>
          </p:nvCxnSpPr>
          <p:spPr>
            <a:xfrm flipV="1">
              <a:off x="6915426" y="2445391"/>
              <a:ext cx="10550" cy="121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1819066" y="1030576"/>
            <a:ext cx="62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right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填值基本原理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從右至左填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40231" y="3573463"/>
            <a:ext cx="128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r>
              <a:rPr lang="en-US" altLang="zh-TW" sz="3200" dirty="0" smtClean="0"/>
              <a:t> 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/>
              <a:t> 5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07942" y="3934827"/>
            <a:ext cx="26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最右邊的數是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再下去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就小於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928966" y="2211960"/>
            <a:ext cx="242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左邊的數</a:t>
            </a:r>
            <a:r>
              <a:rPr lang="en-US" altLang="zh-TW" sz="2000" dirty="0">
                <a:ea typeface="標楷體" panose="03000509000000000000" pitchFamily="65" charset="-120"/>
              </a:rPr>
              <a:t>6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98371" y="4335068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得知</a:t>
            </a:r>
            <a:r>
              <a:rPr lang="en-US" altLang="zh-TW" sz="2000" dirty="0">
                <a:ea typeface="標楷體" panose="03000509000000000000" pitchFamily="65" charset="-120"/>
              </a:rPr>
              <a:t>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最右邊的數是</a:t>
            </a:r>
            <a:r>
              <a:rPr lang="zh-TW" altLang="en-US" sz="2000" dirty="0" smtClean="0">
                <a:ea typeface="標楷體" panose="03000509000000000000" pitchFamily="65" charset="-120"/>
              </a:rPr>
              <a:t>自己 </a:t>
            </a:r>
            <a:r>
              <a:rPr lang="en-US" altLang="zh-TW" sz="2000" dirty="0" smtClean="0">
                <a:ea typeface="標楷體" panose="03000509000000000000" pitchFamily="65" charset="-120"/>
              </a:rPr>
              <a:t>(6)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7196138" y="1483262"/>
            <a:ext cx="2673020" cy="2341911"/>
            <a:chOff x="4558453" y="423491"/>
            <a:chExt cx="2673020" cy="2341911"/>
          </a:xfrm>
        </p:grpSpPr>
        <p:sp>
          <p:nvSpPr>
            <p:cNvPr id="41" name="弧形 40"/>
            <p:cNvSpPr/>
            <p:nvPr/>
          </p:nvSpPr>
          <p:spPr>
            <a:xfrm rot="7813425">
              <a:off x="4724007" y="257937"/>
              <a:ext cx="2341911" cy="2673020"/>
            </a:xfrm>
            <a:prstGeom prst="arc">
              <a:avLst>
                <a:gd name="adj1" fmla="val 16199999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單箭頭接點 41"/>
            <p:cNvCxnSpPr>
              <a:stCxn id="41" idx="0"/>
            </p:cNvCxnSpPr>
            <p:nvPr/>
          </p:nvCxnSpPr>
          <p:spPr>
            <a:xfrm flipV="1">
              <a:off x="6915426" y="2445391"/>
              <a:ext cx="10550" cy="121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/>
          <p:nvPr/>
        </p:nvSpPr>
        <p:spPr>
          <a:xfrm>
            <a:off x="8535982" y="2932628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209865" y="296146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50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610035" y="2592279"/>
            <a:ext cx="23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先比較相鄰的</a:t>
            </a:r>
            <a:r>
              <a:rPr lang="en-US" altLang="zh-TW" sz="2000" dirty="0"/>
              <a:t>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/>
              <a:t>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9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/>
      <p:bldP spid="38" grpId="0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77032" y="796413"/>
            <a:ext cx="31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right array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780502" y="4222955"/>
            <a:ext cx="566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起始化後</a:t>
            </a:r>
            <a:r>
              <a:rPr lang="en-US" altLang="zh-TW" sz="2800" dirty="0" smtClean="0"/>
              <a:t>right array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從右至左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367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33515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9249347" y="1032032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347" y="1032032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9348981" y="35353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弧形接點 4"/>
          <p:cNvCxnSpPr/>
          <p:nvPr/>
        </p:nvCxnSpPr>
        <p:spPr>
          <a:xfrm rot="5400000" flipH="1" flipV="1">
            <a:off x="9252795" y="1988582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0528118" y="15487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079740" y="8645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9815851" y="2312988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981989" y="19158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838308" y="7216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9804523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9561286" y="20156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9298181" y="1568703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0181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8080947" y="1032032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47" y="1032032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橢圓 38"/>
          <p:cNvSpPr/>
          <p:nvPr/>
        </p:nvSpPr>
        <p:spPr>
          <a:xfrm>
            <a:off x="8180581" y="35353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5400000" flipH="1" flipV="1">
            <a:off x="8084395" y="1988582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9359718" y="15487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8911340" y="8645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8647451" y="2312988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813589" y="19158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669908" y="7216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8636123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8392886" y="20156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8129781" y="1568703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  <p:bldP spid="45" grpId="0"/>
      <p:bldP spid="47" grpId="0"/>
      <p:bldP spid="48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0181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925247" y="1044732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47" y="1044732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7024881" y="35480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弧形接點 28"/>
          <p:cNvCxnSpPr/>
          <p:nvPr/>
        </p:nvCxnSpPr>
        <p:spPr>
          <a:xfrm rot="5400000" flipH="1" flipV="1">
            <a:off x="6928695" y="2001282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8204018" y="15614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755640" y="8772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491751" y="2325688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657889" y="19285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514208" y="7343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7480423" y="23256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7237186" y="20283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6974081" y="1581403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082592" y="3581673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5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142481" y="35480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5400000" flipH="1" flipV="1">
            <a:off x="8046295" y="2001282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9321618" y="15614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8873240" y="8772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500097" y="2312988"/>
            <a:ext cx="1828782" cy="1270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775489" y="19285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631808" y="7343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8598023" y="23256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8354786" y="20283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endCxn id="28" idx="6"/>
          </p:cNvCxnSpPr>
          <p:nvPr/>
        </p:nvCxnSpPr>
        <p:spPr>
          <a:xfrm flipH="1">
            <a:off x="7459596" y="3753293"/>
            <a:ext cx="663678" cy="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1" grpId="0" animBg="1"/>
      <p:bldP spid="42" grpId="0"/>
      <p:bldP spid="45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9351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0181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762435" y="1044224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35" y="1044224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/>
          <p:cNvSpPr/>
          <p:nvPr/>
        </p:nvSpPr>
        <p:spPr>
          <a:xfrm>
            <a:off x="5862069" y="354758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弧形接點 40"/>
          <p:cNvCxnSpPr/>
          <p:nvPr/>
        </p:nvCxnSpPr>
        <p:spPr>
          <a:xfrm rot="5400000" flipH="1" flipV="1">
            <a:off x="5765883" y="2000774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041206" y="1560968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592828" y="876724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28939" y="2325180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95077" y="1928058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51396" y="733872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6317611" y="2325180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6074374" y="2027863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5811269" y="1580895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4" grpId="0"/>
      <p:bldP spid="47" grpId="0"/>
      <p:bldP spid="48" grpId="0"/>
      <p:bldP spid="49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10000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0181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572191" y="1032032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91" y="1032032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4671825" y="35353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弧形接點 28"/>
          <p:cNvCxnSpPr/>
          <p:nvPr/>
        </p:nvCxnSpPr>
        <p:spPr>
          <a:xfrm rot="5400000" flipH="1" flipV="1">
            <a:off x="4575639" y="1988582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850962" y="15487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402584" y="8645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138695" y="2312988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04833" y="19158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61152" y="7216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127367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4884130" y="20156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621025" y="1568703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28" y="3581165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3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789425" y="35353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5400000" flipH="1" flipV="1">
            <a:off x="5693239" y="1988582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6968562" y="15487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520184" y="8645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5147041" y="2300288"/>
            <a:ext cx="1828782" cy="1270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422433" y="19158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278752" y="7216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244967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6001730" y="20156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759398" y="3568184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5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006593" y="3541485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弧形接點 51"/>
          <p:cNvCxnSpPr/>
          <p:nvPr/>
        </p:nvCxnSpPr>
        <p:spPr>
          <a:xfrm flipV="1">
            <a:off x="7314145" y="1597152"/>
            <a:ext cx="2073695" cy="1980402"/>
          </a:xfrm>
          <a:prstGeom prst="curvedConnector3">
            <a:avLst>
              <a:gd name="adj1" fmla="val 20015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9356162" y="156706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456680" y="1065700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169408" y="2312988"/>
            <a:ext cx="426720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8846609" y="1909770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142096" y="93504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8669143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7218898" y="2021767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747207" y="3568184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6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9294625" y="3553677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弧形接點 61"/>
          <p:cNvCxnSpPr/>
          <p:nvPr/>
        </p:nvCxnSpPr>
        <p:spPr>
          <a:xfrm rot="5400000" flipH="1" flipV="1">
            <a:off x="9198439" y="2006870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10473762" y="156706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10025384" y="882820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184250" y="2312988"/>
            <a:ext cx="5296773" cy="182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9927633" y="1934154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83952" y="739968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9750167" y="2331276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9506930" y="2033959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39" idx="2"/>
            <a:endCxn id="28" idx="6"/>
          </p:cNvCxnSpPr>
          <p:nvPr/>
        </p:nvCxnSpPr>
        <p:spPr>
          <a:xfrm flipH="1">
            <a:off x="5106540" y="3745252"/>
            <a:ext cx="6828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1" idx="2"/>
          </p:cNvCxnSpPr>
          <p:nvPr/>
        </p:nvCxnSpPr>
        <p:spPr>
          <a:xfrm flipH="1">
            <a:off x="5104301" y="3751348"/>
            <a:ext cx="1902292" cy="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1" idx="2"/>
          </p:cNvCxnSpPr>
          <p:nvPr/>
        </p:nvCxnSpPr>
        <p:spPr>
          <a:xfrm flipH="1" flipV="1">
            <a:off x="5132681" y="3741178"/>
            <a:ext cx="4161944" cy="2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1" grpId="0" animBg="1"/>
      <p:bldP spid="42" grpId="0"/>
      <p:bldP spid="45" grpId="0"/>
      <p:bldP spid="47" grpId="0"/>
      <p:bldP spid="48" grpId="0"/>
      <p:bldP spid="50" grpId="0" animBg="1"/>
      <p:bldP spid="51" grpId="0" animBg="1"/>
      <p:bldP spid="53" grpId="0" animBg="1"/>
      <p:bldP spid="54" grpId="0"/>
      <p:bldP spid="56" grpId="0"/>
      <p:bldP spid="57" grpId="0"/>
      <p:bldP spid="58" grpId="0"/>
      <p:bldP spid="60" grpId="0" animBg="1"/>
      <p:bldP spid="61" grpId="0" animBg="1"/>
      <p:bldP spid="63" grpId="0" animBg="1"/>
      <p:bldP spid="64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190" y="2452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1619 Feel Good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9AF4-5524-444E-80FA-CDE2B15CB270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39788" y="1603513"/>
                <a:ext cx="10124661" cy="1727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給定一串</a:t>
                </a:r>
                <a:r>
                  <a:rPr lang="en-US" altLang="zh-TW" sz="3200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1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≤</a:t>
                </a:r>
                <a:r>
                  <a:rPr lang="en-US" altLang="zh-TW" sz="32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≤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100000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非負的整數數列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找出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一段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連續的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區間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使得</a:t>
                </a:r>
                <a:endParaRPr lang="en-US" altLang="zh-TW" sz="32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*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32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min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}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最大值 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1603513"/>
                <a:ext cx="10124661" cy="1727461"/>
              </a:xfrm>
              <a:prstGeom prst="rect">
                <a:avLst/>
              </a:prstGeom>
              <a:blipFill rotWithShape="0">
                <a:blip r:embed="rId2"/>
                <a:stretch>
                  <a:fillRect l="-1565" t="-6360" b="-8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39788" y="3684104"/>
            <a:ext cx="8237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請輸出最大值與這段區間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有多數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區間最短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起始位置最小者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56650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0181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413812" y="1015407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812" y="1015407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橢圓 60"/>
          <p:cNvSpPr/>
          <p:nvPr/>
        </p:nvSpPr>
        <p:spPr>
          <a:xfrm>
            <a:off x="3513446" y="351876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弧形接點 61"/>
          <p:cNvCxnSpPr/>
          <p:nvPr/>
        </p:nvCxnSpPr>
        <p:spPr>
          <a:xfrm rot="5400000" flipH="1" flipV="1">
            <a:off x="3417260" y="1971957"/>
            <a:ext cx="1986613" cy="1179137"/>
          </a:xfrm>
          <a:prstGeom prst="curvedConnector3">
            <a:avLst>
              <a:gd name="adj1" fmla="val 114601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4692583" y="153215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244205" y="847907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+</a:t>
            </a:r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3980316" y="2296363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4146454" y="1899241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002773" y="705055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3968988" y="2296363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3725751" y="1999046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462646" y="1552078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4" grpId="0"/>
      <p:bldP spid="66" grpId="0"/>
      <p:bldP spid="67" grpId="0"/>
      <p:bldP spid="68" grpId="0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17370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right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prstClr val="black">
                    <a:tint val="75000"/>
                  </a:prstClr>
                </a:solidFill>
              </a:rPr>
              <a:t>UVa</a:t>
            </a:r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 1619 Feel Good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77032" y="796413"/>
            <a:ext cx="329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right array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最後結果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0181"/>
              </p:ext>
            </p:extLst>
          </p:nvPr>
        </p:nvGraphicFramePr>
        <p:xfrm>
          <a:off x="10115005" y="1507789"/>
          <a:ext cx="1254035" cy="105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035"/>
              </a:tblGrid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262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AAD9-8FA7-4787-8965-DA2D45B0AC4A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8564" y="2312988"/>
            <a:ext cx="7030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填入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left array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避免暴力法方式填值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3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2AA9-26F6-47C6-A93F-815AA67855AF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53451" y="3024754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82479" y="304357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50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70102" y="3031420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35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50277" y="3050243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10675" y="3050243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 rot="242920" flipH="1">
            <a:off x="2515700" y="1685880"/>
            <a:ext cx="2732228" cy="2284052"/>
            <a:chOff x="4863124" y="357063"/>
            <a:chExt cx="2673020" cy="2341911"/>
          </a:xfrm>
        </p:grpSpPr>
        <p:sp>
          <p:nvSpPr>
            <p:cNvPr id="11" name="弧形 10"/>
            <p:cNvSpPr/>
            <p:nvPr/>
          </p:nvSpPr>
          <p:spPr>
            <a:xfrm rot="7813425">
              <a:off x="5028678" y="191509"/>
              <a:ext cx="2341911" cy="2673020"/>
            </a:xfrm>
            <a:prstGeom prst="arc">
              <a:avLst>
                <a:gd name="adj1" fmla="val 16199999"/>
                <a:gd name="adj2" fmla="val 82571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2368" flipV="1">
              <a:off x="7220828" y="2378727"/>
              <a:ext cx="9080" cy="320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5660317" y="-144909"/>
            <a:ext cx="4934213" cy="4243777"/>
            <a:chOff x="1447122" y="-4211448"/>
            <a:chExt cx="5339659" cy="5084021"/>
          </a:xfrm>
        </p:grpSpPr>
        <p:sp>
          <p:nvSpPr>
            <p:cNvPr id="14" name="弧形 13"/>
            <p:cNvSpPr/>
            <p:nvPr/>
          </p:nvSpPr>
          <p:spPr>
            <a:xfrm rot="7807286">
              <a:off x="1574941" y="-4339267"/>
              <a:ext cx="5084021" cy="5339659"/>
            </a:xfrm>
            <a:prstGeom prst="arc">
              <a:avLst>
                <a:gd name="adj1" fmla="val 16262795"/>
                <a:gd name="adj2" fmla="val 30069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>
              <a:stCxn id="14" idx="0"/>
            </p:cNvCxnSpPr>
            <p:nvPr/>
          </p:nvCxnSpPr>
          <p:spPr>
            <a:xfrm flipV="1">
              <a:off x="6126635" y="220199"/>
              <a:ext cx="36341" cy="558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1819066" y="1030576"/>
            <a:ext cx="62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left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填值基本原理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從左至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30688" y="3479294"/>
            <a:ext cx="128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r>
              <a:rPr lang="en-US" altLang="zh-TW" sz="3200" dirty="0" smtClean="0"/>
              <a:t>  </a:t>
            </a:r>
            <a:r>
              <a:rPr lang="en-US" altLang="zh-TW" sz="3200" dirty="0" smtClean="0">
                <a:latin typeface="Calibri" panose="020F0502020204030204" pitchFamily="34" charset="0"/>
                <a:ea typeface="Segoe UI Symbol" panose="020B0502040204020203" pitchFamily="34" charset="0"/>
              </a:rPr>
              <a:t>≥</a:t>
            </a:r>
            <a:r>
              <a:rPr lang="en-US" altLang="zh-TW" sz="3200" dirty="0" smtClean="0"/>
              <a:t> 2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592902" y="4276203"/>
            <a:ext cx="26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最左邊的數是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再下去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就小於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852280" y="1803745"/>
            <a:ext cx="242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邊的數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19878" y="4213148"/>
            <a:ext cx="263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最左邊的數是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 flipH="1">
            <a:off x="5985328" y="1422981"/>
            <a:ext cx="2762517" cy="2463357"/>
            <a:chOff x="6073732" y="-1117555"/>
            <a:chExt cx="2322994" cy="2130632"/>
          </a:xfrm>
        </p:grpSpPr>
        <p:sp>
          <p:nvSpPr>
            <p:cNvPr id="22" name="弧形 21"/>
            <p:cNvSpPr/>
            <p:nvPr/>
          </p:nvSpPr>
          <p:spPr>
            <a:xfrm rot="7813425">
              <a:off x="6169913" y="-1213736"/>
              <a:ext cx="2130632" cy="2322994"/>
            </a:xfrm>
            <a:prstGeom prst="arc">
              <a:avLst>
                <a:gd name="adj1" fmla="val 16351375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/>
            <p:cNvCxnSpPr>
              <a:stCxn id="22" idx="0"/>
              <a:endCxn id="7" idx="2"/>
            </p:cNvCxnSpPr>
            <p:nvPr/>
          </p:nvCxnSpPr>
          <p:spPr>
            <a:xfrm flipV="1">
              <a:off x="8087975" y="726181"/>
              <a:ext cx="66343" cy="32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 flipH="1">
            <a:off x="756859" y="-4980405"/>
            <a:ext cx="10302786" cy="9813180"/>
            <a:chOff x="-1232625" y="-5153936"/>
            <a:chExt cx="10649003" cy="8466094"/>
          </a:xfrm>
        </p:grpSpPr>
        <p:sp>
          <p:nvSpPr>
            <p:cNvPr id="25" name="弧形 24"/>
            <p:cNvSpPr/>
            <p:nvPr/>
          </p:nvSpPr>
          <p:spPr>
            <a:xfrm rot="8355907">
              <a:off x="-1232625" y="-5153936"/>
              <a:ext cx="10649003" cy="8466094"/>
            </a:xfrm>
            <a:prstGeom prst="arc">
              <a:avLst>
                <a:gd name="adj1" fmla="val 16262795"/>
                <a:gd name="adj2" fmla="val 2132578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25"/>
            <p:cNvCxnSpPr>
              <a:stCxn id="25" idx="0"/>
            </p:cNvCxnSpPr>
            <p:nvPr/>
          </p:nvCxnSpPr>
          <p:spPr>
            <a:xfrm flipV="1">
              <a:off x="7330623" y="2291131"/>
              <a:ext cx="41257" cy="454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4066377" y="2054551"/>
            <a:ext cx="262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著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邊的數</a:t>
            </a:r>
            <a:r>
              <a:rPr lang="en-US" altLang="zh-TW" sz="2000" dirty="0" smtClean="0">
                <a:ea typeface="標楷體" panose="03000509000000000000" pitchFamily="65" charset="-120"/>
              </a:rPr>
              <a:t>3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59681" y="2385720"/>
            <a:ext cx="128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 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74125" y="3050243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209865" y="3050243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043492" y="2331022"/>
            <a:ext cx="23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先比較相鄰的</a:t>
            </a:r>
            <a:r>
              <a:rPr lang="en-US" altLang="zh-TW" sz="2000" dirty="0"/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79601" y="4993654"/>
            <a:ext cx="263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最左邊的數是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50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593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7" grpId="0"/>
      <p:bldP spid="28" grpId="0"/>
      <p:bldP spid="30" grpId="0" animBg="1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2AA9-26F6-47C6-A93F-815AA67855AF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53451" y="3024754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82479" y="3043577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50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70102" y="3031420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35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50277" y="3050243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10675" y="3050243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 rot="242920" flipH="1">
            <a:off x="2515700" y="1685880"/>
            <a:ext cx="2732228" cy="2284052"/>
            <a:chOff x="4863124" y="357063"/>
            <a:chExt cx="2673020" cy="2341911"/>
          </a:xfrm>
        </p:grpSpPr>
        <p:sp>
          <p:nvSpPr>
            <p:cNvPr id="11" name="弧形 10"/>
            <p:cNvSpPr/>
            <p:nvPr/>
          </p:nvSpPr>
          <p:spPr>
            <a:xfrm rot="7813425">
              <a:off x="5028678" y="191509"/>
              <a:ext cx="2341911" cy="2673020"/>
            </a:xfrm>
            <a:prstGeom prst="arc">
              <a:avLst>
                <a:gd name="adj1" fmla="val 16199999"/>
                <a:gd name="adj2" fmla="val 82571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2368" flipV="1">
              <a:off x="7220828" y="2378727"/>
              <a:ext cx="9080" cy="320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1819066" y="1030576"/>
            <a:ext cx="62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left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填值基本原理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從左至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67264" y="3573463"/>
            <a:ext cx="128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r>
              <a:rPr lang="en-US" altLang="zh-TW" sz="3200" dirty="0" smtClean="0"/>
              <a:t> 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3200" dirty="0" smtClean="0"/>
              <a:t> 6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92902" y="4276203"/>
            <a:ext cx="263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最左邊的數是</a:t>
            </a:r>
            <a:r>
              <a:rPr lang="en-US" altLang="zh-TW" sz="2000" dirty="0" smtClean="0">
                <a:ea typeface="標楷體" panose="03000509000000000000" pitchFamily="65" charset="-120"/>
              </a:rPr>
              <a:t>35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再下去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就小於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852280" y="1803745"/>
            <a:ext cx="242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r>
              <a:rPr lang="en-US" altLang="zh-TW" sz="2000" dirty="0" smtClean="0"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邊的數</a:t>
            </a:r>
            <a:r>
              <a:rPr lang="en-US" altLang="zh-TW" sz="2000" dirty="0">
                <a:ea typeface="標楷體" panose="03000509000000000000" pitchFamily="65" charset="-120"/>
              </a:rPr>
              <a:t>6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78502" y="4176572"/>
            <a:ext cx="314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得知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最左邊的數是</a:t>
            </a:r>
            <a:r>
              <a:rPr lang="zh-TW" altLang="en-US" sz="2000" dirty="0" smtClean="0">
                <a:ea typeface="標楷體" panose="03000509000000000000" pitchFamily="65" charset="-120"/>
              </a:rPr>
              <a:t>自己 </a:t>
            </a:r>
            <a:r>
              <a:rPr lang="en-US" altLang="zh-TW" sz="2000" dirty="0" smtClean="0">
                <a:ea typeface="標楷體" panose="03000509000000000000" pitchFamily="65" charset="-120"/>
              </a:rPr>
              <a:t>(6)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 flipH="1">
            <a:off x="5985328" y="1422981"/>
            <a:ext cx="2762517" cy="2463357"/>
            <a:chOff x="6073732" y="-1117555"/>
            <a:chExt cx="2322994" cy="2130632"/>
          </a:xfrm>
        </p:grpSpPr>
        <p:sp>
          <p:nvSpPr>
            <p:cNvPr id="19" name="弧形 18"/>
            <p:cNvSpPr/>
            <p:nvPr/>
          </p:nvSpPr>
          <p:spPr>
            <a:xfrm rot="7813425">
              <a:off x="6169913" y="-1213736"/>
              <a:ext cx="2130632" cy="2322994"/>
            </a:xfrm>
            <a:prstGeom prst="arc">
              <a:avLst>
                <a:gd name="adj1" fmla="val 16351375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>
              <a:stCxn id="19" idx="0"/>
              <a:endCxn id="7" idx="2"/>
            </p:cNvCxnSpPr>
            <p:nvPr/>
          </p:nvCxnSpPr>
          <p:spPr>
            <a:xfrm flipV="1">
              <a:off x="8087975" y="726181"/>
              <a:ext cx="66343" cy="32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3474125" y="3050243"/>
            <a:ext cx="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209865" y="3050243"/>
            <a:ext cx="10069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43492" y="2331022"/>
            <a:ext cx="23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先比較相鄰的</a:t>
            </a:r>
            <a:r>
              <a:rPr lang="en-US" altLang="zh-TW" sz="2000" dirty="0"/>
              <a:t>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/>
              <a:t>6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857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79573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08087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77032" y="796413"/>
            <a:ext cx="31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left array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780503" y="4222955"/>
            <a:ext cx="539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起始化後</a:t>
            </a:r>
            <a:r>
              <a:rPr lang="en-US" altLang="zh-TW" sz="2800" dirty="0" smtClean="0"/>
              <a:t>left array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從左至右</a:t>
            </a:r>
          </a:p>
        </p:txBody>
      </p:sp>
    </p:spTree>
    <p:extLst>
      <p:ext uri="{BB962C8B-B14F-4D97-AF65-F5344CB8AC3E}">
        <p14:creationId xmlns:p14="http://schemas.microsoft.com/office/powerpoint/2010/main" val="21570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79573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08087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432747" y="1019332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47" y="1019332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3532381" y="35226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弧形接點 4"/>
          <p:cNvCxnSpPr>
            <a:stCxn id="16" idx="1"/>
            <a:endCxn id="17" idx="7"/>
          </p:cNvCxnSpPr>
          <p:nvPr/>
        </p:nvCxnSpPr>
        <p:spPr>
          <a:xfrm rot="16200000" flipV="1">
            <a:off x="2171251" y="2159363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336618" y="15614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701040" y="8518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818151" y="2312988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984289" y="19158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018408" y="6835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806823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3744686" y="20029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3481581" y="1556003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0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79573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08087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615001" y="1037805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01" y="1037805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4686926" y="353192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弧形接點 4"/>
          <p:cNvCxnSpPr>
            <a:stCxn id="16" idx="1"/>
            <a:endCxn id="17" idx="7"/>
          </p:cNvCxnSpPr>
          <p:nvPr/>
        </p:nvCxnSpPr>
        <p:spPr>
          <a:xfrm rot="16200000" flipV="1">
            <a:off x="3344269" y="2187072"/>
            <a:ext cx="1951977" cy="860665"/>
          </a:xfrm>
          <a:prstGeom prst="curvedConnector3">
            <a:avLst>
              <a:gd name="adj1" fmla="val 11486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518872" y="157994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883294" y="870305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000405" y="2331461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166543" y="1934339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200662" y="702053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989077" y="2331461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926940" y="2021444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4663835" y="15744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65963" y="3565238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532381" y="35226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弧形接點 28"/>
          <p:cNvCxnSpPr>
            <a:stCxn id="28" idx="1"/>
            <a:endCxn id="30" idx="7"/>
          </p:cNvCxnSpPr>
          <p:nvPr/>
        </p:nvCxnSpPr>
        <p:spPr>
          <a:xfrm rot="16200000" flipV="1">
            <a:off x="2171251" y="2159363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336618" y="15614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701040" y="8518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2818151" y="2312988"/>
            <a:ext cx="188832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984289" y="19158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018408" y="6835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806823" y="23129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744686" y="20029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28" idx="6"/>
          </p:cNvCxnSpPr>
          <p:nvPr/>
        </p:nvCxnSpPr>
        <p:spPr>
          <a:xfrm flipV="1">
            <a:off x="3967096" y="3732551"/>
            <a:ext cx="67985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  <p:bldP spid="4" grpId="0" animBg="1"/>
      <p:bldP spid="28" grpId="0" animBg="1"/>
      <p:bldP spid="30" grpId="0" animBg="1"/>
      <p:bldP spid="31" grpId="0"/>
      <p:bldP spid="33" grpId="0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78532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754606" y="1028297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06" y="1028297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5854240" y="353165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5" name="弧形接點 4"/>
          <p:cNvCxnSpPr>
            <a:stCxn id="16" idx="1"/>
            <a:endCxn id="17" idx="7"/>
          </p:cNvCxnSpPr>
          <p:nvPr/>
        </p:nvCxnSpPr>
        <p:spPr>
          <a:xfrm rot="16200000" flipV="1">
            <a:off x="4493110" y="2168328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658477" y="157044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022899" y="860797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140010" y="2321953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306148" y="1924831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340267" y="692545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128682" y="2321953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066545" y="2011936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5803440" y="1564968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918930" y="1028840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30" y="1028840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6990855" y="352296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5" name="弧形接點 4"/>
          <p:cNvCxnSpPr>
            <a:stCxn id="16" idx="1"/>
            <a:endCxn id="17" idx="7"/>
          </p:cNvCxnSpPr>
          <p:nvPr/>
        </p:nvCxnSpPr>
        <p:spPr>
          <a:xfrm rot="16200000" flipV="1">
            <a:off x="5648198" y="2178107"/>
            <a:ext cx="1951977" cy="860665"/>
          </a:xfrm>
          <a:prstGeom prst="curvedConnector3">
            <a:avLst>
              <a:gd name="adj1" fmla="val 11486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822801" y="157098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87223" y="861340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304334" y="2322496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470472" y="1925374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04591" y="693088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3006" y="2322496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7230869" y="2012479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6967764" y="156551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69892" y="3556273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3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5836310" y="351372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29" name="弧形接點 28"/>
          <p:cNvCxnSpPr>
            <a:stCxn id="28" idx="1"/>
            <a:endCxn id="30" idx="7"/>
          </p:cNvCxnSpPr>
          <p:nvPr/>
        </p:nvCxnSpPr>
        <p:spPr>
          <a:xfrm rot="16200000" flipV="1">
            <a:off x="4475180" y="2150398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4640547" y="155251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04969" y="842867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122080" y="2304023"/>
            <a:ext cx="188832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288218" y="1906901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322337" y="674615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110752" y="2304023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048615" y="1994006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6295869" y="3732551"/>
            <a:ext cx="629587" cy="14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  <p:bldP spid="4" grpId="0" animBg="1"/>
      <p:bldP spid="28" grpId="0" animBg="1"/>
      <p:bldP spid="30" grpId="0" animBg="1"/>
      <p:bldP spid="31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210" y="607645"/>
            <a:ext cx="272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83376" y="617095"/>
            <a:ext cx="326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24870" y="1233488"/>
            <a:ext cx="323787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6</a:t>
            </a:r>
          </a:p>
          <a:p>
            <a:r>
              <a:rPr lang="en-US" altLang="zh-TW" sz="3600" dirty="0" smtClean="0"/>
              <a:t>3 1 6 4 5 2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30780" y="1244184"/>
            <a:ext cx="2938073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60</a:t>
            </a:r>
          </a:p>
          <a:p>
            <a:r>
              <a:rPr lang="en-US" altLang="zh-TW" sz="3600" dirty="0" smtClean="0"/>
              <a:t>3 5</a:t>
            </a:r>
            <a:endParaRPr lang="zh-TW" altLang="en-US" sz="36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064A-5DA0-4D2D-88D6-1908015A01B3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645869" y="3872025"/>
            <a:ext cx="445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3    1    6    4    5    2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4943060" y="3975652"/>
            <a:ext cx="1603513" cy="43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30417" y="3882886"/>
            <a:ext cx="2418522" cy="642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631096" y="3776869"/>
            <a:ext cx="2418522" cy="84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670855" y="3273287"/>
            <a:ext cx="365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1        2      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3       4      5       </a:t>
            </a:r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34818" y="4850296"/>
            <a:ext cx="233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(3+1+6+4)* 1=14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03914" y="4843669"/>
            <a:ext cx="233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(6+4+5+2)*2=34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81461" y="4823791"/>
            <a:ext cx="233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(6+4+5)*4=60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8" name="直線單箭頭接點 17"/>
          <p:cNvCxnSpPr>
            <a:stCxn id="14" idx="0"/>
          </p:cNvCxnSpPr>
          <p:nvPr/>
        </p:nvCxnSpPr>
        <p:spPr>
          <a:xfrm flipV="1">
            <a:off x="3101009" y="4625009"/>
            <a:ext cx="543339" cy="22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0"/>
          </p:cNvCxnSpPr>
          <p:nvPr/>
        </p:nvCxnSpPr>
        <p:spPr>
          <a:xfrm flipV="1">
            <a:off x="5970105" y="4545496"/>
            <a:ext cx="311425" cy="298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0"/>
          </p:cNvCxnSpPr>
          <p:nvPr/>
        </p:nvCxnSpPr>
        <p:spPr>
          <a:xfrm flipH="1" flipV="1">
            <a:off x="6559827" y="4174436"/>
            <a:ext cx="1987825" cy="64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0"/>
          </p:cNvCxnSpPr>
          <p:nvPr/>
        </p:nvCxnSpPr>
        <p:spPr>
          <a:xfrm flipV="1">
            <a:off x="5499654" y="2186609"/>
            <a:ext cx="1020416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0"/>
          </p:cNvCxnSpPr>
          <p:nvPr/>
        </p:nvCxnSpPr>
        <p:spPr>
          <a:xfrm flipH="1" flipV="1">
            <a:off x="7089913" y="1603513"/>
            <a:ext cx="1457739" cy="322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262190" y="1351722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308572" y="1875183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6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61372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080947" y="1032032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47" y="1032032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8180581" y="3535389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5" name="弧形接點 4"/>
          <p:cNvCxnSpPr>
            <a:stCxn id="16" idx="1"/>
            <a:endCxn id="17" idx="7"/>
          </p:cNvCxnSpPr>
          <p:nvPr/>
        </p:nvCxnSpPr>
        <p:spPr>
          <a:xfrm rot="16200000" flipV="1">
            <a:off x="6819451" y="2172063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984818" y="1574176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49240" y="86453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466351" y="2325688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632489" y="1928566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66608" y="696280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7455023" y="2325688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8392886" y="2015671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8129781" y="1568703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9255730" y="1028840"/>
                <a:ext cx="6145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730" y="1028840"/>
                <a:ext cx="61459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9327655" y="352296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5" name="弧形接點 4"/>
          <p:cNvCxnSpPr>
            <a:stCxn id="16" idx="1"/>
            <a:endCxn id="17" idx="7"/>
          </p:cNvCxnSpPr>
          <p:nvPr/>
        </p:nvCxnSpPr>
        <p:spPr>
          <a:xfrm rot="16200000" flipV="1">
            <a:off x="7984998" y="2178107"/>
            <a:ext cx="1951977" cy="860665"/>
          </a:xfrm>
          <a:prstGeom prst="curvedConnector3">
            <a:avLst>
              <a:gd name="adj1" fmla="val 11486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8159601" y="157098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24023" y="861340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8641134" y="2322496"/>
            <a:ext cx="71952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807272" y="1925374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841391" y="693088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29806" y="2322496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9567669" y="2012479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9304564" y="156551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06692" y="3556273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5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8173110" y="351372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29" name="弧形接點 28"/>
          <p:cNvCxnSpPr>
            <a:stCxn id="28" idx="1"/>
            <a:endCxn id="30" idx="7"/>
          </p:cNvCxnSpPr>
          <p:nvPr/>
        </p:nvCxnSpPr>
        <p:spPr>
          <a:xfrm rot="16200000" flipV="1">
            <a:off x="6811980" y="2150398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977347" y="155251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341769" y="842867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458880" y="2304023"/>
            <a:ext cx="188832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625018" y="1906901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59137" y="674615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7447552" y="2304023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385415" y="1994006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432092" y="3543573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4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7003555" y="351026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39" name="弧形接點 38"/>
          <p:cNvCxnSpPr>
            <a:stCxn id="38" idx="1"/>
            <a:endCxn id="40" idx="7"/>
          </p:cNvCxnSpPr>
          <p:nvPr/>
        </p:nvCxnSpPr>
        <p:spPr>
          <a:xfrm rot="16200000" flipV="1">
            <a:off x="5660898" y="2165407"/>
            <a:ext cx="1951977" cy="860665"/>
          </a:xfrm>
          <a:prstGeom prst="curvedConnector3">
            <a:avLst>
              <a:gd name="adj1" fmla="val 11486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5835501" y="155828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199923" y="848640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317034" y="2309796"/>
            <a:ext cx="3018877" cy="3192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483172" y="1912674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517291" y="680388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290654" y="2312988"/>
            <a:ext cx="832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7243569" y="1999779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9419392" y="3543573"/>
            <a:ext cx="277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3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5849010" y="350102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51" name="弧形接點 50"/>
          <p:cNvCxnSpPr>
            <a:stCxn id="50" idx="1"/>
            <a:endCxn id="52" idx="7"/>
          </p:cNvCxnSpPr>
          <p:nvPr/>
        </p:nvCxnSpPr>
        <p:spPr>
          <a:xfrm rot="16200000" flipV="1">
            <a:off x="4487880" y="2137698"/>
            <a:ext cx="1961213" cy="888374"/>
          </a:xfrm>
          <a:prstGeom prst="curvedConnector3">
            <a:avLst>
              <a:gd name="adj1" fmla="val 11479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4653247" y="153981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17669" y="830167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-1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134780" y="2291323"/>
            <a:ext cx="4200289" cy="21665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300918" y="1894201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&gt;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335037" y="661915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左邊一</a:t>
            </a:r>
            <a:r>
              <a:rPr lang="zh-TW" altLang="en-US" sz="16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123452" y="2291323"/>
            <a:ext cx="80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比較大小</a:t>
            </a:r>
            <a:endParaRPr lang="zh-TW" altLang="en-US" sz="12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6061315" y="1981306"/>
            <a:ext cx="43543" cy="1494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28" idx="6"/>
          </p:cNvCxnSpPr>
          <p:nvPr/>
        </p:nvCxnSpPr>
        <p:spPr>
          <a:xfrm flipV="1">
            <a:off x="8607825" y="3717561"/>
            <a:ext cx="701067" cy="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7453423" y="3710763"/>
            <a:ext cx="1836181" cy="21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50" idx="6"/>
          </p:cNvCxnSpPr>
          <p:nvPr/>
        </p:nvCxnSpPr>
        <p:spPr>
          <a:xfrm>
            <a:off x="6283725" y="3710887"/>
            <a:ext cx="3036323" cy="1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5" grpId="0"/>
      <p:bldP spid="26" grpId="0"/>
      <p:bldP spid="27" grpId="0"/>
      <p:bldP spid="46" grpId="0" animBg="1"/>
      <p:bldP spid="4" grpId="0" animBg="1"/>
      <p:bldP spid="28" grpId="0" animBg="1"/>
      <p:bldP spid="30" grpId="0" animBg="1"/>
      <p:bldP spid="31" grpId="0"/>
      <p:bldP spid="33" grpId="0"/>
      <p:bldP spid="34" grpId="0"/>
      <p:bldP spid="35" grpId="0"/>
      <p:bldP spid="37" grpId="0" animBg="1"/>
      <p:bldP spid="38" grpId="0" animBg="1"/>
      <p:bldP spid="40" grpId="0" animBg="1"/>
      <p:bldP spid="41" grpId="0"/>
      <p:bldP spid="44" grpId="0"/>
      <p:bldP spid="45" grpId="0"/>
      <p:bldP spid="47" grpId="0"/>
      <p:bldP spid="49" grpId="0" animBg="1"/>
      <p:bldP spid="50" grpId="0" animBg="1"/>
      <p:bldP spid="52" grpId="0" animBg="1"/>
      <p:bldP spid="53" grpId="0"/>
      <p:bldP spid="55" grpId="0"/>
      <p:bldP spid="56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-1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prstClr val="black"/>
                </a:solidFill>
              </a:rPr>
              <a:t>num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764" y="134911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Test Case #1: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3181" y="134911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3 1 6 4 5 2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06150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left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1619 Feel Good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77032" y="796413"/>
            <a:ext cx="31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left array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最後結果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90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A6AD-EBC9-44A3-8C9C-D55558557BE4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69599" y="0"/>
            <a:ext cx="117480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</a:t>
            </a:r>
            <a:r>
              <a:rPr lang="en-US" altLang="zh-TW" sz="2000" dirty="0" err="1"/>
              <a:t>cstdio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#include&lt;</a:t>
            </a:r>
            <a:r>
              <a:rPr lang="en-US" altLang="zh-TW" sz="2000" dirty="0" err="1"/>
              <a:t>cstring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#define 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 1000010</a:t>
            </a:r>
          </a:p>
          <a:p>
            <a:r>
              <a:rPr lang="en-US" altLang="zh-TW" sz="2000" dirty="0"/>
              <a:t>long </a:t>
            </a:r>
            <a:r>
              <a:rPr lang="en-US" altLang="zh-TW" sz="2000" dirty="0" err="1"/>
              <a:t>long</a:t>
            </a:r>
            <a:r>
              <a:rPr lang="en-US" altLang="zh-TW" sz="2000" dirty="0"/>
              <a:t> sum[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];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l[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r[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n</a:t>
            </a:r>
            <a:r>
              <a:rPr lang="en-US" altLang="zh-TW" sz="2000" dirty="0" smtClean="0"/>
              <a:t>;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l: left array; r:right array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void </a:t>
            </a:r>
            <a:r>
              <a:rPr lang="en-US" altLang="zh-TW" sz="2000" dirty="0" err="1">
                <a:solidFill>
                  <a:srgbClr val="FF0000"/>
                </a:solidFill>
              </a:rPr>
              <a:t>init</a:t>
            </a:r>
            <a:r>
              <a:rPr lang="en-US" altLang="zh-TW" sz="2000" dirty="0">
                <a:solidFill>
                  <a:srgbClr val="FF0000"/>
                </a:solidFill>
              </a:rPr>
              <a:t>() </a:t>
            </a: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sum[0] = </a:t>
            </a:r>
            <a:r>
              <a:rPr lang="en-US" altLang="zh-TW" sz="2000" dirty="0" smtClean="0">
                <a:solidFill>
                  <a:srgbClr val="0070C0"/>
                </a:solidFill>
              </a:rPr>
              <a:t>0;  </a:t>
            </a:r>
            <a:r>
              <a:rPr lang="en-US" altLang="zh-TW" sz="2000" dirty="0" err="1" smtClean="0"/>
              <a:t>memset</a:t>
            </a:r>
            <a:r>
              <a:rPr lang="en-US" altLang="zh-TW" sz="2000" dirty="0" smtClean="0"/>
              <a:t>(num</a:t>
            </a:r>
            <a:r>
              <a:rPr lang="en-US" altLang="zh-TW" sz="2000" dirty="0"/>
              <a:t>,-1,sizeof(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));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1; i &lt;= n; i++) {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scanf</a:t>
            </a:r>
            <a:r>
              <a:rPr lang="en-US" altLang="zh-TW" sz="2000" dirty="0" smtClean="0"/>
              <a:t>(“%d”, </a:t>
            </a:r>
            <a:r>
              <a:rPr lang="en-US" altLang="zh-TW" sz="2000" dirty="0"/>
              <a:t>&amp;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[i</a:t>
            </a:r>
            <a:r>
              <a:rPr lang="en-US" altLang="zh-TW" sz="2000" dirty="0" smtClean="0"/>
              <a:t>]);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sum[i] = sum[i-1] +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[i</a:t>
            </a:r>
            <a:r>
              <a:rPr lang="en-US" altLang="zh-TW" sz="2000" dirty="0" smtClean="0"/>
              <a:t>];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000" dirty="0" smtClean="0">
                <a:solidFill>
                  <a:srgbClr val="0070C0"/>
                </a:solidFill>
              </a:rPr>
              <a:t>prefix sum: sum[i]=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num</a:t>
            </a:r>
            <a:r>
              <a:rPr lang="en-US" altLang="zh-TW" sz="2000" dirty="0" smtClean="0">
                <a:solidFill>
                  <a:srgbClr val="0070C0"/>
                </a:solidFill>
              </a:rPr>
              <a:t>[1]+…+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num</a:t>
            </a:r>
            <a:r>
              <a:rPr lang="en-US" altLang="zh-TW" sz="2000" dirty="0" smtClean="0">
                <a:solidFill>
                  <a:srgbClr val="0070C0"/>
                </a:solidFill>
              </a:rPr>
              <a:t>[i]=sum[i-1]+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num</a:t>
            </a:r>
            <a:r>
              <a:rPr lang="en-US" altLang="zh-TW" sz="2000" dirty="0" smtClean="0">
                <a:solidFill>
                  <a:srgbClr val="0070C0"/>
                </a:solidFill>
              </a:rPr>
              <a:t>[i]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    l[i] = </a:t>
            </a:r>
            <a:r>
              <a:rPr lang="en-US" altLang="zh-TW" sz="2000" dirty="0" smtClean="0"/>
              <a:t>i;  r[i</a:t>
            </a:r>
            <a:r>
              <a:rPr lang="en-US" altLang="zh-TW" sz="2000" dirty="0"/>
              <a:t>] = i</a:t>
            </a:r>
            <a:r>
              <a:rPr lang="en-US" altLang="zh-TW" sz="2000" dirty="0" smtClean="0"/>
              <a:t>;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起始化</a:t>
            </a:r>
            <a:r>
              <a:rPr lang="en-US" altLang="zh-TW" sz="2000" dirty="0" smtClean="0">
                <a:solidFill>
                  <a:srgbClr val="0070C0"/>
                </a:solidFill>
              </a:rPr>
              <a:t>left(l), right(r) array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1; i &lt;= n; i++)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由左至右到</a:t>
            </a:r>
            <a:r>
              <a:rPr lang="en-US" altLang="zh-TW" sz="2000" dirty="0" smtClean="0">
                <a:solidFill>
                  <a:srgbClr val="0070C0"/>
                </a:solidFill>
              </a:rPr>
              <a:t>left array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填值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rgbClr val="0070C0"/>
                </a:solidFill>
              </a:rPr>
              <a:t>while(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en-US" altLang="zh-TW" sz="2000" dirty="0">
                <a:solidFill>
                  <a:srgbClr val="0070C0"/>
                </a:solidFill>
              </a:rPr>
              <a:t>[l[i] - 1] &gt;= 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en-US" altLang="zh-TW" sz="2000" dirty="0">
                <a:solidFill>
                  <a:srgbClr val="0070C0"/>
                </a:solidFill>
              </a:rPr>
              <a:t>[i</a:t>
            </a:r>
            <a:r>
              <a:rPr lang="en-US" altLang="zh-TW" sz="2000" dirty="0" smtClean="0">
                <a:solidFill>
                  <a:srgbClr val="0070C0"/>
                </a:solidFill>
              </a:rPr>
              <a:t>]) l[i</a:t>
            </a:r>
            <a:r>
              <a:rPr lang="en-US" altLang="zh-TW" sz="2000" dirty="0">
                <a:solidFill>
                  <a:srgbClr val="0070C0"/>
                </a:solidFill>
              </a:rPr>
              <a:t>] = l[l[i] - 1];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n; i &gt;= 1; i--)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由右至左到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right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array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000" dirty="0"/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rgbClr val="0070C0"/>
                </a:solidFill>
              </a:rPr>
              <a:t>while(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en-US" altLang="zh-TW" sz="2000" dirty="0">
                <a:solidFill>
                  <a:srgbClr val="0070C0"/>
                </a:solidFill>
              </a:rPr>
              <a:t>[r[i] + 1] &gt;= 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en-US" altLang="zh-TW" sz="2000" dirty="0">
                <a:solidFill>
                  <a:srgbClr val="0070C0"/>
                </a:solidFill>
              </a:rPr>
              <a:t>[i</a:t>
            </a:r>
            <a:r>
              <a:rPr lang="en-US" altLang="zh-TW" sz="2000" dirty="0" smtClean="0">
                <a:solidFill>
                  <a:srgbClr val="0070C0"/>
                </a:solidFill>
              </a:rPr>
              <a:t>])  </a:t>
            </a:r>
            <a:r>
              <a:rPr lang="en-US" altLang="zh-TW" sz="2000" dirty="0">
                <a:solidFill>
                  <a:srgbClr val="0070C0"/>
                </a:solidFill>
              </a:rPr>
              <a:t>r[i] = r[r[i] + 1];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 smtClean="0"/>
              <a:t>} 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84163" y="149289"/>
            <a:ext cx="3023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1619 Code (1/3)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4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00-9284-4F4D-977E-44E9E027F9B4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3359" y="1036320"/>
            <a:ext cx="118323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void solve()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求解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long </a:t>
            </a:r>
            <a:r>
              <a:rPr lang="en-US" altLang="zh-TW" sz="2000" dirty="0" err="1"/>
              <a:t>long</a:t>
            </a:r>
            <a:r>
              <a:rPr lang="en-US" altLang="zh-TW" sz="2000" dirty="0"/>
              <a:t> Max = 0;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ll</a:t>
            </a:r>
            <a:r>
              <a:rPr lang="en-US" altLang="zh-TW" sz="2000" dirty="0"/>
              <a:t> = 1, </a:t>
            </a:r>
            <a:r>
              <a:rPr lang="en-US" altLang="zh-TW" sz="2000" dirty="0" err="1"/>
              <a:t>rr</a:t>
            </a:r>
            <a:r>
              <a:rPr lang="en-US" altLang="zh-TW" sz="2000" dirty="0"/>
              <a:t> = 1;</a:t>
            </a:r>
          </a:p>
          <a:p>
            <a:r>
              <a:rPr lang="en-US" altLang="zh-TW" sz="2000" dirty="0"/>
              <a:t>    long </a:t>
            </a:r>
            <a:r>
              <a:rPr lang="en-US" altLang="zh-TW" sz="2000" dirty="0" err="1"/>
              <a:t>long</a:t>
            </a:r>
            <a:r>
              <a:rPr lang="en-US" altLang="zh-TW" sz="2000" dirty="0"/>
              <a:t> s;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1; i &lt;= n; i++) {</a:t>
            </a:r>
          </a:p>
          <a:p>
            <a:r>
              <a:rPr lang="en-US" altLang="zh-TW" sz="2000" dirty="0"/>
              <a:t>        s =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[i] * (</a:t>
            </a:r>
            <a:r>
              <a:rPr lang="en-US" altLang="zh-TW" sz="2000" dirty="0">
                <a:solidFill>
                  <a:srgbClr val="FF0000"/>
                </a:solidFill>
              </a:rPr>
              <a:t>sum[r[i]] - sum[l[i] - 1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r>
              <a:rPr lang="en-US" altLang="zh-TW" sz="2000" dirty="0" smtClean="0"/>
              <a:t>);</a:t>
            </a:r>
            <a:r>
              <a:rPr lang="zh-TW" altLang="en-US" sz="2000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計算每一個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num</a:t>
            </a:r>
            <a:r>
              <a:rPr lang="en-US" altLang="zh-TW" sz="2000" dirty="0" smtClean="0">
                <a:solidFill>
                  <a:srgbClr val="0070C0"/>
                </a:solidFill>
              </a:rPr>
              <a:t>[i]*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對應區間值總和</a:t>
            </a:r>
            <a:r>
              <a:rPr lang="en-US" altLang="zh-TW" sz="2000" dirty="0" smtClean="0">
                <a:solidFill>
                  <a:srgbClr val="0070C0"/>
                </a:solidFill>
              </a:rPr>
              <a:t>(2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 smtClean="0">
                <a:solidFill>
                  <a:srgbClr val="0070C0"/>
                </a:solidFill>
              </a:rPr>
              <a:t>prefix sum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相減</a:t>
            </a:r>
            <a:r>
              <a:rPr lang="en-US" altLang="zh-TW" sz="2000" dirty="0" smtClean="0"/>
              <a:t>) </a:t>
            </a:r>
          </a:p>
          <a:p>
            <a:r>
              <a:rPr lang="zh-TW" altLang="en-US" sz="2000" dirty="0"/>
              <a:t> </a:t>
            </a:r>
            <a:r>
              <a:rPr lang="en-US" altLang="zh-TW" sz="2000" dirty="0" smtClean="0"/>
              <a:t>  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if(s &gt; Max || (s == Max &amp;&amp; </a:t>
            </a:r>
            <a:r>
              <a:rPr lang="en-US" altLang="zh-TW" sz="2000" dirty="0" err="1"/>
              <a:t>rr</a:t>
            </a:r>
            <a:r>
              <a:rPr lang="en-US" altLang="zh-TW" sz="2000" dirty="0"/>
              <a:t> - </a:t>
            </a:r>
            <a:r>
              <a:rPr lang="en-US" altLang="zh-TW" sz="2000" dirty="0" err="1"/>
              <a:t>ll</a:t>
            </a:r>
            <a:r>
              <a:rPr lang="en-US" altLang="zh-TW" sz="2000" dirty="0"/>
              <a:t> &gt; r[i] - l[i]))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找最大值並記住區間</a:t>
            </a:r>
            <a:r>
              <a:rPr lang="en-US" altLang="zh-TW" sz="20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ll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..</a:t>
            </a:r>
            <a:r>
              <a:rPr lang="en-US" altLang="zh-TW" sz="20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rr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 (</a:t>
            </a:r>
            <a:r>
              <a:rPr lang="zh-TW" altLang="en-US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最短而且起始位置最小者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/>
              <a:t>Max = s;</a:t>
            </a:r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ll</a:t>
            </a:r>
            <a:r>
              <a:rPr lang="en-US" altLang="zh-TW" sz="2000" dirty="0"/>
              <a:t> = l[i];</a:t>
            </a:r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rr</a:t>
            </a:r>
            <a:r>
              <a:rPr lang="en-US" altLang="zh-TW" sz="2000" dirty="0"/>
              <a:t> = r[i];</a:t>
            </a:r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 smtClean="0"/>
              <a:t>(“%</a:t>
            </a:r>
            <a:r>
              <a:rPr lang="en-US" altLang="zh-TW" sz="2000" dirty="0" err="1"/>
              <a:t>lld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 %</a:t>
            </a:r>
            <a:r>
              <a:rPr lang="en-US" altLang="zh-TW" sz="2000" dirty="0" smtClean="0"/>
              <a:t>d\n”, </a:t>
            </a:r>
            <a:r>
              <a:rPr lang="en-US" altLang="zh-TW" sz="2000" dirty="0"/>
              <a:t>Max, </a:t>
            </a:r>
            <a:r>
              <a:rPr lang="en-US" altLang="zh-TW" sz="2000" dirty="0" err="1"/>
              <a:t>ll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rr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輸出最大值與對應的區間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84163" y="149289"/>
            <a:ext cx="3023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1619 Code (2/3)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23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E191-5463-42B0-B72C-359E3F7B2A80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09472" y="463296"/>
            <a:ext cx="6595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main() </a:t>
            </a: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cas</a:t>
            </a:r>
            <a:r>
              <a:rPr lang="en-US" altLang="zh-TW" sz="2000" dirty="0"/>
              <a:t> = 0;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// </a:t>
            </a:r>
            <a:r>
              <a:rPr lang="en-US" altLang="zh-TW" sz="2000" dirty="0" err="1" smtClean="0"/>
              <a:t>freopen</a:t>
            </a:r>
            <a:r>
              <a:rPr lang="en-US" altLang="zh-TW" sz="2000" dirty="0"/>
              <a:t>("1619.in","r",stdin);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// </a:t>
            </a:r>
            <a:r>
              <a:rPr lang="en-US" altLang="zh-TW" sz="2000" dirty="0" err="1" smtClean="0"/>
              <a:t>freopen</a:t>
            </a:r>
            <a:r>
              <a:rPr lang="en-US" altLang="zh-TW" sz="2000" dirty="0"/>
              <a:t>("1619.out","w",stdout);</a:t>
            </a:r>
          </a:p>
          <a:p>
            <a:r>
              <a:rPr lang="en-US" altLang="zh-TW" sz="2000" dirty="0"/>
              <a:t>    while(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&amp;n) != EOF) {</a:t>
            </a:r>
          </a:p>
          <a:p>
            <a:r>
              <a:rPr lang="en-US" altLang="zh-TW" sz="2000" dirty="0"/>
              <a:t>        if(</a:t>
            </a:r>
            <a:r>
              <a:rPr lang="en-US" altLang="zh-TW" sz="2000" dirty="0" err="1"/>
              <a:t>cas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("\n");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cas</a:t>
            </a:r>
            <a:r>
              <a:rPr lang="en-US" altLang="zh-TW" sz="2000" dirty="0"/>
              <a:t>++;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();</a:t>
            </a:r>
          </a:p>
          <a:p>
            <a:r>
              <a:rPr lang="en-US" altLang="zh-TW" sz="2000" dirty="0"/>
              <a:t>        solve();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84163" y="149289"/>
            <a:ext cx="3023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1619 Code (3/3)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5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6D32-BA9E-4B7A-B9DF-D30BA8073354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94816" y="499872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4544" y="1999488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Prefix Sum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04544" y="2609088"/>
            <a:ext cx="77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區間維護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避免暴力法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否則會超時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18514" y="1408176"/>
            <a:ext cx="685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Greedy Method 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也有一點</a:t>
            </a:r>
            <a:r>
              <a:rPr lang="en-US" altLang="zh-TW" sz="3200" dirty="0" smtClean="0"/>
              <a:t>DP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味道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11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10734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19857"/>
              </p:ext>
            </p:extLst>
          </p:nvPr>
        </p:nvGraphicFramePr>
        <p:xfrm>
          <a:off x="1992026" y="4067469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num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54306" y="4532026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right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744512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#1: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413417" y="744512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3 1 6 4 5 2</a:t>
            </a:r>
            <a:endParaRPr lang="zh-TW" altLang="en-US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70020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left</a:t>
            </a:r>
            <a:endParaRPr lang="zh-TW" altLang="en-US" sz="2800" dirty="0"/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C22D-1FCE-491E-95EE-BC84107ECC30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184008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解決辦法基本構想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82587" y="5450542"/>
            <a:ext cx="930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ea typeface="標楷體" panose="03000509000000000000" pitchFamily="65" charset="-120"/>
              </a:rPr>
              <a:t>num</a:t>
            </a:r>
            <a:r>
              <a:rPr lang="en-US" altLang="zh-TW" sz="2400" dirty="0" smtClean="0">
                <a:ea typeface="標楷體" panose="03000509000000000000" pitchFamily="65" charset="-120"/>
              </a:rPr>
              <a:t>[i]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在區間</a:t>
            </a:r>
            <a:r>
              <a:rPr lang="en-US" altLang="zh-TW" sz="2400" dirty="0" smtClean="0">
                <a:ea typeface="標楷體" panose="03000509000000000000" pitchFamily="65" charset="-120"/>
              </a:rPr>
              <a:t>left[i]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400" dirty="0" smtClean="0">
                <a:ea typeface="標楷體" panose="03000509000000000000" pitchFamily="65" charset="-120"/>
              </a:rPr>
              <a:t>right[i]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en-US" altLang="zh-TW" sz="2400" dirty="0" smtClean="0">
                <a:ea typeface="標楷體" panose="03000509000000000000" pitchFamily="65" charset="-120"/>
              </a:rPr>
              <a:t>left[i]..right[i]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是最長的區間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9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17204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28991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05804"/>
              </p:ext>
            </p:extLst>
          </p:nvPr>
        </p:nvGraphicFramePr>
        <p:xfrm>
          <a:off x="1992026" y="4067469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num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54306" y="4532026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right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867462" y="2293495"/>
            <a:ext cx="8844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081666" y="2293495"/>
            <a:ext cx="4287186" cy="149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3507698" y="1543987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9326380" y="1546485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4" idx="5"/>
            <a:endCxn id="20" idx="1"/>
          </p:cNvCxnSpPr>
          <p:nvPr/>
        </p:nvCxnSpPr>
        <p:spPr>
          <a:xfrm>
            <a:off x="3878750" y="1902245"/>
            <a:ext cx="826323" cy="167854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21" idx="7"/>
          </p:cNvCxnSpPr>
          <p:nvPr/>
        </p:nvCxnSpPr>
        <p:spPr>
          <a:xfrm flipH="1">
            <a:off x="5037989" y="1917577"/>
            <a:ext cx="4336830" cy="27808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641410" y="3519322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666937" y="4636958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left</a:t>
            </a:r>
            <a:endParaRPr lang="zh-TW" altLang="en-US" sz="2800" dirty="0"/>
          </a:p>
        </p:txBody>
      </p:sp>
      <p:sp>
        <p:nvSpPr>
          <p:cNvPr id="32" name="日期版面配置區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4701-582B-458F-A9FC-A9FA9A89ED38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3" name="頁尾版面配置區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744512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#1:</a:t>
            </a:r>
            <a:endParaRPr lang="zh-TW" altLang="en-US" sz="3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13417" y="744512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3 1 6 4 5 2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4008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解決辦法基本構想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82587" y="5450542"/>
            <a:ext cx="930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ea typeface="標楷體" panose="03000509000000000000" pitchFamily="65" charset="-120"/>
              </a:rPr>
              <a:t>num</a:t>
            </a:r>
            <a:r>
              <a:rPr lang="en-US" altLang="zh-TW" sz="2400" dirty="0" smtClean="0">
                <a:ea typeface="標楷體" panose="03000509000000000000" pitchFamily="65" charset="-120"/>
              </a:rPr>
              <a:t>[i]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在區間</a:t>
            </a:r>
            <a:r>
              <a:rPr lang="en-US" altLang="zh-TW" sz="2400" dirty="0" smtClean="0">
                <a:ea typeface="標楷體" panose="03000509000000000000" pitchFamily="65" charset="-120"/>
              </a:rPr>
              <a:t>left[i]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400" dirty="0" smtClean="0">
                <a:ea typeface="標楷體" panose="03000509000000000000" pitchFamily="65" charset="-120"/>
              </a:rPr>
              <a:t>right[i]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en-US" altLang="zh-TW" sz="2400" dirty="0" smtClean="0">
                <a:ea typeface="標楷體" panose="03000509000000000000" pitchFamily="65" charset="-120"/>
              </a:rPr>
              <a:t>left[i]..right[i]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是最長的區間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044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27805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85671"/>
              </p:ext>
            </p:extLst>
          </p:nvPr>
        </p:nvGraphicFramePr>
        <p:xfrm>
          <a:off x="1992026" y="4067469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num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54306" y="4532026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right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6186592" y="2312988"/>
            <a:ext cx="8844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434470" y="2312988"/>
            <a:ext cx="768626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26828" y="1543987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146937" y="1572990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4" idx="5"/>
            <a:endCxn id="20" idx="0"/>
          </p:cNvCxnSpPr>
          <p:nvPr/>
        </p:nvCxnSpPr>
        <p:spPr>
          <a:xfrm>
            <a:off x="6197880" y="1902245"/>
            <a:ext cx="1006524" cy="161707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5" idx="4"/>
            <a:endCxn id="21" idx="7"/>
          </p:cNvCxnSpPr>
          <p:nvPr/>
        </p:nvCxnSpPr>
        <p:spPr>
          <a:xfrm flipH="1">
            <a:off x="7343867" y="1992715"/>
            <a:ext cx="1020428" cy="26792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987046" y="3519321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72815" y="4610454"/>
            <a:ext cx="434715" cy="4197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left</a:t>
            </a:r>
            <a:endParaRPr lang="zh-TW" altLang="en-US" sz="2800" dirty="0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CA12-5EF9-42CF-B2D0-49A987D0B635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1" name="頁尾版面配置區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0" y="744512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#1:</a:t>
            </a:r>
            <a:endParaRPr lang="zh-TW" altLang="en-US" sz="3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13417" y="744512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3 1 6 4 5 2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4008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解決辦法基本構想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82587" y="5450542"/>
            <a:ext cx="930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ea typeface="標楷體" panose="03000509000000000000" pitchFamily="65" charset="-120"/>
              </a:rPr>
              <a:t>num</a:t>
            </a:r>
            <a:r>
              <a:rPr lang="en-US" altLang="zh-TW" sz="2400" dirty="0" smtClean="0">
                <a:ea typeface="標楷體" panose="03000509000000000000" pitchFamily="65" charset="-120"/>
              </a:rPr>
              <a:t>[i]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在區間</a:t>
            </a:r>
            <a:r>
              <a:rPr lang="en-US" altLang="zh-TW" sz="2400" dirty="0" smtClean="0">
                <a:ea typeface="標楷體" panose="03000509000000000000" pitchFamily="65" charset="-120"/>
              </a:rPr>
              <a:t>left[i]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400" dirty="0" smtClean="0">
                <a:ea typeface="標楷體" panose="03000509000000000000" pitchFamily="65" charset="-120"/>
              </a:rPr>
              <a:t>right[i]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r>
              <a:rPr lang="en-US" altLang="zh-TW" sz="2400" dirty="0" smtClean="0">
                <a:ea typeface="標楷體" panose="03000509000000000000" pitchFamily="65" charset="-120"/>
              </a:rPr>
              <a:t>left[i]..right[i]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是最長的區間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52463"/>
              </p:ext>
            </p:extLst>
          </p:nvPr>
        </p:nvGraphicFramePr>
        <p:xfrm>
          <a:off x="1987030" y="151414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65566"/>
              </p:ext>
            </p:extLst>
          </p:nvPr>
        </p:nvGraphicFramePr>
        <p:xfrm>
          <a:off x="1991267" y="2963085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82507"/>
              </p:ext>
            </p:extLst>
          </p:nvPr>
        </p:nvGraphicFramePr>
        <p:xfrm>
          <a:off x="1992026" y="4067469"/>
          <a:ext cx="812800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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9370" y="197870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num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8576" y="3367682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left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54306" y="4532026"/>
            <a:ext cx="88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right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4537" y="5042118"/>
            <a:ext cx="9313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Answer:  max ( 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*sum[1:1],</a:t>
            </a:r>
            <a:r>
              <a:rPr lang="en-US" altLang="zh-TW" sz="2800" dirty="0" smtClean="0">
                <a:solidFill>
                  <a:srgbClr val="FF0000"/>
                </a:solidFill>
              </a:rPr>
              <a:t> 1</a:t>
            </a:r>
            <a:r>
              <a:rPr lang="en-US" altLang="zh-TW" sz="2800" dirty="0" smtClean="0"/>
              <a:t>*sum[1:6], </a:t>
            </a:r>
            <a:r>
              <a:rPr lang="en-US" altLang="zh-TW" sz="2800" dirty="0" smtClean="0">
                <a:solidFill>
                  <a:srgbClr val="FF0000"/>
                </a:solidFill>
              </a:rPr>
              <a:t>6</a:t>
            </a:r>
            <a:r>
              <a:rPr lang="en-US" altLang="zh-TW" sz="2800" dirty="0" smtClean="0"/>
              <a:t>*sum[3:3],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/>
              <a:t>*sum[3:5],  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en-US" altLang="zh-TW" sz="2800" dirty="0" smtClean="0"/>
              <a:t>*sum[5:5], 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/>
              <a:t>*sum[3:6]) 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= max (3*3, 1*21, 6*6, </a:t>
            </a:r>
            <a:r>
              <a:rPr lang="en-US" altLang="zh-TW" sz="2800" dirty="0" smtClean="0">
                <a:solidFill>
                  <a:srgbClr val="FF0000"/>
                </a:solidFill>
              </a:rPr>
              <a:t>4</a:t>
            </a:r>
            <a:r>
              <a:rPr lang="en-US" altLang="zh-TW" sz="2800" dirty="0" smtClean="0"/>
              <a:t>*</a:t>
            </a:r>
            <a:r>
              <a:rPr lang="en-US" altLang="zh-TW" sz="2800" dirty="0" smtClean="0">
                <a:solidFill>
                  <a:srgbClr val="FF0000"/>
                </a:solidFill>
              </a:rPr>
              <a:t>15</a:t>
            </a:r>
            <a:r>
              <a:rPr lang="en-US" altLang="zh-TW" sz="2800" dirty="0" smtClean="0"/>
              <a:t>, 5*5, 2*17)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 = </a:t>
            </a:r>
            <a:r>
              <a:rPr lang="en-US" altLang="zh-TW" sz="2800" dirty="0" smtClean="0">
                <a:solidFill>
                  <a:srgbClr val="FF0000"/>
                </a:solidFill>
              </a:rPr>
              <a:t>60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87547" y="675860"/>
            <a:ext cx="605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en-US" altLang="zh-TW" sz="2400" dirty="0" smtClean="0"/>
              <a:t>um[</a:t>
            </a:r>
            <a:r>
              <a:rPr lang="en-US" altLang="zh-TW" sz="2400" dirty="0" err="1" smtClean="0"/>
              <a:t>i:j</a:t>
            </a:r>
            <a:r>
              <a:rPr lang="en-US" altLang="zh-TW" sz="2400" dirty="0" smtClean="0"/>
              <a:t>] =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[i]+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[i+1]+…+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[j]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2138" y="2491408"/>
            <a:ext cx="779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0            3            4           10          14          19          21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5044" y="2512918"/>
            <a:ext cx="162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prefixsum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01338" y="1036098"/>
            <a:ext cx="366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prefixsum</a:t>
            </a:r>
            <a:r>
              <a:rPr lang="en-US" altLang="zh-TW" sz="2400" dirty="0" smtClean="0"/>
              <a:t>[j]-</a:t>
            </a:r>
            <a:r>
              <a:rPr lang="en-US" altLang="zh-TW" sz="2400" dirty="0" err="1" smtClean="0"/>
              <a:t>prefixsum</a:t>
            </a:r>
            <a:r>
              <a:rPr lang="en-US" altLang="zh-TW" sz="2400" dirty="0" smtClean="0"/>
              <a:t>[i-1]</a:t>
            </a:r>
            <a:endParaRPr lang="zh-TW" altLang="en-US" sz="2400" dirty="0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B52B-F52B-4D63-A446-81C66009B1D6}" type="datetime1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1619 Feel Good</a:t>
            </a:r>
            <a:endParaRPr lang="zh-TW" altLang="en-US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910-9FD6-4907-9D37-C9E6A4C7E82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0" y="744512"/>
            <a:ext cx="250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#1: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413417" y="744512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3 1 6 4 5 2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84008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解決辦法基本構想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2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CD8-544F-4482-A694-411745FF2EFA}" type="datetime1">
              <a:rPr lang="zh-TW" altLang="en-US" smtClean="0">
                <a:solidFill>
                  <a:prstClr val="black"/>
                </a:solidFill>
              </a:rPr>
              <a:pPr/>
              <a:t>2018/12/5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Prefix Sum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130606"/>
                  </p:ext>
                </p:extLst>
              </p:nvPr>
            </p:nvGraphicFramePr>
            <p:xfrm>
              <a:off x="2113303" y="1498183"/>
              <a:ext cx="7926049" cy="1165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4495"/>
                    <a:gridCol w="55651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[2]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[3]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[4]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[5]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[6]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[7]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[8]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[9]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A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1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TW" altLang="en-US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B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zh-TW" altLang="en-US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9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14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24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31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130606"/>
                  </p:ext>
                </p:extLst>
              </p:nvPr>
            </p:nvGraphicFramePr>
            <p:xfrm>
              <a:off x="2113303" y="1498183"/>
              <a:ext cx="7926049" cy="1165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4495"/>
                    <a:gridCol w="55651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[2]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[3]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[4]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[5]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[6]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[7]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[8]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[9]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A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36957" t="-109231" r="-1180435" b="-1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B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zh-TW" altLang="en-US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9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14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24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31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12119" y="3354530"/>
                <a:ext cx="4868056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>
                    <a:solidFill>
                      <a:prstClr val="black"/>
                    </a:solidFill>
                  </a:rPr>
                  <a:t>Prefix Sum B[</a:t>
                </a:r>
                <a:r>
                  <a:rPr lang="en-US" altLang="zh-TW" sz="27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5" y="3329707"/>
                <a:ext cx="6490741" cy="690830"/>
              </a:xfrm>
              <a:prstGeom prst="rect">
                <a:avLst/>
              </a:prstGeom>
              <a:blipFill rotWithShape="0">
                <a:blip r:embed="rId4"/>
                <a:stretch>
                  <a:fillRect l="-2911" t="-6140" b="-32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12119" y="3894443"/>
                <a:ext cx="647668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 smtClean="0">
                    <a:solidFill>
                      <a:prstClr val="black"/>
                    </a:solidFill>
                  </a:rPr>
                  <a:t>A[i+1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+ A[i+2] + A[i+3] +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 + A[j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 = 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B[j] - B[i] </a:t>
                </a:r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19" y="3894443"/>
                <a:ext cx="6476688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1787" t="-10843" r="-376" b="-3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223667" y="3916232"/>
            <a:ext cx="1316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>
                <a:solidFill>
                  <a:prstClr val="black"/>
                </a:solidFill>
              </a:rPr>
              <a:t>(If j &gt; </a:t>
            </a:r>
            <a:r>
              <a:rPr lang="en-US" altLang="zh-TW" sz="2700" dirty="0" err="1">
                <a:solidFill>
                  <a:prstClr val="black"/>
                </a:solidFill>
              </a:rPr>
              <a:t>i</a:t>
            </a:r>
            <a:r>
              <a:rPr lang="en-US" altLang="zh-TW" sz="2700" dirty="0">
                <a:solidFill>
                  <a:prstClr val="black"/>
                </a:solidFill>
              </a:rPr>
              <a:t>)</a:t>
            </a:r>
            <a:endParaRPr lang="zh-TW" altLang="en-US" sz="27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12118" y="4444559"/>
                <a:ext cx="865588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subsequence A[i+1]A[i+2]A[i+3]…A[j] = 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B[j] – B[</a:t>
                </a:r>
                <a:r>
                  <a:rPr lang="en-US" altLang="zh-TW" sz="27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]</a:t>
                </a:r>
                <a:endParaRPr lang="zh-TW" alt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24" y="4783076"/>
                <a:ext cx="11541176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113302" y="996749"/>
            <a:ext cx="3745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C00000"/>
                </a:solidFill>
              </a:rPr>
              <a:t>Prefix Sum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91544" y="116632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Sum Query</a:t>
            </a:r>
            <a:endParaRPr kumimoji="1" lang="zh-TW" altLang="en-US" sz="40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2562</Words>
  <Application>Microsoft Office PowerPoint</Application>
  <PresentationFormat>寬螢幕</PresentationFormat>
  <Paragraphs>1163</Paragraphs>
  <Slides>35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Tahoma</vt:lpstr>
      <vt:lpstr>Times New Roman</vt:lpstr>
      <vt:lpstr>Wingdings 2</vt:lpstr>
      <vt:lpstr>Office 佈景主題</vt:lpstr>
      <vt:lpstr>1_Office 佈景主題</vt:lpstr>
      <vt:lpstr>UVa 1619 Feel Good</vt:lpstr>
      <vt:lpstr>UVa 1619 Feel Good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1619 Feel Good</dc:title>
  <dc:creator>鄭進和</dc:creator>
  <cp:lastModifiedBy>chcheng</cp:lastModifiedBy>
  <cp:revision>132</cp:revision>
  <dcterms:created xsi:type="dcterms:W3CDTF">2018-12-03T14:18:45Z</dcterms:created>
  <dcterms:modified xsi:type="dcterms:W3CDTF">2018-12-05T11:13:18Z</dcterms:modified>
</cp:coreProperties>
</file>