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74" r:id="rId7"/>
    <p:sldId id="275" r:id="rId8"/>
    <p:sldId id="262" r:id="rId9"/>
    <p:sldId id="276" r:id="rId10"/>
    <p:sldId id="263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6" d="100"/>
          <a:sy n="56" d="100"/>
        </p:scale>
        <p:origin x="562" y="-110"/>
      </p:cViewPr>
      <p:guideLst>
        <p:guide orient="horz" pos="4042"/>
        <p:guide pos="15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19D6-34AC-4E96-B178-C568CD915579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DD559-1D33-40D6-BF1E-116EC83C3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7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DD559-1D33-40D6-BF1E-116EC83C31E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82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6E9-FC26-49F4-A67F-BF7798A0AE1B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BB46-1A77-49F4-98DD-C47D10A2EF56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4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0BEA-019A-4B02-80F6-DF63D7189596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7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AA80-5B58-403F-90B9-CF73054DCFB6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0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F87-3E99-41F2-8242-7FAD1E31C12F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258B-C94B-4263-AA32-2C640CA48DDA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26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23AD-83EB-4681-98DD-EC08D814039C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1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317-DD8A-4948-80DC-F927E48D1B48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90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21A-ACA6-41E6-ADB2-12373B7D83AF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3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A699-454B-4135-9E52-650A643AED08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13E4-5989-4A1C-A03D-C0F1773A2418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4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F7BC-D4D0-49F3-9DAC-2E44C04FB408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81FC-B2A2-4835-907F-1314B8312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221 Urban Elevations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(ACM ICPC World Finals, 1992)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049684" y="1602350"/>
                <a:ext cx="9022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為了找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3 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由小到大而且當中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值不重複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84" y="1602350"/>
                <a:ext cx="902257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216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021977" y="2461332"/>
            <a:ext cx="447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800" dirty="0" smtClean="0"/>
              <a:t>STL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unique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function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8120" y="3306459"/>
            <a:ext cx="964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必須先</a:t>
            </a:r>
            <a:r>
              <a:rPr lang="en-US" altLang="zh-TW" sz="2800" dirty="0" smtClean="0">
                <a:ea typeface="標楷體" panose="03000509000000000000" pitchFamily="65" charset="-120"/>
              </a:rPr>
              <a:t>sorting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再呼叫</a:t>
            </a:r>
            <a:r>
              <a:rPr lang="en-US" altLang="zh-TW" sz="2800" dirty="0" smtClean="0">
                <a:ea typeface="標楷體" panose="03000509000000000000" pitchFamily="65" charset="-120"/>
              </a:rPr>
              <a:t>unique function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得到不重複的</a:t>
            </a:r>
            <a:r>
              <a:rPr lang="en-US" altLang="zh-TW" sz="28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使用方式請見此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ppt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內之</a:t>
            </a:r>
            <a:r>
              <a:rPr lang="en-US" altLang="zh-TW" sz="2800" dirty="0" smtClean="0">
                <a:ea typeface="標楷體" panose="03000509000000000000" pitchFamily="65" charset="-120"/>
              </a:rPr>
              <a:t>sample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code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D2D-DEDB-44DB-BD94-F9407C930CED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4459" y="179881"/>
            <a:ext cx="111573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#include&lt;</a:t>
            </a:r>
            <a:r>
              <a:rPr lang="en-US" altLang="zh-TW" sz="2400" dirty="0" err="1" smtClean="0"/>
              <a:t>cstdio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 smtClean="0"/>
              <a:t>#include&lt;algorithm&gt;</a:t>
            </a:r>
          </a:p>
          <a:p>
            <a:r>
              <a:rPr lang="en-US" altLang="zh-TW" sz="2400" dirty="0" smtClean="0"/>
              <a:t>using namespace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;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 = 100 + 5;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建築物的最大數量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struct</a:t>
            </a:r>
            <a:r>
              <a:rPr lang="en-US" altLang="zh-TW" sz="2400" dirty="0" smtClean="0"/>
              <a:t> Building {       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存建築物的資料結構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id;</a:t>
            </a:r>
            <a:r>
              <a:rPr lang="zh-TW" altLang="en-US" sz="2400" dirty="0" smtClean="0"/>
              <a:t>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id: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建築物編號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double x, y, w, d, h;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x,y</a:t>
            </a:r>
            <a:r>
              <a:rPr lang="en-US" altLang="zh-TW" sz="2400" dirty="0" smtClean="0">
                <a:solidFill>
                  <a:srgbClr val="0070C0"/>
                </a:solidFill>
              </a:rPr>
              <a:t>):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左下角座標</a:t>
            </a:r>
            <a:r>
              <a:rPr lang="en-US" altLang="zh-TW" sz="2400" dirty="0" smtClean="0">
                <a:solidFill>
                  <a:srgbClr val="0070C0"/>
                </a:solidFill>
              </a:rPr>
              <a:t>, w: 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方向的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en-US" altLang="zh-TW" sz="2400" dirty="0" smtClean="0">
                <a:solidFill>
                  <a:srgbClr val="0070C0"/>
                </a:solidFill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</a:rPr>
              <a:t>d: </a:t>
            </a:r>
            <a:r>
              <a:rPr lang="en-US" altLang="zh-TW" sz="2400" dirty="0" smtClean="0">
                <a:solidFill>
                  <a:srgbClr val="0070C0"/>
                </a:solidFill>
              </a:rPr>
              <a:t>y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寬度</a:t>
            </a:r>
            <a:r>
              <a:rPr lang="en-US" altLang="zh-TW" sz="2400" dirty="0" smtClean="0">
                <a:solidFill>
                  <a:srgbClr val="0070C0"/>
                </a:solidFill>
              </a:rPr>
              <a:t>,h: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bool operator &lt; 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const</a:t>
            </a:r>
            <a:r>
              <a:rPr lang="en-US" altLang="zh-TW" sz="2400" dirty="0" smtClean="0">
                <a:solidFill>
                  <a:srgbClr val="FF0000"/>
                </a:solidFill>
              </a:rPr>
              <a:t> Building&amp;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rhs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const</a:t>
            </a:r>
            <a:r>
              <a:rPr lang="en-US" altLang="zh-TW" sz="2400" dirty="0" smtClean="0">
                <a:solidFill>
                  <a:srgbClr val="FF0000"/>
                </a:solidFill>
              </a:rPr>
              <a:t> {</a:t>
            </a:r>
            <a:r>
              <a:rPr lang="zh-TW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為了找左下角座標字典序而定的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rgbClr val="FF0000"/>
                </a:solidFill>
              </a:rPr>
              <a:t>return x &lt;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rhs.x</a:t>
            </a:r>
            <a:r>
              <a:rPr lang="en-US" altLang="zh-TW" sz="2400" dirty="0" smtClean="0">
                <a:solidFill>
                  <a:srgbClr val="FF0000"/>
                </a:solidFill>
              </a:rPr>
              <a:t> || (x ==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rhs.x</a:t>
            </a:r>
            <a:r>
              <a:rPr lang="en-US" altLang="zh-TW" sz="2400" dirty="0" smtClean="0">
                <a:solidFill>
                  <a:srgbClr val="FF0000"/>
                </a:solidFill>
              </a:rPr>
              <a:t> &amp;&amp; y &lt;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rhs.y</a:t>
            </a:r>
            <a:r>
              <a:rPr lang="en-US" altLang="zh-TW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  }</a:t>
            </a:r>
          </a:p>
          <a:p>
            <a:r>
              <a:rPr lang="en-US" altLang="zh-TW" sz="2400" dirty="0" smtClean="0"/>
              <a:t>} </a:t>
            </a:r>
            <a:r>
              <a:rPr lang="en-US" altLang="zh-TW" sz="2400" dirty="0" smtClean="0">
                <a:solidFill>
                  <a:srgbClr val="FF0000"/>
                </a:solidFill>
              </a:rPr>
              <a:t>b[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maxn</a:t>
            </a:r>
            <a:r>
              <a:rPr lang="en-US" altLang="zh-TW" sz="2400" dirty="0" smtClean="0"/>
              <a:t>];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array 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儲存所有的建築物資料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n;</a:t>
            </a:r>
            <a:r>
              <a:rPr lang="zh-TW" altLang="en-US" sz="2400" dirty="0" smtClean="0"/>
              <a:t>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輸入的建築物數量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double x[</a:t>
            </a:r>
            <a:r>
              <a:rPr lang="en-US" altLang="zh-TW" sz="2400" dirty="0" err="1" smtClean="0"/>
              <a:t>maxn</a:t>
            </a:r>
            <a:r>
              <a:rPr lang="en-US" altLang="zh-TW" sz="2400" dirty="0" smtClean="0"/>
              <a:t>*2];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存所有建築物最大最小的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52AE-87CA-444A-8C5C-AA59AE662B72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85282" y="220717"/>
            <a:ext cx="25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221 Code (1/4)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1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5309" y="1059909"/>
            <a:ext cx="11859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bool cover(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i, double mx) </a:t>
            </a:r>
            <a:r>
              <a:rPr lang="en-US" altLang="zh-TW" sz="2400" dirty="0" smtClean="0"/>
              <a:t>{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範圍是否涵蓋</a:t>
            </a:r>
            <a:r>
              <a:rPr lang="en-US" altLang="zh-TW" sz="2400" dirty="0" smtClean="0">
                <a:solidFill>
                  <a:srgbClr val="0070C0"/>
                </a:solidFill>
              </a:rPr>
              <a:t>mx?</a:t>
            </a:r>
          </a:p>
          <a:p>
            <a:r>
              <a:rPr lang="en-US" altLang="zh-TW" sz="2400" dirty="0" smtClean="0"/>
              <a:t>  return b[i].x &lt;= mx &amp;&amp; mx &lt;=b[i].</a:t>
            </a:r>
            <a:r>
              <a:rPr lang="en-US" altLang="zh-TW" sz="2400" dirty="0" err="1" smtClean="0"/>
              <a:t>x+b</a:t>
            </a:r>
            <a:r>
              <a:rPr lang="en-US" altLang="zh-TW" sz="2400" dirty="0" smtClean="0"/>
              <a:t>[i].w 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2400" dirty="0" smtClean="0">
                <a:solidFill>
                  <a:srgbClr val="0070C0"/>
                </a:solidFill>
              </a:rPr>
              <a:t>b[i].x&lt;=mx&lt;=b[i].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x+b</a:t>
            </a:r>
            <a:r>
              <a:rPr lang="en-US" altLang="zh-TW" sz="2400" dirty="0" smtClean="0">
                <a:solidFill>
                  <a:srgbClr val="0070C0"/>
                </a:solidFill>
              </a:rPr>
              <a:t>[i].w ?</a:t>
            </a: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solidFill>
                  <a:srgbClr val="0070C0"/>
                </a:solidFill>
              </a:rPr>
              <a:t>x=mx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處是否看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見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bool visible(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i, double mx)</a:t>
            </a:r>
            <a:r>
              <a:rPr lang="en-US" altLang="zh-TW" sz="2400" dirty="0" smtClean="0"/>
              <a:t> {</a:t>
            </a:r>
          </a:p>
          <a:p>
            <a:r>
              <a:rPr lang="en-US" altLang="zh-TW" sz="2400" dirty="0" smtClean="0"/>
              <a:t>  if(</a:t>
            </a:r>
            <a:r>
              <a:rPr lang="en-US" altLang="zh-TW" sz="2400" dirty="0" smtClean="0">
                <a:solidFill>
                  <a:srgbClr val="00B0F0"/>
                </a:solidFill>
              </a:rPr>
              <a:t>!</a:t>
            </a:r>
            <a:r>
              <a:rPr lang="en-US" altLang="zh-TW" sz="2400" dirty="0" smtClean="0">
                <a:solidFill>
                  <a:srgbClr val="FF0000"/>
                </a:solidFill>
              </a:rPr>
              <a:t>cover(i, mx)</a:t>
            </a:r>
            <a:r>
              <a:rPr lang="en-US" altLang="zh-TW" sz="2400" dirty="0" smtClean="0"/>
              <a:t>) return false;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範圍沒有涵蓋</a:t>
            </a:r>
            <a:r>
              <a:rPr lang="en-US" altLang="zh-TW" sz="2400" dirty="0" smtClean="0">
                <a:solidFill>
                  <a:srgbClr val="0070C0"/>
                </a:solidFill>
              </a:rPr>
              <a:t>mx,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則看不見建築物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</a:p>
          <a:p>
            <a:r>
              <a:rPr lang="en-US" altLang="zh-TW" sz="2400" dirty="0" smtClean="0"/>
              <a:t>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k = 0; k &lt; n; k++)</a:t>
            </a:r>
            <a:r>
              <a:rPr lang="zh-TW" altLang="en-US" sz="2400" dirty="0" smtClean="0"/>
              <a:t>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檢查所有的建築物在</a:t>
            </a:r>
            <a:r>
              <a:rPr lang="en-US" altLang="zh-TW" sz="2400" dirty="0" smtClean="0">
                <a:solidFill>
                  <a:srgbClr val="0070C0"/>
                </a:solidFill>
              </a:rPr>
              <a:t>mx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處是否遮住建築物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</a:p>
          <a:p>
            <a:r>
              <a:rPr lang="en-US" altLang="zh-TW" sz="2400" dirty="0" smtClean="0"/>
              <a:t>    if(b[k].y &lt; b[i].y &amp;&amp; b[k].h &gt;= b[i].h &amp;&amp; </a:t>
            </a:r>
            <a:r>
              <a:rPr lang="en-US" altLang="zh-TW" sz="2400" dirty="0" smtClean="0">
                <a:solidFill>
                  <a:srgbClr val="FF0000"/>
                </a:solidFill>
              </a:rPr>
              <a:t>cover(k, mx)</a:t>
            </a:r>
            <a:r>
              <a:rPr lang="en-US" altLang="zh-TW" sz="2400" dirty="0" smtClean="0"/>
              <a:t>) return false</a:t>
            </a:r>
            <a:r>
              <a:rPr lang="en-US" altLang="zh-TW" sz="2400" dirty="0" smtClean="0">
                <a:solidFill>
                  <a:srgbClr val="0070C0"/>
                </a:solidFill>
              </a:rPr>
              <a:t>;  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en-US" altLang="zh-TW" sz="2400" dirty="0" smtClean="0">
                <a:solidFill>
                  <a:srgbClr val="0070C0"/>
                </a:solidFill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遮住建築物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</a:p>
          <a:p>
            <a:r>
              <a:rPr lang="en-US" altLang="zh-TW" sz="2400" dirty="0" smtClean="0"/>
              <a:t>  return true;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solidFill>
                  <a:srgbClr val="0070C0"/>
                </a:solidFill>
              </a:rPr>
              <a:t>x=mx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處沒有被遮住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C45-FAD4-460B-BA85-D7073F9EDC43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85282" y="220717"/>
            <a:ext cx="25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221 Code (2/4)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5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364416"/>
            <a:ext cx="124713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main() </a:t>
            </a:r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kase</a:t>
            </a:r>
            <a:r>
              <a:rPr lang="en-US" altLang="zh-TW" sz="2400" dirty="0" smtClean="0"/>
              <a:t> = 0;</a:t>
            </a:r>
          </a:p>
          <a:p>
            <a:r>
              <a:rPr lang="en-US" altLang="zh-TW" sz="2400" dirty="0" smtClean="0"/>
              <a:t>  while(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(“%d”, &amp;n) == 1 &amp;&amp; n) {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 = 0; i &lt; n; i++) {</a:t>
            </a:r>
          </a:p>
          <a:p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(“%</a:t>
            </a:r>
            <a:r>
              <a:rPr lang="en-US" altLang="zh-TW" sz="2400" dirty="0" err="1" smtClean="0"/>
              <a:t>lf%lf%lf%lf%lf</a:t>
            </a:r>
            <a:r>
              <a:rPr lang="en-US" altLang="zh-TW" sz="2400" dirty="0" smtClean="0"/>
              <a:t>”, &amp;b[i].x, &amp;b[i].y, &amp;b[i].w, &amp;b[i].d, &amp;b[i].h);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400" dirty="0" smtClean="0"/>
          </a:p>
          <a:p>
            <a:r>
              <a:rPr lang="en-US" altLang="zh-TW" sz="2400" dirty="0" smtClean="0"/>
              <a:t>      x[i*2] = b[i].x; x[i*2+1] = b[i].x + b[i].w;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存建築物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最大最小座標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b[i].id = i+1;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存建築物編號</a:t>
            </a:r>
            <a:r>
              <a:rPr lang="en-US" altLang="zh-TW" sz="2400" dirty="0" smtClean="0">
                <a:solidFill>
                  <a:srgbClr val="0070C0"/>
                </a:solidFill>
              </a:rPr>
              <a:t>i+1</a:t>
            </a:r>
            <a:r>
              <a:rPr lang="zh-TW" altLang="en-US" sz="2400" dirty="0" smtClean="0">
                <a:solidFill>
                  <a:srgbClr val="0070C0"/>
                </a:solidFill>
              </a:rPr>
              <a:t>     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    }</a:t>
            </a:r>
          </a:p>
          <a:p>
            <a:r>
              <a:rPr lang="en-US" altLang="zh-TW" sz="2400" dirty="0" smtClean="0"/>
              <a:t>    sort(b, </a:t>
            </a:r>
            <a:r>
              <a:rPr lang="en-US" altLang="zh-TW" sz="2400" dirty="0" err="1" smtClean="0"/>
              <a:t>b+n</a:t>
            </a:r>
            <a:r>
              <a:rPr lang="en-US" altLang="zh-TW" sz="2400" dirty="0" smtClean="0"/>
              <a:t>);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建築物左下角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x,y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座標依字典序排列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sort(x, </a:t>
            </a:r>
            <a:r>
              <a:rPr lang="en-US" altLang="zh-TW" sz="2400" dirty="0" err="1" smtClean="0"/>
              <a:t>x+n</a:t>
            </a:r>
            <a:r>
              <a:rPr lang="en-US" altLang="zh-TW" sz="2400" dirty="0" smtClean="0"/>
              <a:t>*2);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最大最小座標排列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m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FF0000"/>
                </a:solidFill>
              </a:rPr>
              <a:t>unique(x,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x+n</a:t>
            </a:r>
            <a:r>
              <a:rPr lang="en-US" altLang="zh-TW" sz="2400" dirty="0" smtClean="0">
                <a:solidFill>
                  <a:srgbClr val="FF0000"/>
                </a:solidFill>
              </a:rPr>
              <a:t>*2)</a:t>
            </a:r>
            <a:r>
              <a:rPr lang="en-US" altLang="zh-TW" sz="2400" dirty="0" smtClean="0"/>
              <a:t> - x; 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座標排序後去掉重複的</a:t>
            </a:r>
            <a:r>
              <a:rPr lang="zh-TW" altLang="en-US" sz="2400" dirty="0" smtClean="0">
                <a:solidFill>
                  <a:srgbClr val="0070C0"/>
                </a:solidFill>
              </a:rPr>
              <a:t>，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得到</a:t>
            </a:r>
            <a:r>
              <a:rPr lang="en-US" altLang="zh-TW" sz="2400" dirty="0" smtClean="0">
                <a:solidFill>
                  <a:srgbClr val="0070C0"/>
                </a:solidFill>
              </a:rPr>
              <a:t>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個不同的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</a:p>
          <a:p>
            <a:endParaRPr lang="zh-TW" altLang="en-US" sz="2400" dirty="0" smtClean="0">
              <a:solidFill>
                <a:srgbClr val="0070C0"/>
              </a:solidFill>
            </a:endParaRPr>
          </a:p>
          <a:p>
            <a:r>
              <a:rPr lang="zh-TW" altLang="en-US" sz="2400" dirty="0" smtClean="0"/>
              <a:t>    </a:t>
            </a:r>
            <a:r>
              <a:rPr lang="en-US" altLang="zh-TW" sz="2400" dirty="0" smtClean="0"/>
              <a:t>if(</a:t>
            </a:r>
            <a:r>
              <a:rPr lang="en-US" altLang="zh-TW" sz="2400" dirty="0" err="1" smtClean="0"/>
              <a:t>kase</a:t>
            </a:r>
            <a:r>
              <a:rPr lang="en-US" altLang="zh-TW" sz="2400" dirty="0" smtClean="0"/>
              <a:t>++)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(“\n”);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</a:t>
            </a:r>
            <a:r>
              <a:rPr lang="en-US" altLang="zh-TW" sz="2400" dirty="0">
                <a:solidFill>
                  <a:srgbClr val="0070C0"/>
                </a:solidFill>
              </a:rPr>
              <a:t>test case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間輸出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要空一行空白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("For map #%d, the visible buildings are numbered as follows:\</a:t>
            </a:r>
            <a:r>
              <a:rPr lang="en-US" altLang="zh-TW" sz="2400" dirty="0" err="1" smtClean="0"/>
              <a:t>n%d</a:t>
            </a:r>
            <a:r>
              <a:rPr lang="en-US" altLang="zh-TW" sz="2400" dirty="0" smtClean="0"/>
              <a:t>", </a:t>
            </a:r>
            <a:r>
              <a:rPr lang="en-US" altLang="zh-TW" sz="2400" dirty="0" err="1" smtClean="0"/>
              <a:t>kase</a:t>
            </a:r>
            <a:r>
              <a:rPr lang="en-US" altLang="zh-TW" sz="2400" dirty="0" smtClean="0"/>
              <a:t>, b[0].id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b[0]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建築物一定被看的見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它位左下方絕對不會被擋到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D18F-ABD6-4AAB-AF88-1680AAFD1652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359" y="3704897"/>
            <a:ext cx="10815144" cy="804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685282" y="220717"/>
            <a:ext cx="25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221 Code (3/4)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9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214461"/>
            <a:ext cx="11950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2400" dirty="0" smtClean="0"/>
              <a:t>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 = 1; i &lt; n; i++) {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依序檢驗字典序中建築物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存於</a:t>
            </a:r>
            <a:r>
              <a:rPr lang="en-US" altLang="zh-TW" sz="2400" dirty="0" smtClean="0">
                <a:solidFill>
                  <a:srgbClr val="0070C0"/>
                </a:solidFill>
              </a:rPr>
              <a:t>array b)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是否看的見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bool vis = false;</a:t>
            </a:r>
          </a:p>
          <a:p>
            <a:r>
              <a:rPr lang="en-US" altLang="zh-TW" sz="2400" dirty="0" smtClean="0"/>
              <a:t>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j = 0; j &lt; </a:t>
            </a:r>
            <a:r>
              <a:rPr lang="en-US" altLang="zh-TW" sz="2400" dirty="0" smtClean="0">
                <a:solidFill>
                  <a:srgbClr val="C00000"/>
                </a:solidFill>
              </a:rPr>
              <a:t>m-1</a:t>
            </a:r>
            <a:r>
              <a:rPr lang="en-US" altLang="zh-TW" sz="2400" dirty="0" smtClean="0"/>
              <a:t>; </a:t>
            </a:r>
            <a:r>
              <a:rPr lang="en-US" altLang="zh-TW" sz="2400" dirty="0" err="1" smtClean="0"/>
              <a:t>j++</a:t>
            </a:r>
            <a:r>
              <a:rPr lang="en-US" altLang="zh-TW" sz="2400" dirty="0" smtClean="0"/>
              <a:t>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個不同的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座標存於陣列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 smtClean="0">
                <a:solidFill>
                  <a:srgbClr val="0070C0"/>
                </a:solidFill>
              </a:rPr>
              <a:t>m-1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個相鄰</a:t>
            </a:r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值中點處</a:t>
            </a:r>
            <a:r>
              <a:rPr lang="en-US" altLang="zh-TW" sz="24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     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看看建築物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</a:t>
            </a:r>
            <a:r>
              <a:rPr lang="en-US" altLang="zh-TW" sz="2400" dirty="0" smtClean="0">
                <a:solidFill>
                  <a:srgbClr val="0070C0"/>
                </a:solidFill>
              </a:rPr>
              <a:t>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是否看的見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if(</a:t>
            </a:r>
            <a:r>
              <a:rPr lang="en-US" altLang="zh-TW" sz="2400" dirty="0" smtClean="0">
                <a:solidFill>
                  <a:srgbClr val="FF0000"/>
                </a:solidFill>
              </a:rPr>
              <a:t>visible(i, (x[j] + x[j+1]) / 2)</a:t>
            </a:r>
            <a:r>
              <a:rPr lang="en-US" altLang="zh-TW" sz="2400" dirty="0" smtClean="0"/>
              <a:t>)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{ vis = true; break; }  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                                   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只要有一處看的見就停止檢驗建築物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b[i]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      if(vis)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 %d”, b[i].id);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看到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en-US" altLang="zh-TW" sz="2400" dirty="0" smtClean="0">
                <a:solidFill>
                  <a:srgbClr val="0070C0"/>
                </a:solidFill>
              </a:rPr>
              <a:t>b[i],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輸出建築物編號</a:t>
            </a:r>
            <a:r>
              <a:rPr lang="en-US" altLang="zh-TW" sz="2400" dirty="0" smtClean="0">
                <a:solidFill>
                  <a:srgbClr val="0070C0"/>
                </a:solidFill>
              </a:rPr>
              <a:t>b[i].id</a:t>
            </a:r>
          </a:p>
          <a:p>
            <a:r>
              <a:rPr lang="en-US" altLang="zh-TW" sz="2400" dirty="0" smtClean="0"/>
              <a:t>    }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(“\n”); }</a:t>
            </a:r>
          </a:p>
          <a:p>
            <a:r>
              <a:rPr lang="en-US" altLang="zh-TW" sz="2400" dirty="0" smtClean="0"/>
              <a:t>  return 0;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EBD7-6F28-48F1-8F08-EFFB7DB0A017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85282" y="220717"/>
            <a:ext cx="25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221 Code (4/4)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57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221 Urban Elevations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6B7-FA90-411B-878D-EFE987345255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4419" y="1603947"/>
            <a:ext cx="9698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有一個城市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其內的建築物皆是長方體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高分別平行於</a:t>
            </a:r>
            <a:r>
              <a:rPr lang="en-US" altLang="zh-TW" sz="2800" dirty="0" smtClean="0">
                <a:ea typeface="標楷體" panose="03000509000000000000" pitchFamily="65" charset="-120"/>
              </a:rPr>
              <a:t>X, 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800" dirty="0" smtClean="0">
                <a:ea typeface="標楷體" panose="03000509000000000000" pitchFamily="65" charset="-120"/>
              </a:rPr>
              <a:t>Z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建築物底部貼於</a:t>
            </a:r>
            <a:r>
              <a:rPr lang="en-US" altLang="zh-TW" sz="2800" dirty="0" smtClean="0">
                <a:ea typeface="標楷體" panose="03000509000000000000" pitchFamily="65" charset="-120"/>
              </a:rPr>
              <a:t>XY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整棟建築物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sz="2800" dirty="0" smtClean="0">
                <a:ea typeface="標楷體" panose="03000509000000000000" pitchFamily="65" charset="-120"/>
              </a:rPr>
              <a:t>XY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平面上。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439" y="3237876"/>
            <a:ext cx="9788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給定一個城市正視圖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XY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平面圖與各個建築物的高度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有人在城市的南方往北看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請輸出可以看到的建築物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以建築物左下角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x,y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字典序由小到大列出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0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E2AC-8F44-4C0B-AC9C-57672A691883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375123" y="1685773"/>
            <a:ext cx="11374755" cy="3202374"/>
            <a:chOff x="1288777" y="1481588"/>
            <a:chExt cx="9304950" cy="29008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777" y="1665648"/>
              <a:ext cx="9304950" cy="257656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318970" y="1498522"/>
              <a:ext cx="4481565" cy="28838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26436" y="1481588"/>
              <a:ext cx="4481565" cy="28838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" name="直線單箭頭接點 7"/>
          <p:cNvCxnSpPr/>
          <p:nvPr/>
        </p:nvCxnSpPr>
        <p:spPr>
          <a:xfrm flipV="1">
            <a:off x="421795" y="4888498"/>
            <a:ext cx="564184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421795" y="1011442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948444" y="4712976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69254" y="642110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4622" y="1327863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建築物編號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68040" y="1387899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建築物高度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73168" y="1641900"/>
            <a:ext cx="286327" cy="350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640514" y="1651136"/>
            <a:ext cx="157018" cy="498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757874" y="1146858"/>
            <a:ext cx="200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看到的景象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22906" y="0"/>
            <a:ext cx="119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455094" y="5061200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建築物編號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6607482" y="4620273"/>
            <a:ext cx="1980706" cy="525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7992035" y="4621306"/>
            <a:ext cx="726142" cy="502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8335799" y="4580079"/>
            <a:ext cx="557189" cy="498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9085237" y="4619189"/>
            <a:ext cx="67728" cy="38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9507071" y="4670516"/>
            <a:ext cx="175206" cy="372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9695330" y="4607859"/>
            <a:ext cx="551329" cy="50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1" idx="3"/>
          </p:cNvCxnSpPr>
          <p:nvPr/>
        </p:nvCxnSpPr>
        <p:spPr>
          <a:xfrm flipV="1">
            <a:off x="9923675" y="4612342"/>
            <a:ext cx="1107396" cy="633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567922" y="5388784"/>
            <a:ext cx="668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輸出建築物順序</a:t>
            </a:r>
            <a:r>
              <a:rPr lang="en-US" altLang="zh-TW" sz="3200" dirty="0" smtClean="0"/>
              <a:t>: </a:t>
            </a:r>
            <a:r>
              <a:rPr lang="en-US" altLang="zh-TW" sz="3200" dirty="0"/>
              <a:t>5 9 4 3 10 2 1 </a:t>
            </a:r>
            <a:r>
              <a:rPr lang="en-US" altLang="zh-TW" sz="3200" dirty="0" smtClean="0"/>
              <a:t>14</a:t>
            </a:r>
            <a:endParaRPr lang="zh-TW" altLang="en-US" sz="3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540187" y="5955010"/>
            <a:ext cx="502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左下角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ea typeface="標楷體" panose="03000509000000000000" pitchFamily="65" charset="-120"/>
              </a:rPr>
              <a:t>x,y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字典序由小到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9895114" y="3477986"/>
            <a:ext cx="1436915" cy="164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5376" y="0"/>
            <a:ext cx="275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358390" y="107430"/>
            <a:ext cx="314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9803" y="751425"/>
            <a:ext cx="2218544" cy="60016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14</a:t>
            </a:r>
          </a:p>
          <a:p>
            <a:r>
              <a:rPr lang="en-US" altLang="zh-TW" sz="2400" dirty="0" smtClean="0"/>
              <a:t>160 0 30 60 30</a:t>
            </a:r>
          </a:p>
          <a:p>
            <a:r>
              <a:rPr lang="en-US" altLang="zh-TW" sz="2400" dirty="0" smtClean="0"/>
              <a:t>125 0 32 28 60</a:t>
            </a:r>
          </a:p>
          <a:p>
            <a:r>
              <a:rPr lang="en-US" altLang="zh-TW" sz="2400" dirty="0" smtClean="0"/>
              <a:t>95 0 27 28 40</a:t>
            </a:r>
          </a:p>
          <a:p>
            <a:r>
              <a:rPr lang="en-US" altLang="zh-TW" sz="2400" dirty="0" smtClean="0"/>
              <a:t>70 35 19 55 90</a:t>
            </a:r>
          </a:p>
          <a:p>
            <a:r>
              <a:rPr lang="en-US" altLang="zh-TW" sz="2400" dirty="0" smtClean="0"/>
              <a:t>0 0 60 35 80</a:t>
            </a:r>
          </a:p>
          <a:p>
            <a:r>
              <a:rPr lang="en-US" altLang="zh-TW" sz="2400" dirty="0" smtClean="0"/>
              <a:t>0 40 29 20 60</a:t>
            </a:r>
          </a:p>
          <a:p>
            <a:r>
              <a:rPr lang="en-US" altLang="zh-TW" sz="2400" dirty="0" smtClean="0"/>
              <a:t>35 40 25 45 80</a:t>
            </a:r>
          </a:p>
          <a:p>
            <a:r>
              <a:rPr lang="en-US" altLang="zh-TW" sz="2400" dirty="0" smtClean="0"/>
              <a:t>0 67 25 20 50</a:t>
            </a:r>
          </a:p>
          <a:p>
            <a:r>
              <a:rPr lang="en-US" altLang="zh-TW" sz="2400" dirty="0" smtClean="0"/>
              <a:t>0 92 90 20 80</a:t>
            </a:r>
          </a:p>
          <a:p>
            <a:r>
              <a:rPr lang="en-US" altLang="zh-TW" sz="2400" dirty="0" smtClean="0"/>
              <a:t>95 38 55 12 50</a:t>
            </a:r>
          </a:p>
          <a:p>
            <a:r>
              <a:rPr lang="en-US" altLang="zh-TW" sz="2400" dirty="0" smtClean="0"/>
              <a:t>95 60 60 13 30</a:t>
            </a:r>
          </a:p>
          <a:p>
            <a:r>
              <a:rPr lang="en-US" altLang="zh-TW" sz="2400" dirty="0" smtClean="0"/>
              <a:t>95 80 45 25 50</a:t>
            </a:r>
          </a:p>
          <a:p>
            <a:r>
              <a:rPr lang="en-US" altLang="zh-TW" sz="2400" dirty="0" smtClean="0"/>
              <a:t>165 65 15 15 25</a:t>
            </a:r>
          </a:p>
          <a:p>
            <a:r>
              <a:rPr lang="en-US" altLang="zh-TW" sz="2400" dirty="0" smtClean="0"/>
              <a:t>165 85 10 15 35</a:t>
            </a:r>
          </a:p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82059" y="824459"/>
            <a:ext cx="7420132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map #1, the visible buildings are numbered as follows:</a:t>
            </a:r>
          </a:p>
          <a:p>
            <a:r>
              <a:rPr lang="en-US" altLang="zh-TW" sz="2400" dirty="0" smtClean="0"/>
              <a:t>5 9 4 3 10 2 1 14</a:t>
            </a:r>
            <a:endParaRPr lang="zh-TW" altLang="en-US" sz="2400" dirty="0"/>
          </a:p>
        </p:txBody>
      </p:sp>
      <p:cxnSp>
        <p:nvCxnSpPr>
          <p:cNvPr id="10" name="肘形接點 9"/>
          <p:cNvCxnSpPr>
            <a:endCxn id="5" idx="1"/>
          </p:cNvCxnSpPr>
          <p:nvPr/>
        </p:nvCxnSpPr>
        <p:spPr>
          <a:xfrm flipV="1">
            <a:off x="2532063" y="1239958"/>
            <a:ext cx="1949996" cy="24428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2752734" y="3108647"/>
            <a:ext cx="9304950" cy="2900811"/>
            <a:chOff x="2887050" y="3388867"/>
            <a:chExt cx="9304950" cy="290081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7050" y="3572927"/>
              <a:ext cx="9304950" cy="257656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917243" y="3405801"/>
              <a:ext cx="4481565" cy="28838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24709" y="3388867"/>
              <a:ext cx="4481565" cy="28838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CEE7-CC0C-42A3-AEBA-3D873C79CEA9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11624" y="767976"/>
            <a:ext cx="177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建築物數量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>
            <a:off x="792480" y="968031"/>
            <a:ext cx="319144" cy="7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756452" y="1881808"/>
            <a:ext cx="1404731" cy="39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x</a:t>
            </a:r>
            <a:r>
              <a:rPr lang="en-US" altLang="zh-TW" sz="2000" dirty="0" smtClean="0">
                <a:solidFill>
                  <a:srgbClr val="0070C0"/>
                </a:solidFill>
              </a:rPr>
              <a:t>, y, w, d, h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19" name="直線單箭頭接點 18"/>
          <p:cNvCxnSpPr>
            <a:stCxn id="17" idx="1"/>
          </p:cNvCxnSpPr>
          <p:nvPr/>
        </p:nvCxnSpPr>
        <p:spPr>
          <a:xfrm flipH="1">
            <a:off x="2107096" y="2080591"/>
            <a:ext cx="6493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26015" y="2262792"/>
            <a:ext cx="630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x,y</a:t>
            </a:r>
            <a:r>
              <a:rPr lang="en-US" altLang="zh-TW" dirty="0" smtClean="0">
                <a:solidFill>
                  <a:srgbClr val="0070C0"/>
                </a:solidFill>
              </a:rPr>
              <a:t>):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左下角</a:t>
            </a:r>
            <a:r>
              <a:rPr lang="en-US" altLang="zh-TW" dirty="0" err="1" smtClean="0">
                <a:solidFill>
                  <a:srgbClr val="0070C0"/>
                </a:solidFill>
              </a:rPr>
              <a:t>x,y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en-US" altLang="zh-TW" dirty="0" smtClean="0">
                <a:solidFill>
                  <a:srgbClr val="0070C0"/>
                </a:solidFill>
              </a:rPr>
              <a:t> w: x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方向的長度</a:t>
            </a:r>
            <a:r>
              <a:rPr lang="en-US" altLang="zh-TW" dirty="0" smtClean="0">
                <a:solidFill>
                  <a:srgbClr val="0070C0"/>
                </a:solidFill>
              </a:rPr>
              <a:t>; d: y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方向的寬度</a:t>
            </a:r>
            <a:r>
              <a:rPr lang="en-US" altLang="zh-TW" dirty="0" smtClean="0">
                <a:solidFill>
                  <a:srgbClr val="0070C0"/>
                </a:solidFill>
              </a:rPr>
              <a:t>; h: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32387" y="6232009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619432" y="6416675"/>
            <a:ext cx="3982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876096" y="5830888"/>
            <a:ext cx="438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2876096" y="3233956"/>
            <a:ext cx="0" cy="259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18654" y="5646222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14152" y="2761407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9" y="1271339"/>
            <a:ext cx="11875289" cy="3288301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323590" y="4477344"/>
            <a:ext cx="564184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23590" y="600288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947220" y="4301822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1049" y="230956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027078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250274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987631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226612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24987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2989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673100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144389" y="83346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390375" y="82515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5544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65323" y="819183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967685" y="82917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7912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5878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619544" y="838321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85246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756435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92969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671085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157371" y="4438688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7158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33477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257840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996590" y="4438689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227982" y="4441712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730288" y="444586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407536" y="445124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661666" y="445318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1463" y="444586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990419" y="4438687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17992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272834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10519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90220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764906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/>
          <p:cNvSpPr txBox="1"/>
          <p:nvPr/>
        </p:nvSpPr>
        <p:spPr>
          <a:xfrm>
            <a:off x="131431" y="5004694"/>
            <a:ext cx="120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Step 1: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所有建築物左下角</a:t>
            </a:r>
            <a:r>
              <a:rPr lang="en-US" altLang="zh-TW" sz="2400" dirty="0" smtClean="0"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x,y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座標依字典序由小到大排列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輸出要求依</a:t>
            </a:r>
            <a:r>
              <a:rPr lang="en-US" altLang="zh-TW" sz="2400" dirty="0" smtClean="0"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x,y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字典序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63229" y="5560945"/>
            <a:ext cx="120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建築物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ea typeface="標楷體" panose="03000509000000000000" pitchFamily="65" charset="-120"/>
              </a:rPr>
              <a:t>x,y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字典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5 6 8 9 7 4 3 10 11 12 2 1 13 14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054746" y="45156"/>
            <a:ext cx="181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894936" y="860318"/>
            <a:ext cx="622180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 map #1, the visible buildings are numbered as follows:</a:t>
            </a:r>
          </a:p>
          <a:p>
            <a:r>
              <a:rPr lang="en-US" altLang="zh-TW" sz="2000" dirty="0" smtClean="0"/>
              <a:t>5 9 4 3 10 2 1 14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68C-5A62-4CA7-AAEF-26EA33EDD0D3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9" y="1271339"/>
            <a:ext cx="11875289" cy="3288301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323590" y="4477344"/>
            <a:ext cx="564184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23590" y="600288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947220" y="4301822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1049" y="230956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027078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250274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987631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226612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24987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2989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673100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144389" y="83346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390375" y="82515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5544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65323" y="819183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967685" y="82917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7912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5878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619544" y="838321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85246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756435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92969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671085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157371" y="4438688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7158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33477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257840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996590" y="4438689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227982" y="4441712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730288" y="444586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407536" y="445124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661666" y="445318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1463" y="444586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990419" y="4438687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17992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272834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10519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90220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764906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131431" y="5010820"/>
                <a:ext cx="12095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Step 2: 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收集所有的建築物其</a:t>
                </a:r>
                <a:r>
                  <a:rPr lang="en-US" altLang="zh-TW" sz="2400" dirty="0" smtClean="0">
                    <a:ea typeface="標楷體" panose="03000509000000000000" pitchFamily="65" charset="-120"/>
                  </a:rPr>
                  <a:t>x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最大最小座標並由小至大排序</a:t>
                </a:r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0  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3 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1" y="5010820"/>
                <a:ext cx="12095563" cy="830997"/>
              </a:xfrm>
              <a:prstGeom prst="rect">
                <a:avLst/>
              </a:prstGeom>
              <a:blipFill rotWithShape="0">
                <a:blip r:embed="rId30"/>
                <a:stretch>
                  <a:fillRect l="-806" t="-6618" b="-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/>
          <p:cNvSpPr txBox="1"/>
          <p:nvPr/>
        </p:nvSpPr>
        <p:spPr>
          <a:xfrm>
            <a:off x="2054746" y="45156"/>
            <a:ext cx="181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94936" y="860318"/>
            <a:ext cx="622180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 map #1, the visible buildings are numbered as follows:</a:t>
            </a:r>
          </a:p>
          <a:p>
            <a:r>
              <a:rPr lang="en-US" altLang="zh-TW" sz="2000" dirty="0" smtClean="0"/>
              <a:t>5 9 4 3 10 2 1 14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E7E-7E05-461E-B6CF-0F4FD7D6D4FE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9" y="1271339"/>
            <a:ext cx="11875289" cy="3288301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323590" y="4477344"/>
            <a:ext cx="564184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23590" y="600288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947220" y="4301822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1049" y="230956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027078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250274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987631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226612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24987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2989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673100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144389" y="83346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390375" y="82515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5544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65323" y="819183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967685" y="82917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7912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5878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619544" y="838321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85246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756435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92969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671085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157371" y="4438688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7158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33477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257840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996590" y="4438689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227982" y="4441712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730288" y="444586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407536" y="445124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661666" y="445318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1463" y="444586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990419" y="4438687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17992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272834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10519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90220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764906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/>
          <p:cNvSpPr txBox="1"/>
          <p:nvPr/>
        </p:nvSpPr>
        <p:spPr>
          <a:xfrm>
            <a:off x="131431" y="5010820"/>
            <a:ext cx="12095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Step 3: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針對建築物字典序從頭到尾依序檢驗是否看的見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如果看的見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就輸出該建築物編號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4746" y="45156"/>
            <a:ext cx="181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94936" y="860318"/>
            <a:ext cx="622180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 map #1, the visible buildings are numbered as follows:</a:t>
            </a:r>
          </a:p>
          <a:p>
            <a:r>
              <a:rPr lang="en-US" altLang="zh-TW" sz="2000" dirty="0" smtClean="0"/>
              <a:t>5 9 4 3 10 2 1 14</a:t>
            </a:r>
            <a:endParaRPr lang="zh-TW" altLang="en-US" sz="2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6437" y="5865745"/>
            <a:ext cx="1209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建築物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ea typeface="標楷體" panose="03000509000000000000" pitchFamily="65" charset="-120"/>
              </a:rPr>
              <a:t>x,y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字典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5 6 8 9 7 4 3 10 11 12 2 1 13 14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03098" y="6416675"/>
            <a:ext cx="48399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日期版面配置區 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8F5F-8E0C-4B53-9D0B-FD14A429E6A5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78" name="頁尾版面配置區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79" name="投影片編號版面配置區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87283" y="76201"/>
            <a:ext cx="616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如何檢驗建築物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看的見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0892" y="5040167"/>
                <a:ext cx="1200544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站在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每一個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位置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)/2  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即</a:t>
                </a:r>
                <a:r>
                  <a:rPr lang="en-US" altLang="zh-TW" sz="2400" dirty="0" smtClean="0">
                    <a:ea typeface="標楷體" panose="03000509000000000000" pitchFamily="65" charset="-120"/>
                  </a:rPr>
                  <a:t>x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軸上相鄰兩個</a:t>
                </a:r>
                <a:r>
                  <a:rPr lang="en-US" altLang="zh-TW" sz="2400" dirty="0" smtClean="0">
                    <a:ea typeface="標楷體" panose="03000509000000000000" pitchFamily="65" charset="-120"/>
                  </a:rPr>
                  <a:t>x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𝑗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的中點上往正</a:t>
                </a:r>
                <a:r>
                  <a:rPr lang="en-US" altLang="zh-TW" sz="2400" dirty="0" smtClean="0">
                    <a:ea typeface="標楷體" panose="03000509000000000000" pitchFamily="65" charset="-120"/>
                  </a:rPr>
                  <a:t>y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方向看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" y="5040167"/>
                <a:ext cx="12005445" cy="491417"/>
              </a:xfrm>
              <a:prstGeom prst="rect">
                <a:avLst/>
              </a:prstGeom>
              <a:blipFill rotWithShape="0">
                <a:blip r:embed="rId2"/>
                <a:stretch>
                  <a:fillRect l="-711" t="-10000" r="-2031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35172" y="5514560"/>
            <a:ext cx="1116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看看是否有任一個位置看的見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只要有一個位置看的見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該建築物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看的見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290" y="5987077"/>
            <a:ext cx="893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如何進行檢驗在位置</a:t>
            </a:r>
            <a:r>
              <a:rPr lang="en-US" altLang="zh-TW" sz="2400" dirty="0" smtClean="0">
                <a:ea typeface="標楷體" panose="03000509000000000000" pitchFamily="65" charset="-120"/>
              </a:rPr>
              <a:t>mx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處是否看得見建築物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i</a:t>
            </a:r>
            <a:r>
              <a:rPr lang="en-US" altLang="zh-TW" sz="2400" dirty="0" smtClean="0">
                <a:ea typeface="標楷體" panose="03000509000000000000" pitchFamily="65" charset="-120"/>
              </a:rPr>
              <a:t>?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9" y="1271339"/>
            <a:ext cx="11875289" cy="328830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23590" y="4477344"/>
            <a:ext cx="564184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23590" y="600288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47220" y="4301822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049" y="230956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027078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250274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987631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226612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24987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2989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673100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144389" y="83346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390375" y="82515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5544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65323" y="819183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967685" y="82917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7912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5878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619544" y="838321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85246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756435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92969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671085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157371" y="4438688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7158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33477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257840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996590" y="4438689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227982" y="4441712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730288" y="444586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407536" y="445124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661666" y="445318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1463" y="444586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990419" y="4438687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17992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272834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10519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90220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764906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/>
          <p:cNvSpPr txBox="1"/>
          <p:nvPr/>
        </p:nvSpPr>
        <p:spPr>
          <a:xfrm>
            <a:off x="1476558" y="4545058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1712788" y="4488313"/>
            <a:ext cx="0" cy="226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894936" y="860318"/>
            <a:ext cx="622180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 map #1, the visible buildings are numbered as follows:</a:t>
            </a:r>
          </a:p>
          <a:p>
            <a:r>
              <a:rPr lang="en-US" altLang="zh-TW" sz="2000" dirty="0" smtClean="0"/>
              <a:t>5 9 4 3 10 2 1 14</a:t>
            </a:r>
            <a:endParaRPr lang="zh-TW" altLang="en-US" sz="2000" dirty="0"/>
          </a:p>
        </p:txBody>
      </p:sp>
      <p:sp>
        <p:nvSpPr>
          <p:cNvPr id="76" name="日期版面配置區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F0D-FCA9-44E7-9B82-732F35FC7B8C}" type="datetime1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77" name="頁尾版面配置區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221 Urban Elevations</a:t>
            </a:r>
            <a:endParaRPr lang="zh-TW" altLang="en-US"/>
          </a:p>
        </p:txBody>
      </p:sp>
      <p:sp>
        <p:nvSpPr>
          <p:cNvPr id="78" name="投影片編號版面配置區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26775" y="108044"/>
            <a:ext cx="89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如何進行檢驗在位置</a:t>
            </a:r>
            <a:r>
              <a:rPr lang="en-US" altLang="zh-TW" sz="2800" dirty="0" smtClean="0">
                <a:ea typeface="標楷體" panose="03000509000000000000" pitchFamily="65" charset="-120"/>
              </a:rPr>
              <a:t>mx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處是否看得見建築物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i</a:t>
            </a:r>
            <a:r>
              <a:rPr lang="en-US" altLang="zh-TW" sz="2800" dirty="0" smtClean="0">
                <a:ea typeface="標楷體" panose="03000509000000000000" pitchFamily="65" charset="-120"/>
              </a:rPr>
              <a:t>?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9" y="1271339"/>
            <a:ext cx="11875289" cy="328830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23590" y="4477344"/>
            <a:ext cx="564184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23590" y="600288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47220" y="4301822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049" y="230956"/>
            <a:ext cx="3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027078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250274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987631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226612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24987" y="828888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2989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673100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144389" y="83346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390375" y="82515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5544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65323" y="819183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967685" y="829170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7912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58785" y="838032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619544" y="838321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85246" y="826285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756435" y="842479"/>
            <a:ext cx="36576" cy="3648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92969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671085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157371" y="4438688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7158" y="445488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33477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257840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996590" y="4438689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227982" y="4441712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730288" y="444586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407536" y="445124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661666" y="4453184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1463" y="444586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990419" y="4438687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179928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272834" y="4449655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10519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90220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764906" y="4438233"/>
            <a:ext cx="67188" cy="72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0" y="4136909"/>
                <a:ext cx="44353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62" y="3436802"/>
                <a:ext cx="431601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9" y="3183069"/>
                <a:ext cx="4572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" y="3194281"/>
                <a:ext cx="33187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19" y="1834302"/>
                <a:ext cx="470641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2" y="2004265"/>
                <a:ext cx="418724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81" y="3455547"/>
                <a:ext cx="45570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00" y="2759258"/>
                <a:ext cx="356717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1" y="2473570"/>
                <a:ext cx="435782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2" y="1528440"/>
                <a:ext cx="457200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6" y="4175251"/>
                <a:ext cx="415020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3" y="2570638"/>
                <a:ext cx="470641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57" y="4130230"/>
                <a:ext cx="470641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22" y="4155429"/>
                <a:ext cx="470641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5143"/>
                <a:ext cx="664411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" y="4508086"/>
                <a:ext cx="66441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" y="4520590"/>
                <a:ext cx="664411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88" y="4510336"/>
                <a:ext cx="664411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07" y="4510336"/>
                <a:ext cx="66441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4489070"/>
                <a:ext cx="332206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5" y="4499540"/>
                <a:ext cx="34164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67" y="4499540"/>
                <a:ext cx="341641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8" y="4489070"/>
                <a:ext cx="341641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7" y="4481914"/>
                <a:ext cx="34164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76" y="4493174"/>
                <a:ext cx="34164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22" y="4472897"/>
                <a:ext cx="34164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50" y="4493174"/>
                <a:ext cx="54342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40892" y="5040167"/>
                <a:ext cx="120054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檢查每一建築物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k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它是否符合下列條件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1.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建築物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k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的左下角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y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值比建築物</a:t>
                </a:r>
                <a:r>
                  <a:rPr lang="en-US" altLang="zh-TW" sz="2000" dirty="0" err="1" smtClean="0">
                    <a:ea typeface="標楷體" panose="03000509000000000000" pitchFamily="65" charset="-120"/>
                  </a:rPr>
                  <a:t>i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左下角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y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值低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2.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建築物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k 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的高度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≥</m:t>
                    </m:r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建築物</a:t>
                </a:r>
                <a:r>
                  <a:rPr lang="en-US" altLang="zh-TW" sz="2000" dirty="0" err="1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的高度 </a:t>
                </a:r>
                <a:endParaRPr lang="en-US" altLang="zh-TW" sz="2000" dirty="0" smtClean="0">
                  <a:ea typeface="標楷體" panose="03000509000000000000" pitchFamily="65" charset="-120"/>
                </a:endParaRPr>
              </a:p>
              <a:p>
                <a:r>
                  <a:rPr lang="en-US" altLang="zh-TW" sz="20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            3.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建築物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k</a:t>
                </a:r>
                <a:r>
                  <a:rPr lang="zh-TW" altLang="en-US" sz="2000" dirty="0" smtClean="0">
                    <a:ea typeface="標楷體" panose="03000509000000000000" pitchFamily="65" charset="-120"/>
                  </a:rPr>
                  <a:t>的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x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範圍含蓋</a:t>
                </a:r>
                <a:r>
                  <a:rPr lang="en-US" altLang="zh-TW" sz="2000" dirty="0" smtClean="0">
                    <a:ea typeface="標楷體" panose="03000509000000000000" pitchFamily="65" charset="-120"/>
                  </a:rPr>
                  <a:t>mx</a:t>
                </a:r>
              </a:p>
              <a:p>
                <a:r>
                  <a:rPr lang="zh-TW" altLang="en-US" sz="2000" dirty="0" smtClean="0">
                    <a:ea typeface="標楷體" panose="03000509000000000000" pitchFamily="65" charset="-120"/>
                  </a:rPr>
                  <a:t>       滿足上述三條件即判定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建築物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i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在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mx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處被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建築物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k)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遮住看不見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" y="5040167"/>
                <a:ext cx="12005445" cy="1754326"/>
              </a:xfrm>
              <a:prstGeom prst="rect">
                <a:avLst/>
              </a:prstGeom>
              <a:blipFill rotWithShape="0">
                <a:blip r:embed="rId31"/>
                <a:stretch>
                  <a:fillRect l="-457" t="-2431" b="-1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/>
          <p:cNvSpPr txBox="1"/>
          <p:nvPr/>
        </p:nvSpPr>
        <p:spPr>
          <a:xfrm>
            <a:off x="1476558" y="4545058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1712788" y="4488313"/>
            <a:ext cx="0" cy="226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013050" y="4997519"/>
            <a:ext cx="492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如果所有的建築物在</a:t>
            </a:r>
            <a:r>
              <a:rPr lang="en-US" altLang="zh-TW" sz="2000" dirty="0" smtClean="0">
                <a:ea typeface="標楷體" panose="03000509000000000000" pitchFamily="65" charset="-120"/>
              </a:rPr>
              <a:t>mx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會遮住建築物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則判定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建築物</a:t>
            </a:r>
            <a:r>
              <a:rPr lang="en-US" altLang="zh-TW" sz="2000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mx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處被看的見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13093" y="519702"/>
            <a:ext cx="428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先決條件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建築物</a:t>
            </a:r>
            <a:r>
              <a:rPr lang="en-US" altLang="zh-TW" sz="2000" dirty="0" smtClean="0"/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smtClean="0"/>
              <a:t>x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範圍包含</a:t>
            </a:r>
            <a:r>
              <a:rPr lang="en-US" altLang="zh-TW" sz="2000" dirty="0" smtClean="0"/>
              <a:t>mx 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若不包含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則視為看不見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894936" y="860318"/>
            <a:ext cx="622180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 map #1, the visible buildings are numbered as follows:</a:t>
            </a:r>
          </a:p>
          <a:p>
            <a:r>
              <a:rPr lang="en-US" altLang="zh-TW" sz="2000" dirty="0" smtClean="0"/>
              <a:t>5 9 4 3 10 2 1 14</a:t>
            </a:r>
            <a:endParaRPr lang="zh-TW" altLang="en-US" sz="2000" dirty="0"/>
          </a:p>
        </p:txBody>
      </p:sp>
      <p:sp>
        <p:nvSpPr>
          <p:cNvPr id="77" name="投影片編號版面配置區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1FC-B2A2-4835-907F-1314B8312D3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5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8" grpId="0"/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1614</Words>
  <Application>Microsoft Office PowerPoint</Application>
  <PresentationFormat>寬螢幕</PresentationFormat>
  <Paragraphs>317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221 Urban Elevations</vt:lpstr>
      <vt:lpstr>UVa 221 Urban Elevations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鄭進和</dc:creator>
  <cp:lastModifiedBy>鄭進和</cp:lastModifiedBy>
  <cp:revision>97</cp:revision>
  <dcterms:created xsi:type="dcterms:W3CDTF">2018-09-16T03:06:54Z</dcterms:created>
  <dcterms:modified xsi:type="dcterms:W3CDTF">2018-09-18T09:53:25Z</dcterms:modified>
</cp:coreProperties>
</file>