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256" r:id="rId2"/>
    <p:sldId id="257" r:id="rId3"/>
    <p:sldId id="417" r:id="rId4"/>
    <p:sldId id="258" r:id="rId5"/>
    <p:sldId id="287" r:id="rId6"/>
    <p:sldId id="347" r:id="rId7"/>
    <p:sldId id="422" r:id="rId8"/>
    <p:sldId id="423" r:id="rId9"/>
    <p:sldId id="424" r:id="rId10"/>
    <p:sldId id="432" r:id="rId11"/>
    <p:sldId id="421" r:id="rId12"/>
    <p:sldId id="425" r:id="rId13"/>
    <p:sldId id="426" r:id="rId14"/>
    <p:sldId id="427" r:id="rId15"/>
    <p:sldId id="428" r:id="rId16"/>
    <p:sldId id="429" r:id="rId17"/>
    <p:sldId id="430" r:id="rId18"/>
    <p:sldId id="431" r:id="rId19"/>
    <p:sldId id="418" r:id="rId20"/>
    <p:sldId id="419" r:id="rId21"/>
    <p:sldId id="420" r:id="rId22"/>
    <p:sldId id="437" r:id="rId23"/>
    <p:sldId id="434" r:id="rId24"/>
    <p:sldId id="435" r:id="rId25"/>
    <p:sldId id="436" r:id="rId26"/>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0000CC"/>
    <a:srgbClr val="FF66FF"/>
    <a:srgbClr val="0000FF"/>
    <a:srgbClr val="00FFFF"/>
    <a:srgbClr val="00CC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0" autoAdjust="0"/>
    <p:restoredTop sz="94660"/>
  </p:normalViewPr>
  <p:slideViewPr>
    <p:cSldViewPr>
      <p:cViewPr varScale="1">
        <p:scale>
          <a:sx n="112" d="100"/>
          <a:sy n="112" d="100"/>
        </p:scale>
        <p:origin x="-150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584" y="2204864"/>
            <a:ext cx="7772400" cy="1143000"/>
          </a:xfrm>
        </p:spPr>
        <p:txBody>
          <a:bodyPr/>
          <a:lstStyle/>
          <a:p>
            <a:pPr eaLnBrk="1" hangingPunct="1"/>
            <a:r>
              <a:rPr lang="en-US" altLang="zh-TW" dirty="0" smtClean="0"/>
              <a:t>Ants</a:t>
            </a:r>
            <a:br>
              <a:rPr lang="en-US" altLang="zh-TW" dirty="0" smtClean="0"/>
            </a:br>
            <a:r>
              <a:rPr lang="en-US" altLang="zh-TW" dirty="0" smtClean="0"/>
              <a:t/>
            </a:r>
            <a:br>
              <a:rPr lang="en-US" altLang="zh-TW" dirty="0" smtClean="0"/>
            </a:br>
            <a:endParaRPr lang="en-US" altLang="zh-TW" dirty="0" smtClean="0">
              <a:latin typeface="Arial" charset="0"/>
            </a:endParaRPr>
          </a:p>
        </p:txBody>
      </p:sp>
      <p:sp>
        <p:nvSpPr>
          <p:cNvPr id="3075" name="Rectangle 3"/>
          <p:cNvSpPr>
            <a:spLocks noGrp="1" noChangeArrowheads="1"/>
          </p:cNvSpPr>
          <p:nvPr>
            <p:ph type="subTitle" idx="1"/>
          </p:nvPr>
        </p:nvSpPr>
        <p:spPr>
          <a:xfrm>
            <a:off x="1691680" y="3933056"/>
            <a:ext cx="6172200" cy="1360488"/>
          </a:xfrm>
        </p:spPr>
        <p:txBody>
          <a:bodyPr/>
          <a:lstStyle/>
          <a:p>
            <a:pPr eaLnBrk="1" hangingPunct="1"/>
            <a:r>
              <a:rPr lang="en-US" altLang="zh-TW" dirty="0" err="1" smtClean="0"/>
              <a:t>Uva</a:t>
            </a:r>
            <a:r>
              <a:rPr lang="en-US" altLang="zh-TW" dirty="0" smtClean="0"/>
              <a:t> 1411</a:t>
            </a:r>
          </a:p>
          <a:p>
            <a:pPr eaLnBrk="1" hangingPunct="1"/>
            <a:r>
              <a:rPr lang="en-US" altLang="zh-TW" dirty="0" smtClean="0"/>
              <a:t>NEERC 2008, LA4043</a:t>
            </a:r>
          </a:p>
          <a:p>
            <a:pPr eaLnBrk="1" hangingPunct="1"/>
            <a:r>
              <a:rPr lang="en-US" altLang="zh-TW" dirty="0">
                <a:latin typeface="Arial" charset="0"/>
              </a:rPr>
              <a:t>3</a:t>
            </a:r>
            <a:r>
              <a:rPr lang="en-US" altLang="zh-TW" dirty="0" smtClean="0">
                <a:latin typeface="Arial" charset="0"/>
              </a:rPr>
              <a:t>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3315" y="260648"/>
            <a:ext cx="7315200" cy="838200"/>
          </a:xfrm>
        </p:spPr>
        <p:txBody>
          <a:bodyPr/>
          <a:lstStyle/>
          <a:p>
            <a:r>
              <a:rPr lang="en-US" altLang="zh-TW" dirty="0"/>
              <a:t>Equality </a:t>
            </a:r>
            <a:r>
              <a:rPr lang="en-US" altLang="zh-TW" dirty="0" smtClean="0"/>
              <a:t>Edge</a:t>
            </a:r>
            <a:endParaRPr lang="zh-TW" altLang="en-US" dirty="0"/>
          </a:p>
        </p:txBody>
      </p:sp>
      <p:sp>
        <p:nvSpPr>
          <p:cNvPr id="4" name="橢圓 3"/>
          <p:cNvSpPr/>
          <p:nvPr/>
        </p:nvSpPr>
        <p:spPr bwMode="auto">
          <a:xfrm>
            <a:off x="5370113" y="1550141"/>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 name="橢圓 4"/>
          <p:cNvSpPr/>
          <p:nvPr/>
        </p:nvSpPr>
        <p:spPr bwMode="auto">
          <a:xfrm>
            <a:off x="6666257" y="155852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6" name="直線接點 5"/>
          <p:cNvCxnSpPr>
            <a:stCxn id="4" idx="6"/>
            <a:endCxn id="5" idx="2"/>
          </p:cNvCxnSpPr>
          <p:nvPr/>
        </p:nvCxnSpPr>
        <p:spPr bwMode="auto">
          <a:xfrm>
            <a:off x="5658145" y="1694157"/>
            <a:ext cx="1008112" cy="83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字方塊 6"/>
          <p:cNvSpPr txBox="1"/>
          <p:nvPr/>
        </p:nvSpPr>
        <p:spPr>
          <a:xfrm>
            <a:off x="5967302" y="1324825"/>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 name="文字方塊 7"/>
          <p:cNvSpPr txBox="1"/>
          <p:nvPr/>
        </p:nvSpPr>
        <p:spPr>
          <a:xfrm>
            <a:off x="5069542" y="1496987"/>
            <a:ext cx="300082" cy="369332"/>
          </a:xfrm>
          <a:prstGeom prst="rect">
            <a:avLst/>
          </a:prstGeom>
          <a:noFill/>
        </p:spPr>
        <p:txBody>
          <a:bodyPr wrap="none" rtlCol="0">
            <a:spAutoFit/>
          </a:bodyPr>
          <a:lstStyle/>
          <a:p>
            <a:r>
              <a:rPr lang="en-US" altLang="zh-TW" sz="1800" b="1" dirty="0" smtClean="0">
                <a:solidFill>
                  <a:srgbClr val="FF0000"/>
                </a:solidFill>
              </a:rPr>
              <a:t>5</a:t>
            </a:r>
            <a:endParaRPr lang="zh-TW" altLang="en-US" sz="1800" b="1" dirty="0">
              <a:solidFill>
                <a:srgbClr val="FF0000"/>
              </a:solidFill>
            </a:endParaRPr>
          </a:p>
        </p:txBody>
      </p:sp>
      <p:sp>
        <p:nvSpPr>
          <p:cNvPr id="9" name="文字方塊 8"/>
          <p:cNvSpPr txBox="1"/>
          <p:nvPr/>
        </p:nvSpPr>
        <p:spPr>
          <a:xfrm>
            <a:off x="6948264" y="149698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1" name="文字方塊 10"/>
          <p:cNvSpPr txBox="1"/>
          <p:nvPr/>
        </p:nvSpPr>
        <p:spPr>
          <a:xfrm>
            <a:off x="4990435" y="1088476"/>
            <a:ext cx="526106" cy="461665"/>
          </a:xfrm>
          <a:prstGeom prst="rect">
            <a:avLst/>
          </a:prstGeom>
          <a:noFill/>
        </p:spPr>
        <p:txBody>
          <a:bodyPr wrap="none" rtlCol="0">
            <a:spAutoFit/>
          </a:bodyPr>
          <a:lstStyle/>
          <a:p>
            <a:r>
              <a:rPr lang="en-US" altLang="zh-TW" dirty="0" smtClean="0"/>
              <a:t>Lx</a:t>
            </a:r>
            <a:endParaRPr lang="zh-TW" altLang="en-US" dirty="0"/>
          </a:p>
        </p:txBody>
      </p:sp>
      <p:sp>
        <p:nvSpPr>
          <p:cNvPr id="12" name="橢圓 11"/>
          <p:cNvSpPr/>
          <p:nvPr/>
        </p:nvSpPr>
        <p:spPr bwMode="auto">
          <a:xfrm>
            <a:off x="1558108" y="1414509"/>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3" name="橢圓 12"/>
          <p:cNvSpPr/>
          <p:nvPr/>
        </p:nvSpPr>
        <p:spPr bwMode="auto">
          <a:xfrm>
            <a:off x="2854252" y="1422893"/>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4" name="橢圓 13"/>
          <p:cNvSpPr/>
          <p:nvPr/>
        </p:nvSpPr>
        <p:spPr bwMode="auto">
          <a:xfrm>
            <a:off x="1579233" y="2270221"/>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5" name="橢圓 14"/>
          <p:cNvSpPr/>
          <p:nvPr/>
        </p:nvSpPr>
        <p:spPr bwMode="auto">
          <a:xfrm>
            <a:off x="2875377" y="227860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6" name="橢圓 15"/>
          <p:cNvSpPr/>
          <p:nvPr/>
        </p:nvSpPr>
        <p:spPr bwMode="auto">
          <a:xfrm>
            <a:off x="1579233" y="3134317"/>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7" name="橢圓 16"/>
          <p:cNvSpPr/>
          <p:nvPr/>
        </p:nvSpPr>
        <p:spPr bwMode="auto">
          <a:xfrm>
            <a:off x="2875377" y="314270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 name="橢圓 17"/>
          <p:cNvSpPr/>
          <p:nvPr/>
        </p:nvSpPr>
        <p:spPr bwMode="auto">
          <a:xfrm>
            <a:off x="1579233" y="4070421"/>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9" name="橢圓 18"/>
          <p:cNvSpPr/>
          <p:nvPr/>
        </p:nvSpPr>
        <p:spPr bwMode="auto">
          <a:xfrm>
            <a:off x="2875377" y="407880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0" name="橢圓 19"/>
          <p:cNvSpPr/>
          <p:nvPr/>
        </p:nvSpPr>
        <p:spPr bwMode="auto">
          <a:xfrm>
            <a:off x="1591974" y="4934517"/>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1" name="橢圓 20"/>
          <p:cNvSpPr/>
          <p:nvPr/>
        </p:nvSpPr>
        <p:spPr bwMode="auto">
          <a:xfrm>
            <a:off x="2888118" y="494290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22" name="直線接點 21"/>
          <p:cNvCxnSpPr>
            <a:stCxn id="12" idx="6"/>
            <a:endCxn id="15" idx="2"/>
          </p:cNvCxnSpPr>
          <p:nvPr/>
        </p:nvCxnSpPr>
        <p:spPr bwMode="auto">
          <a:xfrm>
            <a:off x="1846140" y="1558525"/>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a:stCxn id="14" idx="6"/>
            <a:endCxn id="17" idx="2"/>
          </p:cNvCxnSpPr>
          <p:nvPr/>
        </p:nvCxnSpPr>
        <p:spPr bwMode="auto">
          <a:xfrm>
            <a:off x="1867265" y="2414237"/>
            <a:ext cx="1008112" cy="87248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a:stCxn id="14" idx="6"/>
            <a:endCxn id="19" idx="2"/>
          </p:cNvCxnSpPr>
          <p:nvPr/>
        </p:nvCxnSpPr>
        <p:spPr bwMode="auto">
          <a:xfrm>
            <a:off x="1867265" y="2414237"/>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a:stCxn id="16" idx="6"/>
            <a:endCxn id="19" idx="2"/>
          </p:cNvCxnSpPr>
          <p:nvPr/>
        </p:nvCxnSpPr>
        <p:spPr bwMode="auto">
          <a:xfrm>
            <a:off x="1867265" y="3278333"/>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a:stCxn id="16" idx="6"/>
            <a:endCxn id="13" idx="2"/>
          </p:cNvCxnSpPr>
          <p:nvPr/>
        </p:nvCxnSpPr>
        <p:spPr bwMode="auto">
          <a:xfrm flipV="1">
            <a:off x="1867265" y="1566909"/>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a:stCxn id="18" idx="6"/>
            <a:endCxn id="19" idx="2"/>
          </p:cNvCxnSpPr>
          <p:nvPr/>
        </p:nvCxnSpPr>
        <p:spPr bwMode="auto">
          <a:xfrm>
            <a:off x="1846140" y="4197539"/>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a:stCxn id="20" idx="6"/>
            <a:endCxn id="19" idx="3"/>
          </p:cNvCxnSpPr>
          <p:nvPr/>
        </p:nvCxnSpPr>
        <p:spPr bwMode="auto">
          <a:xfrm flipV="1">
            <a:off x="1880006" y="4324656"/>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0" idx="6"/>
            <a:endCxn id="21" idx="2"/>
          </p:cNvCxnSpPr>
          <p:nvPr/>
        </p:nvCxnSpPr>
        <p:spPr bwMode="auto">
          <a:xfrm>
            <a:off x="1880006" y="5078533"/>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a:stCxn id="12" idx="6"/>
            <a:endCxn id="13" idx="2"/>
          </p:cNvCxnSpPr>
          <p:nvPr/>
        </p:nvCxnSpPr>
        <p:spPr bwMode="auto">
          <a:xfrm>
            <a:off x="1846140" y="1558525"/>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14" idx="6"/>
            <a:endCxn id="13" idx="2"/>
          </p:cNvCxnSpPr>
          <p:nvPr/>
        </p:nvCxnSpPr>
        <p:spPr bwMode="auto">
          <a:xfrm flipV="1">
            <a:off x="1867265" y="1566909"/>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字方塊 31"/>
          <p:cNvSpPr txBox="1"/>
          <p:nvPr/>
        </p:nvSpPr>
        <p:spPr>
          <a:xfrm>
            <a:off x="1827553" y="1189193"/>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33" name="文字方塊 32"/>
          <p:cNvSpPr txBox="1"/>
          <p:nvPr/>
        </p:nvSpPr>
        <p:spPr>
          <a:xfrm>
            <a:off x="1827553" y="1621241"/>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34" name="文字方塊 33"/>
          <p:cNvSpPr txBox="1"/>
          <p:nvPr/>
        </p:nvSpPr>
        <p:spPr>
          <a:xfrm>
            <a:off x="1748589" y="1990573"/>
            <a:ext cx="377026"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35" name="文字方塊 34"/>
          <p:cNvSpPr txBox="1"/>
          <p:nvPr/>
        </p:nvSpPr>
        <p:spPr>
          <a:xfrm>
            <a:off x="1905774" y="2270221"/>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36" name="文字方塊 35"/>
          <p:cNvSpPr txBox="1"/>
          <p:nvPr/>
        </p:nvSpPr>
        <p:spPr>
          <a:xfrm>
            <a:off x="1758092" y="2481145"/>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37" name="文字方塊 36"/>
          <p:cNvSpPr txBox="1"/>
          <p:nvPr/>
        </p:nvSpPr>
        <p:spPr>
          <a:xfrm>
            <a:off x="1787061" y="2850477"/>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38" name="文字方塊 37"/>
          <p:cNvSpPr txBox="1"/>
          <p:nvPr/>
        </p:nvSpPr>
        <p:spPr>
          <a:xfrm>
            <a:off x="1815082" y="3330940"/>
            <a:ext cx="377026"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39" name="文字方塊 38"/>
          <p:cNvSpPr txBox="1"/>
          <p:nvPr/>
        </p:nvSpPr>
        <p:spPr>
          <a:xfrm>
            <a:off x="1827553" y="385743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40" name="文字方塊 39"/>
          <p:cNvSpPr txBox="1"/>
          <p:nvPr/>
        </p:nvSpPr>
        <p:spPr>
          <a:xfrm>
            <a:off x="1827553" y="4701594"/>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41" name="文字方塊 40"/>
          <p:cNvSpPr txBox="1"/>
          <p:nvPr/>
        </p:nvSpPr>
        <p:spPr>
          <a:xfrm>
            <a:off x="1867265" y="5086917"/>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42" name="文字方塊 41"/>
          <p:cNvSpPr txBox="1"/>
          <p:nvPr/>
        </p:nvSpPr>
        <p:spPr>
          <a:xfrm>
            <a:off x="1250055" y="1333437"/>
            <a:ext cx="300082" cy="369332"/>
          </a:xfrm>
          <a:prstGeom prst="rect">
            <a:avLst/>
          </a:prstGeom>
          <a:noFill/>
        </p:spPr>
        <p:txBody>
          <a:bodyPr wrap="none" rtlCol="0">
            <a:spAutoFit/>
          </a:bodyPr>
          <a:lstStyle/>
          <a:p>
            <a:r>
              <a:rPr lang="en-US" altLang="zh-TW" sz="1800" b="1" dirty="0" smtClean="0">
                <a:solidFill>
                  <a:srgbClr val="FF0000"/>
                </a:solidFill>
              </a:rPr>
              <a:t>5</a:t>
            </a:r>
            <a:endParaRPr lang="zh-TW" altLang="en-US" sz="1800" b="1" dirty="0">
              <a:solidFill>
                <a:srgbClr val="FF0000"/>
              </a:solidFill>
            </a:endParaRPr>
          </a:p>
        </p:txBody>
      </p:sp>
      <p:sp>
        <p:nvSpPr>
          <p:cNvPr id="43" name="文字方塊 42"/>
          <p:cNvSpPr txBox="1"/>
          <p:nvPr/>
        </p:nvSpPr>
        <p:spPr>
          <a:xfrm>
            <a:off x="1292133" y="2175239"/>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44" name="文字方塊 43"/>
          <p:cNvSpPr txBox="1"/>
          <p:nvPr/>
        </p:nvSpPr>
        <p:spPr>
          <a:xfrm>
            <a:off x="1292133" y="3061401"/>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45" name="文字方塊 44"/>
          <p:cNvSpPr txBox="1"/>
          <p:nvPr/>
        </p:nvSpPr>
        <p:spPr>
          <a:xfrm>
            <a:off x="1319590" y="3990277"/>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46" name="文字方塊 45"/>
          <p:cNvSpPr txBox="1"/>
          <p:nvPr/>
        </p:nvSpPr>
        <p:spPr>
          <a:xfrm>
            <a:off x="1296729" y="4881964"/>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47" name="文字方塊 46"/>
          <p:cNvSpPr txBox="1"/>
          <p:nvPr/>
        </p:nvSpPr>
        <p:spPr>
          <a:xfrm>
            <a:off x="1064094" y="1045177"/>
            <a:ext cx="659155" cy="369332"/>
          </a:xfrm>
          <a:prstGeom prst="rect">
            <a:avLst/>
          </a:prstGeom>
          <a:noFill/>
        </p:spPr>
        <p:txBody>
          <a:bodyPr wrap="none" rtlCol="0">
            <a:spAutoFit/>
          </a:bodyPr>
          <a:lstStyle/>
          <a:p>
            <a:r>
              <a:rPr lang="en-US" altLang="zh-TW" sz="1800" b="1" dirty="0" smtClean="0">
                <a:solidFill>
                  <a:srgbClr val="FF0000"/>
                </a:solidFill>
              </a:rPr>
              <a:t>label</a:t>
            </a:r>
            <a:endParaRPr lang="zh-TW" altLang="en-US" sz="1800" b="1" dirty="0">
              <a:solidFill>
                <a:srgbClr val="FF0000"/>
              </a:solidFill>
            </a:endParaRPr>
          </a:p>
        </p:txBody>
      </p:sp>
      <p:sp>
        <p:nvSpPr>
          <p:cNvPr id="48" name="文字方塊 47"/>
          <p:cNvSpPr txBox="1"/>
          <p:nvPr/>
        </p:nvSpPr>
        <p:spPr>
          <a:xfrm>
            <a:off x="3173785" y="1340996"/>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49" name="文字方塊 48"/>
          <p:cNvSpPr txBox="1"/>
          <p:nvPr/>
        </p:nvSpPr>
        <p:spPr>
          <a:xfrm>
            <a:off x="3215863" y="218279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50" name="文字方塊 49"/>
          <p:cNvSpPr txBox="1"/>
          <p:nvPr/>
        </p:nvSpPr>
        <p:spPr>
          <a:xfrm>
            <a:off x="3215863" y="3068960"/>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51" name="文字方塊 50"/>
          <p:cNvSpPr txBox="1"/>
          <p:nvPr/>
        </p:nvSpPr>
        <p:spPr>
          <a:xfrm>
            <a:off x="3243320" y="3997836"/>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52" name="文字方塊 51"/>
          <p:cNvSpPr txBox="1"/>
          <p:nvPr/>
        </p:nvSpPr>
        <p:spPr>
          <a:xfrm>
            <a:off x="3220459" y="4889523"/>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53" name="文字方塊 52"/>
          <p:cNvSpPr txBox="1"/>
          <p:nvPr/>
        </p:nvSpPr>
        <p:spPr>
          <a:xfrm>
            <a:off x="2987824" y="1052736"/>
            <a:ext cx="659155" cy="369332"/>
          </a:xfrm>
          <a:prstGeom prst="rect">
            <a:avLst/>
          </a:prstGeom>
          <a:noFill/>
        </p:spPr>
        <p:txBody>
          <a:bodyPr wrap="none" rtlCol="0">
            <a:spAutoFit/>
          </a:bodyPr>
          <a:lstStyle/>
          <a:p>
            <a:r>
              <a:rPr lang="en-US" altLang="zh-TW" sz="1800" b="1" dirty="0" smtClean="0">
                <a:solidFill>
                  <a:srgbClr val="FF0000"/>
                </a:solidFill>
              </a:rPr>
              <a:t>label</a:t>
            </a:r>
            <a:endParaRPr lang="zh-TW" altLang="en-US" sz="1800" b="1" dirty="0">
              <a:solidFill>
                <a:srgbClr val="FF0000"/>
              </a:solidFill>
            </a:endParaRPr>
          </a:p>
        </p:txBody>
      </p:sp>
      <p:sp>
        <p:nvSpPr>
          <p:cNvPr id="54" name="文字方塊 53"/>
          <p:cNvSpPr txBox="1"/>
          <p:nvPr/>
        </p:nvSpPr>
        <p:spPr>
          <a:xfrm>
            <a:off x="6810273" y="1088475"/>
            <a:ext cx="526106" cy="461665"/>
          </a:xfrm>
          <a:prstGeom prst="rect">
            <a:avLst/>
          </a:prstGeom>
          <a:noFill/>
        </p:spPr>
        <p:txBody>
          <a:bodyPr wrap="none" rtlCol="0">
            <a:spAutoFit/>
          </a:bodyPr>
          <a:lstStyle/>
          <a:p>
            <a:r>
              <a:rPr lang="en-US" altLang="zh-TW" dirty="0" smtClean="0"/>
              <a:t>Ly</a:t>
            </a:r>
            <a:endParaRPr lang="zh-TW" altLang="en-US" dirty="0"/>
          </a:p>
        </p:txBody>
      </p:sp>
      <mc:AlternateContent xmlns:mc="http://schemas.openxmlformats.org/markup-compatibility/2006" xmlns:a14="http://schemas.microsoft.com/office/drawing/2010/main">
        <mc:Choice Requires="a14">
          <p:sp>
            <p:nvSpPr>
              <p:cNvPr id="56" name="文字方塊 55"/>
              <p:cNvSpPr txBox="1"/>
              <p:nvPr/>
            </p:nvSpPr>
            <p:spPr>
              <a:xfrm>
                <a:off x="4083599" y="2270221"/>
                <a:ext cx="4679486" cy="830997"/>
              </a:xfrm>
              <a:prstGeom prst="rect">
                <a:avLst/>
              </a:prstGeom>
              <a:solidFill>
                <a:srgbClr val="FFFF00"/>
              </a:solidFill>
              <a:ln>
                <a:solidFill>
                  <a:schemeClr val="bg2"/>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b="1" i="1" smtClean="0">
                          <a:latin typeface="Cambria Math"/>
                        </a:rPr>
                        <m:t>𝑷𝒓𝒐𝒑𝒆𝒓𝒕𝒚</m:t>
                      </m:r>
                      <m:r>
                        <a:rPr lang="en-US" altLang="zh-TW" b="1" i="1" smtClean="0">
                          <a:latin typeface="Cambria Math"/>
                        </a:rPr>
                        <m:t>:</m:t>
                      </m:r>
                    </m:oMath>
                  </m:oMathPara>
                </a14:m>
                <a:endParaRPr lang="en-US" altLang="zh-TW" b="1" i="1" dirty="0" smtClean="0">
                  <a:latin typeface="Cambria Math"/>
                </a:endParaRPr>
              </a:p>
              <a:p>
                <a:pPr/>
                <a14:m>
                  <m:oMathPara xmlns:m="http://schemas.openxmlformats.org/officeDocument/2006/math">
                    <m:oMathParaPr>
                      <m:jc m:val="left"/>
                    </m:oMathParaPr>
                    <m:oMath xmlns:m="http://schemas.openxmlformats.org/officeDocument/2006/math">
                      <m:r>
                        <a:rPr lang="en-US" altLang="zh-TW" b="1" i="1" smtClean="0">
                          <a:latin typeface="Cambria Math"/>
                        </a:rPr>
                        <m:t>𝑳𝒙</m:t>
                      </m:r>
                      <m:r>
                        <a:rPr lang="en-US" altLang="zh-TW" b="1" i="1" smtClean="0">
                          <a:latin typeface="Cambria Math"/>
                        </a:rPr>
                        <m:t>+</m:t>
                      </m:r>
                      <m:r>
                        <a:rPr lang="en-US" altLang="zh-TW" b="1" i="1" smtClean="0">
                          <a:latin typeface="Cambria Math"/>
                        </a:rPr>
                        <m:t>𝑳𝒚</m:t>
                      </m:r>
                      <m:r>
                        <a:rPr lang="en-US" altLang="zh-TW" b="1" i="1" smtClean="0">
                          <a:latin typeface="Cambria Math"/>
                          <a:ea typeface="Cambria Math"/>
                        </a:rPr>
                        <m:t>≥</m:t>
                      </m:r>
                      <m:r>
                        <a:rPr lang="en-US" altLang="zh-TW" b="1" i="1" smtClean="0">
                          <a:latin typeface="Cambria Math"/>
                          <a:ea typeface="Cambria Math"/>
                        </a:rPr>
                        <m:t>𝒔𝒆𝒍𝒆𝒄𝒕𝒆𝒅</m:t>
                      </m:r>
                      <m:r>
                        <a:rPr lang="en-US" altLang="zh-TW" b="1" i="1" smtClean="0">
                          <a:latin typeface="Cambria Math"/>
                          <a:ea typeface="Cambria Math"/>
                        </a:rPr>
                        <m:t>_</m:t>
                      </m:r>
                      <m:r>
                        <a:rPr lang="en-US" altLang="zh-TW" b="1" i="1" smtClean="0">
                          <a:latin typeface="Cambria Math"/>
                          <a:ea typeface="Cambria Math"/>
                        </a:rPr>
                        <m:t>𝒆𝒅𝒈𝒆</m:t>
                      </m:r>
                      <m:r>
                        <a:rPr lang="en-US" altLang="zh-TW" b="1" i="1" smtClean="0">
                          <a:latin typeface="Cambria Math"/>
                          <a:ea typeface="Cambria Math"/>
                        </a:rPr>
                        <m:t>(</m:t>
                      </m:r>
                      <m:r>
                        <a:rPr lang="en-US" altLang="zh-TW" b="1" i="1" smtClean="0">
                          <a:latin typeface="Cambria Math"/>
                          <a:ea typeface="Cambria Math"/>
                        </a:rPr>
                        <m:t>𝒙</m:t>
                      </m:r>
                      <m:r>
                        <a:rPr lang="en-US" altLang="zh-TW" b="1" i="1" smtClean="0">
                          <a:latin typeface="Cambria Math"/>
                          <a:ea typeface="Cambria Math"/>
                        </a:rPr>
                        <m:t>,</m:t>
                      </m:r>
                      <m:r>
                        <a:rPr lang="en-US" altLang="zh-TW" b="1" i="1" smtClean="0">
                          <a:latin typeface="Cambria Math"/>
                          <a:ea typeface="Cambria Math"/>
                        </a:rPr>
                        <m:t>𝒚</m:t>
                      </m:r>
                      <m:r>
                        <a:rPr lang="en-US" altLang="zh-TW" b="1" i="1" smtClean="0">
                          <a:latin typeface="Cambria Math"/>
                          <a:ea typeface="Cambria Math"/>
                        </a:rPr>
                        <m:t>)</m:t>
                      </m:r>
                    </m:oMath>
                  </m:oMathPara>
                </a14:m>
                <a:endParaRPr lang="zh-TW" altLang="en-US" b="1"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4083599" y="2270221"/>
                <a:ext cx="4679486" cy="830997"/>
              </a:xfrm>
              <a:prstGeom prst="rect">
                <a:avLst/>
              </a:prstGeom>
              <a:blipFill rotWithShape="1">
                <a:blip r:embed="rId2"/>
                <a:stretch>
                  <a:fillRect l="-909" b="-8633"/>
                </a:stretch>
              </a:blipFill>
              <a:ln>
                <a:solidFill>
                  <a:schemeClr val="bg2"/>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p:cNvSpPr txBox="1"/>
              <p:nvPr/>
            </p:nvSpPr>
            <p:spPr>
              <a:xfrm>
                <a:off x="4083599" y="3550695"/>
                <a:ext cx="4679486" cy="2677656"/>
              </a:xfrm>
              <a:prstGeom prst="rect">
                <a:avLst/>
              </a:prstGeom>
              <a:solidFill>
                <a:srgbClr val="FFFF00"/>
              </a:solidFill>
              <a:ln>
                <a:solidFill>
                  <a:schemeClr val="bg2"/>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altLang="zh-TW" b="1" i="1" smtClean="0">
                          <a:latin typeface="Cambria Math"/>
                        </a:rPr>
                        <m:t>𝑰𝒅𝒆𝒂</m:t>
                      </m:r>
                      <m:r>
                        <a:rPr lang="en-US" altLang="zh-TW" b="1" i="1" smtClean="0">
                          <a:latin typeface="Cambria Math"/>
                        </a:rPr>
                        <m:t>:</m:t>
                      </m:r>
                    </m:oMath>
                  </m:oMathPara>
                </a14:m>
                <a:endParaRPr lang="en-US" altLang="zh-TW" b="1" dirty="0" smtClean="0"/>
              </a:p>
              <a:p>
                <a:r>
                  <a:rPr lang="zh-TW" altLang="en-US" dirty="0">
                    <a:latin typeface="+mj-lt"/>
                    <a:ea typeface="標楷體" pitchFamily="65" charset="-120"/>
                  </a:rPr>
                  <a:t>想辦法</a:t>
                </a:r>
                <a:r>
                  <a:rPr lang="zh-TW" altLang="en-US" dirty="0" smtClean="0">
                    <a:latin typeface="+mj-lt"/>
                    <a:ea typeface="標楷體" pitchFamily="65" charset="-120"/>
                  </a:rPr>
                  <a:t>降低</a:t>
                </a:r>
                <a14:m>
                  <m:oMath xmlns:m="http://schemas.openxmlformats.org/officeDocument/2006/math">
                    <m:r>
                      <a:rPr lang="en-US" altLang="zh-TW" b="0" i="0" smtClean="0">
                        <a:latin typeface="Cambria Math"/>
                      </a:rPr>
                      <m:t> </m:t>
                    </m:r>
                    <m:r>
                      <a:rPr lang="en-US" altLang="zh-TW" b="1" i="1">
                        <a:latin typeface="Cambria Math"/>
                      </a:rPr>
                      <m:t>𝑳𝒙</m:t>
                    </m:r>
                    <m:r>
                      <a:rPr lang="en-US" altLang="zh-TW" b="1" i="1">
                        <a:latin typeface="Cambria Math"/>
                      </a:rPr>
                      <m:t> </m:t>
                    </m:r>
                  </m:oMath>
                </a14:m>
                <a:r>
                  <a:rPr lang="zh-TW" altLang="en-US" dirty="0" smtClean="0">
                    <a:latin typeface="+mj-lt"/>
                    <a:ea typeface="標楷體" pitchFamily="65" charset="-120"/>
                  </a:rPr>
                  <a:t>，</a:t>
                </a:r>
                <a:endParaRPr lang="en-US" altLang="zh-TW" dirty="0" smtClean="0">
                  <a:latin typeface="+mj-lt"/>
                  <a:ea typeface="標楷體" pitchFamily="65" charset="-120"/>
                </a:endParaRPr>
              </a:p>
              <a:p>
                <a:endParaRPr lang="en-US" altLang="zh-TW" dirty="0" smtClean="0">
                  <a:latin typeface="+mj-lt"/>
                  <a:ea typeface="標楷體" pitchFamily="65" charset="-120"/>
                </a:endParaRPr>
              </a:p>
              <a:p>
                <a:r>
                  <a:rPr lang="zh-TW" altLang="en-US" dirty="0" smtClean="0">
                    <a:latin typeface="+mj-lt"/>
                    <a:ea typeface="標楷體" pitchFamily="65" charset="-120"/>
                  </a:rPr>
                  <a:t>讓 </a:t>
                </a:r>
                <a:r>
                  <a:rPr lang="zh-TW" altLang="en-US" dirty="0">
                    <a:latin typeface="+mj-lt"/>
                    <a:ea typeface="標楷體" pitchFamily="65" charset="-120"/>
                  </a:rPr>
                  <a:t>∑ </a:t>
                </a:r>
                <a14:m>
                  <m:oMath xmlns:m="http://schemas.openxmlformats.org/officeDocument/2006/math">
                    <m:r>
                      <a:rPr lang="en-US" altLang="zh-TW" b="1" i="1">
                        <a:latin typeface="Cambria Math"/>
                      </a:rPr>
                      <m:t>𝑳𝒙</m:t>
                    </m:r>
                    <m:r>
                      <a:rPr lang="en-US" altLang="zh-TW" b="1" i="1">
                        <a:latin typeface="Cambria Math"/>
                      </a:rPr>
                      <m:t> </m:t>
                    </m:r>
                  </m:oMath>
                </a14:m>
                <a:r>
                  <a:rPr lang="en-US" altLang="zh-TW" dirty="0" smtClean="0">
                    <a:latin typeface="+mj-lt"/>
                    <a:ea typeface="標楷體" pitchFamily="65" charset="-120"/>
                  </a:rPr>
                  <a:t>= </a:t>
                </a:r>
                <a:r>
                  <a:rPr lang="en-US" altLang="zh-TW" dirty="0">
                    <a:latin typeface="+mj-lt"/>
                    <a:ea typeface="標楷體" pitchFamily="65" charset="-120"/>
                  </a:rPr>
                  <a:t>∑ </a:t>
                </a:r>
                <a14:m>
                  <m:oMath xmlns:m="http://schemas.openxmlformats.org/officeDocument/2006/math">
                    <m:r>
                      <a:rPr lang="en-US" altLang="zh-TW" b="1" i="1" smtClean="0">
                        <a:latin typeface="Cambria Math"/>
                        <a:ea typeface="Cambria Math"/>
                      </a:rPr>
                      <m:t>𝒔𝒆𝒍𝒆𝒄𝒕𝒆𝒅</m:t>
                    </m:r>
                    <m:r>
                      <a:rPr lang="en-US" altLang="zh-TW" b="1" i="1" smtClean="0">
                        <a:latin typeface="Cambria Math"/>
                        <a:ea typeface="Cambria Math"/>
                      </a:rPr>
                      <m:t>_</m:t>
                    </m:r>
                    <m:r>
                      <a:rPr lang="en-US" altLang="zh-TW" b="1" i="1" smtClean="0">
                        <a:latin typeface="Cambria Math"/>
                        <a:ea typeface="Cambria Math"/>
                      </a:rPr>
                      <m:t>𝒆𝒅𝒈𝒆</m:t>
                    </m:r>
                    <m:r>
                      <a:rPr lang="en-US" altLang="zh-TW" b="1" i="1">
                        <a:latin typeface="Cambria Math"/>
                        <a:ea typeface="Cambria Math"/>
                      </a:rPr>
                      <m:t>(</m:t>
                    </m:r>
                    <m:r>
                      <a:rPr lang="en-US" altLang="zh-TW" b="1" i="1">
                        <a:latin typeface="Cambria Math"/>
                        <a:ea typeface="Cambria Math"/>
                      </a:rPr>
                      <m:t>𝒙</m:t>
                    </m:r>
                    <m:r>
                      <a:rPr lang="en-US" altLang="zh-TW" b="1" i="1">
                        <a:latin typeface="Cambria Math"/>
                        <a:ea typeface="Cambria Math"/>
                      </a:rPr>
                      <m:t>,</m:t>
                    </m:r>
                    <m:r>
                      <a:rPr lang="en-US" altLang="zh-TW" b="1" i="1">
                        <a:latin typeface="Cambria Math"/>
                        <a:ea typeface="Cambria Math"/>
                      </a:rPr>
                      <m:t>𝒚</m:t>
                    </m:r>
                    <m:r>
                      <a:rPr lang="en-US" altLang="zh-TW" b="1" i="1">
                        <a:latin typeface="Cambria Math"/>
                        <a:ea typeface="Cambria Math"/>
                      </a:rPr>
                      <m:t>)</m:t>
                    </m:r>
                  </m:oMath>
                </a14:m>
                <a:endParaRPr lang="zh-TW" altLang="en-US" b="1" dirty="0"/>
              </a:p>
              <a:p>
                <a:endParaRPr lang="en-US" altLang="zh-TW" dirty="0" smtClean="0">
                  <a:latin typeface="+mj-lt"/>
                  <a:ea typeface="標楷體" pitchFamily="65" charset="-120"/>
                </a:endParaRPr>
              </a:p>
              <a:p>
                <a:r>
                  <a:rPr lang="zh-TW" altLang="en-US" dirty="0" smtClean="0">
                    <a:latin typeface="+mj-lt"/>
                    <a:ea typeface="標楷體" pitchFamily="65" charset="-120"/>
                  </a:rPr>
                  <a:t>為</a:t>
                </a:r>
                <a:r>
                  <a:rPr lang="zh-TW" altLang="en-US" dirty="0">
                    <a:latin typeface="+mj-lt"/>
                    <a:ea typeface="標楷體" pitchFamily="65" charset="-120"/>
                  </a:rPr>
                  <a:t>最大權完美二分匹配的權重。 </a:t>
                </a:r>
                <a:endParaRPr lang="en-US" altLang="zh-TW" dirty="0" smtClean="0">
                  <a:latin typeface="+mj-lt"/>
                  <a:ea typeface="標楷體" pitchFamily="65" charset="-120"/>
                </a:endParaRPr>
              </a:p>
              <a:p>
                <a:endParaRPr lang="zh-TW" altLang="en-US" b="1"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083599" y="3550695"/>
                <a:ext cx="4679486" cy="2677656"/>
              </a:xfrm>
              <a:prstGeom prst="rect">
                <a:avLst/>
              </a:prstGeom>
              <a:blipFill rotWithShape="1">
                <a:blip r:embed="rId3"/>
                <a:stretch>
                  <a:fillRect l="-1948"/>
                </a:stretch>
              </a:blipFill>
              <a:ln>
                <a:solidFill>
                  <a:schemeClr val="bg2"/>
                </a:solidFill>
              </a:ln>
            </p:spPr>
            <p:txBody>
              <a:bodyPr/>
              <a:lstStyle/>
              <a:p>
                <a:r>
                  <a:rPr lang="zh-TW" altLang="en-US">
                    <a:noFill/>
                  </a:rPr>
                  <a:t> </a:t>
                </a:r>
              </a:p>
            </p:txBody>
          </p:sp>
        </mc:Fallback>
      </mc:AlternateContent>
    </p:spTree>
    <p:extLst>
      <p:ext uri="{BB962C8B-B14F-4D97-AF65-F5344CB8AC3E}">
        <p14:creationId xmlns:p14="http://schemas.microsoft.com/office/powerpoint/2010/main" val="137539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08218" y="116632"/>
            <a:ext cx="7315200" cy="838200"/>
          </a:xfrm>
        </p:spPr>
        <p:txBody>
          <a:bodyPr/>
          <a:lstStyle/>
          <a:p>
            <a:r>
              <a:rPr lang="en-US" altLang="zh-TW" dirty="0" smtClean="0"/>
              <a:t>Maximum Weight Perfect </a:t>
            </a:r>
            <a:r>
              <a:rPr lang="en-US" altLang="zh-TW" dirty="0"/>
              <a:t>Bipartite </a:t>
            </a:r>
            <a:r>
              <a:rPr lang="en-US" altLang="zh-TW" dirty="0" smtClean="0"/>
              <a:t>Matching</a:t>
            </a:r>
            <a:r>
              <a:rPr lang="en-US" altLang="zh-TW" dirty="0"/>
              <a:t> </a:t>
            </a:r>
            <a:endParaRPr lang="zh-TW" altLang="en-US" dirty="0"/>
          </a:p>
        </p:txBody>
      </p:sp>
      <p:sp>
        <p:nvSpPr>
          <p:cNvPr id="4" name="橢圓 3"/>
          <p:cNvSpPr/>
          <p:nvPr/>
        </p:nvSpPr>
        <p:spPr bwMode="auto">
          <a:xfrm>
            <a:off x="1020186" y="1772816"/>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 name="橢圓 4"/>
          <p:cNvSpPr/>
          <p:nvPr/>
        </p:nvSpPr>
        <p:spPr bwMode="auto">
          <a:xfrm>
            <a:off x="2316330" y="178120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 name="橢圓 5"/>
          <p:cNvSpPr/>
          <p:nvPr/>
        </p:nvSpPr>
        <p:spPr bwMode="auto">
          <a:xfrm>
            <a:off x="1041311" y="2628528"/>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 name="橢圓 6"/>
          <p:cNvSpPr/>
          <p:nvPr/>
        </p:nvSpPr>
        <p:spPr bwMode="auto">
          <a:xfrm>
            <a:off x="2337455" y="263691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 name="橢圓 7"/>
          <p:cNvSpPr/>
          <p:nvPr/>
        </p:nvSpPr>
        <p:spPr bwMode="auto">
          <a:xfrm>
            <a:off x="1041311" y="3492624"/>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 name="橢圓 8"/>
          <p:cNvSpPr/>
          <p:nvPr/>
        </p:nvSpPr>
        <p:spPr bwMode="auto">
          <a:xfrm>
            <a:off x="2337455" y="350100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0" name="橢圓 9"/>
          <p:cNvSpPr/>
          <p:nvPr/>
        </p:nvSpPr>
        <p:spPr bwMode="auto">
          <a:xfrm>
            <a:off x="1041311" y="4428728"/>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 name="橢圓 10"/>
          <p:cNvSpPr/>
          <p:nvPr/>
        </p:nvSpPr>
        <p:spPr bwMode="auto">
          <a:xfrm>
            <a:off x="2337455" y="443711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2" name="橢圓 11"/>
          <p:cNvSpPr/>
          <p:nvPr/>
        </p:nvSpPr>
        <p:spPr bwMode="auto">
          <a:xfrm>
            <a:off x="1054052" y="5292824"/>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3" name="橢圓 12"/>
          <p:cNvSpPr/>
          <p:nvPr/>
        </p:nvSpPr>
        <p:spPr bwMode="auto">
          <a:xfrm>
            <a:off x="2350196" y="530120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4" name="直線接點 13"/>
          <p:cNvCxnSpPr>
            <a:stCxn id="4" idx="6"/>
            <a:endCxn id="7" idx="2"/>
          </p:cNvCxnSpPr>
          <p:nvPr/>
        </p:nvCxnSpPr>
        <p:spPr bwMode="auto">
          <a:xfrm>
            <a:off x="1308218" y="1916832"/>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a:stCxn id="6" idx="6"/>
            <a:endCxn id="9" idx="2"/>
          </p:cNvCxnSpPr>
          <p:nvPr/>
        </p:nvCxnSpPr>
        <p:spPr bwMode="auto">
          <a:xfrm>
            <a:off x="1329343" y="2772544"/>
            <a:ext cx="1008112" cy="87248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a:stCxn id="6" idx="6"/>
            <a:endCxn id="11" idx="2"/>
          </p:cNvCxnSpPr>
          <p:nvPr/>
        </p:nvCxnSpPr>
        <p:spPr bwMode="auto">
          <a:xfrm>
            <a:off x="1329343" y="2772544"/>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接點 16"/>
          <p:cNvCxnSpPr>
            <a:stCxn id="8" idx="6"/>
            <a:endCxn id="11" idx="2"/>
          </p:cNvCxnSpPr>
          <p:nvPr/>
        </p:nvCxnSpPr>
        <p:spPr bwMode="auto">
          <a:xfrm>
            <a:off x="1329343" y="3636640"/>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a:stCxn id="8" idx="6"/>
            <a:endCxn id="5" idx="2"/>
          </p:cNvCxnSpPr>
          <p:nvPr/>
        </p:nvCxnSpPr>
        <p:spPr bwMode="auto">
          <a:xfrm flipV="1">
            <a:off x="1329343" y="1925216"/>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a:stCxn id="10" idx="6"/>
            <a:endCxn id="11" idx="2"/>
          </p:cNvCxnSpPr>
          <p:nvPr/>
        </p:nvCxnSpPr>
        <p:spPr bwMode="auto">
          <a:xfrm>
            <a:off x="1308218" y="4555846"/>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a:stCxn id="12" idx="6"/>
            <a:endCxn id="11" idx="3"/>
          </p:cNvCxnSpPr>
          <p:nvPr/>
        </p:nvCxnSpPr>
        <p:spPr bwMode="auto">
          <a:xfrm flipV="1">
            <a:off x="1342084" y="4682963"/>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a:stCxn id="12" idx="6"/>
            <a:endCxn id="13" idx="2"/>
          </p:cNvCxnSpPr>
          <p:nvPr/>
        </p:nvCxnSpPr>
        <p:spPr bwMode="auto">
          <a:xfrm>
            <a:off x="1342084" y="5436840"/>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a:stCxn id="4" idx="6"/>
            <a:endCxn id="5" idx="2"/>
          </p:cNvCxnSpPr>
          <p:nvPr/>
        </p:nvCxnSpPr>
        <p:spPr bwMode="auto">
          <a:xfrm>
            <a:off x="1308218" y="1916832"/>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a:stCxn id="6" idx="6"/>
            <a:endCxn id="5" idx="2"/>
          </p:cNvCxnSpPr>
          <p:nvPr/>
        </p:nvCxnSpPr>
        <p:spPr bwMode="auto">
          <a:xfrm flipV="1">
            <a:off x="1329343" y="1925216"/>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字方塊 24"/>
          <p:cNvSpPr txBox="1"/>
          <p:nvPr/>
        </p:nvSpPr>
        <p:spPr>
          <a:xfrm>
            <a:off x="1289631" y="1547500"/>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26" name="文字方塊 25"/>
          <p:cNvSpPr txBox="1"/>
          <p:nvPr/>
        </p:nvSpPr>
        <p:spPr>
          <a:xfrm>
            <a:off x="1289631" y="1979548"/>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27" name="文字方塊 26"/>
          <p:cNvSpPr txBox="1"/>
          <p:nvPr/>
        </p:nvSpPr>
        <p:spPr>
          <a:xfrm>
            <a:off x="1210667" y="2348880"/>
            <a:ext cx="377026"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28" name="文字方塊 27"/>
          <p:cNvSpPr txBox="1"/>
          <p:nvPr/>
        </p:nvSpPr>
        <p:spPr>
          <a:xfrm>
            <a:off x="1367852" y="2628528"/>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29" name="文字方塊 28"/>
          <p:cNvSpPr txBox="1"/>
          <p:nvPr/>
        </p:nvSpPr>
        <p:spPr>
          <a:xfrm>
            <a:off x="1220170" y="2839452"/>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30" name="文字方塊 29"/>
          <p:cNvSpPr txBox="1"/>
          <p:nvPr/>
        </p:nvSpPr>
        <p:spPr>
          <a:xfrm>
            <a:off x="1249139" y="3208784"/>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31" name="文字方塊 30"/>
          <p:cNvSpPr txBox="1"/>
          <p:nvPr/>
        </p:nvSpPr>
        <p:spPr>
          <a:xfrm>
            <a:off x="1277160" y="3689247"/>
            <a:ext cx="377026"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32" name="文字方塊 31"/>
          <p:cNvSpPr txBox="1"/>
          <p:nvPr/>
        </p:nvSpPr>
        <p:spPr>
          <a:xfrm>
            <a:off x="1289631" y="4215740"/>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33" name="文字方塊 32"/>
          <p:cNvSpPr txBox="1"/>
          <p:nvPr/>
        </p:nvSpPr>
        <p:spPr>
          <a:xfrm>
            <a:off x="1289631" y="5059901"/>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34" name="文字方塊 33"/>
          <p:cNvSpPr txBox="1"/>
          <p:nvPr/>
        </p:nvSpPr>
        <p:spPr>
          <a:xfrm>
            <a:off x="1329343" y="5445224"/>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65" name="橢圓 64"/>
          <p:cNvSpPr/>
          <p:nvPr/>
        </p:nvSpPr>
        <p:spPr bwMode="auto">
          <a:xfrm>
            <a:off x="3614771" y="181301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6" name="橢圓 65"/>
          <p:cNvSpPr/>
          <p:nvPr/>
        </p:nvSpPr>
        <p:spPr bwMode="auto">
          <a:xfrm>
            <a:off x="4910915" y="182139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7" name="橢圓 66"/>
          <p:cNvSpPr/>
          <p:nvPr/>
        </p:nvSpPr>
        <p:spPr bwMode="auto">
          <a:xfrm>
            <a:off x="3635896" y="266872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8" name="橢圓 67"/>
          <p:cNvSpPr/>
          <p:nvPr/>
        </p:nvSpPr>
        <p:spPr bwMode="auto">
          <a:xfrm>
            <a:off x="4932040" y="267710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9" name="橢圓 68"/>
          <p:cNvSpPr/>
          <p:nvPr/>
        </p:nvSpPr>
        <p:spPr bwMode="auto">
          <a:xfrm>
            <a:off x="3635896" y="3532820"/>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0" name="橢圓 69"/>
          <p:cNvSpPr/>
          <p:nvPr/>
        </p:nvSpPr>
        <p:spPr bwMode="auto">
          <a:xfrm>
            <a:off x="4932040" y="354120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71" name="橢圓 70"/>
          <p:cNvSpPr/>
          <p:nvPr/>
        </p:nvSpPr>
        <p:spPr bwMode="auto">
          <a:xfrm>
            <a:off x="3635896" y="4468924"/>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2" name="橢圓 71"/>
          <p:cNvSpPr/>
          <p:nvPr/>
        </p:nvSpPr>
        <p:spPr bwMode="auto">
          <a:xfrm>
            <a:off x="4932040" y="447730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73" name="橢圓 72"/>
          <p:cNvSpPr/>
          <p:nvPr/>
        </p:nvSpPr>
        <p:spPr bwMode="auto">
          <a:xfrm>
            <a:off x="3648637" y="5333020"/>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4" name="橢圓 73"/>
          <p:cNvSpPr/>
          <p:nvPr/>
        </p:nvSpPr>
        <p:spPr bwMode="auto">
          <a:xfrm>
            <a:off x="4944781" y="534140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75" name="直線接點 74"/>
          <p:cNvCxnSpPr>
            <a:stCxn id="65" idx="6"/>
            <a:endCxn id="68" idx="2"/>
          </p:cNvCxnSpPr>
          <p:nvPr/>
        </p:nvCxnSpPr>
        <p:spPr bwMode="auto">
          <a:xfrm>
            <a:off x="3902803" y="1957028"/>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接點 75"/>
          <p:cNvCxnSpPr>
            <a:stCxn id="67" idx="6"/>
            <a:endCxn id="70" idx="2"/>
          </p:cNvCxnSpPr>
          <p:nvPr/>
        </p:nvCxnSpPr>
        <p:spPr bwMode="auto">
          <a:xfrm>
            <a:off x="3923928" y="2812740"/>
            <a:ext cx="1008112" cy="87248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接點 76"/>
          <p:cNvCxnSpPr>
            <a:stCxn id="67" idx="6"/>
            <a:endCxn id="72" idx="2"/>
          </p:cNvCxnSpPr>
          <p:nvPr/>
        </p:nvCxnSpPr>
        <p:spPr bwMode="auto">
          <a:xfrm>
            <a:off x="3923928" y="2812740"/>
            <a:ext cx="1008112" cy="18085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接點 77"/>
          <p:cNvCxnSpPr>
            <a:stCxn id="69" idx="6"/>
            <a:endCxn id="72" idx="2"/>
          </p:cNvCxnSpPr>
          <p:nvPr/>
        </p:nvCxnSpPr>
        <p:spPr bwMode="auto">
          <a:xfrm>
            <a:off x="3923928" y="3676836"/>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線接點 78"/>
          <p:cNvCxnSpPr>
            <a:stCxn id="69" idx="6"/>
            <a:endCxn id="66" idx="2"/>
          </p:cNvCxnSpPr>
          <p:nvPr/>
        </p:nvCxnSpPr>
        <p:spPr bwMode="auto">
          <a:xfrm flipV="1">
            <a:off x="3923928" y="1965412"/>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接點 79"/>
          <p:cNvCxnSpPr>
            <a:stCxn id="71" idx="6"/>
            <a:endCxn id="72" idx="2"/>
          </p:cNvCxnSpPr>
          <p:nvPr/>
        </p:nvCxnSpPr>
        <p:spPr bwMode="auto">
          <a:xfrm>
            <a:off x="3902803" y="4596042"/>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線接點 80"/>
          <p:cNvCxnSpPr>
            <a:stCxn id="73" idx="6"/>
            <a:endCxn id="72" idx="3"/>
          </p:cNvCxnSpPr>
          <p:nvPr/>
        </p:nvCxnSpPr>
        <p:spPr bwMode="auto">
          <a:xfrm flipV="1">
            <a:off x="3936669" y="4723159"/>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線接點 81"/>
          <p:cNvCxnSpPr>
            <a:stCxn id="73" idx="6"/>
            <a:endCxn id="74" idx="2"/>
          </p:cNvCxnSpPr>
          <p:nvPr/>
        </p:nvCxnSpPr>
        <p:spPr bwMode="auto">
          <a:xfrm>
            <a:off x="3936669" y="5477036"/>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線接點 82"/>
          <p:cNvCxnSpPr>
            <a:stCxn id="65" idx="6"/>
            <a:endCxn id="66" idx="2"/>
          </p:cNvCxnSpPr>
          <p:nvPr/>
        </p:nvCxnSpPr>
        <p:spPr bwMode="auto">
          <a:xfrm>
            <a:off x="3902803" y="1957028"/>
            <a:ext cx="1008112" cy="83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線接點 83"/>
          <p:cNvCxnSpPr>
            <a:stCxn id="67" idx="6"/>
            <a:endCxn id="66" idx="2"/>
          </p:cNvCxnSpPr>
          <p:nvPr/>
        </p:nvCxnSpPr>
        <p:spPr bwMode="auto">
          <a:xfrm flipV="1">
            <a:off x="3923928" y="1965412"/>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884216" y="1587696"/>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6" name="文字方塊 85"/>
          <p:cNvSpPr txBox="1"/>
          <p:nvPr/>
        </p:nvSpPr>
        <p:spPr>
          <a:xfrm>
            <a:off x="3884216" y="2019744"/>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7" name="文字方塊 86"/>
          <p:cNvSpPr txBox="1"/>
          <p:nvPr/>
        </p:nvSpPr>
        <p:spPr>
          <a:xfrm>
            <a:off x="3805252" y="2389076"/>
            <a:ext cx="377026"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8" name="文字方塊 87"/>
          <p:cNvSpPr txBox="1"/>
          <p:nvPr/>
        </p:nvSpPr>
        <p:spPr>
          <a:xfrm>
            <a:off x="3962437" y="2668724"/>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9" name="文字方塊 88"/>
          <p:cNvSpPr txBox="1"/>
          <p:nvPr/>
        </p:nvSpPr>
        <p:spPr>
          <a:xfrm>
            <a:off x="3814755" y="2879648"/>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90" name="文字方塊 89"/>
          <p:cNvSpPr txBox="1"/>
          <p:nvPr/>
        </p:nvSpPr>
        <p:spPr>
          <a:xfrm>
            <a:off x="3843724" y="3248980"/>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91" name="文字方塊 90"/>
          <p:cNvSpPr txBox="1"/>
          <p:nvPr/>
        </p:nvSpPr>
        <p:spPr>
          <a:xfrm>
            <a:off x="3871745" y="3729443"/>
            <a:ext cx="377026"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92" name="文字方塊 91"/>
          <p:cNvSpPr txBox="1"/>
          <p:nvPr/>
        </p:nvSpPr>
        <p:spPr>
          <a:xfrm>
            <a:off x="3884216" y="4255936"/>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93" name="文字方塊 92"/>
          <p:cNvSpPr txBox="1"/>
          <p:nvPr/>
        </p:nvSpPr>
        <p:spPr>
          <a:xfrm>
            <a:off x="3884216" y="5100097"/>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94" name="文字方塊 93"/>
          <p:cNvSpPr txBox="1"/>
          <p:nvPr/>
        </p:nvSpPr>
        <p:spPr>
          <a:xfrm>
            <a:off x="3923928" y="548542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95" name="文字方塊 94"/>
          <p:cNvSpPr txBox="1"/>
          <p:nvPr/>
        </p:nvSpPr>
        <p:spPr>
          <a:xfrm>
            <a:off x="3314200" y="1759858"/>
            <a:ext cx="300082" cy="369332"/>
          </a:xfrm>
          <a:prstGeom prst="rect">
            <a:avLst/>
          </a:prstGeom>
          <a:noFill/>
        </p:spPr>
        <p:txBody>
          <a:bodyPr wrap="none" rtlCol="0">
            <a:spAutoFit/>
          </a:bodyPr>
          <a:lstStyle/>
          <a:p>
            <a:r>
              <a:rPr lang="en-US" altLang="zh-TW" sz="1800" b="1" dirty="0" smtClean="0">
                <a:solidFill>
                  <a:srgbClr val="FF0000"/>
                </a:solidFill>
              </a:rPr>
              <a:t>5</a:t>
            </a:r>
            <a:endParaRPr lang="zh-TW" altLang="en-US" sz="1800" b="1" dirty="0">
              <a:solidFill>
                <a:srgbClr val="FF0000"/>
              </a:solidFill>
            </a:endParaRPr>
          </a:p>
        </p:txBody>
      </p:sp>
      <p:sp>
        <p:nvSpPr>
          <p:cNvPr id="96" name="文字方塊 95"/>
          <p:cNvSpPr txBox="1"/>
          <p:nvPr/>
        </p:nvSpPr>
        <p:spPr>
          <a:xfrm>
            <a:off x="3347864" y="2627620"/>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97" name="文字方塊 96"/>
          <p:cNvSpPr txBox="1"/>
          <p:nvPr/>
        </p:nvSpPr>
        <p:spPr>
          <a:xfrm>
            <a:off x="3347864" y="3504581"/>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98" name="文字方塊 97"/>
          <p:cNvSpPr txBox="1"/>
          <p:nvPr/>
        </p:nvSpPr>
        <p:spPr>
          <a:xfrm>
            <a:off x="3348555" y="4396008"/>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99" name="文字方塊 98"/>
          <p:cNvSpPr txBox="1"/>
          <p:nvPr/>
        </p:nvSpPr>
        <p:spPr>
          <a:xfrm>
            <a:off x="3398942" y="5291915"/>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100" name="文字方塊 99"/>
          <p:cNvSpPr txBox="1"/>
          <p:nvPr/>
        </p:nvSpPr>
        <p:spPr>
          <a:xfrm>
            <a:off x="5220072" y="1759859"/>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01" name="文字方塊 100"/>
          <p:cNvSpPr txBox="1"/>
          <p:nvPr/>
        </p:nvSpPr>
        <p:spPr>
          <a:xfrm>
            <a:off x="5253736" y="2627621"/>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02" name="文字方塊 101"/>
          <p:cNvSpPr txBox="1"/>
          <p:nvPr/>
        </p:nvSpPr>
        <p:spPr>
          <a:xfrm>
            <a:off x="5253736" y="3504582"/>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03" name="文字方塊 102"/>
          <p:cNvSpPr txBox="1"/>
          <p:nvPr/>
        </p:nvSpPr>
        <p:spPr>
          <a:xfrm>
            <a:off x="5254427" y="4396009"/>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04" name="文字方塊 103"/>
          <p:cNvSpPr txBox="1"/>
          <p:nvPr/>
        </p:nvSpPr>
        <p:spPr>
          <a:xfrm>
            <a:off x="5304814" y="5291916"/>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05" name="文字方塊 104"/>
          <p:cNvSpPr txBox="1"/>
          <p:nvPr/>
        </p:nvSpPr>
        <p:spPr>
          <a:xfrm>
            <a:off x="3095012" y="1400756"/>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06" name="文字方塊 105"/>
          <p:cNvSpPr txBox="1"/>
          <p:nvPr/>
        </p:nvSpPr>
        <p:spPr>
          <a:xfrm>
            <a:off x="5054435" y="1418419"/>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07" name="文字方塊 106"/>
          <p:cNvSpPr txBox="1"/>
          <p:nvPr/>
        </p:nvSpPr>
        <p:spPr>
          <a:xfrm>
            <a:off x="3660536" y="5862463"/>
            <a:ext cx="364202" cy="461665"/>
          </a:xfrm>
          <a:prstGeom prst="rect">
            <a:avLst/>
          </a:prstGeom>
          <a:noFill/>
        </p:spPr>
        <p:txBody>
          <a:bodyPr wrap="none" rtlCol="0">
            <a:spAutoFit/>
          </a:bodyPr>
          <a:lstStyle/>
          <a:p>
            <a:r>
              <a:rPr lang="en-US" altLang="zh-TW" b="1" dirty="0" smtClean="0">
                <a:latin typeface="Rockwell Condensed" pitchFamily="18" charset="0"/>
              </a:rPr>
              <a:t>X</a:t>
            </a:r>
            <a:endParaRPr lang="zh-TW" altLang="en-US" b="1" dirty="0">
              <a:latin typeface="Rockwell Condensed" pitchFamily="18" charset="0"/>
            </a:endParaRPr>
          </a:p>
        </p:txBody>
      </p:sp>
      <p:sp>
        <p:nvSpPr>
          <p:cNvPr id="108" name="文字方塊 107"/>
          <p:cNvSpPr txBox="1"/>
          <p:nvPr/>
        </p:nvSpPr>
        <p:spPr>
          <a:xfrm>
            <a:off x="4956604" y="5877272"/>
            <a:ext cx="360996" cy="461665"/>
          </a:xfrm>
          <a:prstGeom prst="rect">
            <a:avLst/>
          </a:prstGeom>
          <a:noFill/>
        </p:spPr>
        <p:txBody>
          <a:bodyPr wrap="none" rtlCol="0">
            <a:spAutoFit/>
          </a:bodyPr>
          <a:lstStyle/>
          <a:p>
            <a:r>
              <a:rPr lang="en-US" altLang="zh-TW" b="1" dirty="0" smtClean="0">
                <a:latin typeface="Rockwell Condensed" pitchFamily="18" charset="0"/>
              </a:rPr>
              <a:t>Y</a:t>
            </a:r>
            <a:endParaRPr lang="zh-TW" altLang="en-US" b="1" dirty="0">
              <a:latin typeface="Rockwell Condensed" pitchFamily="18" charset="0"/>
            </a:endParaRPr>
          </a:p>
        </p:txBody>
      </p:sp>
      <p:sp>
        <p:nvSpPr>
          <p:cNvPr id="109" name="橢圓 108"/>
          <p:cNvSpPr/>
          <p:nvPr/>
        </p:nvSpPr>
        <p:spPr bwMode="auto">
          <a:xfrm>
            <a:off x="6567099" y="182503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0" name="橢圓 109"/>
          <p:cNvSpPr/>
          <p:nvPr/>
        </p:nvSpPr>
        <p:spPr bwMode="auto">
          <a:xfrm>
            <a:off x="7863243" y="183341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1" name="橢圓 110"/>
          <p:cNvSpPr/>
          <p:nvPr/>
        </p:nvSpPr>
        <p:spPr bwMode="auto">
          <a:xfrm>
            <a:off x="6588224" y="268074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2" name="橢圓 111"/>
          <p:cNvSpPr/>
          <p:nvPr/>
        </p:nvSpPr>
        <p:spPr bwMode="auto">
          <a:xfrm>
            <a:off x="7884368" y="268912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3" name="橢圓 112"/>
          <p:cNvSpPr/>
          <p:nvPr/>
        </p:nvSpPr>
        <p:spPr bwMode="auto">
          <a:xfrm>
            <a:off x="6588224" y="354484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4" name="橢圓 113"/>
          <p:cNvSpPr/>
          <p:nvPr/>
        </p:nvSpPr>
        <p:spPr bwMode="auto">
          <a:xfrm>
            <a:off x="7884368" y="355322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5" name="橢圓 114"/>
          <p:cNvSpPr/>
          <p:nvPr/>
        </p:nvSpPr>
        <p:spPr bwMode="auto">
          <a:xfrm>
            <a:off x="6588224" y="4480944"/>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6" name="橢圓 115"/>
          <p:cNvSpPr/>
          <p:nvPr/>
        </p:nvSpPr>
        <p:spPr bwMode="auto">
          <a:xfrm>
            <a:off x="7884368" y="448932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7" name="橢圓 116"/>
          <p:cNvSpPr/>
          <p:nvPr/>
        </p:nvSpPr>
        <p:spPr bwMode="auto">
          <a:xfrm>
            <a:off x="6600965" y="5345040"/>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8" name="橢圓 117"/>
          <p:cNvSpPr/>
          <p:nvPr/>
        </p:nvSpPr>
        <p:spPr bwMode="auto">
          <a:xfrm>
            <a:off x="7897109" y="535342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19" name="直線接點 118"/>
          <p:cNvCxnSpPr>
            <a:stCxn id="109" idx="6"/>
            <a:endCxn id="112" idx="2"/>
          </p:cNvCxnSpPr>
          <p:nvPr/>
        </p:nvCxnSpPr>
        <p:spPr bwMode="auto">
          <a:xfrm>
            <a:off x="6855131" y="1969048"/>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接點 119"/>
          <p:cNvCxnSpPr>
            <a:stCxn id="111" idx="6"/>
            <a:endCxn id="114" idx="2"/>
          </p:cNvCxnSpPr>
          <p:nvPr/>
        </p:nvCxnSpPr>
        <p:spPr bwMode="auto">
          <a:xfrm>
            <a:off x="6876256" y="2824760"/>
            <a:ext cx="1008112" cy="87248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接點 120"/>
          <p:cNvCxnSpPr>
            <a:stCxn id="111" idx="6"/>
            <a:endCxn id="116" idx="2"/>
          </p:cNvCxnSpPr>
          <p:nvPr/>
        </p:nvCxnSpPr>
        <p:spPr bwMode="auto">
          <a:xfrm>
            <a:off x="6876256" y="2824760"/>
            <a:ext cx="1008112" cy="18085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線接點 121"/>
          <p:cNvCxnSpPr>
            <a:stCxn id="113" idx="6"/>
            <a:endCxn id="116" idx="2"/>
          </p:cNvCxnSpPr>
          <p:nvPr/>
        </p:nvCxnSpPr>
        <p:spPr bwMode="auto">
          <a:xfrm>
            <a:off x="6876256" y="3688856"/>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線接點 122"/>
          <p:cNvCxnSpPr>
            <a:stCxn id="113" idx="6"/>
            <a:endCxn id="110" idx="2"/>
          </p:cNvCxnSpPr>
          <p:nvPr/>
        </p:nvCxnSpPr>
        <p:spPr bwMode="auto">
          <a:xfrm flipV="1">
            <a:off x="6876256" y="1977432"/>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線接點 123"/>
          <p:cNvCxnSpPr>
            <a:stCxn id="115" idx="6"/>
            <a:endCxn id="116" idx="2"/>
          </p:cNvCxnSpPr>
          <p:nvPr/>
        </p:nvCxnSpPr>
        <p:spPr bwMode="auto">
          <a:xfrm>
            <a:off x="6855131" y="4608062"/>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線接點 124"/>
          <p:cNvCxnSpPr>
            <a:stCxn id="117" idx="6"/>
            <a:endCxn id="116" idx="3"/>
          </p:cNvCxnSpPr>
          <p:nvPr/>
        </p:nvCxnSpPr>
        <p:spPr bwMode="auto">
          <a:xfrm flipV="1">
            <a:off x="6888997" y="4735179"/>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接點 125"/>
          <p:cNvCxnSpPr>
            <a:stCxn id="117" idx="6"/>
            <a:endCxn id="118" idx="2"/>
          </p:cNvCxnSpPr>
          <p:nvPr/>
        </p:nvCxnSpPr>
        <p:spPr bwMode="auto">
          <a:xfrm>
            <a:off x="6888997" y="5489056"/>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直線接點 126"/>
          <p:cNvCxnSpPr>
            <a:stCxn id="109" idx="6"/>
            <a:endCxn id="110" idx="2"/>
          </p:cNvCxnSpPr>
          <p:nvPr/>
        </p:nvCxnSpPr>
        <p:spPr bwMode="auto">
          <a:xfrm>
            <a:off x="6855131" y="1969048"/>
            <a:ext cx="1008112" cy="83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線接點 127"/>
          <p:cNvCxnSpPr>
            <a:stCxn id="111" idx="6"/>
            <a:endCxn id="110" idx="2"/>
          </p:cNvCxnSpPr>
          <p:nvPr/>
        </p:nvCxnSpPr>
        <p:spPr bwMode="auto">
          <a:xfrm flipV="1">
            <a:off x="6876256" y="1977432"/>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文字方塊 128"/>
          <p:cNvSpPr txBox="1"/>
          <p:nvPr/>
        </p:nvSpPr>
        <p:spPr>
          <a:xfrm>
            <a:off x="6836544" y="1599716"/>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130" name="文字方塊 129"/>
          <p:cNvSpPr txBox="1"/>
          <p:nvPr/>
        </p:nvSpPr>
        <p:spPr>
          <a:xfrm>
            <a:off x="6836544" y="2031764"/>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1" name="文字方塊 130"/>
          <p:cNvSpPr txBox="1"/>
          <p:nvPr/>
        </p:nvSpPr>
        <p:spPr>
          <a:xfrm>
            <a:off x="6757580" y="2401096"/>
            <a:ext cx="377026"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2" name="文字方塊 131"/>
          <p:cNvSpPr txBox="1"/>
          <p:nvPr/>
        </p:nvSpPr>
        <p:spPr>
          <a:xfrm>
            <a:off x="6914765" y="2680744"/>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3" name="文字方塊 132"/>
          <p:cNvSpPr txBox="1"/>
          <p:nvPr/>
        </p:nvSpPr>
        <p:spPr>
          <a:xfrm>
            <a:off x="6767083" y="2891668"/>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4" name="文字方塊 133"/>
          <p:cNvSpPr txBox="1"/>
          <p:nvPr/>
        </p:nvSpPr>
        <p:spPr>
          <a:xfrm>
            <a:off x="6796052" y="3261000"/>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135" name="文字方塊 134"/>
          <p:cNvSpPr txBox="1"/>
          <p:nvPr/>
        </p:nvSpPr>
        <p:spPr>
          <a:xfrm>
            <a:off x="6824073" y="3741463"/>
            <a:ext cx="377026"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6" name="文字方塊 135"/>
          <p:cNvSpPr txBox="1"/>
          <p:nvPr/>
        </p:nvSpPr>
        <p:spPr>
          <a:xfrm>
            <a:off x="6836544" y="4267956"/>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7" name="文字方塊 136"/>
          <p:cNvSpPr txBox="1"/>
          <p:nvPr/>
        </p:nvSpPr>
        <p:spPr>
          <a:xfrm>
            <a:off x="6836544" y="5112117"/>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8" name="文字方塊 137"/>
          <p:cNvSpPr txBox="1"/>
          <p:nvPr/>
        </p:nvSpPr>
        <p:spPr>
          <a:xfrm>
            <a:off x="6876256" y="549744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139" name="文字方塊 138"/>
          <p:cNvSpPr txBox="1"/>
          <p:nvPr/>
        </p:nvSpPr>
        <p:spPr>
          <a:xfrm>
            <a:off x="6266528" y="1771878"/>
            <a:ext cx="300082" cy="369332"/>
          </a:xfrm>
          <a:prstGeom prst="rect">
            <a:avLst/>
          </a:prstGeom>
          <a:noFill/>
        </p:spPr>
        <p:txBody>
          <a:bodyPr wrap="none" rtlCol="0">
            <a:spAutoFit/>
          </a:bodyPr>
          <a:lstStyle/>
          <a:p>
            <a:r>
              <a:rPr lang="en-US" altLang="zh-TW" sz="1800" b="1" dirty="0" smtClean="0">
                <a:solidFill>
                  <a:srgbClr val="FF0000"/>
                </a:solidFill>
              </a:rPr>
              <a:t>5</a:t>
            </a:r>
            <a:endParaRPr lang="zh-TW" altLang="en-US" sz="1800" b="1" dirty="0">
              <a:solidFill>
                <a:srgbClr val="FF0000"/>
              </a:solidFill>
            </a:endParaRPr>
          </a:p>
        </p:txBody>
      </p:sp>
      <p:sp>
        <p:nvSpPr>
          <p:cNvPr id="140" name="文字方塊 139"/>
          <p:cNvSpPr txBox="1"/>
          <p:nvPr/>
        </p:nvSpPr>
        <p:spPr>
          <a:xfrm>
            <a:off x="6300192" y="2639640"/>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141" name="文字方塊 140"/>
          <p:cNvSpPr txBox="1"/>
          <p:nvPr/>
        </p:nvSpPr>
        <p:spPr>
          <a:xfrm>
            <a:off x="6300192" y="3516601"/>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142" name="文字方塊 141"/>
          <p:cNvSpPr txBox="1"/>
          <p:nvPr/>
        </p:nvSpPr>
        <p:spPr>
          <a:xfrm>
            <a:off x="6300883" y="4408028"/>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143" name="文字方塊 142"/>
          <p:cNvSpPr txBox="1"/>
          <p:nvPr/>
        </p:nvSpPr>
        <p:spPr>
          <a:xfrm>
            <a:off x="6351270" y="5303935"/>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144" name="文字方塊 143"/>
          <p:cNvSpPr txBox="1"/>
          <p:nvPr/>
        </p:nvSpPr>
        <p:spPr>
          <a:xfrm>
            <a:off x="8172400" y="1771879"/>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5" name="文字方塊 144"/>
          <p:cNvSpPr txBox="1"/>
          <p:nvPr/>
        </p:nvSpPr>
        <p:spPr>
          <a:xfrm>
            <a:off x="8206064" y="2639641"/>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6" name="文字方塊 145"/>
          <p:cNvSpPr txBox="1"/>
          <p:nvPr/>
        </p:nvSpPr>
        <p:spPr>
          <a:xfrm>
            <a:off x="8206064" y="3516602"/>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7" name="文字方塊 146"/>
          <p:cNvSpPr txBox="1"/>
          <p:nvPr/>
        </p:nvSpPr>
        <p:spPr>
          <a:xfrm>
            <a:off x="8206755" y="4408029"/>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8" name="文字方塊 147"/>
          <p:cNvSpPr txBox="1"/>
          <p:nvPr/>
        </p:nvSpPr>
        <p:spPr>
          <a:xfrm>
            <a:off x="8257142" y="5303936"/>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9" name="文字方塊 148"/>
          <p:cNvSpPr txBox="1"/>
          <p:nvPr/>
        </p:nvSpPr>
        <p:spPr>
          <a:xfrm>
            <a:off x="6047340" y="1412776"/>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0" name="文字方塊 149"/>
          <p:cNvSpPr txBox="1"/>
          <p:nvPr/>
        </p:nvSpPr>
        <p:spPr>
          <a:xfrm>
            <a:off x="8006763" y="1430439"/>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1" name="文字方塊 150"/>
          <p:cNvSpPr txBox="1"/>
          <p:nvPr/>
        </p:nvSpPr>
        <p:spPr>
          <a:xfrm>
            <a:off x="6612864" y="5874483"/>
            <a:ext cx="364202" cy="461665"/>
          </a:xfrm>
          <a:prstGeom prst="rect">
            <a:avLst/>
          </a:prstGeom>
          <a:noFill/>
        </p:spPr>
        <p:txBody>
          <a:bodyPr wrap="none" rtlCol="0">
            <a:spAutoFit/>
          </a:bodyPr>
          <a:lstStyle/>
          <a:p>
            <a:r>
              <a:rPr lang="en-US" altLang="zh-TW" b="1" dirty="0" smtClean="0">
                <a:latin typeface="Rockwell Condensed" pitchFamily="18" charset="0"/>
              </a:rPr>
              <a:t>X</a:t>
            </a:r>
            <a:endParaRPr lang="zh-TW" altLang="en-US" b="1" dirty="0">
              <a:latin typeface="Rockwell Condensed" pitchFamily="18" charset="0"/>
            </a:endParaRPr>
          </a:p>
        </p:txBody>
      </p:sp>
      <p:sp>
        <p:nvSpPr>
          <p:cNvPr id="152" name="文字方塊 151"/>
          <p:cNvSpPr txBox="1"/>
          <p:nvPr/>
        </p:nvSpPr>
        <p:spPr>
          <a:xfrm>
            <a:off x="7908932" y="5889292"/>
            <a:ext cx="360996" cy="461665"/>
          </a:xfrm>
          <a:prstGeom prst="rect">
            <a:avLst/>
          </a:prstGeom>
          <a:noFill/>
        </p:spPr>
        <p:txBody>
          <a:bodyPr wrap="none" rtlCol="0">
            <a:spAutoFit/>
          </a:bodyPr>
          <a:lstStyle/>
          <a:p>
            <a:r>
              <a:rPr lang="en-US" altLang="zh-TW" b="1" dirty="0" smtClean="0">
                <a:latin typeface="Rockwell Condensed" pitchFamily="18" charset="0"/>
              </a:rPr>
              <a:t>Y</a:t>
            </a:r>
            <a:endParaRPr lang="zh-TW" altLang="en-US" b="1" dirty="0">
              <a:latin typeface="Rockwell Condensed" pitchFamily="18" charset="0"/>
            </a:endParaRPr>
          </a:p>
        </p:txBody>
      </p:sp>
      <p:sp>
        <p:nvSpPr>
          <p:cNvPr id="153" name="手繪多邊形 152"/>
          <p:cNvSpPr/>
          <p:nvPr/>
        </p:nvSpPr>
        <p:spPr>
          <a:xfrm>
            <a:off x="6883202" y="1967026"/>
            <a:ext cx="999578" cy="1749841"/>
          </a:xfrm>
          <a:custGeom>
            <a:avLst/>
            <a:gdLst>
              <a:gd name="connsiteX0" fmla="*/ 84865 w 999578"/>
              <a:gd name="connsiteY0" fmla="*/ 1749841 h 1749841"/>
              <a:gd name="connsiteX1" fmla="*/ 999265 w 999578"/>
              <a:gd name="connsiteY1" fmla="*/ 175041 h 1749841"/>
              <a:gd name="connsiteX2" fmla="*/ 198 w 999578"/>
              <a:gd name="connsiteY2" fmla="*/ 124241 h 1749841"/>
              <a:gd name="connsiteX3" fmla="*/ 931531 w 999578"/>
              <a:gd name="connsiteY3" fmla="*/ 937041 h 1749841"/>
            </a:gdLst>
            <a:ahLst/>
            <a:cxnLst>
              <a:cxn ang="0">
                <a:pos x="connsiteX0" y="connsiteY0"/>
              </a:cxn>
              <a:cxn ang="0">
                <a:pos x="connsiteX1" y="connsiteY1"/>
              </a:cxn>
              <a:cxn ang="0">
                <a:pos x="connsiteX2" y="connsiteY2"/>
              </a:cxn>
              <a:cxn ang="0">
                <a:pos x="connsiteX3" y="connsiteY3"/>
              </a:cxn>
            </a:cxnLst>
            <a:rect l="l" t="t" r="r" b="b"/>
            <a:pathLst>
              <a:path w="999578" h="1749841">
                <a:moveTo>
                  <a:pt x="84865" y="1749841"/>
                </a:moveTo>
                <a:cubicBezTo>
                  <a:pt x="549120" y="1097907"/>
                  <a:pt x="1013376" y="445974"/>
                  <a:pt x="999265" y="175041"/>
                </a:cubicBezTo>
                <a:cubicBezTo>
                  <a:pt x="985154" y="-95892"/>
                  <a:pt x="11487" y="-2759"/>
                  <a:pt x="198" y="124241"/>
                </a:cubicBezTo>
                <a:cubicBezTo>
                  <a:pt x="-11091" y="251241"/>
                  <a:pt x="460220" y="594141"/>
                  <a:pt x="931531" y="937041"/>
                </a:cubicBezTo>
              </a:path>
            </a:pathLst>
          </a:custGeom>
          <a:ln w="28575">
            <a:solidFill>
              <a:srgbClr val="00B050"/>
            </a:solidFill>
            <a:prstDash val="sysDash"/>
            <a:headEnd type="none" w="med" len="med"/>
            <a:tailEnd type="arrow"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913353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08218" y="116632"/>
            <a:ext cx="7315200" cy="838200"/>
          </a:xfrm>
        </p:spPr>
        <p:txBody>
          <a:bodyPr/>
          <a:lstStyle/>
          <a:p>
            <a:r>
              <a:rPr lang="en-US" altLang="zh-TW" dirty="0" smtClean="0"/>
              <a:t>Maximum Weight Perfect </a:t>
            </a:r>
            <a:r>
              <a:rPr lang="en-US" altLang="zh-TW" dirty="0"/>
              <a:t>Bipartite </a:t>
            </a:r>
            <a:r>
              <a:rPr lang="en-US" altLang="zh-TW" dirty="0" smtClean="0"/>
              <a:t>Matching</a:t>
            </a:r>
            <a:r>
              <a:rPr lang="en-US" altLang="zh-TW" dirty="0"/>
              <a:t> </a:t>
            </a:r>
            <a:endParaRPr lang="zh-TW" altLang="en-US" dirty="0"/>
          </a:p>
        </p:txBody>
      </p:sp>
      <p:sp>
        <p:nvSpPr>
          <p:cNvPr id="109" name="橢圓 108"/>
          <p:cNvSpPr/>
          <p:nvPr/>
        </p:nvSpPr>
        <p:spPr bwMode="auto">
          <a:xfrm>
            <a:off x="1131319" y="190711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0" name="橢圓 109"/>
          <p:cNvSpPr/>
          <p:nvPr/>
        </p:nvSpPr>
        <p:spPr bwMode="auto">
          <a:xfrm>
            <a:off x="2427463" y="191550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1" name="橢圓 110"/>
          <p:cNvSpPr/>
          <p:nvPr/>
        </p:nvSpPr>
        <p:spPr bwMode="auto">
          <a:xfrm>
            <a:off x="1152444" y="276283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2" name="橢圓 111"/>
          <p:cNvSpPr/>
          <p:nvPr/>
        </p:nvSpPr>
        <p:spPr bwMode="auto">
          <a:xfrm>
            <a:off x="2448588" y="27712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3" name="橢圓 112"/>
          <p:cNvSpPr/>
          <p:nvPr/>
        </p:nvSpPr>
        <p:spPr bwMode="auto">
          <a:xfrm>
            <a:off x="1152444" y="362692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4" name="橢圓 113"/>
          <p:cNvSpPr/>
          <p:nvPr/>
        </p:nvSpPr>
        <p:spPr bwMode="auto">
          <a:xfrm>
            <a:off x="2448588" y="36353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5" name="橢圓 114"/>
          <p:cNvSpPr/>
          <p:nvPr/>
        </p:nvSpPr>
        <p:spPr bwMode="auto">
          <a:xfrm>
            <a:off x="1152444" y="4563030"/>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6" name="橢圓 115"/>
          <p:cNvSpPr/>
          <p:nvPr/>
        </p:nvSpPr>
        <p:spPr bwMode="auto">
          <a:xfrm>
            <a:off x="2448588" y="45714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7" name="橢圓 116"/>
          <p:cNvSpPr/>
          <p:nvPr/>
        </p:nvSpPr>
        <p:spPr bwMode="auto">
          <a:xfrm>
            <a:off x="1165185" y="5427126"/>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8" name="橢圓 117"/>
          <p:cNvSpPr/>
          <p:nvPr/>
        </p:nvSpPr>
        <p:spPr bwMode="auto">
          <a:xfrm>
            <a:off x="2461329" y="54355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19" name="直線接點 118"/>
          <p:cNvCxnSpPr>
            <a:stCxn id="109" idx="6"/>
            <a:endCxn id="112" idx="2"/>
          </p:cNvCxnSpPr>
          <p:nvPr/>
        </p:nvCxnSpPr>
        <p:spPr bwMode="auto">
          <a:xfrm>
            <a:off x="1419351" y="2051134"/>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接點 119"/>
          <p:cNvCxnSpPr>
            <a:stCxn id="111" idx="6"/>
            <a:endCxn id="114" idx="2"/>
          </p:cNvCxnSpPr>
          <p:nvPr/>
        </p:nvCxnSpPr>
        <p:spPr bwMode="auto">
          <a:xfrm>
            <a:off x="1440476" y="2906846"/>
            <a:ext cx="1008112" cy="87248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接點 120"/>
          <p:cNvCxnSpPr>
            <a:stCxn id="111" idx="6"/>
            <a:endCxn id="116" idx="2"/>
          </p:cNvCxnSpPr>
          <p:nvPr/>
        </p:nvCxnSpPr>
        <p:spPr bwMode="auto">
          <a:xfrm>
            <a:off x="1440476" y="2906846"/>
            <a:ext cx="1008112" cy="18085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線接點 121"/>
          <p:cNvCxnSpPr>
            <a:stCxn id="113" idx="6"/>
            <a:endCxn id="116" idx="2"/>
          </p:cNvCxnSpPr>
          <p:nvPr/>
        </p:nvCxnSpPr>
        <p:spPr bwMode="auto">
          <a:xfrm>
            <a:off x="1440476" y="3770942"/>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線接點 122"/>
          <p:cNvCxnSpPr>
            <a:stCxn id="113" idx="6"/>
            <a:endCxn id="110" idx="2"/>
          </p:cNvCxnSpPr>
          <p:nvPr/>
        </p:nvCxnSpPr>
        <p:spPr bwMode="auto">
          <a:xfrm flipV="1">
            <a:off x="1440476" y="2059518"/>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線接點 123"/>
          <p:cNvCxnSpPr>
            <a:stCxn id="115" idx="6"/>
            <a:endCxn id="116" idx="2"/>
          </p:cNvCxnSpPr>
          <p:nvPr/>
        </p:nvCxnSpPr>
        <p:spPr bwMode="auto">
          <a:xfrm>
            <a:off x="1419351" y="4690148"/>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線接點 124"/>
          <p:cNvCxnSpPr>
            <a:stCxn id="117" idx="6"/>
            <a:endCxn id="116" idx="3"/>
          </p:cNvCxnSpPr>
          <p:nvPr/>
        </p:nvCxnSpPr>
        <p:spPr bwMode="auto">
          <a:xfrm flipV="1">
            <a:off x="1453217" y="4817265"/>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接點 125"/>
          <p:cNvCxnSpPr>
            <a:stCxn id="117" idx="6"/>
            <a:endCxn id="118" idx="2"/>
          </p:cNvCxnSpPr>
          <p:nvPr/>
        </p:nvCxnSpPr>
        <p:spPr bwMode="auto">
          <a:xfrm>
            <a:off x="1453217" y="5571142"/>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直線接點 126"/>
          <p:cNvCxnSpPr>
            <a:stCxn id="109" idx="6"/>
            <a:endCxn id="110" idx="2"/>
          </p:cNvCxnSpPr>
          <p:nvPr/>
        </p:nvCxnSpPr>
        <p:spPr bwMode="auto">
          <a:xfrm>
            <a:off x="1419351" y="2051134"/>
            <a:ext cx="1008112" cy="83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線接點 127"/>
          <p:cNvCxnSpPr>
            <a:stCxn id="111" idx="6"/>
            <a:endCxn id="110" idx="2"/>
          </p:cNvCxnSpPr>
          <p:nvPr/>
        </p:nvCxnSpPr>
        <p:spPr bwMode="auto">
          <a:xfrm flipV="1">
            <a:off x="1440476" y="2059518"/>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文字方塊 128"/>
          <p:cNvSpPr txBox="1"/>
          <p:nvPr/>
        </p:nvSpPr>
        <p:spPr>
          <a:xfrm>
            <a:off x="1400764" y="1681802"/>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130" name="文字方塊 129"/>
          <p:cNvSpPr txBox="1"/>
          <p:nvPr/>
        </p:nvSpPr>
        <p:spPr>
          <a:xfrm>
            <a:off x="1400764" y="2113850"/>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1" name="文字方塊 130"/>
          <p:cNvSpPr txBox="1"/>
          <p:nvPr/>
        </p:nvSpPr>
        <p:spPr>
          <a:xfrm>
            <a:off x="1321800" y="2483182"/>
            <a:ext cx="377026"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2" name="文字方塊 131"/>
          <p:cNvSpPr txBox="1"/>
          <p:nvPr/>
        </p:nvSpPr>
        <p:spPr>
          <a:xfrm>
            <a:off x="1478985" y="2762830"/>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3" name="文字方塊 132"/>
          <p:cNvSpPr txBox="1"/>
          <p:nvPr/>
        </p:nvSpPr>
        <p:spPr>
          <a:xfrm>
            <a:off x="1331303" y="2973754"/>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4" name="文字方塊 133"/>
          <p:cNvSpPr txBox="1"/>
          <p:nvPr/>
        </p:nvSpPr>
        <p:spPr>
          <a:xfrm>
            <a:off x="1360272" y="3343086"/>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135" name="文字方塊 134"/>
          <p:cNvSpPr txBox="1"/>
          <p:nvPr/>
        </p:nvSpPr>
        <p:spPr>
          <a:xfrm>
            <a:off x="1388293" y="3823549"/>
            <a:ext cx="377026"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6" name="文字方塊 135"/>
          <p:cNvSpPr txBox="1"/>
          <p:nvPr/>
        </p:nvSpPr>
        <p:spPr>
          <a:xfrm>
            <a:off x="1400764" y="4350042"/>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7" name="文字方塊 136"/>
          <p:cNvSpPr txBox="1"/>
          <p:nvPr/>
        </p:nvSpPr>
        <p:spPr>
          <a:xfrm>
            <a:off x="1400764" y="5194203"/>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8" name="文字方塊 137"/>
          <p:cNvSpPr txBox="1"/>
          <p:nvPr/>
        </p:nvSpPr>
        <p:spPr>
          <a:xfrm>
            <a:off x="1440476" y="5579526"/>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139" name="文字方塊 138"/>
          <p:cNvSpPr txBox="1"/>
          <p:nvPr/>
        </p:nvSpPr>
        <p:spPr>
          <a:xfrm>
            <a:off x="830748" y="1853964"/>
            <a:ext cx="300082" cy="369332"/>
          </a:xfrm>
          <a:prstGeom prst="rect">
            <a:avLst/>
          </a:prstGeom>
          <a:noFill/>
        </p:spPr>
        <p:txBody>
          <a:bodyPr wrap="none" rtlCol="0">
            <a:spAutoFit/>
          </a:bodyPr>
          <a:lstStyle/>
          <a:p>
            <a:r>
              <a:rPr lang="en-US" altLang="zh-TW" sz="1800" b="1" dirty="0" smtClean="0">
                <a:solidFill>
                  <a:srgbClr val="FF0000"/>
                </a:solidFill>
              </a:rPr>
              <a:t>5</a:t>
            </a:r>
            <a:endParaRPr lang="zh-TW" altLang="en-US" sz="1800" b="1" dirty="0">
              <a:solidFill>
                <a:srgbClr val="FF0000"/>
              </a:solidFill>
            </a:endParaRPr>
          </a:p>
        </p:txBody>
      </p:sp>
      <p:sp>
        <p:nvSpPr>
          <p:cNvPr id="140" name="文字方塊 139"/>
          <p:cNvSpPr txBox="1"/>
          <p:nvPr/>
        </p:nvSpPr>
        <p:spPr>
          <a:xfrm>
            <a:off x="864412" y="2721726"/>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141" name="文字方塊 140"/>
          <p:cNvSpPr txBox="1"/>
          <p:nvPr/>
        </p:nvSpPr>
        <p:spPr>
          <a:xfrm>
            <a:off x="864412" y="3598687"/>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142" name="文字方塊 141"/>
          <p:cNvSpPr txBox="1"/>
          <p:nvPr/>
        </p:nvSpPr>
        <p:spPr>
          <a:xfrm>
            <a:off x="865103" y="4490114"/>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143" name="文字方塊 142"/>
          <p:cNvSpPr txBox="1"/>
          <p:nvPr/>
        </p:nvSpPr>
        <p:spPr>
          <a:xfrm>
            <a:off x="915490" y="5386021"/>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144" name="文字方塊 143"/>
          <p:cNvSpPr txBox="1"/>
          <p:nvPr/>
        </p:nvSpPr>
        <p:spPr>
          <a:xfrm>
            <a:off x="2736620" y="1853965"/>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5" name="文字方塊 144"/>
          <p:cNvSpPr txBox="1"/>
          <p:nvPr/>
        </p:nvSpPr>
        <p:spPr>
          <a:xfrm>
            <a:off x="2770284" y="2721727"/>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6" name="文字方塊 145"/>
          <p:cNvSpPr txBox="1"/>
          <p:nvPr/>
        </p:nvSpPr>
        <p:spPr>
          <a:xfrm>
            <a:off x="2770284" y="359868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7" name="文字方塊 146"/>
          <p:cNvSpPr txBox="1"/>
          <p:nvPr/>
        </p:nvSpPr>
        <p:spPr>
          <a:xfrm>
            <a:off x="2770975" y="4490115"/>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8" name="文字方塊 147"/>
          <p:cNvSpPr txBox="1"/>
          <p:nvPr/>
        </p:nvSpPr>
        <p:spPr>
          <a:xfrm>
            <a:off x="2821362" y="5386022"/>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9" name="文字方塊 148"/>
          <p:cNvSpPr txBox="1"/>
          <p:nvPr/>
        </p:nvSpPr>
        <p:spPr>
          <a:xfrm>
            <a:off x="611560" y="1494862"/>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0" name="文字方塊 149"/>
          <p:cNvSpPr txBox="1"/>
          <p:nvPr/>
        </p:nvSpPr>
        <p:spPr>
          <a:xfrm>
            <a:off x="2570983" y="1512525"/>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1" name="文字方塊 150"/>
          <p:cNvSpPr txBox="1"/>
          <p:nvPr/>
        </p:nvSpPr>
        <p:spPr>
          <a:xfrm>
            <a:off x="1177084" y="5956569"/>
            <a:ext cx="364202" cy="461665"/>
          </a:xfrm>
          <a:prstGeom prst="rect">
            <a:avLst/>
          </a:prstGeom>
          <a:noFill/>
        </p:spPr>
        <p:txBody>
          <a:bodyPr wrap="none" rtlCol="0">
            <a:spAutoFit/>
          </a:bodyPr>
          <a:lstStyle/>
          <a:p>
            <a:r>
              <a:rPr lang="en-US" altLang="zh-TW" b="1" dirty="0" smtClean="0">
                <a:latin typeface="Rockwell Condensed" pitchFamily="18" charset="0"/>
              </a:rPr>
              <a:t>X</a:t>
            </a:r>
            <a:endParaRPr lang="zh-TW" altLang="en-US" b="1" dirty="0">
              <a:latin typeface="Rockwell Condensed" pitchFamily="18" charset="0"/>
            </a:endParaRPr>
          </a:p>
        </p:txBody>
      </p:sp>
      <p:sp>
        <p:nvSpPr>
          <p:cNvPr id="152" name="文字方塊 151"/>
          <p:cNvSpPr txBox="1"/>
          <p:nvPr/>
        </p:nvSpPr>
        <p:spPr>
          <a:xfrm>
            <a:off x="2473152" y="5971378"/>
            <a:ext cx="360996" cy="461665"/>
          </a:xfrm>
          <a:prstGeom prst="rect">
            <a:avLst/>
          </a:prstGeom>
          <a:noFill/>
        </p:spPr>
        <p:txBody>
          <a:bodyPr wrap="none" rtlCol="0">
            <a:spAutoFit/>
          </a:bodyPr>
          <a:lstStyle/>
          <a:p>
            <a:r>
              <a:rPr lang="en-US" altLang="zh-TW" b="1" dirty="0" smtClean="0">
                <a:latin typeface="Rockwell Condensed" pitchFamily="18" charset="0"/>
              </a:rPr>
              <a:t>Y</a:t>
            </a:r>
            <a:endParaRPr lang="zh-TW" altLang="en-US" b="1" dirty="0">
              <a:latin typeface="Rockwell Condensed" pitchFamily="18" charset="0"/>
            </a:endParaRPr>
          </a:p>
        </p:txBody>
      </p:sp>
      <p:sp>
        <p:nvSpPr>
          <p:cNvPr id="153" name="手繪多邊形 152"/>
          <p:cNvSpPr/>
          <p:nvPr/>
        </p:nvSpPr>
        <p:spPr>
          <a:xfrm>
            <a:off x="1447422" y="2049112"/>
            <a:ext cx="999578" cy="1749841"/>
          </a:xfrm>
          <a:custGeom>
            <a:avLst/>
            <a:gdLst>
              <a:gd name="connsiteX0" fmla="*/ 84865 w 999578"/>
              <a:gd name="connsiteY0" fmla="*/ 1749841 h 1749841"/>
              <a:gd name="connsiteX1" fmla="*/ 999265 w 999578"/>
              <a:gd name="connsiteY1" fmla="*/ 175041 h 1749841"/>
              <a:gd name="connsiteX2" fmla="*/ 198 w 999578"/>
              <a:gd name="connsiteY2" fmla="*/ 124241 h 1749841"/>
              <a:gd name="connsiteX3" fmla="*/ 931531 w 999578"/>
              <a:gd name="connsiteY3" fmla="*/ 937041 h 1749841"/>
            </a:gdLst>
            <a:ahLst/>
            <a:cxnLst>
              <a:cxn ang="0">
                <a:pos x="connsiteX0" y="connsiteY0"/>
              </a:cxn>
              <a:cxn ang="0">
                <a:pos x="connsiteX1" y="connsiteY1"/>
              </a:cxn>
              <a:cxn ang="0">
                <a:pos x="connsiteX2" y="connsiteY2"/>
              </a:cxn>
              <a:cxn ang="0">
                <a:pos x="connsiteX3" y="connsiteY3"/>
              </a:cxn>
            </a:cxnLst>
            <a:rect l="l" t="t" r="r" b="b"/>
            <a:pathLst>
              <a:path w="999578" h="1749841">
                <a:moveTo>
                  <a:pt x="84865" y="1749841"/>
                </a:moveTo>
                <a:cubicBezTo>
                  <a:pt x="549120" y="1097907"/>
                  <a:pt x="1013376" y="445974"/>
                  <a:pt x="999265" y="175041"/>
                </a:cubicBezTo>
                <a:cubicBezTo>
                  <a:pt x="985154" y="-95892"/>
                  <a:pt x="11487" y="-2759"/>
                  <a:pt x="198" y="124241"/>
                </a:cubicBezTo>
                <a:cubicBezTo>
                  <a:pt x="-11091" y="251241"/>
                  <a:pt x="460220" y="594141"/>
                  <a:pt x="931531" y="937041"/>
                </a:cubicBezTo>
              </a:path>
            </a:pathLst>
          </a:custGeom>
          <a:ln w="28575">
            <a:solidFill>
              <a:srgbClr val="00B050"/>
            </a:solidFill>
            <a:prstDash val="sysDash"/>
            <a:headEnd type="none" w="med" len="med"/>
            <a:tailEnd type="arrow"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80" name="橢圓 179"/>
          <p:cNvSpPr/>
          <p:nvPr/>
        </p:nvSpPr>
        <p:spPr bwMode="auto">
          <a:xfrm>
            <a:off x="5498599" y="1872407"/>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1" name="橢圓 180"/>
          <p:cNvSpPr/>
          <p:nvPr/>
        </p:nvSpPr>
        <p:spPr bwMode="auto">
          <a:xfrm>
            <a:off x="4768145" y="1874183"/>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3" name="橢圓 182"/>
          <p:cNvSpPr/>
          <p:nvPr/>
        </p:nvSpPr>
        <p:spPr bwMode="auto">
          <a:xfrm>
            <a:off x="6516216" y="185396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4" name="橢圓 183"/>
          <p:cNvSpPr/>
          <p:nvPr/>
        </p:nvSpPr>
        <p:spPr bwMode="auto">
          <a:xfrm>
            <a:off x="4145977" y="1874183"/>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86" name="直線接點 185"/>
          <p:cNvCxnSpPr>
            <a:stCxn id="180" idx="6"/>
            <a:endCxn id="183" idx="2"/>
          </p:cNvCxnSpPr>
          <p:nvPr/>
        </p:nvCxnSpPr>
        <p:spPr bwMode="auto">
          <a:xfrm flipV="1">
            <a:off x="5786631" y="1997981"/>
            <a:ext cx="729585" cy="18442"/>
          </a:xfrm>
          <a:prstGeom prst="line">
            <a:avLst/>
          </a:prstGeom>
          <a:solidFill>
            <a:schemeClr val="accent1"/>
          </a:solidFill>
          <a:ln w="28575" cap="flat" cmpd="sng" algn="ctr">
            <a:solidFill>
              <a:schemeClr val="tx1"/>
            </a:solidFill>
            <a:prstDash val="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 name="直線接點 187"/>
          <p:cNvCxnSpPr>
            <a:stCxn id="184" idx="6"/>
            <a:endCxn id="181" idx="2"/>
          </p:cNvCxnSpPr>
          <p:nvPr/>
        </p:nvCxnSpPr>
        <p:spPr bwMode="auto">
          <a:xfrm>
            <a:off x="4434009" y="2018199"/>
            <a:ext cx="334136" cy="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直線接點 188"/>
          <p:cNvCxnSpPr>
            <a:stCxn id="180" idx="2"/>
            <a:endCxn id="181" idx="6"/>
          </p:cNvCxnSpPr>
          <p:nvPr/>
        </p:nvCxnSpPr>
        <p:spPr bwMode="auto">
          <a:xfrm flipH="1">
            <a:off x="5056177" y="2016423"/>
            <a:ext cx="442422" cy="177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 name="文字方塊 195"/>
          <p:cNvSpPr txBox="1"/>
          <p:nvPr/>
        </p:nvSpPr>
        <p:spPr>
          <a:xfrm>
            <a:off x="4089069" y="1528068"/>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206" name="文字方塊 205"/>
          <p:cNvSpPr txBox="1"/>
          <p:nvPr/>
        </p:nvSpPr>
        <p:spPr>
          <a:xfrm>
            <a:off x="4406085" y="1712734"/>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207" name="文字方塊 206"/>
          <p:cNvSpPr txBox="1"/>
          <p:nvPr/>
        </p:nvSpPr>
        <p:spPr>
          <a:xfrm>
            <a:off x="4768145" y="152806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08" name="文字方塊 207"/>
          <p:cNvSpPr txBox="1"/>
          <p:nvPr/>
        </p:nvSpPr>
        <p:spPr>
          <a:xfrm>
            <a:off x="5498599" y="1546170"/>
            <a:ext cx="300082" cy="369332"/>
          </a:xfrm>
          <a:prstGeom prst="rect">
            <a:avLst/>
          </a:prstGeom>
          <a:noFill/>
        </p:spPr>
        <p:txBody>
          <a:bodyPr wrap="none" rtlCol="0">
            <a:spAutoFit/>
          </a:bodyPr>
          <a:lstStyle/>
          <a:p>
            <a:r>
              <a:rPr lang="en-US" altLang="zh-TW" sz="1800" b="1" dirty="0" smtClean="0">
                <a:solidFill>
                  <a:srgbClr val="FF0000"/>
                </a:solidFill>
              </a:rPr>
              <a:t>5</a:t>
            </a:r>
            <a:endParaRPr lang="zh-TW" altLang="en-US" sz="1800" b="1" dirty="0">
              <a:solidFill>
                <a:srgbClr val="FF0000"/>
              </a:solidFill>
            </a:endParaRPr>
          </a:p>
        </p:txBody>
      </p:sp>
      <p:sp>
        <p:nvSpPr>
          <p:cNvPr id="209" name="文字方塊 208"/>
          <p:cNvSpPr txBox="1"/>
          <p:nvPr/>
        </p:nvSpPr>
        <p:spPr>
          <a:xfrm>
            <a:off x="5048454" y="166413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210" name="文字方塊 209"/>
          <p:cNvSpPr txBox="1"/>
          <p:nvPr/>
        </p:nvSpPr>
        <p:spPr>
          <a:xfrm>
            <a:off x="6510191" y="1518845"/>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11" name="文字方塊 210"/>
          <p:cNvSpPr txBox="1"/>
          <p:nvPr/>
        </p:nvSpPr>
        <p:spPr>
          <a:xfrm>
            <a:off x="5724128" y="1690186"/>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47" name="手繪多邊形 46"/>
          <p:cNvSpPr/>
          <p:nvPr/>
        </p:nvSpPr>
        <p:spPr>
          <a:xfrm>
            <a:off x="1439333" y="2964753"/>
            <a:ext cx="1097395" cy="1745302"/>
          </a:xfrm>
          <a:custGeom>
            <a:avLst/>
            <a:gdLst>
              <a:gd name="connsiteX0" fmla="*/ 0 w 1097395"/>
              <a:gd name="connsiteY0" fmla="*/ 938380 h 1745302"/>
              <a:gd name="connsiteX1" fmla="*/ 821267 w 1097395"/>
              <a:gd name="connsiteY1" fmla="*/ 1683447 h 1745302"/>
              <a:gd name="connsiteX2" fmla="*/ 1066800 w 1097395"/>
              <a:gd name="connsiteY2" fmla="*/ 1531047 h 1745302"/>
              <a:gd name="connsiteX3" fmla="*/ 211667 w 1097395"/>
              <a:gd name="connsiteY3" fmla="*/ 167914 h 1745302"/>
              <a:gd name="connsiteX4" fmla="*/ 347134 w 1097395"/>
              <a:gd name="connsiteY4" fmla="*/ 74780 h 1745302"/>
              <a:gd name="connsiteX5" fmla="*/ 1049867 w 1097395"/>
              <a:gd name="connsiteY5" fmla="*/ 650514 h 174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395" h="1745302">
                <a:moveTo>
                  <a:pt x="0" y="938380"/>
                </a:moveTo>
                <a:cubicBezTo>
                  <a:pt x="321733" y="1261524"/>
                  <a:pt x="643467" y="1584669"/>
                  <a:pt x="821267" y="1683447"/>
                </a:cubicBezTo>
                <a:cubicBezTo>
                  <a:pt x="999067" y="1782225"/>
                  <a:pt x="1168400" y="1783636"/>
                  <a:pt x="1066800" y="1531047"/>
                </a:cubicBezTo>
                <a:cubicBezTo>
                  <a:pt x="965200" y="1278458"/>
                  <a:pt x="331611" y="410625"/>
                  <a:pt x="211667" y="167914"/>
                </a:cubicBezTo>
                <a:cubicBezTo>
                  <a:pt x="91723" y="-74797"/>
                  <a:pt x="207434" y="-5653"/>
                  <a:pt x="347134" y="74780"/>
                </a:cubicBezTo>
                <a:cubicBezTo>
                  <a:pt x="486834" y="155213"/>
                  <a:pt x="768350" y="402863"/>
                  <a:pt x="1049867" y="650514"/>
                </a:cubicBezTo>
              </a:path>
            </a:pathLst>
          </a:custGeom>
          <a:ln w="28575">
            <a:solidFill>
              <a:srgbClr val="7030A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12" name="橢圓 211"/>
          <p:cNvSpPr/>
          <p:nvPr/>
        </p:nvSpPr>
        <p:spPr bwMode="auto">
          <a:xfrm>
            <a:off x="5556086" y="311105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smtClean="0"/>
              <a:t>2</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13" name="橢圓 212"/>
          <p:cNvSpPr/>
          <p:nvPr/>
        </p:nvSpPr>
        <p:spPr bwMode="auto">
          <a:xfrm>
            <a:off x="4825632" y="311283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14" name="橢圓 213"/>
          <p:cNvSpPr/>
          <p:nvPr/>
        </p:nvSpPr>
        <p:spPr bwMode="auto">
          <a:xfrm>
            <a:off x="6573703" y="309261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216" name="直線接點 215"/>
          <p:cNvCxnSpPr>
            <a:stCxn id="212" idx="6"/>
            <a:endCxn id="214" idx="2"/>
          </p:cNvCxnSpPr>
          <p:nvPr/>
        </p:nvCxnSpPr>
        <p:spPr bwMode="auto">
          <a:xfrm flipV="1">
            <a:off x="5844118" y="3236632"/>
            <a:ext cx="729585" cy="18442"/>
          </a:xfrm>
          <a:prstGeom prst="line">
            <a:avLst/>
          </a:prstGeom>
          <a:solidFill>
            <a:schemeClr val="accent1"/>
          </a:solidFill>
          <a:ln w="28575" cap="flat" cmpd="sng" algn="ctr">
            <a:solidFill>
              <a:schemeClr val="tx1"/>
            </a:solidFill>
            <a:prstDash val="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直線接點 216"/>
          <p:cNvCxnSpPr>
            <a:stCxn id="184" idx="5"/>
            <a:endCxn id="213" idx="2"/>
          </p:cNvCxnSpPr>
          <p:nvPr/>
        </p:nvCxnSpPr>
        <p:spPr bwMode="auto">
          <a:xfrm>
            <a:off x="4391828" y="2120034"/>
            <a:ext cx="433804" cy="113681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直線接點 217"/>
          <p:cNvCxnSpPr>
            <a:stCxn id="212" idx="2"/>
            <a:endCxn id="213" idx="6"/>
          </p:cNvCxnSpPr>
          <p:nvPr/>
        </p:nvCxnSpPr>
        <p:spPr bwMode="auto">
          <a:xfrm flipH="1">
            <a:off x="5113664" y="3255074"/>
            <a:ext cx="442422" cy="177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 name="文字方塊 219"/>
          <p:cNvSpPr txBox="1"/>
          <p:nvPr/>
        </p:nvSpPr>
        <p:spPr>
          <a:xfrm>
            <a:off x="4145977" y="2195150"/>
            <a:ext cx="377026"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221" name="文字方塊 220"/>
          <p:cNvSpPr txBox="1"/>
          <p:nvPr/>
        </p:nvSpPr>
        <p:spPr>
          <a:xfrm>
            <a:off x="4825632" y="2766719"/>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22" name="文字方塊 221"/>
          <p:cNvSpPr txBox="1"/>
          <p:nvPr/>
        </p:nvSpPr>
        <p:spPr>
          <a:xfrm>
            <a:off x="5556086" y="2784821"/>
            <a:ext cx="300082" cy="369332"/>
          </a:xfrm>
          <a:prstGeom prst="rect">
            <a:avLst/>
          </a:prstGeom>
          <a:noFill/>
        </p:spPr>
        <p:txBody>
          <a:bodyPr wrap="none" rtlCol="0">
            <a:spAutoFit/>
          </a:bodyPr>
          <a:lstStyle/>
          <a:p>
            <a:r>
              <a:rPr lang="en-US" altLang="zh-TW" sz="1800" b="1" dirty="0" smtClean="0">
                <a:solidFill>
                  <a:srgbClr val="FF0000"/>
                </a:solidFill>
              </a:rPr>
              <a:t>5</a:t>
            </a:r>
            <a:endParaRPr lang="zh-TW" altLang="en-US" sz="1800" b="1" dirty="0">
              <a:solidFill>
                <a:srgbClr val="FF0000"/>
              </a:solidFill>
            </a:endParaRPr>
          </a:p>
        </p:txBody>
      </p:sp>
      <p:sp>
        <p:nvSpPr>
          <p:cNvPr id="223" name="文字方塊 222"/>
          <p:cNvSpPr txBox="1"/>
          <p:nvPr/>
        </p:nvSpPr>
        <p:spPr>
          <a:xfrm>
            <a:off x="5105941" y="2902790"/>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224" name="文字方塊 223"/>
          <p:cNvSpPr txBox="1"/>
          <p:nvPr/>
        </p:nvSpPr>
        <p:spPr>
          <a:xfrm>
            <a:off x="6567678" y="2757496"/>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25" name="文字方塊 224"/>
          <p:cNvSpPr txBox="1"/>
          <p:nvPr/>
        </p:nvSpPr>
        <p:spPr>
          <a:xfrm>
            <a:off x="5781615" y="2928837"/>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49" name="文字方塊 48"/>
          <p:cNvSpPr txBox="1"/>
          <p:nvPr/>
        </p:nvSpPr>
        <p:spPr>
          <a:xfrm>
            <a:off x="6963343" y="1721048"/>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5+0-3=2</a:t>
            </a:r>
            <a:endParaRPr lang="zh-TW" altLang="en-US" dirty="0">
              <a:solidFill>
                <a:srgbClr val="0000CC"/>
              </a:solidFill>
              <a:latin typeface="Gungsuh" pitchFamily="18" charset="-127"/>
              <a:ea typeface="Gungsuh" pitchFamily="18" charset="-127"/>
            </a:endParaRPr>
          </a:p>
        </p:txBody>
      </p:sp>
      <p:sp>
        <p:nvSpPr>
          <p:cNvPr id="226" name="文字方塊 225"/>
          <p:cNvSpPr txBox="1"/>
          <p:nvPr/>
        </p:nvSpPr>
        <p:spPr>
          <a:xfrm>
            <a:off x="6988428" y="2924944"/>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5+0-2=3</a:t>
            </a:r>
            <a:endParaRPr lang="zh-TW" altLang="en-US" dirty="0">
              <a:solidFill>
                <a:srgbClr val="0000CC"/>
              </a:solidFill>
              <a:latin typeface="Gungsuh" pitchFamily="18" charset="-127"/>
              <a:ea typeface="Gungsuh" pitchFamily="18" charset="-127"/>
            </a:endParaRPr>
          </a:p>
        </p:txBody>
      </p:sp>
      <p:sp>
        <p:nvSpPr>
          <p:cNvPr id="227" name="橢圓 226"/>
          <p:cNvSpPr/>
          <p:nvPr/>
        </p:nvSpPr>
        <p:spPr bwMode="auto">
          <a:xfrm>
            <a:off x="5609270" y="4246571"/>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28" name="橢圓 227"/>
          <p:cNvSpPr/>
          <p:nvPr/>
        </p:nvSpPr>
        <p:spPr bwMode="auto">
          <a:xfrm>
            <a:off x="4878816" y="4248347"/>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29" name="橢圓 228"/>
          <p:cNvSpPr/>
          <p:nvPr/>
        </p:nvSpPr>
        <p:spPr bwMode="auto">
          <a:xfrm>
            <a:off x="6626887" y="4228129"/>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30" name="橢圓 229"/>
          <p:cNvSpPr/>
          <p:nvPr/>
        </p:nvSpPr>
        <p:spPr bwMode="auto">
          <a:xfrm>
            <a:off x="4256648" y="4248347"/>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31" name="直線接點 230"/>
          <p:cNvCxnSpPr>
            <a:stCxn id="227" idx="6"/>
            <a:endCxn id="229" idx="2"/>
          </p:cNvCxnSpPr>
          <p:nvPr/>
        </p:nvCxnSpPr>
        <p:spPr bwMode="auto">
          <a:xfrm flipV="1">
            <a:off x="5897302" y="4372145"/>
            <a:ext cx="729585" cy="18442"/>
          </a:xfrm>
          <a:prstGeom prst="line">
            <a:avLst/>
          </a:prstGeom>
          <a:solidFill>
            <a:schemeClr val="accent1"/>
          </a:solidFill>
          <a:ln w="28575" cap="flat" cmpd="sng" algn="ctr">
            <a:solidFill>
              <a:schemeClr val="tx1"/>
            </a:solidFill>
            <a:prstDash val="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 name="直線接點 231"/>
          <p:cNvCxnSpPr>
            <a:stCxn id="230" idx="6"/>
            <a:endCxn id="228" idx="2"/>
          </p:cNvCxnSpPr>
          <p:nvPr/>
        </p:nvCxnSpPr>
        <p:spPr bwMode="auto">
          <a:xfrm>
            <a:off x="4544680" y="4392363"/>
            <a:ext cx="334136" cy="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 name="直線接點 232"/>
          <p:cNvCxnSpPr>
            <a:stCxn id="227" idx="2"/>
            <a:endCxn id="228" idx="6"/>
          </p:cNvCxnSpPr>
          <p:nvPr/>
        </p:nvCxnSpPr>
        <p:spPr bwMode="auto">
          <a:xfrm flipH="1">
            <a:off x="5166848" y="4390587"/>
            <a:ext cx="442422" cy="177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 name="文字方塊 233"/>
          <p:cNvSpPr txBox="1"/>
          <p:nvPr/>
        </p:nvSpPr>
        <p:spPr>
          <a:xfrm>
            <a:off x="4199740" y="3902232"/>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235" name="文字方塊 234"/>
          <p:cNvSpPr txBox="1"/>
          <p:nvPr/>
        </p:nvSpPr>
        <p:spPr>
          <a:xfrm>
            <a:off x="4516756" y="4086898"/>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236" name="文字方塊 235"/>
          <p:cNvSpPr txBox="1"/>
          <p:nvPr/>
        </p:nvSpPr>
        <p:spPr>
          <a:xfrm>
            <a:off x="4878816" y="3902232"/>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37" name="文字方塊 236"/>
          <p:cNvSpPr txBox="1"/>
          <p:nvPr/>
        </p:nvSpPr>
        <p:spPr>
          <a:xfrm>
            <a:off x="5609270" y="3920334"/>
            <a:ext cx="300082" cy="369332"/>
          </a:xfrm>
          <a:prstGeom prst="rect">
            <a:avLst/>
          </a:prstGeom>
          <a:noFill/>
        </p:spPr>
        <p:txBody>
          <a:bodyPr wrap="none" rtlCol="0">
            <a:spAutoFit/>
          </a:bodyPr>
          <a:lstStyle/>
          <a:p>
            <a:r>
              <a:rPr lang="en-US" altLang="zh-TW" sz="1800" b="1" dirty="0" smtClean="0">
                <a:solidFill>
                  <a:srgbClr val="FF0000"/>
                </a:solidFill>
              </a:rPr>
              <a:t>5</a:t>
            </a:r>
            <a:endParaRPr lang="zh-TW" altLang="en-US" sz="1800" b="1" dirty="0">
              <a:solidFill>
                <a:srgbClr val="FF0000"/>
              </a:solidFill>
            </a:endParaRPr>
          </a:p>
        </p:txBody>
      </p:sp>
      <p:sp>
        <p:nvSpPr>
          <p:cNvPr id="238" name="文字方塊 237"/>
          <p:cNvSpPr txBox="1"/>
          <p:nvPr/>
        </p:nvSpPr>
        <p:spPr>
          <a:xfrm>
            <a:off x="5159125" y="4038303"/>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239" name="文字方塊 238"/>
          <p:cNvSpPr txBox="1"/>
          <p:nvPr/>
        </p:nvSpPr>
        <p:spPr>
          <a:xfrm>
            <a:off x="6620862" y="3893009"/>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40" name="文字方塊 239"/>
          <p:cNvSpPr txBox="1"/>
          <p:nvPr/>
        </p:nvSpPr>
        <p:spPr>
          <a:xfrm>
            <a:off x="5834799" y="4064350"/>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241" name="文字方塊 240"/>
          <p:cNvSpPr txBox="1"/>
          <p:nvPr/>
        </p:nvSpPr>
        <p:spPr>
          <a:xfrm>
            <a:off x="7074014" y="4095212"/>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5+0-3=2</a:t>
            </a:r>
            <a:endParaRPr lang="zh-TW" altLang="en-US" dirty="0">
              <a:solidFill>
                <a:srgbClr val="0000CC"/>
              </a:solidFill>
              <a:latin typeface="Gungsuh" pitchFamily="18" charset="-127"/>
              <a:ea typeface="Gungsuh" pitchFamily="18" charset="-127"/>
            </a:endParaRPr>
          </a:p>
        </p:txBody>
      </p:sp>
      <p:sp>
        <p:nvSpPr>
          <p:cNvPr id="50" name="文字方塊 49"/>
          <p:cNvSpPr txBox="1"/>
          <p:nvPr/>
        </p:nvSpPr>
        <p:spPr>
          <a:xfrm>
            <a:off x="5465254" y="4620085"/>
            <a:ext cx="612668" cy="461665"/>
          </a:xfrm>
          <a:prstGeom prst="rect">
            <a:avLst/>
          </a:prstGeom>
          <a:noFill/>
        </p:spPr>
        <p:txBody>
          <a:bodyPr wrap="none" rtlCol="0">
            <a:spAutoFit/>
          </a:bodyPr>
          <a:lstStyle/>
          <a:p>
            <a:r>
              <a:rPr lang="en-US" altLang="zh-TW" b="1" dirty="0" smtClean="0">
                <a:solidFill>
                  <a:srgbClr val="00B050"/>
                </a:solidFill>
                <a:latin typeface="Gungsuh" pitchFamily="18" charset="-127"/>
                <a:ea typeface="Gungsuh" pitchFamily="18" charset="-127"/>
              </a:rPr>
              <a:t>-2</a:t>
            </a:r>
            <a:endParaRPr lang="zh-TW" altLang="en-US" b="1" dirty="0">
              <a:solidFill>
                <a:srgbClr val="00B050"/>
              </a:solidFill>
              <a:latin typeface="Gungsuh" pitchFamily="18" charset="-127"/>
              <a:ea typeface="Gungsuh" pitchFamily="18" charset="-127"/>
            </a:endParaRPr>
          </a:p>
        </p:txBody>
      </p:sp>
      <p:sp>
        <p:nvSpPr>
          <p:cNvPr id="242" name="文字方塊 241"/>
          <p:cNvSpPr txBox="1"/>
          <p:nvPr/>
        </p:nvSpPr>
        <p:spPr>
          <a:xfrm>
            <a:off x="4786035" y="4630560"/>
            <a:ext cx="550151" cy="461665"/>
          </a:xfrm>
          <a:prstGeom prst="rect">
            <a:avLst/>
          </a:prstGeom>
          <a:noFill/>
        </p:spPr>
        <p:txBody>
          <a:bodyPr wrap="none" rtlCol="0">
            <a:spAutoFit/>
          </a:bodyPr>
          <a:lstStyle/>
          <a:p>
            <a:r>
              <a:rPr lang="en-US" altLang="zh-TW" b="1" dirty="0" smtClean="0">
                <a:solidFill>
                  <a:srgbClr val="00B050"/>
                </a:solidFill>
                <a:latin typeface="Gungsuh" pitchFamily="18" charset="-127"/>
                <a:ea typeface="Gungsuh" pitchFamily="18" charset="-127"/>
              </a:rPr>
              <a:t>+2</a:t>
            </a:r>
            <a:endParaRPr lang="zh-TW" altLang="en-US" b="1" dirty="0">
              <a:solidFill>
                <a:srgbClr val="00B050"/>
              </a:solidFill>
              <a:latin typeface="Gungsuh" pitchFamily="18" charset="-127"/>
              <a:ea typeface="Gungsuh" pitchFamily="18" charset="-127"/>
            </a:endParaRPr>
          </a:p>
        </p:txBody>
      </p:sp>
      <p:sp>
        <p:nvSpPr>
          <p:cNvPr id="243" name="文字方塊 242"/>
          <p:cNvSpPr txBox="1"/>
          <p:nvPr/>
        </p:nvSpPr>
        <p:spPr>
          <a:xfrm>
            <a:off x="4066406" y="4622176"/>
            <a:ext cx="612668" cy="461665"/>
          </a:xfrm>
          <a:prstGeom prst="rect">
            <a:avLst/>
          </a:prstGeom>
          <a:noFill/>
        </p:spPr>
        <p:txBody>
          <a:bodyPr wrap="none" rtlCol="0">
            <a:spAutoFit/>
          </a:bodyPr>
          <a:lstStyle/>
          <a:p>
            <a:r>
              <a:rPr lang="en-US" altLang="zh-TW" b="1" dirty="0" smtClean="0">
                <a:solidFill>
                  <a:srgbClr val="00B050"/>
                </a:solidFill>
                <a:latin typeface="Gungsuh" pitchFamily="18" charset="-127"/>
                <a:ea typeface="Gungsuh" pitchFamily="18" charset="-127"/>
              </a:rPr>
              <a:t>-2</a:t>
            </a:r>
            <a:endParaRPr lang="zh-TW" altLang="en-US" b="1" dirty="0">
              <a:solidFill>
                <a:srgbClr val="00B050"/>
              </a:solidFill>
              <a:latin typeface="Gungsuh" pitchFamily="18" charset="-127"/>
              <a:ea typeface="Gungsuh" pitchFamily="18" charset="-127"/>
            </a:endParaRPr>
          </a:p>
        </p:txBody>
      </p:sp>
      <p:sp>
        <p:nvSpPr>
          <p:cNvPr id="244" name="橢圓 243"/>
          <p:cNvSpPr/>
          <p:nvPr/>
        </p:nvSpPr>
        <p:spPr bwMode="auto">
          <a:xfrm>
            <a:off x="5667700" y="560768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45" name="橢圓 244"/>
          <p:cNvSpPr/>
          <p:nvPr/>
        </p:nvSpPr>
        <p:spPr bwMode="auto">
          <a:xfrm>
            <a:off x="4937246" y="560945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46" name="橢圓 245"/>
          <p:cNvSpPr/>
          <p:nvPr/>
        </p:nvSpPr>
        <p:spPr bwMode="auto">
          <a:xfrm>
            <a:off x="6685317" y="558924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47" name="橢圓 246"/>
          <p:cNvSpPr/>
          <p:nvPr/>
        </p:nvSpPr>
        <p:spPr bwMode="auto">
          <a:xfrm>
            <a:off x="4315078" y="560945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48" name="直線接點 247"/>
          <p:cNvCxnSpPr>
            <a:stCxn id="244" idx="6"/>
            <a:endCxn id="246" idx="2"/>
          </p:cNvCxnSpPr>
          <p:nvPr/>
        </p:nvCxnSpPr>
        <p:spPr bwMode="auto">
          <a:xfrm flipV="1">
            <a:off x="5955732" y="5733256"/>
            <a:ext cx="729585" cy="18442"/>
          </a:xfrm>
          <a:prstGeom prst="line">
            <a:avLst/>
          </a:prstGeom>
          <a:solidFill>
            <a:schemeClr val="accent1"/>
          </a:solidFill>
          <a:ln w="28575" cap="flat" cmpd="sng" algn="ctr">
            <a:solidFill>
              <a:schemeClr val="tx1"/>
            </a:solidFill>
            <a:prstDash val="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 name="直線接點 248"/>
          <p:cNvCxnSpPr>
            <a:stCxn id="247" idx="6"/>
            <a:endCxn id="245" idx="2"/>
          </p:cNvCxnSpPr>
          <p:nvPr/>
        </p:nvCxnSpPr>
        <p:spPr bwMode="auto">
          <a:xfrm>
            <a:off x="4603110" y="5753474"/>
            <a:ext cx="334136" cy="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 name="直線接點 249"/>
          <p:cNvCxnSpPr>
            <a:stCxn id="244" idx="2"/>
            <a:endCxn id="245" idx="6"/>
          </p:cNvCxnSpPr>
          <p:nvPr/>
        </p:nvCxnSpPr>
        <p:spPr bwMode="auto">
          <a:xfrm flipH="1">
            <a:off x="5225278" y="5751698"/>
            <a:ext cx="442422" cy="177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1" name="文字方塊 250"/>
          <p:cNvSpPr txBox="1"/>
          <p:nvPr/>
        </p:nvSpPr>
        <p:spPr>
          <a:xfrm>
            <a:off x="4258170" y="5263343"/>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252" name="文字方塊 251"/>
          <p:cNvSpPr txBox="1"/>
          <p:nvPr/>
        </p:nvSpPr>
        <p:spPr>
          <a:xfrm>
            <a:off x="4575186" y="544800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253" name="文字方塊 252"/>
          <p:cNvSpPr txBox="1"/>
          <p:nvPr/>
        </p:nvSpPr>
        <p:spPr>
          <a:xfrm>
            <a:off x="4937246" y="5263343"/>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254" name="文字方塊 253"/>
          <p:cNvSpPr txBox="1"/>
          <p:nvPr/>
        </p:nvSpPr>
        <p:spPr>
          <a:xfrm>
            <a:off x="5667700" y="5281445"/>
            <a:ext cx="300082" cy="369332"/>
          </a:xfrm>
          <a:prstGeom prst="rect">
            <a:avLst/>
          </a:prstGeom>
          <a:noFill/>
        </p:spPr>
        <p:txBody>
          <a:bodyPr wrap="none" rtlCol="0">
            <a:spAutoFit/>
          </a:bodyPr>
          <a:lstStyle/>
          <a:p>
            <a:r>
              <a:rPr lang="en-US" altLang="zh-TW" sz="1800" b="1" dirty="0">
                <a:solidFill>
                  <a:srgbClr val="FF0000"/>
                </a:solidFill>
              </a:rPr>
              <a:t>3</a:t>
            </a:r>
            <a:endParaRPr lang="zh-TW" altLang="en-US" sz="1800" b="1" dirty="0">
              <a:solidFill>
                <a:srgbClr val="FF0000"/>
              </a:solidFill>
            </a:endParaRPr>
          </a:p>
        </p:txBody>
      </p:sp>
      <p:sp>
        <p:nvSpPr>
          <p:cNvPr id="255" name="文字方塊 254"/>
          <p:cNvSpPr txBox="1"/>
          <p:nvPr/>
        </p:nvSpPr>
        <p:spPr>
          <a:xfrm>
            <a:off x="5217555" y="5399414"/>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256" name="文字方塊 255"/>
          <p:cNvSpPr txBox="1"/>
          <p:nvPr/>
        </p:nvSpPr>
        <p:spPr>
          <a:xfrm>
            <a:off x="6679292" y="5254120"/>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57" name="文字方塊 256"/>
          <p:cNvSpPr txBox="1"/>
          <p:nvPr/>
        </p:nvSpPr>
        <p:spPr>
          <a:xfrm>
            <a:off x="5893229" y="5425461"/>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258" name="文字方塊 257"/>
          <p:cNvSpPr txBox="1"/>
          <p:nvPr/>
        </p:nvSpPr>
        <p:spPr>
          <a:xfrm>
            <a:off x="7132444" y="5456323"/>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5+0-3=2</a:t>
            </a:r>
            <a:endParaRPr lang="zh-TW" altLang="en-US" dirty="0">
              <a:solidFill>
                <a:srgbClr val="0000CC"/>
              </a:solidFill>
              <a:latin typeface="Gungsuh" pitchFamily="18" charset="-127"/>
              <a:ea typeface="Gungsuh" pitchFamily="18" charset="-127"/>
            </a:endParaRPr>
          </a:p>
        </p:txBody>
      </p:sp>
      <p:sp>
        <p:nvSpPr>
          <p:cNvPr id="262" name="橢圓 261"/>
          <p:cNvSpPr/>
          <p:nvPr/>
        </p:nvSpPr>
        <p:spPr bwMode="auto">
          <a:xfrm>
            <a:off x="5739708" y="635905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63" name="橢圓 262"/>
          <p:cNvSpPr/>
          <p:nvPr/>
        </p:nvSpPr>
        <p:spPr bwMode="auto">
          <a:xfrm>
            <a:off x="5009254" y="636083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64" name="橢圓 263"/>
          <p:cNvSpPr/>
          <p:nvPr/>
        </p:nvSpPr>
        <p:spPr bwMode="auto">
          <a:xfrm>
            <a:off x="6757325" y="634061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65" name="橢圓 264"/>
          <p:cNvSpPr/>
          <p:nvPr/>
        </p:nvSpPr>
        <p:spPr bwMode="auto">
          <a:xfrm>
            <a:off x="4387086" y="636083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66" name="直線接點 265"/>
          <p:cNvCxnSpPr>
            <a:stCxn id="262" idx="6"/>
            <a:endCxn id="264" idx="2"/>
          </p:cNvCxnSpPr>
          <p:nvPr/>
        </p:nvCxnSpPr>
        <p:spPr bwMode="auto">
          <a:xfrm flipV="1">
            <a:off x="6027740" y="6484628"/>
            <a:ext cx="729585" cy="18442"/>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直線接點 266"/>
          <p:cNvCxnSpPr>
            <a:stCxn id="265" idx="6"/>
            <a:endCxn id="263" idx="2"/>
          </p:cNvCxnSpPr>
          <p:nvPr/>
        </p:nvCxnSpPr>
        <p:spPr bwMode="auto">
          <a:xfrm>
            <a:off x="4675118" y="6504846"/>
            <a:ext cx="33413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8" name="直線接點 267"/>
          <p:cNvCxnSpPr>
            <a:stCxn id="262" idx="2"/>
            <a:endCxn id="263" idx="6"/>
          </p:cNvCxnSpPr>
          <p:nvPr/>
        </p:nvCxnSpPr>
        <p:spPr bwMode="auto">
          <a:xfrm flipH="1">
            <a:off x="5297286" y="6503070"/>
            <a:ext cx="442422" cy="1776"/>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 name="文字方塊 268"/>
          <p:cNvSpPr txBox="1"/>
          <p:nvPr/>
        </p:nvSpPr>
        <p:spPr>
          <a:xfrm>
            <a:off x="4330178" y="6014715"/>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270" name="文字方塊 269"/>
          <p:cNvSpPr txBox="1"/>
          <p:nvPr/>
        </p:nvSpPr>
        <p:spPr>
          <a:xfrm>
            <a:off x="4652219" y="6155946"/>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271" name="文字方塊 270"/>
          <p:cNvSpPr txBox="1"/>
          <p:nvPr/>
        </p:nvSpPr>
        <p:spPr>
          <a:xfrm>
            <a:off x="5009254" y="6014715"/>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272" name="文字方塊 271"/>
          <p:cNvSpPr txBox="1"/>
          <p:nvPr/>
        </p:nvSpPr>
        <p:spPr>
          <a:xfrm>
            <a:off x="5739708" y="6032817"/>
            <a:ext cx="300082" cy="369332"/>
          </a:xfrm>
          <a:prstGeom prst="rect">
            <a:avLst/>
          </a:prstGeom>
          <a:noFill/>
        </p:spPr>
        <p:txBody>
          <a:bodyPr wrap="none" rtlCol="0">
            <a:spAutoFit/>
          </a:bodyPr>
          <a:lstStyle/>
          <a:p>
            <a:r>
              <a:rPr lang="en-US" altLang="zh-TW" sz="1800" b="1" dirty="0">
                <a:solidFill>
                  <a:srgbClr val="FF0000"/>
                </a:solidFill>
              </a:rPr>
              <a:t>3</a:t>
            </a:r>
            <a:endParaRPr lang="zh-TW" altLang="en-US" sz="1800" b="1" dirty="0">
              <a:solidFill>
                <a:srgbClr val="FF0000"/>
              </a:solidFill>
            </a:endParaRPr>
          </a:p>
        </p:txBody>
      </p:sp>
      <p:sp>
        <p:nvSpPr>
          <p:cNvPr id="273" name="文字方塊 272"/>
          <p:cNvSpPr txBox="1"/>
          <p:nvPr/>
        </p:nvSpPr>
        <p:spPr>
          <a:xfrm>
            <a:off x="5289563" y="6150786"/>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274" name="文字方塊 273"/>
          <p:cNvSpPr txBox="1"/>
          <p:nvPr/>
        </p:nvSpPr>
        <p:spPr>
          <a:xfrm>
            <a:off x="6751300" y="6005492"/>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75" name="文字方塊 274"/>
          <p:cNvSpPr txBox="1"/>
          <p:nvPr/>
        </p:nvSpPr>
        <p:spPr>
          <a:xfrm>
            <a:off x="5965237" y="6176833"/>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276" name="文字方塊 275"/>
          <p:cNvSpPr txBox="1"/>
          <p:nvPr/>
        </p:nvSpPr>
        <p:spPr>
          <a:xfrm>
            <a:off x="7204452" y="6207695"/>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5+0-3=2</a:t>
            </a:r>
            <a:endParaRPr lang="zh-TW" altLang="en-US" dirty="0">
              <a:solidFill>
                <a:srgbClr val="0000CC"/>
              </a:solidFill>
              <a:latin typeface="Gungsuh" pitchFamily="18" charset="-127"/>
              <a:ea typeface="Gungsuh" pitchFamily="18" charset="-127"/>
            </a:endParaRPr>
          </a:p>
        </p:txBody>
      </p:sp>
    </p:spTree>
    <p:extLst>
      <p:ext uri="{BB962C8B-B14F-4D97-AF65-F5344CB8AC3E}">
        <p14:creationId xmlns:p14="http://schemas.microsoft.com/office/powerpoint/2010/main" val="286994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08218" y="116632"/>
            <a:ext cx="7315200" cy="838200"/>
          </a:xfrm>
        </p:spPr>
        <p:txBody>
          <a:bodyPr/>
          <a:lstStyle/>
          <a:p>
            <a:r>
              <a:rPr lang="en-US" altLang="zh-TW" dirty="0" smtClean="0"/>
              <a:t>Maximum Weight Perfect </a:t>
            </a:r>
            <a:r>
              <a:rPr lang="en-US" altLang="zh-TW" dirty="0"/>
              <a:t>Bipartite </a:t>
            </a:r>
            <a:r>
              <a:rPr lang="en-US" altLang="zh-TW" dirty="0" smtClean="0"/>
              <a:t>Matching</a:t>
            </a:r>
            <a:r>
              <a:rPr lang="en-US" altLang="zh-TW" dirty="0"/>
              <a:t> </a:t>
            </a:r>
            <a:endParaRPr lang="zh-TW" altLang="en-US" dirty="0"/>
          </a:p>
        </p:txBody>
      </p:sp>
      <p:sp>
        <p:nvSpPr>
          <p:cNvPr id="109" name="橢圓 108"/>
          <p:cNvSpPr/>
          <p:nvPr/>
        </p:nvSpPr>
        <p:spPr bwMode="auto">
          <a:xfrm>
            <a:off x="1131319" y="190711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0" name="橢圓 109"/>
          <p:cNvSpPr/>
          <p:nvPr/>
        </p:nvSpPr>
        <p:spPr bwMode="auto">
          <a:xfrm>
            <a:off x="2427463" y="191550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1" name="橢圓 110"/>
          <p:cNvSpPr/>
          <p:nvPr/>
        </p:nvSpPr>
        <p:spPr bwMode="auto">
          <a:xfrm>
            <a:off x="1152444" y="276283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2" name="橢圓 111"/>
          <p:cNvSpPr/>
          <p:nvPr/>
        </p:nvSpPr>
        <p:spPr bwMode="auto">
          <a:xfrm>
            <a:off x="2448588" y="27712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3" name="橢圓 112"/>
          <p:cNvSpPr/>
          <p:nvPr/>
        </p:nvSpPr>
        <p:spPr bwMode="auto">
          <a:xfrm>
            <a:off x="1152444" y="362692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4" name="橢圓 113"/>
          <p:cNvSpPr/>
          <p:nvPr/>
        </p:nvSpPr>
        <p:spPr bwMode="auto">
          <a:xfrm>
            <a:off x="2448588" y="36353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5" name="橢圓 114"/>
          <p:cNvSpPr/>
          <p:nvPr/>
        </p:nvSpPr>
        <p:spPr bwMode="auto">
          <a:xfrm>
            <a:off x="1152444" y="4563030"/>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6" name="橢圓 115"/>
          <p:cNvSpPr/>
          <p:nvPr/>
        </p:nvSpPr>
        <p:spPr bwMode="auto">
          <a:xfrm>
            <a:off x="2448588" y="45714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7" name="橢圓 116"/>
          <p:cNvSpPr/>
          <p:nvPr/>
        </p:nvSpPr>
        <p:spPr bwMode="auto">
          <a:xfrm>
            <a:off x="1165185" y="5427126"/>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8" name="橢圓 117"/>
          <p:cNvSpPr/>
          <p:nvPr/>
        </p:nvSpPr>
        <p:spPr bwMode="auto">
          <a:xfrm>
            <a:off x="2461329" y="54355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19" name="直線接點 118"/>
          <p:cNvCxnSpPr>
            <a:stCxn id="109" idx="6"/>
            <a:endCxn id="112" idx="2"/>
          </p:cNvCxnSpPr>
          <p:nvPr/>
        </p:nvCxnSpPr>
        <p:spPr bwMode="auto">
          <a:xfrm>
            <a:off x="1419351" y="2051134"/>
            <a:ext cx="1029237" cy="86409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接點 119"/>
          <p:cNvCxnSpPr>
            <a:stCxn id="111" idx="6"/>
            <a:endCxn id="114" idx="2"/>
          </p:cNvCxnSpPr>
          <p:nvPr/>
        </p:nvCxnSpPr>
        <p:spPr bwMode="auto">
          <a:xfrm>
            <a:off x="1440476" y="2906846"/>
            <a:ext cx="1008112" cy="87248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接點 120"/>
          <p:cNvCxnSpPr>
            <a:stCxn id="111" idx="6"/>
            <a:endCxn id="116" idx="2"/>
          </p:cNvCxnSpPr>
          <p:nvPr/>
        </p:nvCxnSpPr>
        <p:spPr bwMode="auto">
          <a:xfrm>
            <a:off x="1440476" y="2906846"/>
            <a:ext cx="1008112" cy="18085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線接點 121"/>
          <p:cNvCxnSpPr>
            <a:stCxn id="113" idx="6"/>
            <a:endCxn id="116" idx="2"/>
          </p:cNvCxnSpPr>
          <p:nvPr/>
        </p:nvCxnSpPr>
        <p:spPr bwMode="auto">
          <a:xfrm>
            <a:off x="1440476" y="3770942"/>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線接點 122"/>
          <p:cNvCxnSpPr>
            <a:stCxn id="113" idx="6"/>
            <a:endCxn id="110" idx="2"/>
          </p:cNvCxnSpPr>
          <p:nvPr/>
        </p:nvCxnSpPr>
        <p:spPr bwMode="auto">
          <a:xfrm flipV="1">
            <a:off x="1440476" y="2059518"/>
            <a:ext cx="986987" cy="171142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線接點 123"/>
          <p:cNvCxnSpPr>
            <a:stCxn id="115" idx="6"/>
            <a:endCxn id="116" idx="2"/>
          </p:cNvCxnSpPr>
          <p:nvPr/>
        </p:nvCxnSpPr>
        <p:spPr bwMode="auto">
          <a:xfrm>
            <a:off x="1419351" y="4690148"/>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線接點 124"/>
          <p:cNvCxnSpPr>
            <a:stCxn id="117" idx="6"/>
            <a:endCxn id="116" idx="3"/>
          </p:cNvCxnSpPr>
          <p:nvPr/>
        </p:nvCxnSpPr>
        <p:spPr bwMode="auto">
          <a:xfrm flipV="1">
            <a:off x="1453217" y="4817265"/>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接點 125"/>
          <p:cNvCxnSpPr>
            <a:stCxn id="117" idx="6"/>
            <a:endCxn id="118" idx="2"/>
          </p:cNvCxnSpPr>
          <p:nvPr/>
        </p:nvCxnSpPr>
        <p:spPr bwMode="auto">
          <a:xfrm>
            <a:off x="1453217" y="5571142"/>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直線接點 126"/>
          <p:cNvCxnSpPr>
            <a:stCxn id="109" idx="6"/>
            <a:endCxn id="110" idx="2"/>
          </p:cNvCxnSpPr>
          <p:nvPr/>
        </p:nvCxnSpPr>
        <p:spPr bwMode="auto">
          <a:xfrm>
            <a:off x="1419351" y="2051134"/>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線接點 127"/>
          <p:cNvCxnSpPr>
            <a:stCxn id="111" idx="6"/>
            <a:endCxn id="110" idx="2"/>
          </p:cNvCxnSpPr>
          <p:nvPr/>
        </p:nvCxnSpPr>
        <p:spPr bwMode="auto">
          <a:xfrm flipV="1">
            <a:off x="1440476" y="2059518"/>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文字方塊 128"/>
          <p:cNvSpPr txBox="1"/>
          <p:nvPr/>
        </p:nvSpPr>
        <p:spPr>
          <a:xfrm>
            <a:off x="1400764" y="1730836"/>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130" name="文字方塊 129"/>
          <p:cNvSpPr txBox="1"/>
          <p:nvPr/>
        </p:nvSpPr>
        <p:spPr>
          <a:xfrm>
            <a:off x="1400764" y="2113850"/>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1" name="文字方塊 130"/>
          <p:cNvSpPr txBox="1"/>
          <p:nvPr/>
        </p:nvSpPr>
        <p:spPr>
          <a:xfrm>
            <a:off x="1321800" y="2483182"/>
            <a:ext cx="377026"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2" name="文字方塊 131"/>
          <p:cNvSpPr txBox="1"/>
          <p:nvPr/>
        </p:nvSpPr>
        <p:spPr>
          <a:xfrm>
            <a:off x="1478985" y="2762830"/>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3" name="文字方塊 132"/>
          <p:cNvSpPr txBox="1"/>
          <p:nvPr/>
        </p:nvSpPr>
        <p:spPr>
          <a:xfrm>
            <a:off x="1331303" y="2973754"/>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4" name="文字方塊 133"/>
          <p:cNvSpPr txBox="1"/>
          <p:nvPr/>
        </p:nvSpPr>
        <p:spPr>
          <a:xfrm>
            <a:off x="1360272" y="3343086"/>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135" name="文字方塊 134"/>
          <p:cNvSpPr txBox="1"/>
          <p:nvPr/>
        </p:nvSpPr>
        <p:spPr>
          <a:xfrm>
            <a:off x="1388293" y="3823549"/>
            <a:ext cx="377026"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6" name="文字方塊 135"/>
          <p:cNvSpPr txBox="1"/>
          <p:nvPr/>
        </p:nvSpPr>
        <p:spPr>
          <a:xfrm>
            <a:off x="1400764" y="4350042"/>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7" name="文字方塊 136"/>
          <p:cNvSpPr txBox="1"/>
          <p:nvPr/>
        </p:nvSpPr>
        <p:spPr>
          <a:xfrm>
            <a:off x="1400764" y="5194203"/>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8" name="文字方塊 137"/>
          <p:cNvSpPr txBox="1"/>
          <p:nvPr/>
        </p:nvSpPr>
        <p:spPr>
          <a:xfrm>
            <a:off x="1440476" y="5579526"/>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139" name="文字方塊 138"/>
          <p:cNvSpPr txBox="1"/>
          <p:nvPr/>
        </p:nvSpPr>
        <p:spPr>
          <a:xfrm>
            <a:off x="830748" y="1853964"/>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140" name="文字方塊 139"/>
          <p:cNvSpPr txBox="1"/>
          <p:nvPr/>
        </p:nvSpPr>
        <p:spPr>
          <a:xfrm>
            <a:off x="864412" y="2721726"/>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141" name="文字方塊 140"/>
          <p:cNvSpPr txBox="1"/>
          <p:nvPr/>
        </p:nvSpPr>
        <p:spPr>
          <a:xfrm>
            <a:off x="864412" y="3598687"/>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2" name="文字方塊 141"/>
          <p:cNvSpPr txBox="1"/>
          <p:nvPr/>
        </p:nvSpPr>
        <p:spPr>
          <a:xfrm>
            <a:off x="865103" y="4490114"/>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143" name="文字方塊 142"/>
          <p:cNvSpPr txBox="1"/>
          <p:nvPr/>
        </p:nvSpPr>
        <p:spPr>
          <a:xfrm>
            <a:off x="915490" y="5386021"/>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144" name="文字方塊 143"/>
          <p:cNvSpPr txBox="1"/>
          <p:nvPr/>
        </p:nvSpPr>
        <p:spPr>
          <a:xfrm>
            <a:off x="2736620" y="1853965"/>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5" name="文字方塊 144"/>
          <p:cNvSpPr txBox="1"/>
          <p:nvPr/>
        </p:nvSpPr>
        <p:spPr>
          <a:xfrm>
            <a:off x="2770284" y="2721727"/>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6" name="文字方塊 145"/>
          <p:cNvSpPr txBox="1"/>
          <p:nvPr/>
        </p:nvSpPr>
        <p:spPr>
          <a:xfrm>
            <a:off x="2770284" y="359868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7" name="文字方塊 146"/>
          <p:cNvSpPr txBox="1"/>
          <p:nvPr/>
        </p:nvSpPr>
        <p:spPr>
          <a:xfrm>
            <a:off x="2770975" y="4490115"/>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8" name="文字方塊 147"/>
          <p:cNvSpPr txBox="1"/>
          <p:nvPr/>
        </p:nvSpPr>
        <p:spPr>
          <a:xfrm>
            <a:off x="2821362" y="5386022"/>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9" name="文字方塊 148"/>
          <p:cNvSpPr txBox="1"/>
          <p:nvPr/>
        </p:nvSpPr>
        <p:spPr>
          <a:xfrm>
            <a:off x="611560" y="1494862"/>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0" name="文字方塊 149"/>
          <p:cNvSpPr txBox="1"/>
          <p:nvPr/>
        </p:nvSpPr>
        <p:spPr>
          <a:xfrm>
            <a:off x="2570983" y="1512525"/>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1" name="文字方塊 150"/>
          <p:cNvSpPr txBox="1"/>
          <p:nvPr/>
        </p:nvSpPr>
        <p:spPr>
          <a:xfrm>
            <a:off x="1177084" y="5956569"/>
            <a:ext cx="364202" cy="461665"/>
          </a:xfrm>
          <a:prstGeom prst="rect">
            <a:avLst/>
          </a:prstGeom>
          <a:noFill/>
        </p:spPr>
        <p:txBody>
          <a:bodyPr wrap="none" rtlCol="0">
            <a:spAutoFit/>
          </a:bodyPr>
          <a:lstStyle/>
          <a:p>
            <a:r>
              <a:rPr lang="en-US" altLang="zh-TW" b="1" dirty="0" smtClean="0">
                <a:latin typeface="Rockwell Condensed" pitchFamily="18" charset="0"/>
              </a:rPr>
              <a:t>X</a:t>
            </a:r>
            <a:endParaRPr lang="zh-TW" altLang="en-US" b="1" dirty="0">
              <a:latin typeface="Rockwell Condensed" pitchFamily="18" charset="0"/>
            </a:endParaRPr>
          </a:p>
        </p:txBody>
      </p:sp>
      <p:sp>
        <p:nvSpPr>
          <p:cNvPr id="152" name="文字方塊 151"/>
          <p:cNvSpPr txBox="1"/>
          <p:nvPr/>
        </p:nvSpPr>
        <p:spPr>
          <a:xfrm>
            <a:off x="2473152" y="5971378"/>
            <a:ext cx="360996" cy="461665"/>
          </a:xfrm>
          <a:prstGeom prst="rect">
            <a:avLst/>
          </a:prstGeom>
          <a:noFill/>
        </p:spPr>
        <p:txBody>
          <a:bodyPr wrap="none" rtlCol="0">
            <a:spAutoFit/>
          </a:bodyPr>
          <a:lstStyle/>
          <a:p>
            <a:r>
              <a:rPr lang="en-US" altLang="zh-TW" b="1" dirty="0" smtClean="0">
                <a:latin typeface="Rockwell Condensed" pitchFamily="18" charset="0"/>
              </a:rPr>
              <a:t>Y</a:t>
            </a:r>
            <a:endParaRPr lang="zh-TW" altLang="en-US" b="1" dirty="0">
              <a:latin typeface="Rockwell Condensed" pitchFamily="18" charset="0"/>
            </a:endParaRPr>
          </a:p>
        </p:txBody>
      </p:sp>
      <p:sp>
        <p:nvSpPr>
          <p:cNvPr id="262" name="橢圓 261"/>
          <p:cNvSpPr/>
          <p:nvPr/>
        </p:nvSpPr>
        <p:spPr bwMode="auto">
          <a:xfrm>
            <a:off x="5677205" y="1894615"/>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63" name="橢圓 262"/>
          <p:cNvSpPr/>
          <p:nvPr/>
        </p:nvSpPr>
        <p:spPr bwMode="auto">
          <a:xfrm>
            <a:off x="4946751" y="189639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64" name="橢圓 263"/>
          <p:cNvSpPr/>
          <p:nvPr/>
        </p:nvSpPr>
        <p:spPr bwMode="auto">
          <a:xfrm>
            <a:off x="6694822" y="1876173"/>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65" name="橢圓 264"/>
          <p:cNvSpPr/>
          <p:nvPr/>
        </p:nvSpPr>
        <p:spPr bwMode="auto">
          <a:xfrm>
            <a:off x="4324583" y="1896391"/>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66" name="直線接點 265"/>
          <p:cNvCxnSpPr>
            <a:stCxn id="262" idx="6"/>
            <a:endCxn id="264" idx="2"/>
          </p:cNvCxnSpPr>
          <p:nvPr/>
        </p:nvCxnSpPr>
        <p:spPr bwMode="auto">
          <a:xfrm flipV="1">
            <a:off x="5965237" y="2020189"/>
            <a:ext cx="729585" cy="18442"/>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直線接點 266"/>
          <p:cNvCxnSpPr>
            <a:stCxn id="265" idx="6"/>
            <a:endCxn id="263" idx="2"/>
          </p:cNvCxnSpPr>
          <p:nvPr/>
        </p:nvCxnSpPr>
        <p:spPr bwMode="auto">
          <a:xfrm>
            <a:off x="4612615" y="2040407"/>
            <a:ext cx="33413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8" name="直線接點 267"/>
          <p:cNvCxnSpPr>
            <a:stCxn id="262" idx="2"/>
            <a:endCxn id="263" idx="6"/>
          </p:cNvCxnSpPr>
          <p:nvPr/>
        </p:nvCxnSpPr>
        <p:spPr bwMode="auto">
          <a:xfrm flipH="1">
            <a:off x="5234783" y="2038631"/>
            <a:ext cx="442422" cy="1776"/>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 name="文字方塊 268"/>
          <p:cNvSpPr txBox="1"/>
          <p:nvPr/>
        </p:nvSpPr>
        <p:spPr>
          <a:xfrm>
            <a:off x="4267675" y="1550276"/>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270" name="文字方塊 269"/>
          <p:cNvSpPr txBox="1"/>
          <p:nvPr/>
        </p:nvSpPr>
        <p:spPr>
          <a:xfrm>
            <a:off x="4589716" y="1691507"/>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271" name="文字方塊 270"/>
          <p:cNvSpPr txBox="1"/>
          <p:nvPr/>
        </p:nvSpPr>
        <p:spPr>
          <a:xfrm>
            <a:off x="4946751" y="1550276"/>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272" name="文字方塊 271"/>
          <p:cNvSpPr txBox="1"/>
          <p:nvPr/>
        </p:nvSpPr>
        <p:spPr>
          <a:xfrm>
            <a:off x="5677205" y="1568378"/>
            <a:ext cx="300082" cy="369332"/>
          </a:xfrm>
          <a:prstGeom prst="rect">
            <a:avLst/>
          </a:prstGeom>
          <a:noFill/>
        </p:spPr>
        <p:txBody>
          <a:bodyPr wrap="none" rtlCol="0">
            <a:spAutoFit/>
          </a:bodyPr>
          <a:lstStyle/>
          <a:p>
            <a:r>
              <a:rPr lang="en-US" altLang="zh-TW" sz="1800" b="1" dirty="0">
                <a:solidFill>
                  <a:srgbClr val="FF0000"/>
                </a:solidFill>
              </a:rPr>
              <a:t>3</a:t>
            </a:r>
            <a:endParaRPr lang="zh-TW" altLang="en-US" sz="1800" b="1" dirty="0">
              <a:solidFill>
                <a:srgbClr val="FF0000"/>
              </a:solidFill>
            </a:endParaRPr>
          </a:p>
        </p:txBody>
      </p:sp>
      <p:sp>
        <p:nvSpPr>
          <p:cNvPr id="273" name="文字方塊 272"/>
          <p:cNvSpPr txBox="1"/>
          <p:nvPr/>
        </p:nvSpPr>
        <p:spPr>
          <a:xfrm>
            <a:off x="5227060" y="1686347"/>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274" name="文字方塊 273"/>
          <p:cNvSpPr txBox="1"/>
          <p:nvPr/>
        </p:nvSpPr>
        <p:spPr>
          <a:xfrm>
            <a:off x="6688797" y="1541053"/>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75" name="文字方塊 274"/>
          <p:cNvSpPr txBox="1"/>
          <p:nvPr/>
        </p:nvSpPr>
        <p:spPr>
          <a:xfrm>
            <a:off x="5902734" y="1712394"/>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276" name="文字方塊 275"/>
          <p:cNvSpPr txBox="1"/>
          <p:nvPr/>
        </p:nvSpPr>
        <p:spPr>
          <a:xfrm>
            <a:off x="7141949" y="1743256"/>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5+0-3=2</a:t>
            </a:r>
            <a:endParaRPr lang="zh-TW" altLang="en-US" dirty="0">
              <a:solidFill>
                <a:srgbClr val="0000CC"/>
              </a:solidFill>
              <a:latin typeface="Gungsuh" pitchFamily="18" charset="-127"/>
              <a:ea typeface="Gungsuh" pitchFamily="18" charset="-127"/>
            </a:endParaRPr>
          </a:p>
        </p:txBody>
      </p:sp>
    </p:spTree>
    <p:extLst>
      <p:ext uri="{BB962C8B-B14F-4D97-AF65-F5344CB8AC3E}">
        <p14:creationId xmlns:p14="http://schemas.microsoft.com/office/powerpoint/2010/main" val="293968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08218" y="116632"/>
            <a:ext cx="7315200" cy="838200"/>
          </a:xfrm>
        </p:spPr>
        <p:txBody>
          <a:bodyPr/>
          <a:lstStyle/>
          <a:p>
            <a:r>
              <a:rPr lang="en-US" altLang="zh-TW" dirty="0" smtClean="0"/>
              <a:t>Maximum Weight Perfect </a:t>
            </a:r>
            <a:r>
              <a:rPr lang="en-US" altLang="zh-TW" dirty="0"/>
              <a:t>Bipartite </a:t>
            </a:r>
            <a:r>
              <a:rPr lang="en-US" altLang="zh-TW" dirty="0" smtClean="0"/>
              <a:t>Matching</a:t>
            </a:r>
            <a:r>
              <a:rPr lang="en-US" altLang="zh-TW" dirty="0"/>
              <a:t> </a:t>
            </a:r>
            <a:endParaRPr lang="zh-TW" altLang="en-US" dirty="0"/>
          </a:p>
        </p:txBody>
      </p:sp>
      <p:sp>
        <p:nvSpPr>
          <p:cNvPr id="109" name="橢圓 108"/>
          <p:cNvSpPr/>
          <p:nvPr/>
        </p:nvSpPr>
        <p:spPr bwMode="auto">
          <a:xfrm>
            <a:off x="1131319" y="190711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0" name="橢圓 109"/>
          <p:cNvSpPr/>
          <p:nvPr/>
        </p:nvSpPr>
        <p:spPr bwMode="auto">
          <a:xfrm>
            <a:off x="2427463" y="191550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1" name="橢圓 110"/>
          <p:cNvSpPr/>
          <p:nvPr/>
        </p:nvSpPr>
        <p:spPr bwMode="auto">
          <a:xfrm>
            <a:off x="1152444" y="276283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2" name="橢圓 111"/>
          <p:cNvSpPr/>
          <p:nvPr/>
        </p:nvSpPr>
        <p:spPr bwMode="auto">
          <a:xfrm>
            <a:off x="2448588" y="27712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3" name="橢圓 112"/>
          <p:cNvSpPr/>
          <p:nvPr/>
        </p:nvSpPr>
        <p:spPr bwMode="auto">
          <a:xfrm>
            <a:off x="1152444" y="362692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4" name="橢圓 113"/>
          <p:cNvSpPr/>
          <p:nvPr/>
        </p:nvSpPr>
        <p:spPr bwMode="auto">
          <a:xfrm>
            <a:off x="2448588" y="36353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5" name="橢圓 114"/>
          <p:cNvSpPr/>
          <p:nvPr/>
        </p:nvSpPr>
        <p:spPr bwMode="auto">
          <a:xfrm>
            <a:off x="1152444" y="4563030"/>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6" name="橢圓 115"/>
          <p:cNvSpPr/>
          <p:nvPr/>
        </p:nvSpPr>
        <p:spPr bwMode="auto">
          <a:xfrm>
            <a:off x="2448588" y="45714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7" name="橢圓 116"/>
          <p:cNvSpPr/>
          <p:nvPr/>
        </p:nvSpPr>
        <p:spPr bwMode="auto">
          <a:xfrm>
            <a:off x="1165185" y="5427126"/>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8" name="橢圓 117"/>
          <p:cNvSpPr/>
          <p:nvPr/>
        </p:nvSpPr>
        <p:spPr bwMode="auto">
          <a:xfrm>
            <a:off x="2461329" y="54355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19" name="直線接點 118"/>
          <p:cNvCxnSpPr>
            <a:stCxn id="109" idx="6"/>
            <a:endCxn id="112" idx="2"/>
          </p:cNvCxnSpPr>
          <p:nvPr/>
        </p:nvCxnSpPr>
        <p:spPr bwMode="auto">
          <a:xfrm>
            <a:off x="1419351" y="2051134"/>
            <a:ext cx="1029237" cy="86409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接點 119"/>
          <p:cNvCxnSpPr>
            <a:stCxn id="111" idx="6"/>
            <a:endCxn id="114" idx="2"/>
          </p:cNvCxnSpPr>
          <p:nvPr/>
        </p:nvCxnSpPr>
        <p:spPr bwMode="auto">
          <a:xfrm>
            <a:off x="1440476" y="2906846"/>
            <a:ext cx="1008112" cy="87248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接點 120"/>
          <p:cNvCxnSpPr>
            <a:stCxn id="111" idx="6"/>
            <a:endCxn id="116" idx="2"/>
          </p:cNvCxnSpPr>
          <p:nvPr/>
        </p:nvCxnSpPr>
        <p:spPr bwMode="auto">
          <a:xfrm>
            <a:off x="1440476" y="2906846"/>
            <a:ext cx="1008112" cy="18085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線接點 121"/>
          <p:cNvCxnSpPr>
            <a:stCxn id="113" idx="6"/>
            <a:endCxn id="116" idx="2"/>
          </p:cNvCxnSpPr>
          <p:nvPr/>
        </p:nvCxnSpPr>
        <p:spPr bwMode="auto">
          <a:xfrm>
            <a:off x="1440476" y="3770942"/>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線接點 122"/>
          <p:cNvCxnSpPr>
            <a:stCxn id="113" idx="6"/>
            <a:endCxn id="110" idx="2"/>
          </p:cNvCxnSpPr>
          <p:nvPr/>
        </p:nvCxnSpPr>
        <p:spPr bwMode="auto">
          <a:xfrm flipV="1">
            <a:off x="1440476" y="2059518"/>
            <a:ext cx="986987" cy="171142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線接點 123"/>
          <p:cNvCxnSpPr>
            <a:stCxn id="115" idx="6"/>
            <a:endCxn id="116" idx="2"/>
          </p:cNvCxnSpPr>
          <p:nvPr/>
        </p:nvCxnSpPr>
        <p:spPr bwMode="auto">
          <a:xfrm>
            <a:off x="1419351" y="4690148"/>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線接點 124"/>
          <p:cNvCxnSpPr>
            <a:stCxn id="117" idx="6"/>
            <a:endCxn id="116" idx="3"/>
          </p:cNvCxnSpPr>
          <p:nvPr/>
        </p:nvCxnSpPr>
        <p:spPr bwMode="auto">
          <a:xfrm flipV="1">
            <a:off x="1453217" y="4817265"/>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接點 125"/>
          <p:cNvCxnSpPr>
            <a:stCxn id="117" idx="6"/>
            <a:endCxn id="118" idx="2"/>
          </p:cNvCxnSpPr>
          <p:nvPr/>
        </p:nvCxnSpPr>
        <p:spPr bwMode="auto">
          <a:xfrm>
            <a:off x="1453217" y="5571142"/>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直線接點 126"/>
          <p:cNvCxnSpPr>
            <a:stCxn id="109" idx="6"/>
            <a:endCxn id="110" idx="2"/>
          </p:cNvCxnSpPr>
          <p:nvPr/>
        </p:nvCxnSpPr>
        <p:spPr bwMode="auto">
          <a:xfrm>
            <a:off x="1419351" y="2051134"/>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線接點 127"/>
          <p:cNvCxnSpPr>
            <a:stCxn id="111" idx="6"/>
            <a:endCxn id="110" idx="2"/>
          </p:cNvCxnSpPr>
          <p:nvPr/>
        </p:nvCxnSpPr>
        <p:spPr bwMode="auto">
          <a:xfrm flipV="1">
            <a:off x="1440476" y="2059518"/>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文字方塊 128"/>
          <p:cNvSpPr txBox="1"/>
          <p:nvPr/>
        </p:nvSpPr>
        <p:spPr>
          <a:xfrm>
            <a:off x="1400764" y="1730836"/>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130" name="文字方塊 129"/>
          <p:cNvSpPr txBox="1"/>
          <p:nvPr/>
        </p:nvSpPr>
        <p:spPr>
          <a:xfrm>
            <a:off x="1400764" y="2113850"/>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1" name="文字方塊 130"/>
          <p:cNvSpPr txBox="1"/>
          <p:nvPr/>
        </p:nvSpPr>
        <p:spPr>
          <a:xfrm>
            <a:off x="1321800" y="2483182"/>
            <a:ext cx="377026"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2" name="文字方塊 131"/>
          <p:cNvSpPr txBox="1"/>
          <p:nvPr/>
        </p:nvSpPr>
        <p:spPr>
          <a:xfrm>
            <a:off x="1478985" y="2762830"/>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3" name="文字方塊 132"/>
          <p:cNvSpPr txBox="1"/>
          <p:nvPr/>
        </p:nvSpPr>
        <p:spPr>
          <a:xfrm>
            <a:off x="1331303" y="2973754"/>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4" name="文字方塊 133"/>
          <p:cNvSpPr txBox="1"/>
          <p:nvPr/>
        </p:nvSpPr>
        <p:spPr>
          <a:xfrm>
            <a:off x="1360272" y="3343086"/>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135" name="文字方塊 134"/>
          <p:cNvSpPr txBox="1"/>
          <p:nvPr/>
        </p:nvSpPr>
        <p:spPr>
          <a:xfrm>
            <a:off x="1388293" y="3823549"/>
            <a:ext cx="377026"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6" name="文字方塊 135"/>
          <p:cNvSpPr txBox="1"/>
          <p:nvPr/>
        </p:nvSpPr>
        <p:spPr>
          <a:xfrm>
            <a:off x="1400764" y="4350042"/>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7" name="文字方塊 136"/>
          <p:cNvSpPr txBox="1"/>
          <p:nvPr/>
        </p:nvSpPr>
        <p:spPr>
          <a:xfrm>
            <a:off x="1400764" y="5194203"/>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8" name="文字方塊 137"/>
          <p:cNvSpPr txBox="1"/>
          <p:nvPr/>
        </p:nvSpPr>
        <p:spPr>
          <a:xfrm>
            <a:off x="1440476" y="5579526"/>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139" name="文字方塊 138"/>
          <p:cNvSpPr txBox="1"/>
          <p:nvPr/>
        </p:nvSpPr>
        <p:spPr>
          <a:xfrm>
            <a:off x="830748" y="1853964"/>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140" name="文字方塊 139"/>
          <p:cNvSpPr txBox="1"/>
          <p:nvPr/>
        </p:nvSpPr>
        <p:spPr>
          <a:xfrm>
            <a:off x="864412" y="2721726"/>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141" name="文字方塊 140"/>
          <p:cNvSpPr txBox="1"/>
          <p:nvPr/>
        </p:nvSpPr>
        <p:spPr>
          <a:xfrm>
            <a:off x="864412" y="3598687"/>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2" name="文字方塊 141"/>
          <p:cNvSpPr txBox="1"/>
          <p:nvPr/>
        </p:nvSpPr>
        <p:spPr>
          <a:xfrm>
            <a:off x="865103" y="4490114"/>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143" name="文字方塊 142"/>
          <p:cNvSpPr txBox="1"/>
          <p:nvPr/>
        </p:nvSpPr>
        <p:spPr>
          <a:xfrm>
            <a:off x="915490" y="5386021"/>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144" name="文字方塊 143"/>
          <p:cNvSpPr txBox="1"/>
          <p:nvPr/>
        </p:nvSpPr>
        <p:spPr>
          <a:xfrm>
            <a:off x="2736620" y="1853965"/>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5" name="文字方塊 144"/>
          <p:cNvSpPr txBox="1"/>
          <p:nvPr/>
        </p:nvSpPr>
        <p:spPr>
          <a:xfrm>
            <a:off x="2770284" y="2721727"/>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6" name="文字方塊 145"/>
          <p:cNvSpPr txBox="1"/>
          <p:nvPr/>
        </p:nvSpPr>
        <p:spPr>
          <a:xfrm>
            <a:off x="2770284" y="359868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7" name="文字方塊 146"/>
          <p:cNvSpPr txBox="1"/>
          <p:nvPr/>
        </p:nvSpPr>
        <p:spPr>
          <a:xfrm>
            <a:off x="2770975" y="4490115"/>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8" name="文字方塊 147"/>
          <p:cNvSpPr txBox="1"/>
          <p:nvPr/>
        </p:nvSpPr>
        <p:spPr>
          <a:xfrm>
            <a:off x="2821362" y="5386022"/>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9" name="文字方塊 148"/>
          <p:cNvSpPr txBox="1"/>
          <p:nvPr/>
        </p:nvSpPr>
        <p:spPr>
          <a:xfrm>
            <a:off x="611560" y="1494862"/>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0" name="文字方塊 149"/>
          <p:cNvSpPr txBox="1"/>
          <p:nvPr/>
        </p:nvSpPr>
        <p:spPr>
          <a:xfrm>
            <a:off x="2570983" y="1512525"/>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1" name="文字方塊 150"/>
          <p:cNvSpPr txBox="1"/>
          <p:nvPr/>
        </p:nvSpPr>
        <p:spPr>
          <a:xfrm>
            <a:off x="1177084" y="5956569"/>
            <a:ext cx="364202" cy="461665"/>
          </a:xfrm>
          <a:prstGeom prst="rect">
            <a:avLst/>
          </a:prstGeom>
          <a:noFill/>
        </p:spPr>
        <p:txBody>
          <a:bodyPr wrap="none" rtlCol="0">
            <a:spAutoFit/>
          </a:bodyPr>
          <a:lstStyle/>
          <a:p>
            <a:r>
              <a:rPr lang="en-US" altLang="zh-TW" b="1" dirty="0" smtClean="0">
                <a:latin typeface="Rockwell Condensed" pitchFamily="18" charset="0"/>
              </a:rPr>
              <a:t>X</a:t>
            </a:r>
            <a:endParaRPr lang="zh-TW" altLang="en-US" b="1" dirty="0">
              <a:latin typeface="Rockwell Condensed" pitchFamily="18" charset="0"/>
            </a:endParaRPr>
          </a:p>
        </p:txBody>
      </p:sp>
      <p:sp>
        <p:nvSpPr>
          <p:cNvPr id="152" name="文字方塊 151"/>
          <p:cNvSpPr txBox="1"/>
          <p:nvPr/>
        </p:nvSpPr>
        <p:spPr>
          <a:xfrm>
            <a:off x="2473152" y="5971378"/>
            <a:ext cx="360996" cy="461665"/>
          </a:xfrm>
          <a:prstGeom prst="rect">
            <a:avLst/>
          </a:prstGeom>
          <a:noFill/>
        </p:spPr>
        <p:txBody>
          <a:bodyPr wrap="none" rtlCol="0">
            <a:spAutoFit/>
          </a:bodyPr>
          <a:lstStyle/>
          <a:p>
            <a:r>
              <a:rPr lang="en-US" altLang="zh-TW" b="1" dirty="0" smtClean="0">
                <a:latin typeface="Rockwell Condensed" pitchFamily="18" charset="0"/>
              </a:rPr>
              <a:t>Y</a:t>
            </a:r>
            <a:endParaRPr lang="zh-TW" altLang="en-US" b="1" dirty="0">
              <a:latin typeface="Rockwell Condensed" pitchFamily="18" charset="0"/>
            </a:endParaRPr>
          </a:p>
        </p:txBody>
      </p:sp>
      <p:sp>
        <p:nvSpPr>
          <p:cNvPr id="262" name="橢圓 261"/>
          <p:cNvSpPr/>
          <p:nvPr/>
        </p:nvSpPr>
        <p:spPr bwMode="auto">
          <a:xfrm>
            <a:off x="5677205" y="1894615"/>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smtClean="0"/>
              <a:t>2</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63" name="橢圓 262"/>
          <p:cNvSpPr/>
          <p:nvPr/>
        </p:nvSpPr>
        <p:spPr bwMode="auto">
          <a:xfrm>
            <a:off x="4946751" y="189639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64" name="橢圓 263"/>
          <p:cNvSpPr/>
          <p:nvPr/>
        </p:nvSpPr>
        <p:spPr bwMode="auto">
          <a:xfrm>
            <a:off x="6694822" y="1876173"/>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65" name="橢圓 264"/>
          <p:cNvSpPr/>
          <p:nvPr/>
        </p:nvSpPr>
        <p:spPr bwMode="auto">
          <a:xfrm>
            <a:off x="4324583" y="1896391"/>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66" name="直線接點 265"/>
          <p:cNvCxnSpPr>
            <a:stCxn id="262" idx="6"/>
            <a:endCxn id="264" idx="2"/>
          </p:cNvCxnSpPr>
          <p:nvPr/>
        </p:nvCxnSpPr>
        <p:spPr bwMode="auto">
          <a:xfrm flipV="1">
            <a:off x="5965237" y="2020189"/>
            <a:ext cx="729585" cy="18442"/>
          </a:xfrm>
          <a:prstGeom prst="line">
            <a:avLst/>
          </a:prstGeom>
          <a:solidFill>
            <a:schemeClr val="accent1"/>
          </a:solidFill>
          <a:ln w="38100" cap="flat" cmpd="sng" algn="ctr">
            <a:solidFill>
              <a:schemeClr val="tx1"/>
            </a:solidFill>
            <a:prstDash val="sys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直線接點 266"/>
          <p:cNvCxnSpPr>
            <a:stCxn id="265" idx="6"/>
            <a:endCxn id="263" idx="2"/>
          </p:cNvCxnSpPr>
          <p:nvPr/>
        </p:nvCxnSpPr>
        <p:spPr bwMode="auto">
          <a:xfrm>
            <a:off x="4612615" y="2040407"/>
            <a:ext cx="33413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8" name="直線接點 267"/>
          <p:cNvCxnSpPr>
            <a:stCxn id="262" idx="2"/>
            <a:endCxn id="263" idx="6"/>
          </p:cNvCxnSpPr>
          <p:nvPr/>
        </p:nvCxnSpPr>
        <p:spPr bwMode="auto">
          <a:xfrm flipH="1">
            <a:off x="5234783" y="2038631"/>
            <a:ext cx="442422" cy="177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 name="文字方塊 268"/>
          <p:cNvSpPr txBox="1"/>
          <p:nvPr/>
        </p:nvSpPr>
        <p:spPr>
          <a:xfrm>
            <a:off x="4267675" y="1550276"/>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270" name="文字方塊 269"/>
          <p:cNvSpPr txBox="1"/>
          <p:nvPr/>
        </p:nvSpPr>
        <p:spPr>
          <a:xfrm>
            <a:off x="4589716" y="1691507"/>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271" name="文字方塊 270"/>
          <p:cNvSpPr txBox="1"/>
          <p:nvPr/>
        </p:nvSpPr>
        <p:spPr>
          <a:xfrm>
            <a:off x="4946751" y="1550276"/>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72" name="文字方塊 271"/>
          <p:cNvSpPr txBox="1"/>
          <p:nvPr/>
        </p:nvSpPr>
        <p:spPr>
          <a:xfrm>
            <a:off x="5677205" y="1568378"/>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273" name="文字方塊 272"/>
          <p:cNvSpPr txBox="1"/>
          <p:nvPr/>
        </p:nvSpPr>
        <p:spPr>
          <a:xfrm>
            <a:off x="5227060" y="1686347"/>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274" name="文字方塊 273"/>
          <p:cNvSpPr txBox="1"/>
          <p:nvPr/>
        </p:nvSpPr>
        <p:spPr>
          <a:xfrm>
            <a:off x="6688797" y="1541053"/>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75" name="文字方塊 274"/>
          <p:cNvSpPr txBox="1"/>
          <p:nvPr/>
        </p:nvSpPr>
        <p:spPr>
          <a:xfrm>
            <a:off x="5902734" y="1712394"/>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276" name="文字方塊 275"/>
          <p:cNvSpPr txBox="1"/>
          <p:nvPr/>
        </p:nvSpPr>
        <p:spPr>
          <a:xfrm>
            <a:off x="7141949" y="1743256"/>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6+0-2=4</a:t>
            </a:r>
            <a:endParaRPr lang="zh-TW" altLang="en-US" dirty="0">
              <a:solidFill>
                <a:srgbClr val="0000CC"/>
              </a:solidFill>
              <a:latin typeface="Gungsuh" pitchFamily="18" charset="-127"/>
              <a:ea typeface="Gungsuh" pitchFamily="18" charset="-127"/>
            </a:endParaRPr>
          </a:p>
        </p:txBody>
      </p:sp>
      <p:sp>
        <p:nvSpPr>
          <p:cNvPr id="3" name="手繪多邊形 2"/>
          <p:cNvSpPr/>
          <p:nvPr/>
        </p:nvSpPr>
        <p:spPr>
          <a:xfrm>
            <a:off x="1447800" y="2818140"/>
            <a:ext cx="1126067" cy="1998717"/>
          </a:xfrm>
          <a:custGeom>
            <a:avLst/>
            <a:gdLst>
              <a:gd name="connsiteX0" fmla="*/ 0 w 1126067"/>
              <a:gd name="connsiteY0" fmla="*/ 1957060 h 1998717"/>
              <a:gd name="connsiteX1" fmla="*/ 939800 w 1126067"/>
              <a:gd name="connsiteY1" fmla="*/ 1965527 h 1998717"/>
              <a:gd name="connsiteX2" fmla="*/ 965200 w 1126067"/>
              <a:gd name="connsiteY2" fmla="*/ 1592993 h 1998717"/>
              <a:gd name="connsiteX3" fmla="*/ 228600 w 1126067"/>
              <a:gd name="connsiteY3" fmla="*/ 26660 h 1998717"/>
              <a:gd name="connsiteX4" fmla="*/ 1126067 w 1126067"/>
              <a:gd name="connsiteY4" fmla="*/ 754793 h 1998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1998717">
                <a:moveTo>
                  <a:pt x="0" y="1957060"/>
                </a:moveTo>
                <a:cubicBezTo>
                  <a:pt x="389466" y="1991632"/>
                  <a:pt x="778933" y="2026205"/>
                  <a:pt x="939800" y="1965527"/>
                </a:cubicBezTo>
                <a:cubicBezTo>
                  <a:pt x="1100667" y="1904849"/>
                  <a:pt x="1083733" y="1916138"/>
                  <a:pt x="965200" y="1592993"/>
                </a:cubicBezTo>
                <a:cubicBezTo>
                  <a:pt x="846667" y="1269848"/>
                  <a:pt x="201789" y="166360"/>
                  <a:pt x="228600" y="26660"/>
                </a:cubicBezTo>
                <a:cubicBezTo>
                  <a:pt x="255411" y="-113040"/>
                  <a:pt x="690739" y="320876"/>
                  <a:pt x="1126067" y="754793"/>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5" name="文字方塊 64"/>
          <p:cNvSpPr txBox="1"/>
          <p:nvPr/>
        </p:nvSpPr>
        <p:spPr>
          <a:xfrm>
            <a:off x="5590148" y="2356475"/>
            <a:ext cx="612668" cy="461665"/>
          </a:xfrm>
          <a:prstGeom prst="rect">
            <a:avLst/>
          </a:prstGeom>
          <a:noFill/>
        </p:spPr>
        <p:txBody>
          <a:bodyPr wrap="none" rtlCol="0">
            <a:spAutoFit/>
          </a:bodyPr>
          <a:lstStyle/>
          <a:p>
            <a:r>
              <a:rPr lang="en-US" altLang="zh-TW" b="1" dirty="0" smtClean="0">
                <a:solidFill>
                  <a:srgbClr val="00B050"/>
                </a:solidFill>
                <a:latin typeface="Gungsuh" pitchFamily="18" charset="-127"/>
                <a:ea typeface="Gungsuh" pitchFamily="18" charset="-127"/>
              </a:rPr>
              <a:t>-4</a:t>
            </a:r>
            <a:endParaRPr lang="zh-TW" altLang="en-US" b="1" dirty="0">
              <a:solidFill>
                <a:srgbClr val="00B050"/>
              </a:solidFill>
              <a:latin typeface="Gungsuh" pitchFamily="18" charset="-127"/>
              <a:ea typeface="Gungsuh" pitchFamily="18" charset="-127"/>
            </a:endParaRPr>
          </a:p>
        </p:txBody>
      </p:sp>
      <p:sp>
        <p:nvSpPr>
          <p:cNvPr id="66" name="文字方塊 65"/>
          <p:cNvSpPr txBox="1"/>
          <p:nvPr/>
        </p:nvSpPr>
        <p:spPr>
          <a:xfrm>
            <a:off x="4910929" y="2366950"/>
            <a:ext cx="550151" cy="461665"/>
          </a:xfrm>
          <a:prstGeom prst="rect">
            <a:avLst/>
          </a:prstGeom>
          <a:noFill/>
        </p:spPr>
        <p:txBody>
          <a:bodyPr wrap="none" rtlCol="0">
            <a:spAutoFit/>
          </a:bodyPr>
          <a:lstStyle/>
          <a:p>
            <a:r>
              <a:rPr lang="en-US" altLang="zh-TW" b="1" dirty="0" smtClean="0">
                <a:solidFill>
                  <a:srgbClr val="00B050"/>
                </a:solidFill>
                <a:latin typeface="Gungsuh" pitchFamily="18" charset="-127"/>
                <a:ea typeface="Gungsuh" pitchFamily="18" charset="-127"/>
              </a:rPr>
              <a:t>+4</a:t>
            </a:r>
            <a:endParaRPr lang="zh-TW" altLang="en-US" b="1" dirty="0">
              <a:solidFill>
                <a:srgbClr val="00B050"/>
              </a:solidFill>
              <a:latin typeface="Gungsuh" pitchFamily="18" charset="-127"/>
              <a:ea typeface="Gungsuh" pitchFamily="18" charset="-127"/>
            </a:endParaRPr>
          </a:p>
        </p:txBody>
      </p:sp>
      <p:sp>
        <p:nvSpPr>
          <p:cNvPr id="67" name="文字方塊 66"/>
          <p:cNvSpPr txBox="1"/>
          <p:nvPr/>
        </p:nvSpPr>
        <p:spPr>
          <a:xfrm>
            <a:off x="4191300" y="2358566"/>
            <a:ext cx="612668" cy="461665"/>
          </a:xfrm>
          <a:prstGeom prst="rect">
            <a:avLst/>
          </a:prstGeom>
          <a:noFill/>
        </p:spPr>
        <p:txBody>
          <a:bodyPr wrap="none" rtlCol="0">
            <a:spAutoFit/>
          </a:bodyPr>
          <a:lstStyle/>
          <a:p>
            <a:r>
              <a:rPr lang="en-US" altLang="zh-TW" b="1" dirty="0" smtClean="0">
                <a:solidFill>
                  <a:srgbClr val="00B050"/>
                </a:solidFill>
                <a:latin typeface="Gungsuh" pitchFamily="18" charset="-127"/>
                <a:ea typeface="Gungsuh" pitchFamily="18" charset="-127"/>
              </a:rPr>
              <a:t>-4</a:t>
            </a:r>
            <a:endParaRPr lang="zh-TW" altLang="en-US" b="1" dirty="0">
              <a:solidFill>
                <a:srgbClr val="00B050"/>
              </a:solidFill>
              <a:latin typeface="Gungsuh" pitchFamily="18" charset="-127"/>
              <a:ea typeface="Gungsuh" pitchFamily="18" charset="-127"/>
            </a:endParaRPr>
          </a:p>
        </p:txBody>
      </p:sp>
      <p:sp>
        <p:nvSpPr>
          <p:cNvPr id="68" name="橢圓 67"/>
          <p:cNvSpPr/>
          <p:nvPr/>
        </p:nvSpPr>
        <p:spPr bwMode="auto">
          <a:xfrm>
            <a:off x="5767102" y="3418013"/>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smtClean="0"/>
              <a:t>2</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9" name="橢圓 68"/>
          <p:cNvSpPr/>
          <p:nvPr/>
        </p:nvSpPr>
        <p:spPr bwMode="auto">
          <a:xfrm>
            <a:off x="5036648" y="3419789"/>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70" name="橢圓 69"/>
          <p:cNvSpPr/>
          <p:nvPr/>
        </p:nvSpPr>
        <p:spPr bwMode="auto">
          <a:xfrm>
            <a:off x="6784719" y="339957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71" name="橢圓 70"/>
          <p:cNvSpPr/>
          <p:nvPr/>
        </p:nvSpPr>
        <p:spPr bwMode="auto">
          <a:xfrm>
            <a:off x="4414480" y="3419789"/>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2" name="直線接點 71"/>
          <p:cNvCxnSpPr>
            <a:stCxn id="68" idx="6"/>
            <a:endCxn id="70" idx="2"/>
          </p:cNvCxnSpPr>
          <p:nvPr/>
        </p:nvCxnSpPr>
        <p:spPr bwMode="auto">
          <a:xfrm flipV="1">
            <a:off x="6055134" y="3543587"/>
            <a:ext cx="729585" cy="18442"/>
          </a:xfrm>
          <a:prstGeom prst="line">
            <a:avLst/>
          </a:prstGeom>
          <a:solidFill>
            <a:schemeClr val="accent1"/>
          </a:solidFill>
          <a:ln w="38100" cap="flat" cmpd="sng" algn="ctr">
            <a:solidFill>
              <a:schemeClr val="tx1"/>
            </a:solidFill>
            <a:prstDash val="sys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線接點 72"/>
          <p:cNvCxnSpPr>
            <a:stCxn id="71" idx="6"/>
            <a:endCxn id="69" idx="2"/>
          </p:cNvCxnSpPr>
          <p:nvPr/>
        </p:nvCxnSpPr>
        <p:spPr bwMode="auto">
          <a:xfrm>
            <a:off x="4702512" y="3563805"/>
            <a:ext cx="33413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線接點 73"/>
          <p:cNvCxnSpPr>
            <a:stCxn id="68" idx="2"/>
            <a:endCxn id="69" idx="6"/>
          </p:cNvCxnSpPr>
          <p:nvPr/>
        </p:nvCxnSpPr>
        <p:spPr bwMode="auto">
          <a:xfrm flipH="1">
            <a:off x="5324680" y="3562029"/>
            <a:ext cx="442422" cy="177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文字方塊 74"/>
          <p:cNvSpPr txBox="1"/>
          <p:nvPr/>
        </p:nvSpPr>
        <p:spPr>
          <a:xfrm>
            <a:off x="4357572" y="3073674"/>
            <a:ext cx="377026"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sp>
        <p:nvSpPr>
          <p:cNvPr id="76" name="文字方塊 75"/>
          <p:cNvSpPr txBox="1"/>
          <p:nvPr/>
        </p:nvSpPr>
        <p:spPr>
          <a:xfrm>
            <a:off x="4679613" y="3214905"/>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77" name="文字方塊 76"/>
          <p:cNvSpPr txBox="1"/>
          <p:nvPr/>
        </p:nvSpPr>
        <p:spPr>
          <a:xfrm>
            <a:off x="5036648" y="3073674"/>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78" name="文字方塊 77"/>
          <p:cNvSpPr txBox="1"/>
          <p:nvPr/>
        </p:nvSpPr>
        <p:spPr>
          <a:xfrm>
            <a:off x="5767102" y="3091776"/>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79" name="文字方塊 78"/>
          <p:cNvSpPr txBox="1"/>
          <p:nvPr/>
        </p:nvSpPr>
        <p:spPr>
          <a:xfrm>
            <a:off x="5316957" y="3209745"/>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80" name="文字方塊 79"/>
          <p:cNvSpPr txBox="1"/>
          <p:nvPr/>
        </p:nvSpPr>
        <p:spPr>
          <a:xfrm>
            <a:off x="6778694" y="3064451"/>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81" name="文字方塊 80"/>
          <p:cNvSpPr txBox="1"/>
          <p:nvPr/>
        </p:nvSpPr>
        <p:spPr>
          <a:xfrm>
            <a:off x="5992631" y="3235792"/>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82" name="文字方塊 81"/>
          <p:cNvSpPr txBox="1"/>
          <p:nvPr/>
        </p:nvSpPr>
        <p:spPr>
          <a:xfrm>
            <a:off x="7231846" y="3266654"/>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6+0-2=4</a:t>
            </a:r>
            <a:endParaRPr lang="zh-TW" altLang="en-US" dirty="0">
              <a:solidFill>
                <a:srgbClr val="0000CC"/>
              </a:solidFill>
              <a:latin typeface="Gungsuh" pitchFamily="18" charset="-127"/>
              <a:ea typeface="Gungsuh" pitchFamily="18" charset="-127"/>
            </a:endParaRPr>
          </a:p>
        </p:txBody>
      </p:sp>
      <p:sp>
        <p:nvSpPr>
          <p:cNvPr id="83" name="橢圓 82"/>
          <p:cNvSpPr/>
          <p:nvPr/>
        </p:nvSpPr>
        <p:spPr bwMode="auto">
          <a:xfrm>
            <a:off x="5765506" y="428661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smtClean="0"/>
              <a:t>2</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4" name="橢圓 83"/>
          <p:cNvSpPr/>
          <p:nvPr/>
        </p:nvSpPr>
        <p:spPr bwMode="auto">
          <a:xfrm>
            <a:off x="5035052" y="428839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5" name="橢圓 84"/>
          <p:cNvSpPr/>
          <p:nvPr/>
        </p:nvSpPr>
        <p:spPr bwMode="auto">
          <a:xfrm>
            <a:off x="6783123" y="426817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6" name="橢圓 85"/>
          <p:cNvSpPr/>
          <p:nvPr/>
        </p:nvSpPr>
        <p:spPr bwMode="auto">
          <a:xfrm>
            <a:off x="4412884" y="428839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7" name="直線接點 86"/>
          <p:cNvCxnSpPr>
            <a:stCxn id="83" idx="6"/>
            <a:endCxn id="85" idx="2"/>
          </p:cNvCxnSpPr>
          <p:nvPr/>
        </p:nvCxnSpPr>
        <p:spPr bwMode="auto">
          <a:xfrm flipV="1">
            <a:off x="6053538" y="4412192"/>
            <a:ext cx="729585" cy="18442"/>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線接點 87"/>
          <p:cNvCxnSpPr>
            <a:stCxn id="86" idx="6"/>
            <a:endCxn id="84" idx="2"/>
          </p:cNvCxnSpPr>
          <p:nvPr/>
        </p:nvCxnSpPr>
        <p:spPr bwMode="auto">
          <a:xfrm>
            <a:off x="4700916" y="4432410"/>
            <a:ext cx="33413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線接點 88"/>
          <p:cNvCxnSpPr>
            <a:stCxn id="83" idx="2"/>
            <a:endCxn id="84" idx="6"/>
          </p:cNvCxnSpPr>
          <p:nvPr/>
        </p:nvCxnSpPr>
        <p:spPr bwMode="auto">
          <a:xfrm flipH="1">
            <a:off x="5323084" y="4430634"/>
            <a:ext cx="442422" cy="1776"/>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文字方塊 89"/>
          <p:cNvSpPr txBox="1"/>
          <p:nvPr/>
        </p:nvSpPr>
        <p:spPr>
          <a:xfrm>
            <a:off x="4355976" y="3942279"/>
            <a:ext cx="377026"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sp>
        <p:nvSpPr>
          <p:cNvPr id="92" name="文字方塊 91"/>
          <p:cNvSpPr txBox="1"/>
          <p:nvPr/>
        </p:nvSpPr>
        <p:spPr>
          <a:xfrm>
            <a:off x="5035052" y="3942279"/>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93" name="文字方塊 92"/>
          <p:cNvSpPr txBox="1"/>
          <p:nvPr/>
        </p:nvSpPr>
        <p:spPr>
          <a:xfrm>
            <a:off x="5765506" y="3960381"/>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94" name="文字方塊 93"/>
          <p:cNvSpPr txBox="1"/>
          <p:nvPr/>
        </p:nvSpPr>
        <p:spPr>
          <a:xfrm>
            <a:off x="5315361" y="4078350"/>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95" name="文字方塊 94"/>
          <p:cNvSpPr txBox="1"/>
          <p:nvPr/>
        </p:nvSpPr>
        <p:spPr>
          <a:xfrm>
            <a:off x="6777098" y="3933056"/>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96" name="文字方塊 95"/>
          <p:cNvSpPr txBox="1"/>
          <p:nvPr/>
        </p:nvSpPr>
        <p:spPr>
          <a:xfrm>
            <a:off x="5991035" y="4104397"/>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Tree>
    <p:extLst>
      <p:ext uri="{BB962C8B-B14F-4D97-AF65-F5344CB8AC3E}">
        <p14:creationId xmlns:p14="http://schemas.microsoft.com/office/powerpoint/2010/main" val="345943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08218" y="116632"/>
            <a:ext cx="7315200" cy="838200"/>
          </a:xfrm>
        </p:spPr>
        <p:txBody>
          <a:bodyPr/>
          <a:lstStyle/>
          <a:p>
            <a:r>
              <a:rPr lang="en-US" altLang="zh-TW" dirty="0" smtClean="0"/>
              <a:t>Maximum Weight Perfect </a:t>
            </a:r>
            <a:r>
              <a:rPr lang="en-US" altLang="zh-TW" dirty="0"/>
              <a:t>Bipartite </a:t>
            </a:r>
            <a:r>
              <a:rPr lang="en-US" altLang="zh-TW" dirty="0" smtClean="0"/>
              <a:t>Matching</a:t>
            </a:r>
            <a:r>
              <a:rPr lang="en-US" altLang="zh-TW" dirty="0"/>
              <a:t> </a:t>
            </a:r>
            <a:endParaRPr lang="zh-TW" altLang="en-US" dirty="0"/>
          </a:p>
        </p:txBody>
      </p:sp>
      <p:sp>
        <p:nvSpPr>
          <p:cNvPr id="109" name="橢圓 108"/>
          <p:cNvSpPr/>
          <p:nvPr/>
        </p:nvSpPr>
        <p:spPr bwMode="auto">
          <a:xfrm>
            <a:off x="1131319" y="190711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0" name="橢圓 109"/>
          <p:cNvSpPr/>
          <p:nvPr/>
        </p:nvSpPr>
        <p:spPr bwMode="auto">
          <a:xfrm>
            <a:off x="2427463" y="191550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1" name="橢圓 110"/>
          <p:cNvSpPr/>
          <p:nvPr/>
        </p:nvSpPr>
        <p:spPr bwMode="auto">
          <a:xfrm>
            <a:off x="1152444" y="276283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2" name="橢圓 111"/>
          <p:cNvSpPr/>
          <p:nvPr/>
        </p:nvSpPr>
        <p:spPr bwMode="auto">
          <a:xfrm>
            <a:off x="2448588" y="27712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3" name="橢圓 112"/>
          <p:cNvSpPr/>
          <p:nvPr/>
        </p:nvSpPr>
        <p:spPr bwMode="auto">
          <a:xfrm>
            <a:off x="1152444" y="362692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4" name="橢圓 113"/>
          <p:cNvSpPr/>
          <p:nvPr/>
        </p:nvSpPr>
        <p:spPr bwMode="auto">
          <a:xfrm>
            <a:off x="2448588" y="36353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5" name="橢圓 114"/>
          <p:cNvSpPr/>
          <p:nvPr/>
        </p:nvSpPr>
        <p:spPr bwMode="auto">
          <a:xfrm>
            <a:off x="1152444" y="4563030"/>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6" name="橢圓 115"/>
          <p:cNvSpPr/>
          <p:nvPr/>
        </p:nvSpPr>
        <p:spPr bwMode="auto">
          <a:xfrm>
            <a:off x="2448588" y="45714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7" name="橢圓 116"/>
          <p:cNvSpPr/>
          <p:nvPr/>
        </p:nvSpPr>
        <p:spPr bwMode="auto">
          <a:xfrm>
            <a:off x="1165185" y="5427126"/>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8" name="橢圓 117"/>
          <p:cNvSpPr/>
          <p:nvPr/>
        </p:nvSpPr>
        <p:spPr bwMode="auto">
          <a:xfrm>
            <a:off x="2461329" y="54355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19" name="直線接點 118"/>
          <p:cNvCxnSpPr>
            <a:stCxn id="109" idx="6"/>
            <a:endCxn id="112" idx="2"/>
          </p:cNvCxnSpPr>
          <p:nvPr/>
        </p:nvCxnSpPr>
        <p:spPr bwMode="auto">
          <a:xfrm>
            <a:off x="1419351" y="2051134"/>
            <a:ext cx="1029237" cy="86409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接點 119"/>
          <p:cNvCxnSpPr>
            <a:stCxn id="111" idx="6"/>
            <a:endCxn id="114" idx="2"/>
          </p:cNvCxnSpPr>
          <p:nvPr/>
        </p:nvCxnSpPr>
        <p:spPr bwMode="auto">
          <a:xfrm>
            <a:off x="1440476" y="2906846"/>
            <a:ext cx="1008112" cy="8724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接點 120"/>
          <p:cNvCxnSpPr>
            <a:stCxn id="111" idx="6"/>
            <a:endCxn id="116" idx="2"/>
          </p:cNvCxnSpPr>
          <p:nvPr/>
        </p:nvCxnSpPr>
        <p:spPr bwMode="auto">
          <a:xfrm>
            <a:off x="1440476" y="2906846"/>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線接點 121"/>
          <p:cNvCxnSpPr>
            <a:stCxn id="113" idx="6"/>
            <a:endCxn id="116" idx="2"/>
          </p:cNvCxnSpPr>
          <p:nvPr/>
        </p:nvCxnSpPr>
        <p:spPr bwMode="auto">
          <a:xfrm>
            <a:off x="1440476" y="3770942"/>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線接點 122"/>
          <p:cNvCxnSpPr>
            <a:stCxn id="113" idx="6"/>
            <a:endCxn id="110" idx="2"/>
          </p:cNvCxnSpPr>
          <p:nvPr/>
        </p:nvCxnSpPr>
        <p:spPr bwMode="auto">
          <a:xfrm flipV="1">
            <a:off x="1440476" y="2059518"/>
            <a:ext cx="986987" cy="171142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線接點 123"/>
          <p:cNvCxnSpPr>
            <a:stCxn id="115" idx="6"/>
            <a:endCxn id="116" idx="2"/>
          </p:cNvCxnSpPr>
          <p:nvPr/>
        </p:nvCxnSpPr>
        <p:spPr bwMode="auto">
          <a:xfrm>
            <a:off x="1419351" y="4690148"/>
            <a:ext cx="1029237" cy="25282"/>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線接點 124"/>
          <p:cNvCxnSpPr>
            <a:stCxn id="117" idx="6"/>
            <a:endCxn id="116" idx="3"/>
          </p:cNvCxnSpPr>
          <p:nvPr/>
        </p:nvCxnSpPr>
        <p:spPr bwMode="auto">
          <a:xfrm flipV="1">
            <a:off x="1453217" y="4817265"/>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接點 125"/>
          <p:cNvCxnSpPr>
            <a:stCxn id="117" idx="6"/>
            <a:endCxn id="118" idx="2"/>
          </p:cNvCxnSpPr>
          <p:nvPr/>
        </p:nvCxnSpPr>
        <p:spPr bwMode="auto">
          <a:xfrm>
            <a:off x="1453217" y="5571142"/>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直線接點 126"/>
          <p:cNvCxnSpPr>
            <a:stCxn id="109" idx="6"/>
            <a:endCxn id="110" idx="2"/>
          </p:cNvCxnSpPr>
          <p:nvPr/>
        </p:nvCxnSpPr>
        <p:spPr bwMode="auto">
          <a:xfrm>
            <a:off x="1419351" y="2051134"/>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線接點 127"/>
          <p:cNvCxnSpPr>
            <a:stCxn id="111" idx="6"/>
            <a:endCxn id="110" idx="2"/>
          </p:cNvCxnSpPr>
          <p:nvPr/>
        </p:nvCxnSpPr>
        <p:spPr bwMode="auto">
          <a:xfrm flipV="1">
            <a:off x="1440476" y="2059518"/>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文字方塊 128"/>
          <p:cNvSpPr txBox="1"/>
          <p:nvPr/>
        </p:nvSpPr>
        <p:spPr>
          <a:xfrm>
            <a:off x="1400764" y="1730836"/>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130" name="文字方塊 129"/>
          <p:cNvSpPr txBox="1"/>
          <p:nvPr/>
        </p:nvSpPr>
        <p:spPr>
          <a:xfrm>
            <a:off x="1400764" y="2113850"/>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1" name="文字方塊 130"/>
          <p:cNvSpPr txBox="1"/>
          <p:nvPr/>
        </p:nvSpPr>
        <p:spPr>
          <a:xfrm>
            <a:off x="1321800" y="2483182"/>
            <a:ext cx="377026"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2" name="文字方塊 131"/>
          <p:cNvSpPr txBox="1"/>
          <p:nvPr/>
        </p:nvSpPr>
        <p:spPr>
          <a:xfrm>
            <a:off x="1478985" y="2762830"/>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3" name="文字方塊 132"/>
          <p:cNvSpPr txBox="1"/>
          <p:nvPr/>
        </p:nvSpPr>
        <p:spPr>
          <a:xfrm>
            <a:off x="1331303" y="2973754"/>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4" name="文字方塊 133"/>
          <p:cNvSpPr txBox="1"/>
          <p:nvPr/>
        </p:nvSpPr>
        <p:spPr>
          <a:xfrm>
            <a:off x="1360272" y="3343086"/>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135" name="文字方塊 134"/>
          <p:cNvSpPr txBox="1"/>
          <p:nvPr/>
        </p:nvSpPr>
        <p:spPr>
          <a:xfrm>
            <a:off x="1388293" y="3823549"/>
            <a:ext cx="377026"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6" name="文字方塊 135"/>
          <p:cNvSpPr txBox="1"/>
          <p:nvPr/>
        </p:nvSpPr>
        <p:spPr>
          <a:xfrm>
            <a:off x="1400764" y="4350042"/>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7" name="文字方塊 136"/>
          <p:cNvSpPr txBox="1"/>
          <p:nvPr/>
        </p:nvSpPr>
        <p:spPr>
          <a:xfrm>
            <a:off x="1400764" y="5194203"/>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8" name="文字方塊 137"/>
          <p:cNvSpPr txBox="1"/>
          <p:nvPr/>
        </p:nvSpPr>
        <p:spPr>
          <a:xfrm>
            <a:off x="1440476" y="5579526"/>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139" name="文字方塊 138"/>
          <p:cNvSpPr txBox="1"/>
          <p:nvPr/>
        </p:nvSpPr>
        <p:spPr>
          <a:xfrm>
            <a:off x="830748" y="1853964"/>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140" name="文字方塊 139"/>
          <p:cNvSpPr txBox="1"/>
          <p:nvPr/>
        </p:nvSpPr>
        <p:spPr>
          <a:xfrm>
            <a:off x="864412" y="2721726"/>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1" name="文字方塊 140"/>
          <p:cNvSpPr txBox="1"/>
          <p:nvPr/>
        </p:nvSpPr>
        <p:spPr>
          <a:xfrm>
            <a:off x="864412" y="3598687"/>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2" name="文字方塊 141"/>
          <p:cNvSpPr txBox="1"/>
          <p:nvPr/>
        </p:nvSpPr>
        <p:spPr>
          <a:xfrm>
            <a:off x="865103" y="4490114"/>
            <a:ext cx="377026"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sp>
        <p:nvSpPr>
          <p:cNvPr id="143" name="文字方塊 142"/>
          <p:cNvSpPr txBox="1"/>
          <p:nvPr/>
        </p:nvSpPr>
        <p:spPr>
          <a:xfrm>
            <a:off x="915490" y="5386021"/>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144" name="文字方塊 143"/>
          <p:cNvSpPr txBox="1"/>
          <p:nvPr/>
        </p:nvSpPr>
        <p:spPr>
          <a:xfrm>
            <a:off x="2736620" y="1853965"/>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5" name="文字方塊 144"/>
          <p:cNvSpPr txBox="1"/>
          <p:nvPr/>
        </p:nvSpPr>
        <p:spPr>
          <a:xfrm>
            <a:off x="2770284" y="2721727"/>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6" name="文字方塊 145"/>
          <p:cNvSpPr txBox="1"/>
          <p:nvPr/>
        </p:nvSpPr>
        <p:spPr>
          <a:xfrm>
            <a:off x="2770284" y="359868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7" name="文字方塊 146"/>
          <p:cNvSpPr txBox="1"/>
          <p:nvPr/>
        </p:nvSpPr>
        <p:spPr>
          <a:xfrm>
            <a:off x="2770975" y="4490115"/>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148" name="文字方塊 147"/>
          <p:cNvSpPr txBox="1"/>
          <p:nvPr/>
        </p:nvSpPr>
        <p:spPr>
          <a:xfrm>
            <a:off x="2821362" y="5386022"/>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9" name="文字方塊 148"/>
          <p:cNvSpPr txBox="1"/>
          <p:nvPr/>
        </p:nvSpPr>
        <p:spPr>
          <a:xfrm>
            <a:off x="611560" y="1494862"/>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0" name="文字方塊 149"/>
          <p:cNvSpPr txBox="1"/>
          <p:nvPr/>
        </p:nvSpPr>
        <p:spPr>
          <a:xfrm>
            <a:off x="2570983" y="1512525"/>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1" name="文字方塊 150"/>
          <p:cNvSpPr txBox="1"/>
          <p:nvPr/>
        </p:nvSpPr>
        <p:spPr>
          <a:xfrm>
            <a:off x="1177084" y="5956569"/>
            <a:ext cx="364202" cy="461665"/>
          </a:xfrm>
          <a:prstGeom prst="rect">
            <a:avLst/>
          </a:prstGeom>
          <a:noFill/>
        </p:spPr>
        <p:txBody>
          <a:bodyPr wrap="none" rtlCol="0">
            <a:spAutoFit/>
          </a:bodyPr>
          <a:lstStyle/>
          <a:p>
            <a:r>
              <a:rPr lang="en-US" altLang="zh-TW" b="1" dirty="0" smtClean="0">
                <a:latin typeface="Rockwell Condensed" pitchFamily="18" charset="0"/>
              </a:rPr>
              <a:t>X</a:t>
            </a:r>
            <a:endParaRPr lang="zh-TW" altLang="en-US" b="1" dirty="0">
              <a:latin typeface="Rockwell Condensed" pitchFamily="18" charset="0"/>
            </a:endParaRPr>
          </a:p>
        </p:txBody>
      </p:sp>
      <p:sp>
        <p:nvSpPr>
          <p:cNvPr id="152" name="文字方塊 151"/>
          <p:cNvSpPr txBox="1"/>
          <p:nvPr/>
        </p:nvSpPr>
        <p:spPr>
          <a:xfrm>
            <a:off x="2473152" y="5971378"/>
            <a:ext cx="360996" cy="461665"/>
          </a:xfrm>
          <a:prstGeom prst="rect">
            <a:avLst/>
          </a:prstGeom>
          <a:noFill/>
        </p:spPr>
        <p:txBody>
          <a:bodyPr wrap="none" rtlCol="0">
            <a:spAutoFit/>
          </a:bodyPr>
          <a:lstStyle/>
          <a:p>
            <a:r>
              <a:rPr lang="en-US" altLang="zh-TW" b="1" dirty="0" smtClean="0">
                <a:latin typeface="Rockwell Condensed" pitchFamily="18" charset="0"/>
              </a:rPr>
              <a:t>Y</a:t>
            </a:r>
            <a:endParaRPr lang="zh-TW" altLang="en-US" b="1" dirty="0">
              <a:latin typeface="Rockwell Condensed" pitchFamily="18" charset="0"/>
            </a:endParaRPr>
          </a:p>
        </p:txBody>
      </p:sp>
      <p:sp>
        <p:nvSpPr>
          <p:cNvPr id="262" name="橢圓 261"/>
          <p:cNvSpPr/>
          <p:nvPr/>
        </p:nvSpPr>
        <p:spPr bwMode="auto">
          <a:xfrm>
            <a:off x="5677205" y="1894615"/>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smtClean="0"/>
              <a:t>2</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63" name="橢圓 262"/>
          <p:cNvSpPr/>
          <p:nvPr/>
        </p:nvSpPr>
        <p:spPr bwMode="auto">
          <a:xfrm>
            <a:off x="4946751" y="189639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64" name="橢圓 263"/>
          <p:cNvSpPr/>
          <p:nvPr/>
        </p:nvSpPr>
        <p:spPr bwMode="auto">
          <a:xfrm>
            <a:off x="6694822" y="1876173"/>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65" name="橢圓 264"/>
          <p:cNvSpPr/>
          <p:nvPr/>
        </p:nvSpPr>
        <p:spPr bwMode="auto">
          <a:xfrm>
            <a:off x="4324583" y="1896391"/>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66" name="直線接點 265"/>
          <p:cNvCxnSpPr>
            <a:stCxn id="262" idx="6"/>
            <a:endCxn id="264" idx="2"/>
          </p:cNvCxnSpPr>
          <p:nvPr/>
        </p:nvCxnSpPr>
        <p:spPr bwMode="auto">
          <a:xfrm flipV="1">
            <a:off x="5965237" y="2020189"/>
            <a:ext cx="729585" cy="18442"/>
          </a:xfrm>
          <a:prstGeom prst="line">
            <a:avLst/>
          </a:prstGeom>
          <a:solidFill>
            <a:schemeClr val="accent1"/>
          </a:solidFill>
          <a:ln w="38100" cap="flat" cmpd="sng" algn="ctr">
            <a:solidFill>
              <a:schemeClr val="tx1"/>
            </a:solidFill>
            <a:prstDash val="sys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直線接點 266"/>
          <p:cNvCxnSpPr>
            <a:stCxn id="265" idx="6"/>
            <a:endCxn id="263" idx="2"/>
          </p:cNvCxnSpPr>
          <p:nvPr/>
        </p:nvCxnSpPr>
        <p:spPr bwMode="auto">
          <a:xfrm>
            <a:off x="4612615" y="2040407"/>
            <a:ext cx="33413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8" name="直線接點 267"/>
          <p:cNvCxnSpPr>
            <a:stCxn id="262" idx="2"/>
            <a:endCxn id="263" idx="6"/>
          </p:cNvCxnSpPr>
          <p:nvPr/>
        </p:nvCxnSpPr>
        <p:spPr bwMode="auto">
          <a:xfrm flipH="1">
            <a:off x="5234783" y="2038631"/>
            <a:ext cx="442422" cy="177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 name="文字方塊 268"/>
          <p:cNvSpPr txBox="1"/>
          <p:nvPr/>
        </p:nvSpPr>
        <p:spPr>
          <a:xfrm>
            <a:off x="4267675" y="1550276"/>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270" name="文字方塊 269"/>
          <p:cNvSpPr txBox="1"/>
          <p:nvPr/>
        </p:nvSpPr>
        <p:spPr>
          <a:xfrm>
            <a:off x="4589716" y="1691507"/>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271" name="文字方塊 270"/>
          <p:cNvSpPr txBox="1"/>
          <p:nvPr/>
        </p:nvSpPr>
        <p:spPr>
          <a:xfrm>
            <a:off x="4946751" y="1550276"/>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72" name="文字方塊 271"/>
          <p:cNvSpPr txBox="1"/>
          <p:nvPr/>
        </p:nvSpPr>
        <p:spPr>
          <a:xfrm>
            <a:off x="5677205" y="1568378"/>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273" name="文字方塊 272"/>
          <p:cNvSpPr txBox="1"/>
          <p:nvPr/>
        </p:nvSpPr>
        <p:spPr>
          <a:xfrm>
            <a:off x="5227060" y="1686347"/>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274" name="文字方塊 273"/>
          <p:cNvSpPr txBox="1"/>
          <p:nvPr/>
        </p:nvSpPr>
        <p:spPr>
          <a:xfrm>
            <a:off x="6688797" y="1541053"/>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275" name="文字方塊 274"/>
          <p:cNvSpPr txBox="1"/>
          <p:nvPr/>
        </p:nvSpPr>
        <p:spPr>
          <a:xfrm>
            <a:off x="5902734" y="1712394"/>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276" name="文字方塊 275"/>
          <p:cNvSpPr txBox="1"/>
          <p:nvPr/>
        </p:nvSpPr>
        <p:spPr>
          <a:xfrm>
            <a:off x="7141949" y="1743256"/>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6+0-2=4</a:t>
            </a:r>
            <a:endParaRPr lang="zh-TW" altLang="en-US" dirty="0">
              <a:solidFill>
                <a:srgbClr val="0000CC"/>
              </a:solidFill>
              <a:latin typeface="Gungsuh" pitchFamily="18" charset="-127"/>
              <a:ea typeface="Gungsuh" pitchFamily="18" charset="-127"/>
            </a:endParaRPr>
          </a:p>
        </p:txBody>
      </p:sp>
      <p:sp>
        <p:nvSpPr>
          <p:cNvPr id="65" name="文字方塊 64"/>
          <p:cNvSpPr txBox="1"/>
          <p:nvPr/>
        </p:nvSpPr>
        <p:spPr>
          <a:xfrm>
            <a:off x="5590148" y="2356475"/>
            <a:ext cx="612668" cy="461665"/>
          </a:xfrm>
          <a:prstGeom prst="rect">
            <a:avLst/>
          </a:prstGeom>
          <a:noFill/>
        </p:spPr>
        <p:txBody>
          <a:bodyPr wrap="none" rtlCol="0">
            <a:spAutoFit/>
          </a:bodyPr>
          <a:lstStyle/>
          <a:p>
            <a:r>
              <a:rPr lang="en-US" altLang="zh-TW" b="1" dirty="0" smtClean="0">
                <a:solidFill>
                  <a:srgbClr val="00B050"/>
                </a:solidFill>
                <a:latin typeface="Gungsuh" pitchFamily="18" charset="-127"/>
                <a:ea typeface="Gungsuh" pitchFamily="18" charset="-127"/>
              </a:rPr>
              <a:t>-4</a:t>
            </a:r>
            <a:endParaRPr lang="zh-TW" altLang="en-US" b="1" dirty="0">
              <a:solidFill>
                <a:srgbClr val="00B050"/>
              </a:solidFill>
              <a:latin typeface="Gungsuh" pitchFamily="18" charset="-127"/>
              <a:ea typeface="Gungsuh" pitchFamily="18" charset="-127"/>
            </a:endParaRPr>
          </a:p>
        </p:txBody>
      </p:sp>
      <p:sp>
        <p:nvSpPr>
          <p:cNvPr id="66" name="文字方塊 65"/>
          <p:cNvSpPr txBox="1"/>
          <p:nvPr/>
        </p:nvSpPr>
        <p:spPr>
          <a:xfrm>
            <a:off x="4910929" y="2366950"/>
            <a:ext cx="550151" cy="461665"/>
          </a:xfrm>
          <a:prstGeom prst="rect">
            <a:avLst/>
          </a:prstGeom>
          <a:noFill/>
        </p:spPr>
        <p:txBody>
          <a:bodyPr wrap="none" rtlCol="0">
            <a:spAutoFit/>
          </a:bodyPr>
          <a:lstStyle/>
          <a:p>
            <a:r>
              <a:rPr lang="en-US" altLang="zh-TW" b="1" dirty="0" smtClean="0">
                <a:solidFill>
                  <a:srgbClr val="00B050"/>
                </a:solidFill>
                <a:latin typeface="Gungsuh" pitchFamily="18" charset="-127"/>
                <a:ea typeface="Gungsuh" pitchFamily="18" charset="-127"/>
              </a:rPr>
              <a:t>+4</a:t>
            </a:r>
            <a:endParaRPr lang="zh-TW" altLang="en-US" b="1" dirty="0">
              <a:solidFill>
                <a:srgbClr val="00B050"/>
              </a:solidFill>
              <a:latin typeface="Gungsuh" pitchFamily="18" charset="-127"/>
              <a:ea typeface="Gungsuh" pitchFamily="18" charset="-127"/>
            </a:endParaRPr>
          </a:p>
        </p:txBody>
      </p:sp>
      <p:sp>
        <p:nvSpPr>
          <p:cNvPr id="67" name="文字方塊 66"/>
          <p:cNvSpPr txBox="1"/>
          <p:nvPr/>
        </p:nvSpPr>
        <p:spPr>
          <a:xfrm>
            <a:off x="4191300" y="2358566"/>
            <a:ext cx="612668" cy="461665"/>
          </a:xfrm>
          <a:prstGeom prst="rect">
            <a:avLst/>
          </a:prstGeom>
          <a:noFill/>
        </p:spPr>
        <p:txBody>
          <a:bodyPr wrap="none" rtlCol="0">
            <a:spAutoFit/>
          </a:bodyPr>
          <a:lstStyle/>
          <a:p>
            <a:r>
              <a:rPr lang="en-US" altLang="zh-TW" b="1" dirty="0" smtClean="0">
                <a:solidFill>
                  <a:srgbClr val="00B050"/>
                </a:solidFill>
                <a:latin typeface="Gungsuh" pitchFamily="18" charset="-127"/>
                <a:ea typeface="Gungsuh" pitchFamily="18" charset="-127"/>
              </a:rPr>
              <a:t>-4</a:t>
            </a:r>
            <a:endParaRPr lang="zh-TW" altLang="en-US" b="1" dirty="0">
              <a:solidFill>
                <a:srgbClr val="00B050"/>
              </a:solidFill>
              <a:latin typeface="Gungsuh" pitchFamily="18" charset="-127"/>
              <a:ea typeface="Gungsuh" pitchFamily="18" charset="-127"/>
            </a:endParaRPr>
          </a:p>
        </p:txBody>
      </p:sp>
      <p:sp>
        <p:nvSpPr>
          <p:cNvPr id="68" name="橢圓 67"/>
          <p:cNvSpPr/>
          <p:nvPr/>
        </p:nvSpPr>
        <p:spPr bwMode="auto">
          <a:xfrm>
            <a:off x="5767102" y="3418013"/>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smtClean="0"/>
              <a:t>2</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9" name="橢圓 68"/>
          <p:cNvSpPr/>
          <p:nvPr/>
        </p:nvSpPr>
        <p:spPr bwMode="auto">
          <a:xfrm>
            <a:off x="5036648" y="3419789"/>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70" name="橢圓 69"/>
          <p:cNvSpPr/>
          <p:nvPr/>
        </p:nvSpPr>
        <p:spPr bwMode="auto">
          <a:xfrm>
            <a:off x="6784719" y="339957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71" name="橢圓 70"/>
          <p:cNvSpPr/>
          <p:nvPr/>
        </p:nvSpPr>
        <p:spPr bwMode="auto">
          <a:xfrm>
            <a:off x="4414480" y="3419789"/>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2" name="直線接點 71"/>
          <p:cNvCxnSpPr>
            <a:stCxn id="68" idx="6"/>
            <a:endCxn id="70" idx="2"/>
          </p:cNvCxnSpPr>
          <p:nvPr/>
        </p:nvCxnSpPr>
        <p:spPr bwMode="auto">
          <a:xfrm flipV="1">
            <a:off x="6055134" y="3543587"/>
            <a:ext cx="729585" cy="18442"/>
          </a:xfrm>
          <a:prstGeom prst="line">
            <a:avLst/>
          </a:prstGeom>
          <a:solidFill>
            <a:schemeClr val="accent1"/>
          </a:solidFill>
          <a:ln w="38100" cap="flat" cmpd="sng" algn="ctr">
            <a:solidFill>
              <a:schemeClr val="tx1"/>
            </a:solidFill>
            <a:prstDash val="sys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線接點 72"/>
          <p:cNvCxnSpPr>
            <a:stCxn id="71" idx="6"/>
            <a:endCxn id="69" idx="2"/>
          </p:cNvCxnSpPr>
          <p:nvPr/>
        </p:nvCxnSpPr>
        <p:spPr bwMode="auto">
          <a:xfrm>
            <a:off x="4702512" y="3563805"/>
            <a:ext cx="33413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線接點 73"/>
          <p:cNvCxnSpPr>
            <a:stCxn id="68" idx="2"/>
            <a:endCxn id="69" idx="6"/>
          </p:cNvCxnSpPr>
          <p:nvPr/>
        </p:nvCxnSpPr>
        <p:spPr bwMode="auto">
          <a:xfrm flipH="1">
            <a:off x="5324680" y="3562029"/>
            <a:ext cx="442422" cy="177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文字方塊 74"/>
          <p:cNvSpPr txBox="1"/>
          <p:nvPr/>
        </p:nvSpPr>
        <p:spPr>
          <a:xfrm>
            <a:off x="4357572" y="3073674"/>
            <a:ext cx="377026"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sp>
        <p:nvSpPr>
          <p:cNvPr id="76" name="文字方塊 75"/>
          <p:cNvSpPr txBox="1"/>
          <p:nvPr/>
        </p:nvSpPr>
        <p:spPr>
          <a:xfrm>
            <a:off x="4679613" y="3214905"/>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77" name="文字方塊 76"/>
          <p:cNvSpPr txBox="1"/>
          <p:nvPr/>
        </p:nvSpPr>
        <p:spPr>
          <a:xfrm>
            <a:off x="5036648" y="3073674"/>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78" name="文字方塊 77"/>
          <p:cNvSpPr txBox="1"/>
          <p:nvPr/>
        </p:nvSpPr>
        <p:spPr>
          <a:xfrm>
            <a:off x="5767102" y="3091776"/>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79" name="文字方塊 78"/>
          <p:cNvSpPr txBox="1"/>
          <p:nvPr/>
        </p:nvSpPr>
        <p:spPr>
          <a:xfrm>
            <a:off x="5316957" y="3209745"/>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80" name="文字方塊 79"/>
          <p:cNvSpPr txBox="1"/>
          <p:nvPr/>
        </p:nvSpPr>
        <p:spPr>
          <a:xfrm>
            <a:off x="6778694" y="3064451"/>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81" name="文字方塊 80"/>
          <p:cNvSpPr txBox="1"/>
          <p:nvPr/>
        </p:nvSpPr>
        <p:spPr>
          <a:xfrm>
            <a:off x="5992631" y="3235792"/>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82" name="文字方塊 81"/>
          <p:cNvSpPr txBox="1"/>
          <p:nvPr/>
        </p:nvSpPr>
        <p:spPr>
          <a:xfrm>
            <a:off x="7231846" y="3266654"/>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6+0-2=4</a:t>
            </a:r>
            <a:endParaRPr lang="zh-TW" altLang="en-US" dirty="0">
              <a:solidFill>
                <a:srgbClr val="0000CC"/>
              </a:solidFill>
              <a:latin typeface="Gungsuh" pitchFamily="18" charset="-127"/>
              <a:ea typeface="Gungsuh" pitchFamily="18" charset="-127"/>
            </a:endParaRPr>
          </a:p>
        </p:txBody>
      </p:sp>
      <p:sp>
        <p:nvSpPr>
          <p:cNvPr id="83" name="橢圓 82"/>
          <p:cNvSpPr/>
          <p:nvPr/>
        </p:nvSpPr>
        <p:spPr bwMode="auto">
          <a:xfrm>
            <a:off x="5765506" y="428661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smtClean="0"/>
              <a:t>2</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4" name="橢圓 83"/>
          <p:cNvSpPr/>
          <p:nvPr/>
        </p:nvSpPr>
        <p:spPr bwMode="auto">
          <a:xfrm>
            <a:off x="5035052" y="428839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5" name="橢圓 84"/>
          <p:cNvSpPr/>
          <p:nvPr/>
        </p:nvSpPr>
        <p:spPr bwMode="auto">
          <a:xfrm>
            <a:off x="6783123" y="426817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6" name="橢圓 85"/>
          <p:cNvSpPr/>
          <p:nvPr/>
        </p:nvSpPr>
        <p:spPr bwMode="auto">
          <a:xfrm>
            <a:off x="4412884" y="428839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7" name="直線接點 86"/>
          <p:cNvCxnSpPr>
            <a:stCxn id="83" idx="6"/>
            <a:endCxn id="85" idx="2"/>
          </p:cNvCxnSpPr>
          <p:nvPr/>
        </p:nvCxnSpPr>
        <p:spPr bwMode="auto">
          <a:xfrm flipV="1">
            <a:off x="6053538" y="4412192"/>
            <a:ext cx="729585" cy="18442"/>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線接點 87"/>
          <p:cNvCxnSpPr>
            <a:stCxn id="86" idx="6"/>
            <a:endCxn id="84" idx="2"/>
          </p:cNvCxnSpPr>
          <p:nvPr/>
        </p:nvCxnSpPr>
        <p:spPr bwMode="auto">
          <a:xfrm>
            <a:off x="4700916" y="4432410"/>
            <a:ext cx="33413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線接點 88"/>
          <p:cNvCxnSpPr>
            <a:stCxn id="83" idx="2"/>
            <a:endCxn id="84" idx="6"/>
          </p:cNvCxnSpPr>
          <p:nvPr/>
        </p:nvCxnSpPr>
        <p:spPr bwMode="auto">
          <a:xfrm flipH="1">
            <a:off x="5323084" y="4430634"/>
            <a:ext cx="442422" cy="1776"/>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文字方塊 89"/>
          <p:cNvSpPr txBox="1"/>
          <p:nvPr/>
        </p:nvSpPr>
        <p:spPr>
          <a:xfrm>
            <a:off x="4355976" y="3942279"/>
            <a:ext cx="377026"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sp>
        <p:nvSpPr>
          <p:cNvPr id="92" name="文字方塊 91"/>
          <p:cNvSpPr txBox="1"/>
          <p:nvPr/>
        </p:nvSpPr>
        <p:spPr>
          <a:xfrm>
            <a:off x="5035052" y="3942279"/>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93" name="文字方塊 92"/>
          <p:cNvSpPr txBox="1"/>
          <p:nvPr/>
        </p:nvSpPr>
        <p:spPr>
          <a:xfrm>
            <a:off x="5765506" y="3960381"/>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94" name="文字方塊 93"/>
          <p:cNvSpPr txBox="1"/>
          <p:nvPr/>
        </p:nvSpPr>
        <p:spPr>
          <a:xfrm>
            <a:off x="5315361" y="4078350"/>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95" name="文字方塊 94"/>
          <p:cNvSpPr txBox="1"/>
          <p:nvPr/>
        </p:nvSpPr>
        <p:spPr>
          <a:xfrm>
            <a:off x="6777098" y="3933056"/>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96" name="文字方塊 95"/>
          <p:cNvSpPr txBox="1"/>
          <p:nvPr/>
        </p:nvSpPr>
        <p:spPr>
          <a:xfrm>
            <a:off x="5991035" y="4104397"/>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Tree>
    <p:extLst>
      <p:ext uri="{BB962C8B-B14F-4D97-AF65-F5344CB8AC3E}">
        <p14:creationId xmlns:p14="http://schemas.microsoft.com/office/powerpoint/2010/main" val="188662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08218" y="116632"/>
            <a:ext cx="7315200" cy="838200"/>
          </a:xfrm>
        </p:spPr>
        <p:txBody>
          <a:bodyPr/>
          <a:lstStyle/>
          <a:p>
            <a:r>
              <a:rPr lang="en-US" altLang="zh-TW" dirty="0" smtClean="0"/>
              <a:t>Maximum Weight Perfect </a:t>
            </a:r>
            <a:r>
              <a:rPr lang="en-US" altLang="zh-TW" dirty="0"/>
              <a:t>Bipartite </a:t>
            </a:r>
            <a:r>
              <a:rPr lang="en-US" altLang="zh-TW" dirty="0" smtClean="0"/>
              <a:t>Matching</a:t>
            </a:r>
            <a:r>
              <a:rPr lang="en-US" altLang="zh-TW" dirty="0"/>
              <a:t> </a:t>
            </a:r>
            <a:endParaRPr lang="zh-TW" altLang="en-US" dirty="0"/>
          </a:p>
        </p:txBody>
      </p:sp>
      <p:sp>
        <p:nvSpPr>
          <p:cNvPr id="109" name="橢圓 108"/>
          <p:cNvSpPr/>
          <p:nvPr/>
        </p:nvSpPr>
        <p:spPr bwMode="auto">
          <a:xfrm>
            <a:off x="1131319" y="190711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0" name="橢圓 109"/>
          <p:cNvSpPr/>
          <p:nvPr/>
        </p:nvSpPr>
        <p:spPr bwMode="auto">
          <a:xfrm>
            <a:off x="2427463" y="191550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1" name="橢圓 110"/>
          <p:cNvSpPr/>
          <p:nvPr/>
        </p:nvSpPr>
        <p:spPr bwMode="auto">
          <a:xfrm>
            <a:off x="1152444" y="276283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2" name="橢圓 111"/>
          <p:cNvSpPr/>
          <p:nvPr/>
        </p:nvSpPr>
        <p:spPr bwMode="auto">
          <a:xfrm>
            <a:off x="2448588" y="27712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3" name="橢圓 112"/>
          <p:cNvSpPr/>
          <p:nvPr/>
        </p:nvSpPr>
        <p:spPr bwMode="auto">
          <a:xfrm>
            <a:off x="1152444" y="362692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4" name="橢圓 113"/>
          <p:cNvSpPr/>
          <p:nvPr/>
        </p:nvSpPr>
        <p:spPr bwMode="auto">
          <a:xfrm>
            <a:off x="2448588" y="36353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5" name="橢圓 114"/>
          <p:cNvSpPr/>
          <p:nvPr/>
        </p:nvSpPr>
        <p:spPr bwMode="auto">
          <a:xfrm>
            <a:off x="1152444" y="4563030"/>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6" name="橢圓 115"/>
          <p:cNvSpPr/>
          <p:nvPr/>
        </p:nvSpPr>
        <p:spPr bwMode="auto">
          <a:xfrm>
            <a:off x="2448588" y="45714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7" name="橢圓 116"/>
          <p:cNvSpPr/>
          <p:nvPr/>
        </p:nvSpPr>
        <p:spPr bwMode="auto">
          <a:xfrm>
            <a:off x="1165185" y="542712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8" name="橢圓 117"/>
          <p:cNvSpPr/>
          <p:nvPr/>
        </p:nvSpPr>
        <p:spPr bwMode="auto">
          <a:xfrm>
            <a:off x="2461329" y="54355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19" name="直線接點 118"/>
          <p:cNvCxnSpPr>
            <a:stCxn id="109" idx="6"/>
            <a:endCxn id="112" idx="2"/>
          </p:cNvCxnSpPr>
          <p:nvPr/>
        </p:nvCxnSpPr>
        <p:spPr bwMode="auto">
          <a:xfrm>
            <a:off x="1419351" y="2051134"/>
            <a:ext cx="1029237" cy="86409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接點 119"/>
          <p:cNvCxnSpPr>
            <a:stCxn id="111" idx="6"/>
            <a:endCxn id="114" idx="2"/>
          </p:cNvCxnSpPr>
          <p:nvPr/>
        </p:nvCxnSpPr>
        <p:spPr bwMode="auto">
          <a:xfrm>
            <a:off x="1440476" y="2906846"/>
            <a:ext cx="1008112" cy="8724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接點 120"/>
          <p:cNvCxnSpPr>
            <a:stCxn id="111" idx="6"/>
            <a:endCxn id="116" idx="2"/>
          </p:cNvCxnSpPr>
          <p:nvPr/>
        </p:nvCxnSpPr>
        <p:spPr bwMode="auto">
          <a:xfrm>
            <a:off x="1440476" y="2906846"/>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線接點 121"/>
          <p:cNvCxnSpPr>
            <a:stCxn id="113" idx="6"/>
            <a:endCxn id="116" idx="2"/>
          </p:cNvCxnSpPr>
          <p:nvPr/>
        </p:nvCxnSpPr>
        <p:spPr bwMode="auto">
          <a:xfrm>
            <a:off x="1440476" y="3770942"/>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線接點 122"/>
          <p:cNvCxnSpPr>
            <a:stCxn id="113" idx="6"/>
            <a:endCxn id="110" idx="2"/>
          </p:cNvCxnSpPr>
          <p:nvPr/>
        </p:nvCxnSpPr>
        <p:spPr bwMode="auto">
          <a:xfrm flipV="1">
            <a:off x="1440476" y="2059518"/>
            <a:ext cx="986987" cy="171142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線接點 123"/>
          <p:cNvCxnSpPr>
            <a:stCxn id="115" idx="6"/>
            <a:endCxn id="116" idx="2"/>
          </p:cNvCxnSpPr>
          <p:nvPr/>
        </p:nvCxnSpPr>
        <p:spPr bwMode="auto">
          <a:xfrm>
            <a:off x="1419351" y="4690148"/>
            <a:ext cx="1029237" cy="25282"/>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線接點 124"/>
          <p:cNvCxnSpPr>
            <a:stCxn id="117" idx="6"/>
            <a:endCxn id="116" idx="3"/>
          </p:cNvCxnSpPr>
          <p:nvPr/>
        </p:nvCxnSpPr>
        <p:spPr bwMode="auto">
          <a:xfrm flipV="1">
            <a:off x="1453217" y="4817265"/>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接點 125"/>
          <p:cNvCxnSpPr>
            <a:stCxn id="117" idx="6"/>
            <a:endCxn id="118" idx="2"/>
          </p:cNvCxnSpPr>
          <p:nvPr/>
        </p:nvCxnSpPr>
        <p:spPr bwMode="auto">
          <a:xfrm>
            <a:off x="1453217" y="5571142"/>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直線接點 126"/>
          <p:cNvCxnSpPr>
            <a:stCxn id="109" idx="6"/>
            <a:endCxn id="110" idx="2"/>
          </p:cNvCxnSpPr>
          <p:nvPr/>
        </p:nvCxnSpPr>
        <p:spPr bwMode="auto">
          <a:xfrm>
            <a:off x="1419351" y="2051134"/>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線接點 127"/>
          <p:cNvCxnSpPr>
            <a:stCxn id="111" idx="6"/>
            <a:endCxn id="110" idx="2"/>
          </p:cNvCxnSpPr>
          <p:nvPr/>
        </p:nvCxnSpPr>
        <p:spPr bwMode="auto">
          <a:xfrm flipV="1">
            <a:off x="1440476" y="2059518"/>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文字方塊 128"/>
          <p:cNvSpPr txBox="1"/>
          <p:nvPr/>
        </p:nvSpPr>
        <p:spPr>
          <a:xfrm>
            <a:off x="1400764" y="1730836"/>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130" name="文字方塊 129"/>
          <p:cNvSpPr txBox="1"/>
          <p:nvPr/>
        </p:nvSpPr>
        <p:spPr>
          <a:xfrm>
            <a:off x="1400764" y="2113850"/>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1" name="文字方塊 130"/>
          <p:cNvSpPr txBox="1"/>
          <p:nvPr/>
        </p:nvSpPr>
        <p:spPr>
          <a:xfrm>
            <a:off x="1321800" y="2483182"/>
            <a:ext cx="377026"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2" name="文字方塊 131"/>
          <p:cNvSpPr txBox="1"/>
          <p:nvPr/>
        </p:nvSpPr>
        <p:spPr>
          <a:xfrm>
            <a:off x="1478985" y="2762830"/>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3" name="文字方塊 132"/>
          <p:cNvSpPr txBox="1"/>
          <p:nvPr/>
        </p:nvSpPr>
        <p:spPr>
          <a:xfrm>
            <a:off x="1331303" y="2973754"/>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4" name="文字方塊 133"/>
          <p:cNvSpPr txBox="1"/>
          <p:nvPr/>
        </p:nvSpPr>
        <p:spPr>
          <a:xfrm>
            <a:off x="1360272" y="3343086"/>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135" name="文字方塊 134"/>
          <p:cNvSpPr txBox="1"/>
          <p:nvPr/>
        </p:nvSpPr>
        <p:spPr>
          <a:xfrm>
            <a:off x="1388293" y="3823549"/>
            <a:ext cx="377026"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6" name="文字方塊 135"/>
          <p:cNvSpPr txBox="1"/>
          <p:nvPr/>
        </p:nvSpPr>
        <p:spPr>
          <a:xfrm>
            <a:off x="1400764" y="4350042"/>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7" name="文字方塊 136"/>
          <p:cNvSpPr txBox="1"/>
          <p:nvPr/>
        </p:nvSpPr>
        <p:spPr>
          <a:xfrm>
            <a:off x="1400764" y="5194203"/>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8" name="文字方塊 137"/>
          <p:cNvSpPr txBox="1"/>
          <p:nvPr/>
        </p:nvSpPr>
        <p:spPr>
          <a:xfrm>
            <a:off x="1440476" y="5579526"/>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139" name="文字方塊 138"/>
          <p:cNvSpPr txBox="1"/>
          <p:nvPr/>
        </p:nvSpPr>
        <p:spPr>
          <a:xfrm>
            <a:off x="830748" y="1853964"/>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140" name="文字方塊 139"/>
          <p:cNvSpPr txBox="1"/>
          <p:nvPr/>
        </p:nvSpPr>
        <p:spPr>
          <a:xfrm>
            <a:off x="864412" y="2721726"/>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1" name="文字方塊 140"/>
          <p:cNvSpPr txBox="1"/>
          <p:nvPr/>
        </p:nvSpPr>
        <p:spPr>
          <a:xfrm>
            <a:off x="864412" y="3598687"/>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2" name="文字方塊 141"/>
          <p:cNvSpPr txBox="1"/>
          <p:nvPr/>
        </p:nvSpPr>
        <p:spPr>
          <a:xfrm>
            <a:off x="865103" y="4490114"/>
            <a:ext cx="377026"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sp>
        <p:nvSpPr>
          <p:cNvPr id="143" name="文字方塊 142"/>
          <p:cNvSpPr txBox="1"/>
          <p:nvPr/>
        </p:nvSpPr>
        <p:spPr>
          <a:xfrm>
            <a:off x="915490" y="5386021"/>
            <a:ext cx="300082"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sp>
        <p:nvSpPr>
          <p:cNvPr id="144" name="文字方塊 143"/>
          <p:cNvSpPr txBox="1"/>
          <p:nvPr/>
        </p:nvSpPr>
        <p:spPr>
          <a:xfrm>
            <a:off x="2736620" y="1853965"/>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5" name="文字方塊 144"/>
          <p:cNvSpPr txBox="1"/>
          <p:nvPr/>
        </p:nvSpPr>
        <p:spPr>
          <a:xfrm>
            <a:off x="2770284" y="2721727"/>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6" name="文字方塊 145"/>
          <p:cNvSpPr txBox="1"/>
          <p:nvPr/>
        </p:nvSpPr>
        <p:spPr>
          <a:xfrm>
            <a:off x="2770284" y="359868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7" name="文字方塊 146"/>
          <p:cNvSpPr txBox="1"/>
          <p:nvPr/>
        </p:nvSpPr>
        <p:spPr>
          <a:xfrm>
            <a:off x="2770975" y="4490115"/>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148" name="文字方塊 147"/>
          <p:cNvSpPr txBox="1"/>
          <p:nvPr/>
        </p:nvSpPr>
        <p:spPr>
          <a:xfrm>
            <a:off x="2821362" y="5386022"/>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9" name="文字方塊 148"/>
          <p:cNvSpPr txBox="1"/>
          <p:nvPr/>
        </p:nvSpPr>
        <p:spPr>
          <a:xfrm>
            <a:off x="611560" y="1494862"/>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0" name="文字方塊 149"/>
          <p:cNvSpPr txBox="1"/>
          <p:nvPr/>
        </p:nvSpPr>
        <p:spPr>
          <a:xfrm>
            <a:off x="2570983" y="1512525"/>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1" name="文字方塊 150"/>
          <p:cNvSpPr txBox="1"/>
          <p:nvPr/>
        </p:nvSpPr>
        <p:spPr>
          <a:xfrm>
            <a:off x="1177084" y="5956569"/>
            <a:ext cx="364202" cy="461665"/>
          </a:xfrm>
          <a:prstGeom prst="rect">
            <a:avLst/>
          </a:prstGeom>
          <a:noFill/>
        </p:spPr>
        <p:txBody>
          <a:bodyPr wrap="none" rtlCol="0">
            <a:spAutoFit/>
          </a:bodyPr>
          <a:lstStyle/>
          <a:p>
            <a:r>
              <a:rPr lang="en-US" altLang="zh-TW" b="1" dirty="0" smtClean="0">
                <a:latin typeface="Rockwell Condensed" pitchFamily="18" charset="0"/>
              </a:rPr>
              <a:t>X</a:t>
            </a:r>
            <a:endParaRPr lang="zh-TW" altLang="en-US" b="1" dirty="0">
              <a:latin typeface="Rockwell Condensed" pitchFamily="18" charset="0"/>
            </a:endParaRPr>
          </a:p>
        </p:txBody>
      </p:sp>
      <p:sp>
        <p:nvSpPr>
          <p:cNvPr id="152" name="文字方塊 151"/>
          <p:cNvSpPr txBox="1"/>
          <p:nvPr/>
        </p:nvSpPr>
        <p:spPr>
          <a:xfrm>
            <a:off x="2473152" y="5971378"/>
            <a:ext cx="360996" cy="461665"/>
          </a:xfrm>
          <a:prstGeom prst="rect">
            <a:avLst/>
          </a:prstGeom>
          <a:noFill/>
        </p:spPr>
        <p:txBody>
          <a:bodyPr wrap="none" rtlCol="0">
            <a:spAutoFit/>
          </a:bodyPr>
          <a:lstStyle/>
          <a:p>
            <a:r>
              <a:rPr lang="en-US" altLang="zh-TW" b="1" dirty="0" smtClean="0">
                <a:latin typeface="Rockwell Condensed" pitchFamily="18" charset="0"/>
              </a:rPr>
              <a:t>Y</a:t>
            </a:r>
            <a:endParaRPr lang="zh-TW" altLang="en-US" b="1" dirty="0">
              <a:latin typeface="Rockwell Condensed" pitchFamily="18" charset="0"/>
            </a:endParaRPr>
          </a:p>
        </p:txBody>
      </p:sp>
      <p:sp>
        <p:nvSpPr>
          <p:cNvPr id="263" name="橢圓 262"/>
          <p:cNvSpPr/>
          <p:nvPr/>
        </p:nvSpPr>
        <p:spPr bwMode="auto">
          <a:xfrm>
            <a:off x="5580112" y="186866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265" name="橢圓 264"/>
          <p:cNvSpPr/>
          <p:nvPr/>
        </p:nvSpPr>
        <p:spPr bwMode="auto">
          <a:xfrm>
            <a:off x="4324583" y="1896391"/>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67" name="直線接點 266"/>
          <p:cNvCxnSpPr>
            <a:endCxn id="263" idx="2"/>
          </p:cNvCxnSpPr>
          <p:nvPr/>
        </p:nvCxnSpPr>
        <p:spPr bwMode="auto">
          <a:xfrm flipV="1">
            <a:off x="4611420" y="2012682"/>
            <a:ext cx="968692" cy="38454"/>
          </a:xfrm>
          <a:prstGeom prst="line">
            <a:avLst/>
          </a:prstGeom>
          <a:solidFill>
            <a:schemeClr val="accent1"/>
          </a:solidFill>
          <a:ln w="38100" cap="flat" cmpd="sng" algn="ctr">
            <a:solidFill>
              <a:schemeClr val="tx1"/>
            </a:solidFill>
            <a:prstDash val="sys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 name="文字方塊 268"/>
          <p:cNvSpPr txBox="1"/>
          <p:nvPr/>
        </p:nvSpPr>
        <p:spPr>
          <a:xfrm>
            <a:off x="4267675" y="1550276"/>
            <a:ext cx="300082" cy="369332"/>
          </a:xfrm>
          <a:prstGeom prst="rect">
            <a:avLst/>
          </a:prstGeom>
          <a:noFill/>
        </p:spPr>
        <p:txBody>
          <a:bodyPr wrap="none" rtlCol="0">
            <a:spAutoFit/>
          </a:bodyPr>
          <a:lstStyle/>
          <a:p>
            <a:r>
              <a:rPr lang="en-US" altLang="zh-TW" sz="1800" b="1" dirty="0" smtClean="0">
                <a:solidFill>
                  <a:srgbClr val="FF0000"/>
                </a:solidFill>
              </a:rPr>
              <a:t>6</a:t>
            </a:r>
            <a:endParaRPr lang="zh-TW" altLang="en-US" sz="1800" b="1" dirty="0">
              <a:solidFill>
                <a:srgbClr val="FF0000"/>
              </a:solidFill>
            </a:endParaRPr>
          </a:p>
        </p:txBody>
      </p:sp>
      <p:sp>
        <p:nvSpPr>
          <p:cNvPr id="270" name="文字方塊 269"/>
          <p:cNvSpPr txBox="1"/>
          <p:nvPr/>
        </p:nvSpPr>
        <p:spPr>
          <a:xfrm>
            <a:off x="4589716" y="1691507"/>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271" name="文字方塊 270"/>
          <p:cNvSpPr txBox="1"/>
          <p:nvPr/>
        </p:nvSpPr>
        <p:spPr>
          <a:xfrm>
            <a:off x="5580112" y="1559619"/>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cxnSp>
        <p:nvCxnSpPr>
          <p:cNvPr id="8" name="直線單箭頭接點 7"/>
          <p:cNvCxnSpPr/>
          <p:nvPr/>
        </p:nvCxnSpPr>
        <p:spPr bwMode="auto">
          <a:xfrm>
            <a:off x="1419351" y="5715158"/>
            <a:ext cx="1101057" cy="0"/>
          </a:xfrm>
          <a:prstGeom prst="straightConnector1">
            <a:avLst/>
          </a:prstGeom>
          <a:solidFill>
            <a:schemeClr val="accent1"/>
          </a:solidFill>
          <a:ln w="28575" cap="flat" cmpd="sng" algn="ctr">
            <a:solidFill>
              <a:srgbClr val="00B050"/>
            </a:solidFill>
            <a:prstDash val="sysDash"/>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文字方塊 99"/>
          <p:cNvSpPr txBox="1"/>
          <p:nvPr/>
        </p:nvSpPr>
        <p:spPr>
          <a:xfrm>
            <a:off x="5940152" y="1743256"/>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6+0-1=5</a:t>
            </a:r>
            <a:endParaRPr lang="zh-TW" altLang="en-US" dirty="0">
              <a:solidFill>
                <a:srgbClr val="0000CC"/>
              </a:solidFill>
              <a:latin typeface="Gungsuh" pitchFamily="18" charset="-127"/>
              <a:ea typeface="Gungsuh" pitchFamily="18" charset="-127"/>
            </a:endParaRPr>
          </a:p>
        </p:txBody>
      </p:sp>
      <p:sp>
        <p:nvSpPr>
          <p:cNvPr id="103" name="文字方塊 102"/>
          <p:cNvSpPr txBox="1"/>
          <p:nvPr/>
        </p:nvSpPr>
        <p:spPr>
          <a:xfrm>
            <a:off x="4127089" y="2312373"/>
            <a:ext cx="612668" cy="461665"/>
          </a:xfrm>
          <a:prstGeom prst="rect">
            <a:avLst/>
          </a:prstGeom>
          <a:noFill/>
        </p:spPr>
        <p:txBody>
          <a:bodyPr wrap="none" rtlCol="0">
            <a:spAutoFit/>
          </a:bodyPr>
          <a:lstStyle/>
          <a:p>
            <a:r>
              <a:rPr lang="en-US" altLang="zh-TW" b="1" dirty="0" smtClean="0">
                <a:solidFill>
                  <a:srgbClr val="00B050"/>
                </a:solidFill>
                <a:latin typeface="Gungsuh" pitchFamily="18" charset="-127"/>
                <a:ea typeface="Gungsuh" pitchFamily="18" charset="-127"/>
              </a:rPr>
              <a:t>-5</a:t>
            </a:r>
            <a:endParaRPr lang="zh-TW" altLang="en-US" b="1" dirty="0">
              <a:solidFill>
                <a:srgbClr val="00B050"/>
              </a:solidFill>
              <a:latin typeface="Gungsuh" pitchFamily="18" charset="-127"/>
              <a:ea typeface="Gungsuh" pitchFamily="18" charset="-127"/>
            </a:endParaRPr>
          </a:p>
        </p:txBody>
      </p:sp>
      <p:sp>
        <p:nvSpPr>
          <p:cNvPr id="106" name="橢圓 105"/>
          <p:cNvSpPr/>
          <p:nvPr/>
        </p:nvSpPr>
        <p:spPr bwMode="auto">
          <a:xfrm>
            <a:off x="5738537" y="331783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07" name="橢圓 106"/>
          <p:cNvSpPr/>
          <p:nvPr/>
        </p:nvSpPr>
        <p:spPr bwMode="auto">
          <a:xfrm>
            <a:off x="4476983" y="3319809"/>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08" name="直線接點 107"/>
          <p:cNvCxnSpPr>
            <a:endCxn id="106" idx="2"/>
          </p:cNvCxnSpPr>
          <p:nvPr/>
        </p:nvCxnSpPr>
        <p:spPr bwMode="auto">
          <a:xfrm flipV="1">
            <a:off x="4765015" y="3461854"/>
            <a:ext cx="973522" cy="1971"/>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文字方塊 152"/>
          <p:cNvSpPr txBox="1"/>
          <p:nvPr/>
        </p:nvSpPr>
        <p:spPr>
          <a:xfrm>
            <a:off x="4420075" y="2973694"/>
            <a:ext cx="300082"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sp>
        <p:nvSpPr>
          <p:cNvPr id="154" name="文字方塊 153"/>
          <p:cNvSpPr txBox="1"/>
          <p:nvPr/>
        </p:nvSpPr>
        <p:spPr>
          <a:xfrm>
            <a:off x="4742116" y="3114925"/>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155" name="文字方塊 154"/>
          <p:cNvSpPr txBox="1"/>
          <p:nvPr/>
        </p:nvSpPr>
        <p:spPr>
          <a:xfrm>
            <a:off x="5732512" y="3037516"/>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Tree>
    <p:extLst>
      <p:ext uri="{BB962C8B-B14F-4D97-AF65-F5344CB8AC3E}">
        <p14:creationId xmlns:p14="http://schemas.microsoft.com/office/powerpoint/2010/main" val="107217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08218" y="116632"/>
            <a:ext cx="7315200" cy="838200"/>
          </a:xfrm>
        </p:spPr>
        <p:txBody>
          <a:bodyPr/>
          <a:lstStyle/>
          <a:p>
            <a:r>
              <a:rPr lang="en-US" altLang="zh-TW" dirty="0" smtClean="0"/>
              <a:t>Maximum Weight Perfect </a:t>
            </a:r>
            <a:r>
              <a:rPr lang="en-US" altLang="zh-TW" dirty="0"/>
              <a:t>Bipartite </a:t>
            </a:r>
            <a:r>
              <a:rPr lang="en-US" altLang="zh-TW" dirty="0" smtClean="0"/>
              <a:t>Matching</a:t>
            </a:r>
            <a:r>
              <a:rPr lang="en-US" altLang="zh-TW" dirty="0"/>
              <a:t> </a:t>
            </a:r>
            <a:endParaRPr lang="zh-TW" altLang="en-US" dirty="0"/>
          </a:p>
        </p:txBody>
      </p:sp>
      <p:sp>
        <p:nvSpPr>
          <p:cNvPr id="109" name="橢圓 108"/>
          <p:cNvSpPr/>
          <p:nvPr/>
        </p:nvSpPr>
        <p:spPr bwMode="auto">
          <a:xfrm>
            <a:off x="1131319" y="190711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200" b="1" dirty="0"/>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0" name="橢圓 109"/>
          <p:cNvSpPr/>
          <p:nvPr/>
        </p:nvSpPr>
        <p:spPr bwMode="auto">
          <a:xfrm>
            <a:off x="2427463" y="191550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1" name="橢圓 110"/>
          <p:cNvSpPr/>
          <p:nvPr/>
        </p:nvSpPr>
        <p:spPr bwMode="auto">
          <a:xfrm>
            <a:off x="1152444" y="276283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2" name="橢圓 111"/>
          <p:cNvSpPr/>
          <p:nvPr/>
        </p:nvSpPr>
        <p:spPr bwMode="auto">
          <a:xfrm>
            <a:off x="2448588" y="27712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3" name="橢圓 112"/>
          <p:cNvSpPr/>
          <p:nvPr/>
        </p:nvSpPr>
        <p:spPr bwMode="auto">
          <a:xfrm>
            <a:off x="1152444" y="362692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4" name="橢圓 113"/>
          <p:cNvSpPr/>
          <p:nvPr/>
        </p:nvSpPr>
        <p:spPr bwMode="auto">
          <a:xfrm>
            <a:off x="2448588" y="36353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5" name="橢圓 114"/>
          <p:cNvSpPr/>
          <p:nvPr/>
        </p:nvSpPr>
        <p:spPr bwMode="auto">
          <a:xfrm>
            <a:off x="1152444" y="4563030"/>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6" name="橢圓 115"/>
          <p:cNvSpPr/>
          <p:nvPr/>
        </p:nvSpPr>
        <p:spPr bwMode="auto">
          <a:xfrm>
            <a:off x="2448588" y="457141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7" name="橢圓 116"/>
          <p:cNvSpPr/>
          <p:nvPr/>
        </p:nvSpPr>
        <p:spPr bwMode="auto">
          <a:xfrm>
            <a:off x="1165185" y="542712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8" name="橢圓 117"/>
          <p:cNvSpPr/>
          <p:nvPr/>
        </p:nvSpPr>
        <p:spPr bwMode="auto">
          <a:xfrm>
            <a:off x="2461329" y="54355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19" name="直線接點 118"/>
          <p:cNvCxnSpPr>
            <a:stCxn id="109" idx="6"/>
            <a:endCxn id="112" idx="2"/>
          </p:cNvCxnSpPr>
          <p:nvPr/>
        </p:nvCxnSpPr>
        <p:spPr bwMode="auto">
          <a:xfrm>
            <a:off x="1419351" y="2051134"/>
            <a:ext cx="1029237" cy="864096"/>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接點 119"/>
          <p:cNvCxnSpPr>
            <a:stCxn id="111" idx="6"/>
            <a:endCxn id="114" idx="2"/>
          </p:cNvCxnSpPr>
          <p:nvPr/>
        </p:nvCxnSpPr>
        <p:spPr bwMode="auto">
          <a:xfrm>
            <a:off x="1440476" y="2906846"/>
            <a:ext cx="1008112" cy="8724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接點 120"/>
          <p:cNvCxnSpPr>
            <a:stCxn id="111" idx="6"/>
            <a:endCxn id="116" idx="2"/>
          </p:cNvCxnSpPr>
          <p:nvPr/>
        </p:nvCxnSpPr>
        <p:spPr bwMode="auto">
          <a:xfrm>
            <a:off x="1440476" y="2906846"/>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線接點 121"/>
          <p:cNvCxnSpPr>
            <a:stCxn id="113" idx="6"/>
            <a:endCxn id="116" idx="2"/>
          </p:cNvCxnSpPr>
          <p:nvPr/>
        </p:nvCxnSpPr>
        <p:spPr bwMode="auto">
          <a:xfrm>
            <a:off x="1440476" y="3770942"/>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線接點 122"/>
          <p:cNvCxnSpPr>
            <a:stCxn id="113" idx="6"/>
            <a:endCxn id="110" idx="2"/>
          </p:cNvCxnSpPr>
          <p:nvPr/>
        </p:nvCxnSpPr>
        <p:spPr bwMode="auto">
          <a:xfrm flipV="1">
            <a:off x="1440476" y="2059518"/>
            <a:ext cx="986987" cy="171142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線接點 123"/>
          <p:cNvCxnSpPr>
            <a:stCxn id="115" idx="6"/>
            <a:endCxn id="116" idx="2"/>
          </p:cNvCxnSpPr>
          <p:nvPr/>
        </p:nvCxnSpPr>
        <p:spPr bwMode="auto">
          <a:xfrm>
            <a:off x="1419351" y="4690148"/>
            <a:ext cx="1029237" cy="25282"/>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線接點 124"/>
          <p:cNvCxnSpPr>
            <a:stCxn id="117" idx="6"/>
            <a:endCxn id="116" idx="3"/>
          </p:cNvCxnSpPr>
          <p:nvPr/>
        </p:nvCxnSpPr>
        <p:spPr bwMode="auto">
          <a:xfrm flipV="1">
            <a:off x="1453217" y="4817265"/>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接點 125"/>
          <p:cNvCxnSpPr>
            <a:stCxn id="117" idx="6"/>
            <a:endCxn id="118" idx="2"/>
          </p:cNvCxnSpPr>
          <p:nvPr/>
        </p:nvCxnSpPr>
        <p:spPr bwMode="auto">
          <a:xfrm>
            <a:off x="1453217" y="5571142"/>
            <a:ext cx="1008112" cy="83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直線接點 126"/>
          <p:cNvCxnSpPr>
            <a:stCxn id="109" idx="6"/>
            <a:endCxn id="110" idx="2"/>
          </p:cNvCxnSpPr>
          <p:nvPr/>
        </p:nvCxnSpPr>
        <p:spPr bwMode="auto">
          <a:xfrm>
            <a:off x="1419351" y="2051134"/>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線接點 127"/>
          <p:cNvCxnSpPr>
            <a:stCxn id="111" idx="6"/>
            <a:endCxn id="110" idx="2"/>
          </p:cNvCxnSpPr>
          <p:nvPr/>
        </p:nvCxnSpPr>
        <p:spPr bwMode="auto">
          <a:xfrm flipV="1">
            <a:off x="1440476" y="2059518"/>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文字方塊 128"/>
          <p:cNvSpPr txBox="1"/>
          <p:nvPr/>
        </p:nvSpPr>
        <p:spPr>
          <a:xfrm>
            <a:off x="1400764" y="1730836"/>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130" name="文字方塊 129"/>
          <p:cNvSpPr txBox="1"/>
          <p:nvPr/>
        </p:nvSpPr>
        <p:spPr>
          <a:xfrm>
            <a:off x="1400764" y="2113850"/>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1" name="文字方塊 130"/>
          <p:cNvSpPr txBox="1"/>
          <p:nvPr/>
        </p:nvSpPr>
        <p:spPr>
          <a:xfrm>
            <a:off x="1321800" y="2483182"/>
            <a:ext cx="377026"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2" name="文字方塊 131"/>
          <p:cNvSpPr txBox="1"/>
          <p:nvPr/>
        </p:nvSpPr>
        <p:spPr>
          <a:xfrm>
            <a:off x="1478985" y="2762830"/>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3" name="文字方塊 132"/>
          <p:cNvSpPr txBox="1"/>
          <p:nvPr/>
        </p:nvSpPr>
        <p:spPr>
          <a:xfrm>
            <a:off x="1331303" y="2973754"/>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4" name="文字方塊 133"/>
          <p:cNvSpPr txBox="1"/>
          <p:nvPr/>
        </p:nvSpPr>
        <p:spPr>
          <a:xfrm>
            <a:off x="1360272" y="3343086"/>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135" name="文字方塊 134"/>
          <p:cNvSpPr txBox="1"/>
          <p:nvPr/>
        </p:nvSpPr>
        <p:spPr>
          <a:xfrm>
            <a:off x="1388293" y="3823549"/>
            <a:ext cx="377026"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136" name="文字方塊 135"/>
          <p:cNvSpPr txBox="1"/>
          <p:nvPr/>
        </p:nvSpPr>
        <p:spPr>
          <a:xfrm>
            <a:off x="1400764" y="4350042"/>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137" name="文字方塊 136"/>
          <p:cNvSpPr txBox="1"/>
          <p:nvPr/>
        </p:nvSpPr>
        <p:spPr>
          <a:xfrm>
            <a:off x="1400764" y="5194203"/>
            <a:ext cx="300082" cy="369332"/>
          </a:xfrm>
          <a:prstGeom prst="rect">
            <a:avLst/>
          </a:prstGeom>
          <a:noFill/>
        </p:spPr>
        <p:txBody>
          <a:bodyPr wrap="none" rtlCol="0">
            <a:spAutoFit/>
          </a:bodyPr>
          <a:lstStyle/>
          <a:p>
            <a:r>
              <a:rPr lang="en-US" altLang="zh-TW" sz="1800" b="1" dirty="0" smtClean="0"/>
              <a:t>6</a:t>
            </a:r>
            <a:endParaRPr lang="zh-TW" altLang="en-US" sz="1800" b="1" dirty="0"/>
          </a:p>
        </p:txBody>
      </p:sp>
      <p:sp>
        <p:nvSpPr>
          <p:cNvPr id="138" name="文字方塊 137"/>
          <p:cNvSpPr txBox="1"/>
          <p:nvPr/>
        </p:nvSpPr>
        <p:spPr>
          <a:xfrm>
            <a:off x="1440476" y="5579526"/>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139" name="文字方塊 138"/>
          <p:cNvSpPr txBox="1"/>
          <p:nvPr/>
        </p:nvSpPr>
        <p:spPr>
          <a:xfrm>
            <a:off x="830748" y="1853964"/>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sp>
        <p:nvSpPr>
          <p:cNvPr id="140" name="文字方塊 139"/>
          <p:cNvSpPr txBox="1"/>
          <p:nvPr/>
        </p:nvSpPr>
        <p:spPr>
          <a:xfrm>
            <a:off x="864412" y="2721726"/>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1" name="文字方塊 140"/>
          <p:cNvSpPr txBox="1"/>
          <p:nvPr/>
        </p:nvSpPr>
        <p:spPr>
          <a:xfrm>
            <a:off x="864412" y="3598687"/>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2" name="文字方塊 141"/>
          <p:cNvSpPr txBox="1"/>
          <p:nvPr/>
        </p:nvSpPr>
        <p:spPr>
          <a:xfrm>
            <a:off x="865103" y="4490114"/>
            <a:ext cx="377026"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sp>
        <p:nvSpPr>
          <p:cNvPr id="143" name="文字方塊 142"/>
          <p:cNvSpPr txBox="1"/>
          <p:nvPr/>
        </p:nvSpPr>
        <p:spPr>
          <a:xfrm>
            <a:off x="915490" y="5386021"/>
            <a:ext cx="300082"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sp>
        <p:nvSpPr>
          <p:cNvPr id="144" name="文字方塊 143"/>
          <p:cNvSpPr txBox="1"/>
          <p:nvPr/>
        </p:nvSpPr>
        <p:spPr>
          <a:xfrm>
            <a:off x="2736620" y="1853965"/>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sp>
        <p:nvSpPr>
          <p:cNvPr id="145" name="文字方塊 144"/>
          <p:cNvSpPr txBox="1"/>
          <p:nvPr/>
        </p:nvSpPr>
        <p:spPr>
          <a:xfrm>
            <a:off x="2770284" y="2721727"/>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6" name="文字方塊 145"/>
          <p:cNvSpPr txBox="1"/>
          <p:nvPr/>
        </p:nvSpPr>
        <p:spPr>
          <a:xfrm>
            <a:off x="2770284" y="359868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7" name="文字方塊 146"/>
          <p:cNvSpPr txBox="1"/>
          <p:nvPr/>
        </p:nvSpPr>
        <p:spPr>
          <a:xfrm>
            <a:off x="2770975" y="4490115"/>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sp>
        <p:nvSpPr>
          <p:cNvPr id="148" name="文字方塊 147"/>
          <p:cNvSpPr txBox="1"/>
          <p:nvPr/>
        </p:nvSpPr>
        <p:spPr>
          <a:xfrm>
            <a:off x="2742255" y="5386022"/>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49" name="文字方塊 148"/>
          <p:cNvSpPr txBox="1"/>
          <p:nvPr/>
        </p:nvSpPr>
        <p:spPr>
          <a:xfrm>
            <a:off x="611560" y="1494862"/>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0" name="文字方塊 149"/>
          <p:cNvSpPr txBox="1"/>
          <p:nvPr/>
        </p:nvSpPr>
        <p:spPr>
          <a:xfrm>
            <a:off x="2570983" y="1512525"/>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151" name="文字方塊 150"/>
          <p:cNvSpPr txBox="1"/>
          <p:nvPr/>
        </p:nvSpPr>
        <p:spPr>
          <a:xfrm>
            <a:off x="1177084" y="5956569"/>
            <a:ext cx="364202" cy="461665"/>
          </a:xfrm>
          <a:prstGeom prst="rect">
            <a:avLst/>
          </a:prstGeom>
          <a:noFill/>
        </p:spPr>
        <p:txBody>
          <a:bodyPr wrap="none" rtlCol="0">
            <a:spAutoFit/>
          </a:bodyPr>
          <a:lstStyle/>
          <a:p>
            <a:r>
              <a:rPr lang="en-US" altLang="zh-TW" b="1" dirty="0" smtClean="0">
                <a:latin typeface="Rockwell Condensed" pitchFamily="18" charset="0"/>
              </a:rPr>
              <a:t>X</a:t>
            </a:r>
            <a:endParaRPr lang="zh-TW" altLang="en-US" b="1" dirty="0">
              <a:latin typeface="Rockwell Condensed" pitchFamily="18" charset="0"/>
            </a:endParaRPr>
          </a:p>
        </p:txBody>
      </p:sp>
      <p:sp>
        <p:nvSpPr>
          <p:cNvPr id="152" name="文字方塊 151"/>
          <p:cNvSpPr txBox="1"/>
          <p:nvPr/>
        </p:nvSpPr>
        <p:spPr>
          <a:xfrm>
            <a:off x="2473152" y="5971378"/>
            <a:ext cx="360996" cy="461665"/>
          </a:xfrm>
          <a:prstGeom prst="rect">
            <a:avLst/>
          </a:prstGeom>
          <a:noFill/>
        </p:spPr>
        <p:txBody>
          <a:bodyPr wrap="none" rtlCol="0">
            <a:spAutoFit/>
          </a:bodyPr>
          <a:lstStyle/>
          <a:p>
            <a:r>
              <a:rPr lang="en-US" altLang="zh-TW" b="1" dirty="0" smtClean="0">
                <a:latin typeface="Rockwell Condensed" pitchFamily="18" charset="0"/>
              </a:rPr>
              <a:t>Y</a:t>
            </a:r>
            <a:endParaRPr lang="zh-TW" altLang="en-US" b="1" dirty="0">
              <a:latin typeface="Rockwell Condensed" pitchFamily="18" charset="0"/>
            </a:endParaRPr>
          </a:p>
        </p:txBody>
      </p:sp>
      <p:sp>
        <p:nvSpPr>
          <p:cNvPr id="106" name="橢圓 105"/>
          <p:cNvSpPr/>
          <p:nvPr/>
        </p:nvSpPr>
        <p:spPr bwMode="auto">
          <a:xfrm>
            <a:off x="5715638" y="191131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07" name="橢圓 106"/>
          <p:cNvSpPr/>
          <p:nvPr/>
        </p:nvSpPr>
        <p:spPr bwMode="auto">
          <a:xfrm>
            <a:off x="4454084" y="1913281"/>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08" name="直線接點 107"/>
          <p:cNvCxnSpPr>
            <a:endCxn id="106" idx="2"/>
          </p:cNvCxnSpPr>
          <p:nvPr/>
        </p:nvCxnSpPr>
        <p:spPr bwMode="auto">
          <a:xfrm flipV="1">
            <a:off x="4742116" y="2055326"/>
            <a:ext cx="973522" cy="1971"/>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文字方塊 152"/>
          <p:cNvSpPr txBox="1"/>
          <p:nvPr/>
        </p:nvSpPr>
        <p:spPr>
          <a:xfrm>
            <a:off x="4397176" y="1567166"/>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54" name="文字方塊 153"/>
          <p:cNvSpPr txBox="1"/>
          <p:nvPr/>
        </p:nvSpPr>
        <p:spPr>
          <a:xfrm>
            <a:off x="4719217" y="1708397"/>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155" name="文字方塊 154"/>
          <p:cNvSpPr txBox="1"/>
          <p:nvPr/>
        </p:nvSpPr>
        <p:spPr>
          <a:xfrm>
            <a:off x="5709613" y="163098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156" name="文字方塊 155"/>
          <p:cNvSpPr txBox="1"/>
          <p:nvPr/>
        </p:nvSpPr>
        <p:spPr>
          <a:xfrm>
            <a:off x="6069653" y="1760146"/>
            <a:ext cx="1544012" cy="461665"/>
          </a:xfrm>
          <a:prstGeom prst="rect">
            <a:avLst/>
          </a:prstGeom>
          <a:noFill/>
        </p:spPr>
        <p:txBody>
          <a:bodyPr wrap="none" rtlCol="0">
            <a:spAutoFit/>
          </a:bodyPr>
          <a:lstStyle/>
          <a:p>
            <a:r>
              <a:rPr lang="en-US" altLang="zh-TW" dirty="0" smtClean="0">
                <a:solidFill>
                  <a:srgbClr val="0000CC"/>
                </a:solidFill>
                <a:latin typeface="Gungsuh" pitchFamily="18" charset="-127"/>
                <a:ea typeface="Gungsuh" pitchFamily="18" charset="-127"/>
              </a:rPr>
              <a:t>6+0-1=5</a:t>
            </a:r>
            <a:endParaRPr lang="zh-TW" altLang="en-US" dirty="0">
              <a:solidFill>
                <a:srgbClr val="0000CC"/>
              </a:solidFill>
              <a:latin typeface="Gungsuh" pitchFamily="18" charset="-127"/>
              <a:ea typeface="Gungsuh" pitchFamily="18" charset="-127"/>
            </a:endParaRPr>
          </a:p>
        </p:txBody>
      </p:sp>
      <p:sp>
        <p:nvSpPr>
          <p:cNvPr id="3" name="文字方塊 2"/>
          <p:cNvSpPr txBox="1"/>
          <p:nvPr/>
        </p:nvSpPr>
        <p:spPr>
          <a:xfrm>
            <a:off x="4475095" y="2796921"/>
            <a:ext cx="3049233" cy="1200329"/>
          </a:xfrm>
          <a:prstGeom prst="rect">
            <a:avLst/>
          </a:prstGeom>
          <a:noFill/>
        </p:spPr>
        <p:txBody>
          <a:bodyPr wrap="none" rtlCol="0">
            <a:spAutoFit/>
          </a:bodyPr>
          <a:lstStyle/>
          <a:p>
            <a:r>
              <a:rPr lang="en-US" altLang="zh-TW" b="1" dirty="0" smtClean="0">
                <a:solidFill>
                  <a:srgbClr val="FF0000"/>
                </a:solidFill>
                <a:latin typeface="Gungsuh" pitchFamily="18" charset="-127"/>
                <a:ea typeface="Gungsuh" pitchFamily="18" charset="-127"/>
              </a:rPr>
              <a:t>Maximum Weight </a:t>
            </a:r>
          </a:p>
          <a:p>
            <a:r>
              <a:rPr lang="en-US" altLang="zh-TW" b="1" dirty="0" smtClean="0">
                <a:solidFill>
                  <a:srgbClr val="FF0000"/>
                </a:solidFill>
                <a:latin typeface="Gungsuh" pitchFamily="18" charset="-127"/>
                <a:ea typeface="Gungsuh" pitchFamily="18" charset="-127"/>
              </a:rPr>
              <a:t>Perfect Matching</a:t>
            </a:r>
          </a:p>
          <a:p>
            <a:r>
              <a:rPr lang="en-US" altLang="zh-TW" b="1" dirty="0" smtClean="0">
                <a:solidFill>
                  <a:srgbClr val="FF0000"/>
                </a:solidFill>
                <a:latin typeface="Gungsuh" pitchFamily="18" charset="-127"/>
                <a:ea typeface="Gungsuh" pitchFamily="18" charset="-127"/>
              </a:rPr>
              <a:t>3+2+4+3+1=13</a:t>
            </a:r>
            <a:endParaRPr lang="zh-TW" altLang="en-US" b="1" dirty="0">
              <a:solidFill>
                <a:srgbClr val="FF0000"/>
              </a:solidFill>
              <a:latin typeface="Gungsuh" pitchFamily="18" charset="-127"/>
              <a:ea typeface="Gungsuh" pitchFamily="18" charset="-127"/>
            </a:endParaRPr>
          </a:p>
        </p:txBody>
      </p:sp>
      <mc:AlternateContent xmlns:mc="http://schemas.openxmlformats.org/markup-compatibility/2006" xmlns:a14="http://schemas.microsoft.com/office/drawing/2010/main">
        <mc:Choice Requires="a14">
          <p:sp>
            <p:nvSpPr>
              <p:cNvPr id="64" name="文字方塊 63"/>
              <p:cNvSpPr txBox="1"/>
              <p:nvPr/>
            </p:nvSpPr>
            <p:spPr>
              <a:xfrm>
                <a:off x="4509827" y="4544413"/>
                <a:ext cx="3158237" cy="830997"/>
              </a:xfrm>
              <a:prstGeom prst="rect">
                <a:avLst/>
              </a:prstGeom>
              <a:noFill/>
            </p:spPr>
            <p:txBody>
              <a:bodyPr wrap="none" rtlCol="0">
                <a:spAutoFit/>
              </a:bodyPr>
              <a:lstStyle/>
              <a:p>
                <a:r>
                  <a:rPr lang="zh-TW" altLang="en-US" dirty="0" smtClean="0">
                    <a:solidFill>
                      <a:srgbClr val="FF0000"/>
                    </a:solidFill>
                    <a:latin typeface="Gungsuh" pitchFamily="18" charset="-127"/>
                    <a:ea typeface="Gungsuh" pitchFamily="18" charset="-127"/>
                  </a:rPr>
                  <a:t>∑ </a:t>
                </a:r>
                <a14:m>
                  <m:oMath xmlns:m="http://schemas.openxmlformats.org/officeDocument/2006/math">
                    <m:r>
                      <a:rPr lang="en-US" altLang="zh-TW" b="1" i="1">
                        <a:solidFill>
                          <a:srgbClr val="FF0000"/>
                        </a:solidFill>
                        <a:latin typeface="Cambria Math"/>
                      </a:rPr>
                      <m:t>𝑳𝒙</m:t>
                    </m:r>
                  </m:oMath>
                </a14:m>
                <a:r>
                  <a:rPr lang="en-US" altLang="zh-TW" b="1" dirty="0" smtClean="0">
                    <a:solidFill>
                      <a:srgbClr val="FF0000"/>
                    </a:solidFill>
                    <a:latin typeface="Gungsuh" pitchFamily="18" charset="-127"/>
                    <a:ea typeface="Gungsuh" pitchFamily="18" charset="-127"/>
                  </a:rPr>
                  <a:t>+</a:t>
                </a:r>
                <a:r>
                  <a:rPr lang="en-US" altLang="zh-TW" b="1" dirty="0">
                    <a:solidFill>
                      <a:srgbClr val="FF0000"/>
                    </a:solidFill>
                  </a:rPr>
                  <a:t> </a:t>
                </a:r>
                <a14:m>
                  <m:oMath xmlns:m="http://schemas.openxmlformats.org/officeDocument/2006/math">
                    <m:r>
                      <a:rPr lang="en-US" altLang="zh-TW" b="1" i="1">
                        <a:solidFill>
                          <a:srgbClr val="FF0000"/>
                        </a:solidFill>
                        <a:latin typeface="Cambria Math"/>
                      </a:rPr>
                      <m:t>𝑳</m:t>
                    </m:r>
                    <m:r>
                      <a:rPr lang="en-US" altLang="zh-TW" b="1" i="1" smtClean="0">
                        <a:solidFill>
                          <a:srgbClr val="FF0000"/>
                        </a:solidFill>
                        <a:latin typeface="Cambria Math"/>
                      </a:rPr>
                      <m:t>𝒚</m:t>
                    </m:r>
                    <m:r>
                      <a:rPr lang="en-US" altLang="zh-TW" b="1" i="1">
                        <a:solidFill>
                          <a:srgbClr val="FF0000"/>
                        </a:solidFill>
                        <a:latin typeface="Cambria Math"/>
                      </a:rPr>
                      <m:t> </m:t>
                    </m:r>
                  </m:oMath>
                </a14:m>
                <a:endParaRPr lang="en-US" altLang="zh-TW" b="1" dirty="0" smtClean="0">
                  <a:solidFill>
                    <a:srgbClr val="FF0000"/>
                  </a:solidFill>
                </a:endParaRPr>
              </a:p>
              <a:p>
                <a:r>
                  <a:rPr lang="en-US" altLang="zh-TW" b="1" dirty="0" smtClean="0">
                    <a:solidFill>
                      <a:srgbClr val="FF0000"/>
                    </a:solidFill>
                    <a:latin typeface="Gungsuh" pitchFamily="18" charset="-127"/>
                    <a:ea typeface="Gungsuh" pitchFamily="18" charset="-127"/>
                  </a:rPr>
                  <a:t>3+2+2-1+1+2+4=13</a:t>
                </a:r>
                <a:endParaRPr lang="zh-TW" altLang="en-US" b="1" dirty="0">
                  <a:solidFill>
                    <a:srgbClr val="FF0000"/>
                  </a:solidFill>
                  <a:latin typeface="Gungsuh" pitchFamily="18" charset="-127"/>
                  <a:ea typeface="Gungsuh" pitchFamily="18" charset="-127"/>
                </a:endParaRPr>
              </a:p>
            </p:txBody>
          </p:sp>
        </mc:Choice>
        <mc:Fallback xmlns="">
          <p:sp>
            <p:nvSpPr>
              <p:cNvPr id="64" name="文字方塊 63"/>
              <p:cNvSpPr txBox="1">
                <a:spLocks noRot="1" noChangeAspect="1" noMove="1" noResize="1" noEditPoints="1" noAdjustHandles="1" noChangeArrowheads="1" noChangeShapeType="1" noTextEdit="1"/>
              </p:cNvSpPr>
              <p:nvPr/>
            </p:nvSpPr>
            <p:spPr>
              <a:xfrm>
                <a:off x="4509827" y="4544413"/>
                <a:ext cx="3158237" cy="830997"/>
              </a:xfrm>
              <a:prstGeom prst="rect">
                <a:avLst/>
              </a:prstGeom>
              <a:blipFill rotWithShape="1">
                <a:blip r:embed="rId2"/>
                <a:stretch>
                  <a:fillRect l="-3089" t="-8029" r="-2510" b="-1532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7143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 y="0"/>
            <a:ext cx="597217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708920"/>
            <a:ext cx="4238625" cy="3743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001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395320" cy="838200"/>
          </a:xfrm>
        </p:spPr>
        <p:txBody>
          <a:bodyPr/>
          <a:lstStyle/>
          <a:p>
            <a:r>
              <a:rPr lang="en-US" altLang="zh-TW" sz="3600" dirty="0"/>
              <a:t>Kuhn-</a:t>
            </a:r>
            <a:r>
              <a:rPr lang="en-US" altLang="zh-TW" sz="3600" dirty="0" err="1"/>
              <a:t>Munkres</a:t>
            </a:r>
            <a:r>
              <a:rPr lang="en-US" altLang="zh-TW" sz="3600" dirty="0"/>
              <a:t> (</a:t>
            </a:r>
            <a:r>
              <a:rPr lang="en-US" altLang="zh-TW" sz="3600" dirty="0" smtClean="0"/>
              <a:t>KM) Algorithm</a:t>
            </a:r>
            <a:endParaRPr lang="zh-TW" altLang="en-US" sz="3600" dirty="0"/>
          </a:p>
        </p:txBody>
      </p:sp>
      <p:sp>
        <p:nvSpPr>
          <p:cNvPr id="3" name="內容版面配置區 2"/>
          <p:cNvSpPr>
            <a:spLocks noGrp="1"/>
          </p:cNvSpPr>
          <p:nvPr>
            <p:ph idx="1"/>
          </p:nvPr>
        </p:nvSpPr>
        <p:spPr>
          <a:xfrm>
            <a:off x="0" y="980728"/>
            <a:ext cx="9144000" cy="5877272"/>
          </a:xfrm>
          <a:solidFill>
            <a:schemeClr val="bg1"/>
          </a:solidFill>
          <a:ln>
            <a:solidFill>
              <a:schemeClr val="bg2"/>
            </a:solidFill>
          </a:ln>
        </p:spPr>
        <p:txBody>
          <a:bodyPr/>
          <a:lstStyle/>
          <a:p>
            <a:pPr marL="0" indent="0">
              <a:buNone/>
            </a:pPr>
            <a:r>
              <a:rPr lang="en-US" altLang="zh-TW" sz="1600" dirty="0" err="1">
                <a:latin typeface="Gungsuh" pitchFamily="18" charset="-127"/>
                <a:ea typeface="Gungsuh" pitchFamily="18" charset="-127"/>
                <a:cs typeface="Verdana" pitchFamily="34" charset="0"/>
              </a:rPr>
              <a:t>int</a:t>
            </a:r>
            <a:r>
              <a:rPr lang="en-US" altLang="zh-TW" sz="1600" dirty="0">
                <a:latin typeface="Gungsuh" pitchFamily="18" charset="-127"/>
                <a:ea typeface="Gungsuh" pitchFamily="18" charset="-127"/>
                <a:cs typeface="Verdana" pitchFamily="34" charset="0"/>
              </a:rPr>
              <a:t> W[</a:t>
            </a:r>
            <a:r>
              <a:rPr lang="en-US" altLang="zh-TW" sz="1600" dirty="0" err="1">
                <a:latin typeface="Gungsuh" pitchFamily="18" charset="-127"/>
                <a:ea typeface="Gungsuh" pitchFamily="18" charset="-127"/>
                <a:cs typeface="Verdana" pitchFamily="34" charset="0"/>
              </a:rPr>
              <a:t>maxn</a:t>
            </a:r>
            <a:r>
              <a:rPr lang="en-US" altLang="zh-TW" sz="1600" dirty="0">
                <a:latin typeface="Gungsuh" pitchFamily="18" charset="-127"/>
                <a:ea typeface="Gungsuh" pitchFamily="18" charset="-127"/>
                <a:cs typeface="Verdana" pitchFamily="34" charset="0"/>
              </a:rPr>
              <a:t>][</a:t>
            </a:r>
            <a:r>
              <a:rPr lang="en-US" altLang="zh-TW" sz="1600" dirty="0" err="1">
                <a:latin typeface="Gungsuh" pitchFamily="18" charset="-127"/>
                <a:ea typeface="Gungsuh" pitchFamily="18" charset="-127"/>
                <a:cs typeface="Verdana" pitchFamily="34" charset="0"/>
              </a:rPr>
              <a:t>maxn</a:t>
            </a:r>
            <a:r>
              <a:rPr lang="en-US" altLang="zh-TW" sz="1600" dirty="0">
                <a:latin typeface="Gungsuh" pitchFamily="18" charset="-127"/>
                <a:ea typeface="Gungsuh" pitchFamily="18" charset="-127"/>
                <a:cs typeface="Verdana" pitchFamily="34" charset="0"/>
              </a:rPr>
              <a:t>];</a:t>
            </a:r>
          </a:p>
          <a:p>
            <a:pPr marL="0" indent="0">
              <a:buNone/>
            </a:pPr>
            <a:r>
              <a:rPr lang="en-US" altLang="zh-TW" sz="1600" dirty="0" err="1">
                <a:latin typeface="Gungsuh" pitchFamily="18" charset="-127"/>
                <a:ea typeface="Gungsuh" pitchFamily="18" charset="-127"/>
                <a:cs typeface="Verdana" pitchFamily="34" charset="0"/>
              </a:rPr>
              <a:t>int</a:t>
            </a:r>
            <a:r>
              <a:rPr lang="en-US" altLang="zh-TW" sz="1600" dirty="0">
                <a:latin typeface="Gungsuh" pitchFamily="18" charset="-127"/>
                <a:ea typeface="Gungsuh" pitchFamily="18" charset="-127"/>
                <a:cs typeface="Verdana" pitchFamily="34" charset="0"/>
              </a:rPr>
              <a:t> Lx[</a:t>
            </a:r>
            <a:r>
              <a:rPr lang="en-US" altLang="zh-TW" sz="1600" dirty="0" err="1">
                <a:latin typeface="Gungsuh" pitchFamily="18" charset="-127"/>
                <a:ea typeface="Gungsuh" pitchFamily="18" charset="-127"/>
                <a:cs typeface="Verdana" pitchFamily="34" charset="0"/>
              </a:rPr>
              <a:t>maxn</a:t>
            </a:r>
            <a:r>
              <a:rPr lang="en-US" altLang="zh-TW" sz="1600" dirty="0">
                <a:latin typeface="Gungsuh" pitchFamily="18" charset="-127"/>
                <a:ea typeface="Gungsuh" pitchFamily="18" charset="-127"/>
                <a:cs typeface="Verdana" pitchFamily="34" charset="0"/>
              </a:rPr>
              <a:t>], Ly[</a:t>
            </a:r>
            <a:r>
              <a:rPr lang="en-US" altLang="zh-TW" sz="1600" dirty="0" err="1">
                <a:latin typeface="Gungsuh" pitchFamily="18" charset="-127"/>
                <a:ea typeface="Gungsuh" pitchFamily="18" charset="-127"/>
                <a:cs typeface="Verdana" pitchFamily="34" charset="0"/>
              </a:rPr>
              <a:t>maxn</a:t>
            </a:r>
            <a:r>
              <a:rPr lang="en-US" altLang="zh-TW" sz="1600" dirty="0">
                <a:latin typeface="Gungsuh" pitchFamily="18" charset="-127"/>
                <a:ea typeface="Gungsuh" pitchFamily="18" charset="-127"/>
                <a:cs typeface="Verdana" pitchFamily="34" charset="0"/>
              </a:rPr>
              <a:t>]; //label</a:t>
            </a:r>
          </a:p>
          <a:p>
            <a:pPr marL="0" indent="0">
              <a:buNone/>
            </a:pPr>
            <a:r>
              <a:rPr lang="en-US" altLang="zh-TW" sz="1600" dirty="0" err="1">
                <a:latin typeface="Gungsuh" pitchFamily="18" charset="-127"/>
                <a:ea typeface="Gungsuh" pitchFamily="18" charset="-127"/>
                <a:cs typeface="Verdana" pitchFamily="34" charset="0"/>
              </a:rPr>
              <a:t>int</a:t>
            </a:r>
            <a:r>
              <a:rPr lang="en-US" altLang="zh-TW" sz="1600" dirty="0">
                <a:latin typeface="Gungsuh" pitchFamily="18" charset="-127"/>
                <a:ea typeface="Gungsuh" pitchFamily="18" charset="-127"/>
                <a:cs typeface="Verdana" pitchFamily="34" charset="0"/>
              </a:rPr>
              <a:t> left[</a:t>
            </a:r>
            <a:r>
              <a:rPr lang="en-US" altLang="zh-TW" sz="1600" dirty="0" err="1">
                <a:latin typeface="Gungsuh" pitchFamily="18" charset="-127"/>
                <a:ea typeface="Gungsuh" pitchFamily="18" charset="-127"/>
                <a:cs typeface="Verdana" pitchFamily="34" charset="0"/>
              </a:rPr>
              <a:t>maxn</a:t>
            </a:r>
            <a:r>
              <a:rPr lang="en-US" altLang="zh-TW" sz="1600" dirty="0">
                <a:latin typeface="Gungsuh" pitchFamily="18" charset="-127"/>
                <a:ea typeface="Gungsuh" pitchFamily="18" charset="-127"/>
                <a:cs typeface="Verdana" pitchFamily="34" charset="0"/>
              </a:rPr>
              <a:t>];</a:t>
            </a:r>
          </a:p>
          <a:p>
            <a:pPr marL="0" indent="0">
              <a:buNone/>
            </a:pPr>
            <a:r>
              <a:rPr lang="en-US" altLang="zh-TW" sz="1600" dirty="0" err="1">
                <a:latin typeface="Gungsuh" pitchFamily="18" charset="-127"/>
                <a:ea typeface="Gungsuh" pitchFamily="18" charset="-127"/>
                <a:cs typeface="Verdana" pitchFamily="34" charset="0"/>
              </a:rPr>
              <a:t>bool</a:t>
            </a:r>
            <a:r>
              <a:rPr lang="en-US" altLang="zh-TW" sz="1600" dirty="0">
                <a:latin typeface="Gungsuh" pitchFamily="18" charset="-127"/>
                <a:ea typeface="Gungsuh" pitchFamily="18" charset="-127"/>
                <a:cs typeface="Verdana" pitchFamily="34" charset="0"/>
              </a:rPr>
              <a:t> S[</a:t>
            </a:r>
            <a:r>
              <a:rPr lang="en-US" altLang="zh-TW" sz="1600" dirty="0" err="1">
                <a:latin typeface="Gungsuh" pitchFamily="18" charset="-127"/>
                <a:ea typeface="Gungsuh" pitchFamily="18" charset="-127"/>
                <a:cs typeface="Verdana" pitchFamily="34" charset="0"/>
              </a:rPr>
              <a:t>maxn</a:t>
            </a:r>
            <a:r>
              <a:rPr lang="en-US" altLang="zh-TW" sz="1600" dirty="0">
                <a:latin typeface="Gungsuh" pitchFamily="18" charset="-127"/>
                <a:ea typeface="Gungsuh" pitchFamily="18" charset="-127"/>
                <a:cs typeface="Verdana" pitchFamily="34" charset="0"/>
              </a:rPr>
              <a:t>], T[</a:t>
            </a:r>
            <a:r>
              <a:rPr lang="en-US" altLang="zh-TW" sz="1600" dirty="0" err="1">
                <a:latin typeface="Gungsuh" pitchFamily="18" charset="-127"/>
                <a:ea typeface="Gungsuh" pitchFamily="18" charset="-127"/>
                <a:cs typeface="Verdana" pitchFamily="34" charset="0"/>
              </a:rPr>
              <a:t>maxn</a:t>
            </a:r>
            <a:r>
              <a:rPr lang="en-US" altLang="zh-TW" sz="1600" dirty="0">
                <a:latin typeface="Gungsuh" pitchFamily="18" charset="-127"/>
                <a:ea typeface="Gungsuh" pitchFamily="18" charset="-127"/>
                <a:cs typeface="Verdana" pitchFamily="34" charset="0"/>
              </a:rPr>
              <a:t>];</a:t>
            </a:r>
          </a:p>
          <a:p>
            <a:pPr marL="0" indent="0">
              <a:buNone/>
            </a:pPr>
            <a:endParaRPr lang="en-US" altLang="zh-TW" sz="1600" dirty="0">
              <a:latin typeface="Gungsuh" pitchFamily="18" charset="-127"/>
              <a:ea typeface="Gungsuh" pitchFamily="18" charset="-127"/>
              <a:cs typeface="Verdana" pitchFamily="34" charset="0"/>
            </a:endParaRPr>
          </a:p>
          <a:p>
            <a:pPr marL="0" indent="0">
              <a:buNone/>
            </a:pPr>
            <a:r>
              <a:rPr lang="en-US" altLang="zh-TW" sz="1600" dirty="0" err="1">
                <a:latin typeface="Gungsuh" pitchFamily="18" charset="-127"/>
                <a:ea typeface="Gungsuh" pitchFamily="18" charset="-127"/>
                <a:cs typeface="Verdana" pitchFamily="34" charset="0"/>
              </a:rPr>
              <a:t>bool</a:t>
            </a:r>
            <a:r>
              <a:rPr lang="en-US" altLang="zh-TW" sz="1600" dirty="0">
                <a:latin typeface="Gungsuh" pitchFamily="18" charset="-127"/>
                <a:ea typeface="Gungsuh" pitchFamily="18" charset="-127"/>
                <a:cs typeface="Verdana" pitchFamily="34" charset="0"/>
              </a:rPr>
              <a:t> match( </a:t>
            </a:r>
            <a:r>
              <a:rPr lang="en-US" altLang="zh-TW" sz="1600" dirty="0" err="1">
                <a:latin typeface="Gungsuh" pitchFamily="18" charset="-127"/>
                <a:ea typeface="Gungsuh" pitchFamily="18" charset="-127"/>
                <a:cs typeface="Verdana" pitchFamily="34" charset="0"/>
              </a:rPr>
              <a:t>int</a:t>
            </a:r>
            <a:r>
              <a:rPr lang="en-US" altLang="zh-TW" sz="1600" dirty="0">
                <a:latin typeface="Gungsuh" pitchFamily="18" charset="-127"/>
                <a:ea typeface="Gungsuh" pitchFamily="18" charset="-127"/>
                <a:cs typeface="Verdana" pitchFamily="34" charset="0"/>
              </a:rPr>
              <a:t> i)</a:t>
            </a:r>
          </a:p>
          <a:p>
            <a:pPr marL="0" indent="0">
              <a:buNone/>
            </a:pPr>
            <a:r>
              <a:rPr lang="en-US" altLang="zh-TW" sz="1600" dirty="0">
                <a:latin typeface="Gungsuh" pitchFamily="18" charset="-127"/>
                <a:ea typeface="Gungsuh" pitchFamily="18" charset="-127"/>
                <a:cs typeface="Verdana" pitchFamily="34" charset="0"/>
              </a:rPr>
              <a:t>{   S[i]=true;</a:t>
            </a:r>
          </a:p>
          <a:p>
            <a:pPr marL="0" indent="0">
              <a:buNone/>
            </a:pPr>
            <a:r>
              <a:rPr lang="en-US" altLang="zh-TW" sz="1600" dirty="0">
                <a:latin typeface="Gungsuh" pitchFamily="18" charset="-127"/>
                <a:ea typeface="Gungsuh" pitchFamily="18" charset="-127"/>
                <a:cs typeface="Verdana" pitchFamily="34" charset="0"/>
              </a:rPr>
              <a:t>     for (</a:t>
            </a:r>
            <a:r>
              <a:rPr lang="en-US" altLang="zh-TW" sz="1600" dirty="0" err="1">
                <a:latin typeface="Gungsuh" pitchFamily="18" charset="-127"/>
                <a:ea typeface="Gungsuh" pitchFamily="18" charset="-127"/>
                <a:cs typeface="Verdana" pitchFamily="34" charset="0"/>
              </a:rPr>
              <a:t>int</a:t>
            </a:r>
            <a:r>
              <a:rPr lang="en-US" altLang="zh-TW" sz="1600" dirty="0">
                <a:latin typeface="Gungsuh" pitchFamily="18" charset="-127"/>
                <a:ea typeface="Gungsuh" pitchFamily="18" charset="-127"/>
                <a:cs typeface="Verdana" pitchFamily="34" charset="0"/>
              </a:rPr>
              <a:t> j=1; j&lt;=n; j++)</a:t>
            </a:r>
          </a:p>
          <a:p>
            <a:pPr marL="0" indent="0">
              <a:buNone/>
            </a:pPr>
            <a:r>
              <a:rPr lang="en-US" altLang="zh-TW" sz="1600" dirty="0">
                <a:latin typeface="Gungsuh" pitchFamily="18" charset="-127"/>
                <a:ea typeface="Gungsuh" pitchFamily="18" charset="-127"/>
                <a:cs typeface="Verdana" pitchFamily="34" charset="0"/>
              </a:rPr>
              <a:t>     {    if (Lx[i]+Ly[j]==W[i][j] &amp;&amp; !T[j])</a:t>
            </a:r>
          </a:p>
          <a:p>
            <a:pPr marL="0" indent="0">
              <a:buNone/>
            </a:pPr>
            <a:r>
              <a:rPr lang="en-US" altLang="zh-TW" sz="1600" dirty="0">
                <a:latin typeface="Gungsuh" pitchFamily="18" charset="-127"/>
                <a:ea typeface="Gungsuh" pitchFamily="18" charset="-127"/>
                <a:cs typeface="Verdana" pitchFamily="34" charset="0"/>
              </a:rPr>
              <a:t>              T[j]=true;</a:t>
            </a:r>
          </a:p>
          <a:p>
            <a:pPr marL="0" indent="0">
              <a:buNone/>
            </a:pPr>
            <a:r>
              <a:rPr lang="en-US" altLang="zh-TW" sz="1600" dirty="0">
                <a:latin typeface="Gungsuh" pitchFamily="18" charset="-127"/>
                <a:ea typeface="Gungsuh" pitchFamily="18" charset="-127"/>
                <a:cs typeface="Verdana" pitchFamily="34" charset="0"/>
              </a:rPr>
              <a:t>           if (!left[j] || match(left[j]))</a:t>
            </a:r>
          </a:p>
          <a:p>
            <a:pPr marL="0" indent="0">
              <a:buNone/>
            </a:pPr>
            <a:r>
              <a:rPr lang="en-US" altLang="zh-TW" sz="1600" dirty="0">
                <a:latin typeface="Gungsuh" pitchFamily="18" charset="-127"/>
                <a:ea typeface="Gungsuh" pitchFamily="18" charset="-127"/>
                <a:cs typeface="Verdana" pitchFamily="34" charset="0"/>
              </a:rPr>
              <a:t>           {   left[j]=i;</a:t>
            </a:r>
          </a:p>
          <a:p>
            <a:pPr marL="0" indent="0">
              <a:buNone/>
            </a:pPr>
            <a:r>
              <a:rPr lang="en-US" altLang="zh-TW" sz="1600" dirty="0">
                <a:latin typeface="Gungsuh" pitchFamily="18" charset="-127"/>
                <a:ea typeface="Gungsuh" pitchFamily="18" charset="-127"/>
                <a:cs typeface="Verdana" pitchFamily="34" charset="0"/>
              </a:rPr>
              <a:t>                return true;</a:t>
            </a:r>
          </a:p>
          <a:p>
            <a:pPr marL="0" indent="0">
              <a:buNone/>
            </a:pPr>
            <a:r>
              <a:rPr lang="en-US" altLang="zh-TW" sz="1600" dirty="0">
                <a:latin typeface="Gungsuh" pitchFamily="18" charset="-127"/>
                <a:ea typeface="Gungsuh" pitchFamily="18" charset="-127"/>
                <a:cs typeface="Verdana" pitchFamily="34" charset="0"/>
              </a:rPr>
              <a:t>           }</a:t>
            </a:r>
          </a:p>
          <a:p>
            <a:pPr marL="0" indent="0">
              <a:buNone/>
            </a:pPr>
            <a:r>
              <a:rPr lang="en-US" altLang="zh-TW" sz="1600" dirty="0">
                <a:latin typeface="Gungsuh" pitchFamily="18" charset="-127"/>
                <a:ea typeface="Gungsuh" pitchFamily="18" charset="-127"/>
                <a:cs typeface="Verdana" pitchFamily="34" charset="0"/>
              </a:rPr>
              <a:t>      }</a:t>
            </a:r>
          </a:p>
          <a:p>
            <a:pPr marL="0" indent="0">
              <a:buNone/>
            </a:pPr>
            <a:r>
              <a:rPr lang="en-US" altLang="zh-TW" sz="1600" dirty="0">
                <a:latin typeface="Gungsuh" pitchFamily="18" charset="-127"/>
                <a:ea typeface="Gungsuh" pitchFamily="18" charset="-127"/>
                <a:cs typeface="Verdana" pitchFamily="34" charset="0"/>
              </a:rPr>
              <a:t>      return false;</a:t>
            </a:r>
          </a:p>
          <a:p>
            <a:pPr marL="0" indent="0">
              <a:buNone/>
            </a:pPr>
            <a:r>
              <a:rPr lang="en-US" altLang="zh-TW" sz="1600" dirty="0">
                <a:latin typeface="Gungsuh" pitchFamily="18" charset="-127"/>
                <a:ea typeface="Gungsuh" pitchFamily="18" charset="-127"/>
                <a:cs typeface="Verdana" pitchFamily="34" charset="0"/>
              </a:rPr>
              <a:t>}</a:t>
            </a:r>
            <a:endParaRPr lang="zh-TW" altLang="en-US" sz="1600" dirty="0">
              <a:latin typeface="Gungsuh" pitchFamily="18" charset="-127"/>
              <a:ea typeface="Gungsuh" pitchFamily="18" charset="-127"/>
              <a:cs typeface="Verdana"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124277865"/>
              </p:ext>
            </p:extLst>
          </p:nvPr>
        </p:nvGraphicFramePr>
        <p:xfrm>
          <a:off x="5796136" y="1658418"/>
          <a:ext cx="360000" cy="2225040"/>
        </p:xfrm>
        <a:graphic>
          <a:graphicData uri="http://schemas.openxmlformats.org/drawingml/2006/table">
            <a:tbl>
              <a:tblPr firstRow="1" bandRow="1">
                <a:tableStyleId>{5C22544A-7EE6-4342-B048-85BDC9FD1C3A}</a:tableStyleId>
              </a:tblPr>
              <a:tblGrid>
                <a:gridCol w="360000"/>
              </a:tblGrid>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511307909"/>
              </p:ext>
            </p:extLst>
          </p:nvPr>
        </p:nvGraphicFramePr>
        <p:xfrm>
          <a:off x="7524328" y="1658418"/>
          <a:ext cx="360000" cy="2225040"/>
        </p:xfrm>
        <a:graphic>
          <a:graphicData uri="http://schemas.openxmlformats.org/drawingml/2006/table">
            <a:tbl>
              <a:tblPr firstRow="1" bandRow="1">
                <a:tableStyleId>{5C22544A-7EE6-4342-B048-85BDC9FD1C3A}</a:tableStyleId>
              </a:tblPr>
              <a:tblGrid>
                <a:gridCol w="360000"/>
              </a:tblGrid>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文字方塊 4"/>
          <p:cNvSpPr txBox="1"/>
          <p:nvPr/>
        </p:nvSpPr>
        <p:spPr>
          <a:xfrm>
            <a:off x="5652120" y="1154362"/>
            <a:ext cx="559769" cy="461665"/>
          </a:xfrm>
          <a:prstGeom prst="rect">
            <a:avLst/>
          </a:prstGeom>
          <a:noFill/>
        </p:spPr>
        <p:txBody>
          <a:bodyPr wrap="none" rtlCol="0">
            <a:spAutoFit/>
          </a:bodyPr>
          <a:lstStyle/>
          <a:p>
            <a:r>
              <a:rPr lang="en-US" altLang="zh-TW" b="1" dirty="0" smtClean="0">
                <a:latin typeface="Gungsuh" pitchFamily="18" charset="-127"/>
                <a:ea typeface="Gungsuh" pitchFamily="18" charset="-127"/>
              </a:rPr>
              <a:t>Lx</a:t>
            </a:r>
            <a:endParaRPr lang="zh-TW" altLang="en-US" b="1" dirty="0">
              <a:latin typeface="Gungsuh" pitchFamily="18" charset="-127"/>
              <a:ea typeface="Gungsuh" pitchFamily="18" charset="-127"/>
            </a:endParaRPr>
          </a:p>
        </p:txBody>
      </p:sp>
      <p:sp>
        <p:nvSpPr>
          <p:cNvPr id="8" name="文字方塊 7"/>
          <p:cNvSpPr txBox="1"/>
          <p:nvPr/>
        </p:nvSpPr>
        <p:spPr>
          <a:xfrm>
            <a:off x="7452319" y="1124745"/>
            <a:ext cx="569387" cy="461665"/>
          </a:xfrm>
          <a:prstGeom prst="rect">
            <a:avLst/>
          </a:prstGeom>
          <a:noFill/>
        </p:spPr>
        <p:txBody>
          <a:bodyPr wrap="none" rtlCol="0">
            <a:spAutoFit/>
          </a:bodyPr>
          <a:lstStyle/>
          <a:p>
            <a:r>
              <a:rPr lang="en-US" altLang="zh-TW" b="1" dirty="0" smtClean="0">
                <a:latin typeface="Gungsuh" pitchFamily="18" charset="-127"/>
                <a:ea typeface="Gungsuh" pitchFamily="18" charset="-127"/>
              </a:rPr>
              <a:t>Ly</a:t>
            </a:r>
            <a:endParaRPr lang="zh-TW" altLang="en-US" b="1" dirty="0">
              <a:latin typeface="Gungsuh" pitchFamily="18" charset="-127"/>
              <a:ea typeface="Gungsuh" pitchFamily="18" charset="-127"/>
            </a:endParaRPr>
          </a:p>
        </p:txBody>
      </p:sp>
      <p:graphicFrame>
        <p:nvGraphicFramePr>
          <p:cNvPr id="9" name="表格 8"/>
          <p:cNvGraphicFramePr>
            <a:graphicFrameLocks noGrp="1"/>
          </p:cNvGraphicFramePr>
          <p:nvPr>
            <p:extLst>
              <p:ext uri="{D42A27DB-BD31-4B8C-83A1-F6EECF244321}">
                <p14:modId xmlns:p14="http://schemas.microsoft.com/office/powerpoint/2010/main" val="3520635793"/>
              </p:ext>
            </p:extLst>
          </p:nvPr>
        </p:nvGraphicFramePr>
        <p:xfrm>
          <a:off x="5279902" y="1665626"/>
          <a:ext cx="360000" cy="2225040"/>
        </p:xfrm>
        <a:graphic>
          <a:graphicData uri="http://schemas.openxmlformats.org/drawingml/2006/table">
            <a:tbl>
              <a:tblPr firstRow="1" bandRow="1">
                <a:tableStyleId>{5C22544A-7EE6-4342-B048-85BDC9FD1C3A}</a:tableStyleId>
              </a:tblPr>
              <a:tblGrid>
                <a:gridCol w="360000"/>
              </a:tblGrid>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文字方塊 9"/>
          <p:cNvSpPr txBox="1"/>
          <p:nvPr/>
        </p:nvSpPr>
        <p:spPr>
          <a:xfrm>
            <a:off x="5279902" y="1175030"/>
            <a:ext cx="372218" cy="461665"/>
          </a:xfrm>
          <a:prstGeom prst="rect">
            <a:avLst/>
          </a:prstGeom>
          <a:noFill/>
        </p:spPr>
        <p:txBody>
          <a:bodyPr wrap="none" rtlCol="0">
            <a:spAutoFit/>
          </a:bodyPr>
          <a:lstStyle/>
          <a:p>
            <a:r>
              <a:rPr lang="en-US" altLang="zh-TW" b="1" dirty="0" smtClean="0">
                <a:latin typeface="Gungsuh" pitchFamily="18" charset="-127"/>
                <a:ea typeface="Gungsuh" pitchFamily="18" charset="-127"/>
              </a:rPr>
              <a:t>S</a:t>
            </a:r>
            <a:endParaRPr lang="zh-TW" altLang="en-US" b="1" dirty="0">
              <a:latin typeface="Gungsuh" pitchFamily="18" charset="-127"/>
              <a:ea typeface="Gungsuh" pitchFamily="18" charset="-127"/>
            </a:endParaRPr>
          </a:p>
        </p:txBody>
      </p:sp>
      <p:sp>
        <p:nvSpPr>
          <p:cNvPr id="11" name="文字方塊 10"/>
          <p:cNvSpPr txBox="1"/>
          <p:nvPr/>
        </p:nvSpPr>
        <p:spPr>
          <a:xfrm>
            <a:off x="8032322" y="1124744"/>
            <a:ext cx="380232" cy="461665"/>
          </a:xfrm>
          <a:prstGeom prst="rect">
            <a:avLst/>
          </a:prstGeom>
          <a:noFill/>
        </p:spPr>
        <p:txBody>
          <a:bodyPr wrap="none" rtlCol="0">
            <a:spAutoFit/>
          </a:bodyPr>
          <a:lstStyle/>
          <a:p>
            <a:r>
              <a:rPr lang="en-US" altLang="zh-TW" b="1" dirty="0" smtClean="0">
                <a:latin typeface="Gungsuh" pitchFamily="18" charset="-127"/>
                <a:ea typeface="Gungsuh" pitchFamily="18" charset="-127"/>
              </a:rPr>
              <a:t>T</a:t>
            </a:r>
            <a:endParaRPr lang="zh-TW" altLang="en-US" b="1" dirty="0">
              <a:latin typeface="Gungsuh" pitchFamily="18" charset="-127"/>
              <a:ea typeface="Gungsuh" pitchFamily="18" charset="-127"/>
            </a:endParaRPr>
          </a:p>
        </p:txBody>
      </p:sp>
      <p:graphicFrame>
        <p:nvGraphicFramePr>
          <p:cNvPr id="12" name="表格 11"/>
          <p:cNvGraphicFramePr>
            <a:graphicFrameLocks noGrp="1"/>
          </p:cNvGraphicFramePr>
          <p:nvPr>
            <p:extLst>
              <p:ext uri="{D42A27DB-BD31-4B8C-83A1-F6EECF244321}">
                <p14:modId xmlns:p14="http://schemas.microsoft.com/office/powerpoint/2010/main" val="2779537412"/>
              </p:ext>
            </p:extLst>
          </p:nvPr>
        </p:nvGraphicFramePr>
        <p:xfrm>
          <a:off x="8074175" y="1665626"/>
          <a:ext cx="360000" cy="2225040"/>
        </p:xfrm>
        <a:graphic>
          <a:graphicData uri="http://schemas.openxmlformats.org/drawingml/2006/table">
            <a:tbl>
              <a:tblPr firstRow="1" bandRow="1">
                <a:tableStyleId>{5C22544A-7EE6-4342-B048-85BDC9FD1C3A}</a:tableStyleId>
              </a:tblPr>
              <a:tblGrid>
                <a:gridCol w="360000"/>
              </a:tblGrid>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083279671"/>
              </p:ext>
            </p:extLst>
          </p:nvPr>
        </p:nvGraphicFramePr>
        <p:xfrm>
          <a:off x="8050998" y="4509119"/>
          <a:ext cx="360000" cy="2225040"/>
        </p:xfrm>
        <a:graphic>
          <a:graphicData uri="http://schemas.openxmlformats.org/drawingml/2006/table">
            <a:tbl>
              <a:tblPr firstRow="1" bandRow="1">
                <a:tableStyleId>{5C22544A-7EE6-4342-B048-85BDC9FD1C3A}</a:tableStyleId>
              </a:tblPr>
              <a:tblGrid>
                <a:gridCol w="360000"/>
              </a:tblGrid>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4" name="文字方塊 13"/>
          <p:cNvSpPr txBox="1"/>
          <p:nvPr/>
        </p:nvSpPr>
        <p:spPr>
          <a:xfrm>
            <a:off x="7802290" y="4047454"/>
            <a:ext cx="840295" cy="461665"/>
          </a:xfrm>
          <a:prstGeom prst="rect">
            <a:avLst/>
          </a:prstGeom>
          <a:noFill/>
        </p:spPr>
        <p:txBody>
          <a:bodyPr wrap="none" rtlCol="0">
            <a:spAutoFit/>
          </a:bodyPr>
          <a:lstStyle/>
          <a:p>
            <a:r>
              <a:rPr lang="en-US" altLang="zh-TW" b="1" dirty="0" smtClean="0">
                <a:latin typeface="Gungsuh" pitchFamily="18" charset="-127"/>
                <a:ea typeface="Gungsuh" pitchFamily="18" charset="-127"/>
              </a:rPr>
              <a:t>left</a:t>
            </a:r>
            <a:endParaRPr lang="zh-TW" altLang="en-US" b="1" dirty="0">
              <a:latin typeface="Gungsuh" pitchFamily="18" charset="-127"/>
              <a:ea typeface="Gungsuh" pitchFamily="18" charset="-127"/>
            </a:endParaRPr>
          </a:p>
        </p:txBody>
      </p:sp>
      <p:sp>
        <p:nvSpPr>
          <p:cNvPr id="7" name="橢圓 6"/>
          <p:cNvSpPr/>
          <p:nvPr/>
        </p:nvSpPr>
        <p:spPr bwMode="auto">
          <a:xfrm>
            <a:off x="5828066" y="4581128"/>
            <a:ext cx="207876" cy="216024"/>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橢圓 15"/>
          <p:cNvSpPr/>
          <p:nvPr/>
        </p:nvSpPr>
        <p:spPr bwMode="auto">
          <a:xfrm>
            <a:off x="7594414" y="4545125"/>
            <a:ext cx="207876" cy="216024"/>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7" name="橢圓 16"/>
          <p:cNvSpPr/>
          <p:nvPr/>
        </p:nvSpPr>
        <p:spPr bwMode="auto">
          <a:xfrm>
            <a:off x="5838136" y="4941168"/>
            <a:ext cx="207876" cy="216024"/>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8" name="橢圓 17"/>
          <p:cNvSpPr/>
          <p:nvPr/>
        </p:nvSpPr>
        <p:spPr bwMode="auto">
          <a:xfrm>
            <a:off x="7604484" y="4905165"/>
            <a:ext cx="207876" cy="216024"/>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9" name="橢圓 18"/>
          <p:cNvSpPr/>
          <p:nvPr/>
        </p:nvSpPr>
        <p:spPr bwMode="auto">
          <a:xfrm>
            <a:off x="5838136" y="5409219"/>
            <a:ext cx="207876" cy="216024"/>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0" name="橢圓 19"/>
          <p:cNvSpPr/>
          <p:nvPr/>
        </p:nvSpPr>
        <p:spPr bwMode="auto">
          <a:xfrm>
            <a:off x="7604484" y="5373216"/>
            <a:ext cx="207876" cy="216024"/>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1" name="橢圓 20"/>
          <p:cNvSpPr/>
          <p:nvPr/>
        </p:nvSpPr>
        <p:spPr bwMode="auto">
          <a:xfrm>
            <a:off x="5838136" y="5805264"/>
            <a:ext cx="207876" cy="216024"/>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604484" y="5769261"/>
            <a:ext cx="207876" cy="216024"/>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5838136" y="6165304"/>
            <a:ext cx="207876" cy="216024"/>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7604484" y="6129301"/>
            <a:ext cx="207876" cy="216024"/>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5838136" y="6489339"/>
            <a:ext cx="207876" cy="216024"/>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6" name="橢圓 25"/>
          <p:cNvSpPr/>
          <p:nvPr/>
        </p:nvSpPr>
        <p:spPr bwMode="auto">
          <a:xfrm>
            <a:off x="7604484" y="6453336"/>
            <a:ext cx="207876" cy="216024"/>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7" idx="6"/>
            <a:endCxn id="18" idx="2"/>
          </p:cNvCxnSpPr>
          <p:nvPr/>
        </p:nvCxnSpPr>
        <p:spPr bwMode="auto">
          <a:xfrm>
            <a:off x="6035942" y="4689140"/>
            <a:ext cx="1568542" cy="32403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19" idx="6"/>
            <a:endCxn id="16" idx="2"/>
          </p:cNvCxnSpPr>
          <p:nvPr/>
        </p:nvCxnSpPr>
        <p:spPr bwMode="auto">
          <a:xfrm flipV="1">
            <a:off x="6046012" y="4653137"/>
            <a:ext cx="1548402" cy="8640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a:stCxn id="17" idx="6"/>
            <a:endCxn id="22" idx="2"/>
          </p:cNvCxnSpPr>
          <p:nvPr/>
        </p:nvCxnSpPr>
        <p:spPr bwMode="auto">
          <a:xfrm>
            <a:off x="6046012" y="5049180"/>
            <a:ext cx="1558472" cy="82809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6"/>
            <a:endCxn id="20" idx="2"/>
          </p:cNvCxnSpPr>
          <p:nvPr/>
        </p:nvCxnSpPr>
        <p:spPr bwMode="auto">
          <a:xfrm flipV="1">
            <a:off x="6046012" y="5481228"/>
            <a:ext cx="1558472" cy="43204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接點 37"/>
          <p:cNvCxnSpPr>
            <a:stCxn id="23" idx="6"/>
            <a:endCxn id="24" idx="2"/>
          </p:cNvCxnSpPr>
          <p:nvPr/>
        </p:nvCxnSpPr>
        <p:spPr bwMode="auto">
          <a:xfrm flipV="1">
            <a:off x="6046012" y="6237313"/>
            <a:ext cx="1558472" cy="360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6" idx="2"/>
          </p:cNvCxnSpPr>
          <p:nvPr/>
        </p:nvCxnSpPr>
        <p:spPr bwMode="auto">
          <a:xfrm flipV="1">
            <a:off x="6046012" y="6561348"/>
            <a:ext cx="1558472" cy="360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文字方塊 43"/>
          <p:cNvSpPr txBox="1"/>
          <p:nvPr/>
        </p:nvSpPr>
        <p:spPr>
          <a:xfrm>
            <a:off x="5652120" y="955467"/>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
        <p:nvSpPr>
          <p:cNvPr id="45" name="文字方塊 44"/>
          <p:cNvSpPr txBox="1"/>
          <p:nvPr/>
        </p:nvSpPr>
        <p:spPr>
          <a:xfrm>
            <a:off x="7413847" y="962667"/>
            <a:ext cx="607859" cy="338554"/>
          </a:xfrm>
          <a:prstGeom prst="rect">
            <a:avLst/>
          </a:prstGeom>
          <a:noFill/>
        </p:spPr>
        <p:txBody>
          <a:bodyPr wrap="none" rtlCol="0">
            <a:spAutoFit/>
          </a:bodyPr>
          <a:lstStyle/>
          <a:p>
            <a:r>
              <a:rPr lang="en-US" altLang="zh-TW" sz="1600" b="1" dirty="0" smtClean="0">
                <a:solidFill>
                  <a:srgbClr val="FF0000"/>
                </a:solidFill>
              </a:rPr>
              <a:t>label</a:t>
            </a:r>
            <a:endParaRPr lang="zh-TW" altLang="en-US" sz="1600" b="1" dirty="0">
              <a:solidFill>
                <a:srgbClr val="FF0000"/>
              </a:solidFill>
            </a:endParaRPr>
          </a:p>
        </p:txBody>
      </p:sp>
    </p:spTree>
    <p:extLst>
      <p:ext uri="{BB962C8B-B14F-4D97-AF65-F5344CB8AC3E}">
        <p14:creationId xmlns:p14="http://schemas.microsoft.com/office/powerpoint/2010/main" val="391577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 (1/2)</a:t>
            </a:r>
            <a:endParaRPr lang="zh-TW" altLang="en-US" dirty="0"/>
          </a:p>
        </p:txBody>
      </p:sp>
      <p:sp>
        <p:nvSpPr>
          <p:cNvPr id="3" name="內容版面配置區 2"/>
          <p:cNvSpPr>
            <a:spLocks noGrp="1"/>
          </p:cNvSpPr>
          <p:nvPr>
            <p:ph idx="1"/>
          </p:nvPr>
        </p:nvSpPr>
        <p:spPr>
          <a:xfrm>
            <a:off x="683568" y="1124744"/>
            <a:ext cx="7920880" cy="4968552"/>
          </a:xfrm>
        </p:spPr>
        <p:txBody>
          <a:bodyPr/>
          <a:lstStyle/>
          <a:p>
            <a:pPr algn="just"/>
            <a:r>
              <a:rPr lang="en-US" altLang="zh-TW" sz="2800" dirty="0"/>
              <a:t>Young naturalist Bill studies ants in school. His ants feed on plant-louses that live on apple trees. Each ant colony needs its own apple tree to feed itself. Bill has a map with coordinates of </a:t>
            </a:r>
            <a:r>
              <a:rPr lang="en-US" altLang="zh-TW" sz="2800" u="sng" dirty="0">
                <a:solidFill>
                  <a:srgbClr val="FF0000"/>
                </a:solidFill>
              </a:rPr>
              <a:t>n ant colonies</a:t>
            </a:r>
            <a:r>
              <a:rPr lang="en-US" altLang="zh-TW" sz="2800" dirty="0"/>
              <a:t> and </a:t>
            </a:r>
            <a:r>
              <a:rPr lang="en-US" altLang="zh-TW" sz="2800" u="sng" dirty="0">
                <a:solidFill>
                  <a:srgbClr val="FF0000"/>
                </a:solidFill>
              </a:rPr>
              <a:t>n apple trees</a:t>
            </a:r>
            <a:r>
              <a:rPr lang="en-US" altLang="zh-TW" sz="2800" dirty="0"/>
              <a:t>. He knows that ants travel from their colony to their feeding places and back using chemically tagged routes. The routes cannot intersect each other or ants will get confused and get to the wrong colony or tree, thus spurring a war between colonies. </a:t>
            </a:r>
            <a:endParaRPr lang="en-US" altLang="zh-TW" sz="2800" dirty="0" smtClean="0"/>
          </a:p>
        </p:txBody>
      </p:sp>
    </p:spTree>
    <p:extLst>
      <p:ext uri="{BB962C8B-B14F-4D97-AF65-F5344CB8AC3E}">
        <p14:creationId xmlns:p14="http://schemas.microsoft.com/office/powerpoint/2010/main" val="1798010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0" y="980728"/>
            <a:ext cx="9144000" cy="5877272"/>
          </a:xfrm>
          <a:solidFill>
            <a:schemeClr val="bg1"/>
          </a:solidFill>
          <a:ln>
            <a:solidFill>
              <a:schemeClr val="bg2"/>
            </a:solidFill>
          </a:ln>
        </p:spPr>
        <p:txBody>
          <a:bodyPr/>
          <a:lstStyle/>
          <a:p>
            <a:pPr marL="0" indent="0">
              <a:buNone/>
            </a:pPr>
            <a:r>
              <a:rPr lang="en-US" altLang="zh-TW" sz="1600" dirty="0">
                <a:latin typeface="Gungsuh" pitchFamily="18" charset="-127"/>
                <a:ea typeface="Gungsuh" pitchFamily="18" charset="-127"/>
                <a:cs typeface="Verdana" pitchFamily="34" charset="0"/>
              </a:rPr>
              <a:t>v</a:t>
            </a:r>
            <a:r>
              <a:rPr lang="en-US" altLang="zh-TW" sz="1600" dirty="0" smtClean="0">
                <a:latin typeface="Gungsuh" pitchFamily="18" charset="-127"/>
                <a:ea typeface="Gungsuh" pitchFamily="18" charset="-127"/>
                <a:cs typeface="Verdana" pitchFamily="34" charset="0"/>
              </a:rPr>
              <a:t>oid update()</a:t>
            </a:r>
          </a:p>
          <a:p>
            <a:pPr marL="0" indent="0">
              <a:buNone/>
            </a:pPr>
            <a:r>
              <a:rPr lang="en-US" altLang="zh-TW" sz="1600" dirty="0" smtClean="0">
                <a:latin typeface="Gungsuh" pitchFamily="18" charset="-127"/>
                <a:ea typeface="Gungsuh" pitchFamily="18" charset="-127"/>
                <a:cs typeface="Verdana" pitchFamily="34" charset="0"/>
              </a:rPr>
              <a:t>{   </a:t>
            </a:r>
            <a:r>
              <a:rPr lang="en-US" altLang="zh-TW" sz="1600" dirty="0" err="1" smtClean="0">
                <a:latin typeface="Gungsuh" pitchFamily="18" charset="-127"/>
                <a:ea typeface="Gungsuh" pitchFamily="18" charset="-127"/>
                <a:cs typeface="Verdana" pitchFamily="34" charset="0"/>
              </a:rPr>
              <a:t>int</a:t>
            </a:r>
            <a:r>
              <a:rPr lang="en-US" altLang="zh-TW" sz="1600" dirty="0" smtClean="0">
                <a:latin typeface="Gungsuh" pitchFamily="18" charset="-127"/>
                <a:ea typeface="Gungsuh" pitchFamily="18" charset="-127"/>
                <a:cs typeface="Verdana" pitchFamily="34" charset="0"/>
              </a:rPr>
              <a:t> a=1&lt;&lt;30;</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for (</a:t>
            </a:r>
            <a:r>
              <a:rPr lang="en-US" altLang="zh-TW" sz="1600" dirty="0" err="1" smtClean="0">
                <a:latin typeface="Gungsuh" pitchFamily="18" charset="-127"/>
                <a:ea typeface="Gungsuh" pitchFamily="18" charset="-127"/>
                <a:cs typeface="Verdana" pitchFamily="34" charset="0"/>
              </a:rPr>
              <a:t>int</a:t>
            </a:r>
            <a:r>
              <a:rPr lang="en-US" altLang="zh-TW" sz="1600" dirty="0" smtClean="0">
                <a:latin typeface="Gungsuh" pitchFamily="18" charset="-127"/>
                <a:ea typeface="Gungsuh" pitchFamily="18" charset="-127"/>
                <a:cs typeface="Verdana" pitchFamily="34" charset="0"/>
              </a:rPr>
              <a:t> i=1; i&lt;=n; i++)</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      if (S[i])</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for (</a:t>
            </a:r>
            <a:r>
              <a:rPr lang="en-US" altLang="zh-TW" sz="1600" dirty="0" err="1" smtClean="0">
                <a:latin typeface="Gungsuh" pitchFamily="18" charset="-127"/>
                <a:ea typeface="Gungsuh" pitchFamily="18" charset="-127"/>
                <a:cs typeface="Verdana" pitchFamily="34" charset="0"/>
              </a:rPr>
              <a:t>int</a:t>
            </a:r>
            <a:r>
              <a:rPr lang="en-US" altLang="zh-TW" sz="1600" dirty="0" smtClean="0">
                <a:latin typeface="Gungsuh" pitchFamily="18" charset="-127"/>
                <a:ea typeface="Gungsuh" pitchFamily="18" charset="-127"/>
                <a:cs typeface="Verdana" pitchFamily="34" charset="0"/>
              </a:rPr>
              <a:t> j =1; j &lt;=n; j++)</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if (!T[j])</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a=min(a, Lx[x]+Ly[j]-W[i][j]);</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a:t>
            </a:r>
          </a:p>
          <a:p>
            <a:pPr marL="0" indent="0">
              <a:buNone/>
            </a:pPr>
            <a:endParaRPr lang="en-US" altLang="zh-TW" sz="1600" dirty="0" smtClean="0">
              <a:latin typeface="Gungsuh" pitchFamily="18" charset="-127"/>
              <a:ea typeface="Gungsuh" pitchFamily="18" charset="-127"/>
              <a:cs typeface="Verdana" pitchFamily="34" charset="0"/>
            </a:endParaRP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for (</a:t>
            </a:r>
            <a:r>
              <a:rPr lang="en-US" altLang="zh-TW" sz="1600" dirty="0" err="1" smtClean="0">
                <a:latin typeface="Gungsuh" pitchFamily="18" charset="-127"/>
                <a:ea typeface="Gungsuh" pitchFamily="18" charset="-127"/>
                <a:cs typeface="Verdana" pitchFamily="34" charset="0"/>
              </a:rPr>
              <a:t>int</a:t>
            </a:r>
            <a:r>
              <a:rPr lang="en-US" altLang="zh-TW" sz="1600" dirty="0" smtClean="0">
                <a:latin typeface="Gungsuh" pitchFamily="18" charset="-127"/>
                <a:ea typeface="Gungsuh" pitchFamily="18" charset="-127"/>
                <a:cs typeface="Verdana" pitchFamily="34" charset="0"/>
              </a:rPr>
              <a:t> i=1; i&lt;=n; i++)</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     if (S[i] Lx[i]-=a;</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if (T[i] Ly[i]+=a;</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a:t>
            </a:r>
          </a:p>
          <a:p>
            <a:pPr marL="0" indent="0">
              <a:buNone/>
            </a:pPr>
            <a:r>
              <a:rPr lang="en-US" altLang="zh-TW" sz="1600" dirty="0">
                <a:latin typeface="Gungsuh" pitchFamily="18" charset="-127"/>
                <a:ea typeface="Gungsuh" pitchFamily="18" charset="-127"/>
                <a:cs typeface="Verdana" pitchFamily="34" charset="0"/>
              </a:rPr>
              <a:t>}</a:t>
            </a:r>
            <a:endParaRPr lang="en-US" altLang="zh-TW" sz="1600" dirty="0" smtClean="0">
              <a:latin typeface="Gungsuh" pitchFamily="18" charset="-127"/>
              <a:ea typeface="Gungsuh" pitchFamily="18" charset="-127"/>
              <a:cs typeface="Verdana" pitchFamily="34" charset="0"/>
            </a:endParaRPr>
          </a:p>
          <a:p>
            <a:pPr marL="0" indent="0">
              <a:buNone/>
            </a:pPr>
            <a:r>
              <a:rPr lang="en-US" altLang="zh-TW" sz="1600" dirty="0">
                <a:latin typeface="Verdana" pitchFamily="34" charset="0"/>
                <a:ea typeface="Verdana" pitchFamily="34" charset="0"/>
                <a:cs typeface="Verdana" pitchFamily="34" charset="0"/>
              </a:rPr>
              <a:t> </a:t>
            </a:r>
            <a:r>
              <a:rPr lang="en-US" altLang="zh-TW" sz="1600" dirty="0" smtClean="0">
                <a:latin typeface="Verdana" pitchFamily="34" charset="0"/>
                <a:ea typeface="Verdana" pitchFamily="34" charset="0"/>
                <a:cs typeface="Verdana" pitchFamily="34" charset="0"/>
              </a:rPr>
              <a:t>          </a:t>
            </a:r>
            <a:endParaRPr lang="zh-TW" altLang="en-US" sz="1600" dirty="0">
              <a:latin typeface="Verdana" pitchFamily="34" charset="0"/>
              <a:cs typeface="Verdana" pitchFamily="34" charset="0"/>
            </a:endParaRPr>
          </a:p>
        </p:txBody>
      </p:sp>
      <p:sp>
        <p:nvSpPr>
          <p:cNvPr id="5" name="標題 1"/>
          <p:cNvSpPr txBox="1">
            <a:spLocks/>
          </p:cNvSpPr>
          <p:nvPr/>
        </p:nvSpPr>
        <p:spPr bwMode="auto">
          <a:xfrm>
            <a:off x="395536" y="188640"/>
            <a:ext cx="839532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a:lstStyle>
          <a:p>
            <a:r>
              <a:rPr lang="en-US" altLang="zh-TW" sz="3600" smtClean="0"/>
              <a:t>Kuhn-Munkres (KM) Algorithm</a:t>
            </a:r>
            <a:endParaRPr lang="zh-TW" altLang="en-US" sz="3600" dirty="0"/>
          </a:p>
        </p:txBody>
      </p:sp>
    </p:spTree>
    <p:extLst>
      <p:ext uri="{BB962C8B-B14F-4D97-AF65-F5344CB8AC3E}">
        <p14:creationId xmlns:p14="http://schemas.microsoft.com/office/powerpoint/2010/main" val="1545689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0" y="980728"/>
            <a:ext cx="9144000" cy="5877272"/>
          </a:xfrm>
          <a:solidFill>
            <a:schemeClr val="bg1"/>
          </a:solidFill>
          <a:ln>
            <a:solidFill>
              <a:schemeClr val="bg2"/>
            </a:solidFill>
          </a:ln>
        </p:spPr>
        <p:txBody>
          <a:bodyPr/>
          <a:lstStyle/>
          <a:p>
            <a:pPr marL="0" indent="0">
              <a:buNone/>
            </a:pPr>
            <a:r>
              <a:rPr lang="en-US" altLang="zh-TW" sz="1600" dirty="0">
                <a:latin typeface="Gungsuh" pitchFamily="18" charset="-127"/>
                <a:ea typeface="Gungsuh" pitchFamily="18" charset="-127"/>
                <a:cs typeface="Verdana" pitchFamily="34" charset="0"/>
              </a:rPr>
              <a:t>v</a:t>
            </a:r>
            <a:r>
              <a:rPr lang="en-US" altLang="zh-TW" sz="1600" dirty="0" smtClean="0">
                <a:latin typeface="Gungsuh" pitchFamily="18" charset="-127"/>
                <a:ea typeface="Gungsuh" pitchFamily="18" charset="-127"/>
                <a:cs typeface="Verdana" pitchFamily="34" charset="0"/>
              </a:rPr>
              <a:t>oid KM()</a:t>
            </a:r>
          </a:p>
          <a:p>
            <a:pPr marL="0" indent="0">
              <a:buNone/>
            </a:pPr>
            <a:r>
              <a:rPr lang="en-US" altLang="zh-TW" sz="1600" dirty="0" smtClean="0">
                <a:latin typeface="Gungsuh" pitchFamily="18" charset="-127"/>
                <a:ea typeface="Gungsuh" pitchFamily="18" charset="-127"/>
                <a:cs typeface="Verdana" pitchFamily="34" charset="0"/>
              </a:rPr>
              <a:t>{    for (</a:t>
            </a:r>
            <a:r>
              <a:rPr lang="en-US" altLang="zh-TW" sz="1600" dirty="0" err="1" smtClean="0">
                <a:latin typeface="Gungsuh" pitchFamily="18" charset="-127"/>
                <a:ea typeface="Gungsuh" pitchFamily="18" charset="-127"/>
                <a:cs typeface="Verdana" pitchFamily="34" charset="0"/>
              </a:rPr>
              <a:t>int</a:t>
            </a:r>
            <a:r>
              <a:rPr lang="en-US" altLang="zh-TW" sz="1600" dirty="0" smtClean="0">
                <a:latin typeface="Gungsuh" pitchFamily="18" charset="-127"/>
                <a:ea typeface="Gungsuh" pitchFamily="18" charset="-127"/>
                <a:cs typeface="Verdana" pitchFamily="34" charset="0"/>
              </a:rPr>
              <a:t> i=1; i&lt;=n; i++)</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   left[i] = Lx[i] = Ly[i] =0;</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for (</a:t>
            </a:r>
            <a:r>
              <a:rPr lang="en-US" altLang="zh-TW" sz="1600" dirty="0" err="1" smtClean="0">
                <a:latin typeface="Gungsuh" pitchFamily="18" charset="-127"/>
                <a:ea typeface="Gungsuh" pitchFamily="18" charset="-127"/>
                <a:cs typeface="Verdana" pitchFamily="34" charset="0"/>
              </a:rPr>
              <a:t>int</a:t>
            </a: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j=1; j&lt;=n; j++)</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Lx[i] = max(Lx[i], W[i][j]);</a:t>
            </a:r>
          </a:p>
          <a:p>
            <a:pPr marL="0" indent="0">
              <a:buNone/>
            </a:pPr>
            <a:r>
              <a:rPr lang="en-US" altLang="zh-TW" sz="1600" dirty="0" smtClean="0">
                <a:latin typeface="Gungsuh" pitchFamily="18" charset="-127"/>
                <a:ea typeface="Gungsuh" pitchFamily="18" charset="-127"/>
                <a:cs typeface="Verdana" pitchFamily="34" charset="0"/>
              </a:rPr>
              <a:t>      }</a:t>
            </a:r>
          </a:p>
          <a:p>
            <a:pPr marL="0" indent="0">
              <a:buNone/>
            </a:pPr>
            <a:endParaRPr lang="en-US" altLang="zh-TW" sz="1600" dirty="0">
              <a:latin typeface="Gungsuh" pitchFamily="18" charset="-127"/>
              <a:ea typeface="Gungsuh" pitchFamily="18" charset="-127"/>
              <a:cs typeface="Verdana" pitchFamily="34" charset="0"/>
            </a:endParaRPr>
          </a:p>
          <a:p>
            <a:pPr marL="0" indent="0">
              <a:buNone/>
            </a:pPr>
            <a:r>
              <a:rPr lang="en-US" altLang="zh-TW" sz="1600" dirty="0" smtClean="0">
                <a:latin typeface="Gungsuh" pitchFamily="18" charset="-127"/>
                <a:ea typeface="Gungsuh" pitchFamily="18" charset="-127"/>
                <a:cs typeface="Verdana" pitchFamily="34" charset="0"/>
              </a:rPr>
              <a:t>      for (</a:t>
            </a:r>
            <a:r>
              <a:rPr lang="en-US" altLang="zh-TW" sz="1600" dirty="0" err="1" smtClean="0">
                <a:latin typeface="Gungsuh" pitchFamily="18" charset="-127"/>
                <a:ea typeface="Gungsuh" pitchFamily="18" charset="-127"/>
                <a:cs typeface="Verdana" pitchFamily="34" charset="0"/>
              </a:rPr>
              <a:t>int</a:t>
            </a:r>
            <a:r>
              <a:rPr lang="en-US" altLang="zh-TW" sz="1600" dirty="0" smtClean="0">
                <a:latin typeface="Gungsuh" pitchFamily="18" charset="-127"/>
                <a:ea typeface="Gungsuh" pitchFamily="18" charset="-127"/>
                <a:cs typeface="Verdana" pitchFamily="34" charset="0"/>
              </a:rPr>
              <a:t> i=1; i&lt;=n; i++)</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    for (;;)</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   for (</a:t>
            </a:r>
            <a:r>
              <a:rPr lang="en-US" altLang="zh-TW" sz="1600" dirty="0" err="1" smtClean="0">
                <a:latin typeface="Gungsuh" pitchFamily="18" charset="-127"/>
                <a:ea typeface="Gungsuh" pitchFamily="18" charset="-127"/>
                <a:cs typeface="Verdana" pitchFamily="34" charset="0"/>
              </a:rPr>
              <a:t>int</a:t>
            </a:r>
            <a:r>
              <a:rPr lang="en-US" altLang="zh-TW" sz="1600" dirty="0" smtClean="0">
                <a:latin typeface="Gungsuh" pitchFamily="18" charset="-127"/>
                <a:ea typeface="Gungsuh" pitchFamily="18" charset="-127"/>
                <a:cs typeface="Verdana" pitchFamily="34" charset="0"/>
              </a:rPr>
              <a:t> j=1; j&lt;=n; j++)</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if (match(i)) break;</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else update();</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a:t>
            </a:r>
          </a:p>
          <a:p>
            <a:pPr marL="0" indent="0">
              <a:buNone/>
            </a:pPr>
            <a:r>
              <a:rPr lang="en-US" altLang="zh-TW" sz="1600" dirty="0">
                <a:latin typeface="Gungsuh" pitchFamily="18" charset="-127"/>
                <a:ea typeface="Gungsuh" pitchFamily="18" charset="-127"/>
                <a:cs typeface="Verdana" pitchFamily="34" charset="0"/>
              </a:rPr>
              <a:t> </a:t>
            </a:r>
            <a:r>
              <a:rPr lang="en-US" altLang="zh-TW" sz="1600" dirty="0" smtClean="0">
                <a:latin typeface="Gungsuh" pitchFamily="18" charset="-127"/>
                <a:ea typeface="Gungsuh" pitchFamily="18" charset="-127"/>
                <a:cs typeface="Verdana" pitchFamily="34" charset="0"/>
              </a:rPr>
              <a:t>     }</a:t>
            </a:r>
          </a:p>
          <a:p>
            <a:pPr marL="0" indent="0">
              <a:buNone/>
            </a:pPr>
            <a:r>
              <a:rPr lang="en-US" altLang="zh-TW" sz="1600" dirty="0">
                <a:latin typeface="Gungsuh" pitchFamily="18" charset="-127"/>
                <a:ea typeface="Gungsuh" pitchFamily="18" charset="-127"/>
                <a:cs typeface="Verdana" pitchFamily="34" charset="0"/>
              </a:rPr>
              <a:t>}</a:t>
            </a:r>
            <a:r>
              <a:rPr lang="en-US" altLang="zh-TW" sz="1600" dirty="0" smtClean="0">
                <a:latin typeface="Gungsuh" pitchFamily="18" charset="-127"/>
                <a:ea typeface="Gungsuh" pitchFamily="18" charset="-127"/>
                <a:cs typeface="Verdana" pitchFamily="34" charset="0"/>
              </a:rPr>
              <a:t>    </a:t>
            </a:r>
          </a:p>
          <a:p>
            <a:pPr marL="0" indent="0">
              <a:buNone/>
            </a:pPr>
            <a:r>
              <a:rPr lang="en-US" altLang="zh-TW" sz="1600" dirty="0">
                <a:latin typeface="Verdana" pitchFamily="34" charset="0"/>
                <a:ea typeface="Verdana" pitchFamily="34" charset="0"/>
                <a:cs typeface="Verdana" pitchFamily="34" charset="0"/>
              </a:rPr>
              <a:t> </a:t>
            </a:r>
            <a:r>
              <a:rPr lang="en-US" altLang="zh-TW" sz="1600" dirty="0" smtClean="0">
                <a:latin typeface="Verdana" pitchFamily="34" charset="0"/>
                <a:ea typeface="Verdana" pitchFamily="34" charset="0"/>
                <a:cs typeface="Verdana" pitchFamily="34" charset="0"/>
              </a:rPr>
              <a:t>            </a:t>
            </a:r>
          </a:p>
          <a:p>
            <a:pPr marL="0" indent="0">
              <a:buNone/>
            </a:pPr>
            <a:r>
              <a:rPr lang="en-US" altLang="zh-TW" sz="1600" dirty="0">
                <a:latin typeface="Verdana" pitchFamily="34" charset="0"/>
                <a:ea typeface="Verdana" pitchFamily="34" charset="0"/>
                <a:cs typeface="Verdana" pitchFamily="34" charset="0"/>
              </a:rPr>
              <a:t> </a:t>
            </a:r>
            <a:r>
              <a:rPr lang="en-US" altLang="zh-TW" sz="1600" dirty="0" smtClean="0">
                <a:latin typeface="Verdana" pitchFamily="34" charset="0"/>
                <a:ea typeface="Verdana" pitchFamily="34" charset="0"/>
                <a:cs typeface="Verdana" pitchFamily="34" charset="0"/>
              </a:rPr>
              <a:t>          </a:t>
            </a:r>
            <a:endParaRPr lang="zh-TW" altLang="en-US" sz="1600" dirty="0">
              <a:latin typeface="Verdana" pitchFamily="34" charset="0"/>
              <a:cs typeface="Verdana" pitchFamily="34" charset="0"/>
            </a:endParaRPr>
          </a:p>
        </p:txBody>
      </p:sp>
      <p:sp>
        <p:nvSpPr>
          <p:cNvPr id="5" name="標題 1"/>
          <p:cNvSpPr txBox="1">
            <a:spLocks/>
          </p:cNvSpPr>
          <p:nvPr/>
        </p:nvSpPr>
        <p:spPr bwMode="auto">
          <a:xfrm>
            <a:off x="395536" y="188640"/>
            <a:ext cx="839532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a:lstStyle>
          <a:p>
            <a:r>
              <a:rPr lang="en-US" altLang="zh-TW" sz="3600" smtClean="0"/>
              <a:t>Kuhn-Munkres (KM) Algorithm</a:t>
            </a:r>
            <a:endParaRPr lang="zh-TW" altLang="en-US" sz="3600" dirty="0"/>
          </a:p>
        </p:txBody>
      </p:sp>
    </p:spTree>
    <p:extLst>
      <p:ext uri="{BB962C8B-B14F-4D97-AF65-F5344CB8AC3E}">
        <p14:creationId xmlns:p14="http://schemas.microsoft.com/office/powerpoint/2010/main" val="2436315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bwMode="auto">
          <a:xfrm>
            <a:off x="4067944" y="3275525"/>
            <a:ext cx="3888432" cy="2889779"/>
          </a:xfrm>
          <a:prstGeom prst="rect">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403648" y="188640"/>
            <a:ext cx="7315200" cy="838200"/>
          </a:xfrm>
        </p:spPr>
        <p:txBody>
          <a:bodyPr/>
          <a:lstStyle/>
          <a:p>
            <a:r>
              <a:rPr lang="en-US" altLang="zh-TW" dirty="0" smtClean="0"/>
              <a:t>Solution</a:t>
            </a:r>
            <a:br>
              <a:rPr lang="en-US" altLang="zh-TW" dirty="0" smtClean="0"/>
            </a:br>
            <a:r>
              <a:rPr lang="en-US" altLang="zh-TW" dirty="0" smtClean="0"/>
              <a:t>KM Algorithm</a:t>
            </a:r>
            <a:endParaRPr lang="zh-TW" altLang="en-US" dirty="0"/>
          </a:p>
        </p:txBody>
      </p:sp>
      <p:sp>
        <p:nvSpPr>
          <p:cNvPr id="4" name="橢圓 3"/>
          <p:cNvSpPr/>
          <p:nvPr/>
        </p:nvSpPr>
        <p:spPr bwMode="auto">
          <a:xfrm>
            <a:off x="1351608" y="2411429"/>
            <a:ext cx="288032" cy="288032"/>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 name="橢圓 4"/>
          <p:cNvSpPr/>
          <p:nvPr/>
        </p:nvSpPr>
        <p:spPr bwMode="auto">
          <a:xfrm>
            <a:off x="2791768" y="2411429"/>
            <a:ext cx="288032" cy="288032"/>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1</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 name="橢圓 5"/>
          <p:cNvSpPr/>
          <p:nvPr/>
        </p:nvSpPr>
        <p:spPr bwMode="auto">
          <a:xfrm>
            <a:off x="1351608" y="2987493"/>
            <a:ext cx="288032" cy="288032"/>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 name="橢圓 6"/>
          <p:cNvSpPr/>
          <p:nvPr/>
        </p:nvSpPr>
        <p:spPr bwMode="auto">
          <a:xfrm>
            <a:off x="2791768" y="2987493"/>
            <a:ext cx="288032" cy="288032"/>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 name="橢圓 7"/>
          <p:cNvSpPr/>
          <p:nvPr/>
        </p:nvSpPr>
        <p:spPr bwMode="auto">
          <a:xfrm>
            <a:off x="1351608" y="3635565"/>
            <a:ext cx="288032" cy="288032"/>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 name="橢圓 8"/>
          <p:cNvSpPr/>
          <p:nvPr/>
        </p:nvSpPr>
        <p:spPr bwMode="auto">
          <a:xfrm>
            <a:off x="2791768" y="3635565"/>
            <a:ext cx="288032" cy="288032"/>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0" name="橢圓 9"/>
          <p:cNvSpPr/>
          <p:nvPr/>
        </p:nvSpPr>
        <p:spPr bwMode="auto">
          <a:xfrm>
            <a:off x="1351608" y="4293096"/>
            <a:ext cx="288032" cy="288032"/>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 name="橢圓 10"/>
          <p:cNvSpPr/>
          <p:nvPr/>
        </p:nvSpPr>
        <p:spPr bwMode="auto">
          <a:xfrm>
            <a:off x="2791768" y="4293096"/>
            <a:ext cx="288032" cy="288032"/>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9" name="直線接點 18"/>
          <p:cNvCxnSpPr>
            <a:stCxn id="4" idx="6"/>
            <a:endCxn id="5" idx="2"/>
          </p:cNvCxnSpPr>
          <p:nvPr/>
        </p:nvCxnSpPr>
        <p:spPr bwMode="auto">
          <a:xfrm>
            <a:off x="1639640" y="2555445"/>
            <a:ext cx="1152128"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文字方塊 19"/>
          <p:cNvSpPr txBox="1"/>
          <p:nvPr/>
        </p:nvSpPr>
        <p:spPr>
          <a:xfrm>
            <a:off x="1777122" y="2242152"/>
            <a:ext cx="877163" cy="338554"/>
          </a:xfrm>
          <a:prstGeom prst="rect">
            <a:avLst/>
          </a:prstGeom>
          <a:noFill/>
        </p:spPr>
        <p:txBody>
          <a:bodyPr wrap="none" rtlCol="0">
            <a:spAutoFit/>
          </a:bodyPr>
          <a:lstStyle/>
          <a:p>
            <a:r>
              <a:rPr lang="en-US" altLang="zh-TW" sz="1600" b="1" i="1" dirty="0" err="1" smtClean="0"/>
              <a:t>dist</a:t>
            </a:r>
            <a:r>
              <a:rPr lang="en-US" altLang="zh-TW" sz="1600" b="1" i="1" dirty="0" smtClean="0"/>
              <a:t>(1,1)</a:t>
            </a:r>
            <a:endParaRPr lang="zh-TW" altLang="en-US" sz="1600" b="1" i="1" dirty="0"/>
          </a:p>
        </p:txBody>
      </p:sp>
      <p:cxnSp>
        <p:nvCxnSpPr>
          <p:cNvPr id="22" name="直線接點 21"/>
          <p:cNvCxnSpPr>
            <a:stCxn id="4" idx="6"/>
            <a:endCxn id="7" idx="2"/>
          </p:cNvCxnSpPr>
          <p:nvPr/>
        </p:nvCxnSpPr>
        <p:spPr bwMode="auto">
          <a:xfrm>
            <a:off x="1639640" y="2555445"/>
            <a:ext cx="1152128" cy="57606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a:stCxn id="4" idx="6"/>
            <a:endCxn id="9" idx="2"/>
          </p:cNvCxnSpPr>
          <p:nvPr/>
        </p:nvCxnSpPr>
        <p:spPr bwMode="auto">
          <a:xfrm>
            <a:off x="1639640" y="2555445"/>
            <a:ext cx="1152128" cy="122413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a:stCxn id="4" idx="6"/>
            <a:endCxn id="11" idx="2"/>
          </p:cNvCxnSpPr>
          <p:nvPr/>
        </p:nvCxnSpPr>
        <p:spPr bwMode="auto">
          <a:xfrm>
            <a:off x="1639640" y="2555445"/>
            <a:ext cx="1152128" cy="188166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a:stCxn id="6" idx="6"/>
            <a:endCxn id="5" idx="2"/>
          </p:cNvCxnSpPr>
          <p:nvPr/>
        </p:nvCxnSpPr>
        <p:spPr bwMode="auto">
          <a:xfrm flipV="1">
            <a:off x="1639640" y="2555445"/>
            <a:ext cx="1152128" cy="57606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a:stCxn id="6" idx="6"/>
            <a:endCxn id="7" idx="2"/>
          </p:cNvCxnSpPr>
          <p:nvPr/>
        </p:nvCxnSpPr>
        <p:spPr bwMode="auto">
          <a:xfrm>
            <a:off x="1639640" y="3131509"/>
            <a:ext cx="1152128"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a:stCxn id="6" idx="6"/>
            <a:endCxn id="9" idx="2"/>
          </p:cNvCxnSpPr>
          <p:nvPr/>
        </p:nvCxnSpPr>
        <p:spPr bwMode="auto">
          <a:xfrm>
            <a:off x="1639640" y="3131509"/>
            <a:ext cx="1152128" cy="64807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a:stCxn id="6" idx="6"/>
            <a:endCxn id="11" idx="2"/>
          </p:cNvCxnSpPr>
          <p:nvPr/>
        </p:nvCxnSpPr>
        <p:spPr bwMode="auto">
          <a:xfrm>
            <a:off x="1639640" y="3131509"/>
            <a:ext cx="1152128" cy="13056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線接點 35"/>
          <p:cNvCxnSpPr>
            <a:stCxn id="8" idx="6"/>
            <a:endCxn id="9" idx="2"/>
          </p:cNvCxnSpPr>
          <p:nvPr/>
        </p:nvCxnSpPr>
        <p:spPr bwMode="auto">
          <a:xfrm>
            <a:off x="1639640" y="3779581"/>
            <a:ext cx="1152128"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接點 37"/>
          <p:cNvCxnSpPr>
            <a:stCxn id="8" idx="6"/>
            <a:endCxn id="5" idx="2"/>
          </p:cNvCxnSpPr>
          <p:nvPr/>
        </p:nvCxnSpPr>
        <p:spPr bwMode="auto">
          <a:xfrm flipV="1">
            <a:off x="1639640" y="2555445"/>
            <a:ext cx="1152128" cy="122413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接點 39"/>
          <p:cNvCxnSpPr>
            <a:stCxn id="8" idx="6"/>
            <a:endCxn id="7" idx="2"/>
          </p:cNvCxnSpPr>
          <p:nvPr/>
        </p:nvCxnSpPr>
        <p:spPr bwMode="auto">
          <a:xfrm flipV="1">
            <a:off x="1639640" y="3131509"/>
            <a:ext cx="1152128" cy="64807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接點 41"/>
          <p:cNvCxnSpPr>
            <a:stCxn id="10" idx="6"/>
            <a:endCxn id="9" idx="2"/>
          </p:cNvCxnSpPr>
          <p:nvPr/>
        </p:nvCxnSpPr>
        <p:spPr bwMode="auto">
          <a:xfrm flipV="1">
            <a:off x="1639640" y="3779581"/>
            <a:ext cx="1152128" cy="65753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a:stCxn id="8" idx="6"/>
            <a:endCxn id="11" idx="2"/>
          </p:cNvCxnSpPr>
          <p:nvPr/>
        </p:nvCxnSpPr>
        <p:spPr bwMode="auto">
          <a:xfrm>
            <a:off x="1639640" y="3779581"/>
            <a:ext cx="1152128" cy="65753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接點 45"/>
          <p:cNvCxnSpPr>
            <a:stCxn id="10" idx="6"/>
            <a:endCxn id="7" idx="2"/>
          </p:cNvCxnSpPr>
          <p:nvPr/>
        </p:nvCxnSpPr>
        <p:spPr bwMode="auto">
          <a:xfrm flipV="1">
            <a:off x="1639640" y="3131509"/>
            <a:ext cx="1152128" cy="13056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線接點 47"/>
          <p:cNvCxnSpPr>
            <a:stCxn id="10" idx="6"/>
            <a:endCxn id="5" idx="2"/>
          </p:cNvCxnSpPr>
          <p:nvPr/>
        </p:nvCxnSpPr>
        <p:spPr bwMode="auto">
          <a:xfrm flipV="1">
            <a:off x="1639640" y="2555445"/>
            <a:ext cx="1152128" cy="188166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接點 49"/>
          <p:cNvCxnSpPr>
            <a:stCxn id="10" idx="6"/>
            <a:endCxn id="11" idx="2"/>
          </p:cNvCxnSpPr>
          <p:nvPr/>
        </p:nvCxnSpPr>
        <p:spPr bwMode="auto">
          <a:xfrm>
            <a:off x="1639640" y="4437112"/>
            <a:ext cx="1152128"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1" name="文字方塊 50"/>
              <p:cNvSpPr txBox="1"/>
              <p:nvPr/>
            </p:nvSpPr>
            <p:spPr>
              <a:xfrm>
                <a:off x="3458427" y="2359475"/>
                <a:ext cx="547893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600" b="1" i="1" dirty="0" smtClean="0">
                          <a:latin typeface="Cambria Math"/>
                        </a:rPr>
                        <m:t>𝒅𝒊𝒔𝒕</m:t>
                      </m:r>
                      <m:r>
                        <a:rPr lang="en-US" altLang="zh-TW" sz="1600" b="1" i="1" dirty="0" smtClean="0">
                          <a:latin typeface="Cambria Math"/>
                        </a:rPr>
                        <m:t>(</m:t>
                      </m:r>
                      <m:sSub>
                        <m:sSubPr>
                          <m:ctrlPr>
                            <a:rPr lang="en-US" altLang="zh-TW" sz="1600" b="1" i="1" dirty="0" smtClean="0">
                              <a:latin typeface="Cambria Math"/>
                            </a:rPr>
                          </m:ctrlPr>
                        </m:sSubPr>
                        <m:e>
                          <m:r>
                            <a:rPr lang="en-US" altLang="zh-TW" sz="1600" b="1" i="1" dirty="0" smtClean="0">
                              <a:latin typeface="Cambria Math"/>
                            </a:rPr>
                            <m:t>𝒂</m:t>
                          </m:r>
                        </m:e>
                        <m:sub>
                          <m:r>
                            <a:rPr lang="en-US" altLang="zh-TW" sz="1600" b="1" i="1" dirty="0" smtClean="0">
                              <a:latin typeface="Cambria Math"/>
                            </a:rPr>
                            <m:t>𝟏</m:t>
                          </m:r>
                        </m:sub>
                      </m:sSub>
                      <m:r>
                        <a:rPr lang="en-US" altLang="zh-TW" sz="1600" b="1" i="1" dirty="0" smtClean="0">
                          <a:latin typeface="Cambria Math"/>
                        </a:rPr>
                        <m:t>,</m:t>
                      </m:r>
                      <m:sSub>
                        <m:sSubPr>
                          <m:ctrlPr>
                            <a:rPr lang="en-US" altLang="zh-TW" sz="1600" b="1" i="1" dirty="0" smtClean="0">
                              <a:latin typeface="Cambria Math"/>
                            </a:rPr>
                          </m:ctrlPr>
                        </m:sSubPr>
                        <m:e>
                          <m:r>
                            <a:rPr lang="en-US" altLang="zh-TW" sz="1600" b="1" i="1" dirty="0" smtClean="0">
                              <a:latin typeface="Cambria Math"/>
                            </a:rPr>
                            <m:t>𝒃</m:t>
                          </m:r>
                        </m:e>
                        <m:sub>
                          <m:r>
                            <a:rPr lang="en-US" altLang="zh-TW" sz="1600" b="1" i="1" dirty="0" smtClean="0">
                              <a:latin typeface="Cambria Math"/>
                            </a:rPr>
                            <m:t>𝟏</m:t>
                          </m:r>
                        </m:sub>
                      </m:sSub>
                      <m:r>
                        <a:rPr lang="en-US" altLang="zh-TW" sz="1600" b="1" i="1" dirty="0" smtClean="0">
                          <a:latin typeface="Cambria Math"/>
                        </a:rPr>
                        <m:t>)+</m:t>
                      </m:r>
                      <m:r>
                        <a:rPr lang="en-US" altLang="zh-TW" sz="1600" b="1" i="1" dirty="0" err="1" smtClean="0">
                          <a:latin typeface="Cambria Math"/>
                        </a:rPr>
                        <m:t>𝒅𝒊𝒔𝒕</m:t>
                      </m:r>
                      <m:r>
                        <a:rPr lang="en-US" altLang="zh-TW" sz="1600" b="1" i="1" dirty="0" smtClean="0">
                          <a:latin typeface="Cambria Math"/>
                        </a:rPr>
                        <m:t>(</m:t>
                      </m:r>
                      <m:sSub>
                        <m:sSubPr>
                          <m:ctrlPr>
                            <a:rPr lang="en-US" altLang="zh-TW" sz="1600" b="1" i="1" dirty="0" smtClean="0">
                              <a:latin typeface="Cambria Math"/>
                            </a:rPr>
                          </m:ctrlPr>
                        </m:sSubPr>
                        <m:e>
                          <m:r>
                            <a:rPr lang="en-US" altLang="zh-TW" sz="1600" b="1" i="1" dirty="0" smtClean="0">
                              <a:latin typeface="Cambria Math"/>
                            </a:rPr>
                            <m:t>𝒂</m:t>
                          </m:r>
                        </m:e>
                        <m:sub>
                          <m:r>
                            <a:rPr lang="en-US" altLang="zh-TW" sz="1600" b="1" i="1" dirty="0" smtClean="0">
                              <a:latin typeface="Cambria Math"/>
                            </a:rPr>
                            <m:t>𝟐</m:t>
                          </m:r>
                        </m:sub>
                      </m:sSub>
                      <m:r>
                        <a:rPr lang="en-US" altLang="zh-TW" sz="1600" b="1" i="1" dirty="0" smtClean="0">
                          <a:latin typeface="Cambria Math"/>
                        </a:rPr>
                        <m:t>,</m:t>
                      </m:r>
                      <m:sSub>
                        <m:sSubPr>
                          <m:ctrlPr>
                            <a:rPr lang="en-US" altLang="zh-TW" sz="1600" b="1" i="1" dirty="0" smtClean="0">
                              <a:latin typeface="Cambria Math"/>
                            </a:rPr>
                          </m:ctrlPr>
                        </m:sSubPr>
                        <m:e>
                          <m:r>
                            <a:rPr lang="en-US" altLang="zh-TW" sz="1600" b="1" i="1" dirty="0" smtClean="0">
                              <a:latin typeface="Cambria Math"/>
                            </a:rPr>
                            <m:t>𝒃</m:t>
                          </m:r>
                        </m:e>
                        <m:sub>
                          <m:r>
                            <a:rPr lang="en-US" altLang="zh-TW" sz="1600" b="1" i="1" dirty="0" smtClean="0">
                              <a:latin typeface="Cambria Math"/>
                            </a:rPr>
                            <m:t>𝟐</m:t>
                          </m:r>
                        </m:sub>
                      </m:sSub>
                      <m:r>
                        <a:rPr lang="en-US" altLang="zh-TW" sz="1600" b="1" i="1" dirty="0" smtClean="0">
                          <a:latin typeface="Cambria Math"/>
                        </a:rPr>
                        <m:t>)</m:t>
                      </m:r>
                      <m:r>
                        <a:rPr lang="en-US" altLang="zh-TW" sz="1600" b="1" i="1" dirty="0" smtClean="0">
                          <a:latin typeface="Cambria Math"/>
                          <a:ea typeface="Cambria Math"/>
                        </a:rPr>
                        <m:t>≤</m:t>
                      </m:r>
                      <m:r>
                        <a:rPr lang="en-US" altLang="zh-TW" sz="1600" b="1" i="1" dirty="0">
                          <a:latin typeface="Cambria Math"/>
                        </a:rPr>
                        <m:t>𝒅𝒊𝒔𝒕</m:t>
                      </m:r>
                      <m:r>
                        <a:rPr lang="en-US" altLang="zh-TW" sz="1600" b="1" i="1" dirty="0">
                          <a:latin typeface="Cambria Math"/>
                        </a:rPr>
                        <m:t>(</m:t>
                      </m:r>
                      <m:sSub>
                        <m:sSubPr>
                          <m:ctrlPr>
                            <a:rPr lang="en-US" altLang="zh-TW" sz="1600" b="1" i="1" dirty="0" smtClean="0">
                              <a:latin typeface="Cambria Math"/>
                            </a:rPr>
                          </m:ctrlPr>
                        </m:sSubPr>
                        <m:e>
                          <m:r>
                            <a:rPr lang="en-US" altLang="zh-TW" sz="1600" b="1" i="1" dirty="0" smtClean="0">
                              <a:latin typeface="Cambria Math"/>
                            </a:rPr>
                            <m:t>𝒂</m:t>
                          </m:r>
                        </m:e>
                        <m:sub>
                          <m:r>
                            <a:rPr lang="en-US" altLang="zh-TW" sz="1600" b="1" i="1" dirty="0" smtClean="0">
                              <a:latin typeface="Cambria Math"/>
                            </a:rPr>
                            <m:t>𝟏</m:t>
                          </m:r>
                        </m:sub>
                      </m:sSub>
                      <m:r>
                        <a:rPr lang="en-US" altLang="zh-TW" sz="1600" b="1" i="1" dirty="0">
                          <a:latin typeface="Cambria Math"/>
                        </a:rPr>
                        <m:t>,</m:t>
                      </m:r>
                      <m:sSub>
                        <m:sSubPr>
                          <m:ctrlPr>
                            <a:rPr lang="en-US" altLang="zh-TW" sz="1600" b="1" i="1" dirty="0" smtClean="0">
                              <a:latin typeface="Cambria Math"/>
                            </a:rPr>
                          </m:ctrlPr>
                        </m:sSubPr>
                        <m:e>
                          <m:r>
                            <a:rPr lang="en-US" altLang="zh-TW" sz="1600" b="1" i="1" dirty="0" smtClean="0">
                              <a:latin typeface="Cambria Math"/>
                            </a:rPr>
                            <m:t>𝒃</m:t>
                          </m:r>
                        </m:e>
                        <m:sub>
                          <m:r>
                            <a:rPr lang="en-US" altLang="zh-TW" sz="1600" b="1" i="1" dirty="0" smtClean="0">
                              <a:latin typeface="Cambria Math"/>
                            </a:rPr>
                            <m:t>𝟐</m:t>
                          </m:r>
                        </m:sub>
                      </m:sSub>
                      <m:r>
                        <a:rPr lang="en-US" altLang="zh-TW" sz="1600" b="1" i="1" dirty="0">
                          <a:latin typeface="Cambria Math"/>
                        </a:rPr>
                        <m:t>)+</m:t>
                      </m:r>
                      <m:r>
                        <a:rPr lang="en-US" altLang="zh-TW" sz="1600" b="1" i="1" dirty="0" err="1">
                          <a:latin typeface="Cambria Math"/>
                        </a:rPr>
                        <m:t>𝒅𝒊𝒔𝒕</m:t>
                      </m:r>
                      <m:r>
                        <a:rPr lang="en-US" altLang="zh-TW" sz="1600" b="1" i="1" dirty="0">
                          <a:latin typeface="Cambria Math"/>
                        </a:rPr>
                        <m:t>(</m:t>
                      </m:r>
                      <m:sSub>
                        <m:sSubPr>
                          <m:ctrlPr>
                            <a:rPr lang="en-US" altLang="zh-TW" sz="1600" b="1" i="1" dirty="0" smtClean="0">
                              <a:latin typeface="Cambria Math"/>
                            </a:rPr>
                          </m:ctrlPr>
                        </m:sSubPr>
                        <m:e>
                          <m:r>
                            <a:rPr lang="en-US" altLang="zh-TW" sz="1600" b="1" i="1" dirty="0" smtClean="0">
                              <a:latin typeface="Cambria Math"/>
                            </a:rPr>
                            <m:t>𝒂</m:t>
                          </m:r>
                        </m:e>
                        <m:sub>
                          <m:r>
                            <a:rPr lang="en-US" altLang="zh-TW" sz="1600" b="1" i="1" dirty="0" smtClean="0">
                              <a:latin typeface="Cambria Math"/>
                            </a:rPr>
                            <m:t>𝟐</m:t>
                          </m:r>
                        </m:sub>
                      </m:sSub>
                      <m:r>
                        <a:rPr lang="en-US" altLang="zh-TW" sz="1600" b="1" i="1" dirty="0">
                          <a:latin typeface="Cambria Math"/>
                        </a:rPr>
                        <m:t>,</m:t>
                      </m:r>
                      <m:sSub>
                        <m:sSubPr>
                          <m:ctrlPr>
                            <a:rPr lang="en-US" altLang="zh-TW" sz="1600" b="1" i="1" dirty="0" smtClean="0">
                              <a:latin typeface="Cambria Math"/>
                            </a:rPr>
                          </m:ctrlPr>
                        </m:sSubPr>
                        <m:e>
                          <m:r>
                            <a:rPr lang="en-US" altLang="zh-TW" sz="1600" b="1" i="1" dirty="0" smtClean="0">
                              <a:latin typeface="Cambria Math"/>
                            </a:rPr>
                            <m:t>𝒃</m:t>
                          </m:r>
                        </m:e>
                        <m:sub>
                          <m:r>
                            <a:rPr lang="en-US" altLang="zh-TW" sz="1600" b="1" i="1" dirty="0" smtClean="0">
                              <a:latin typeface="Cambria Math"/>
                            </a:rPr>
                            <m:t>𝟏</m:t>
                          </m:r>
                        </m:sub>
                      </m:sSub>
                      <m:r>
                        <a:rPr lang="en-US" altLang="zh-TW" sz="1600" b="1" i="1" dirty="0">
                          <a:latin typeface="Cambria Math"/>
                        </a:rPr>
                        <m:t>)</m:t>
                      </m:r>
                    </m:oMath>
                  </m:oMathPara>
                </a14:m>
                <a:endParaRPr lang="zh-TW" altLang="en-US" sz="1600" b="1" i="1"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3458427" y="2359475"/>
                <a:ext cx="5478936" cy="338554"/>
              </a:xfrm>
              <a:prstGeom prst="rect">
                <a:avLst/>
              </a:prstGeom>
              <a:blipFill rotWithShape="1">
                <a:blip r:embed="rId2"/>
                <a:stretch>
                  <a:fillRect b="-10714"/>
                </a:stretch>
              </a:blipFill>
            </p:spPr>
            <p:txBody>
              <a:bodyPr/>
              <a:lstStyle/>
              <a:p>
                <a:r>
                  <a:rPr lang="zh-TW" altLang="en-US">
                    <a:noFill/>
                  </a:rPr>
                  <a:t> </a:t>
                </a:r>
              </a:p>
            </p:txBody>
          </p:sp>
        </mc:Fallback>
      </mc:AlternateContent>
      <p:sp>
        <p:nvSpPr>
          <p:cNvPr id="52" name="橢圓 51"/>
          <p:cNvSpPr/>
          <p:nvPr/>
        </p:nvSpPr>
        <p:spPr bwMode="auto">
          <a:xfrm>
            <a:off x="5303958" y="4322825"/>
            <a:ext cx="288032" cy="288032"/>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a1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3" name="橢圓 52"/>
          <p:cNvSpPr/>
          <p:nvPr/>
        </p:nvSpPr>
        <p:spPr bwMode="auto">
          <a:xfrm>
            <a:off x="6418570" y="4309146"/>
            <a:ext cx="288032" cy="288032"/>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a2</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4" name="橢圓 53"/>
          <p:cNvSpPr/>
          <p:nvPr/>
        </p:nvSpPr>
        <p:spPr bwMode="auto">
          <a:xfrm>
            <a:off x="5261777" y="4980356"/>
            <a:ext cx="288032" cy="288032"/>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b1</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55" name="橢圓 54"/>
          <p:cNvSpPr/>
          <p:nvPr/>
        </p:nvSpPr>
        <p:spPr bwMode="auto">
          <a:xfrm>
            <a:off x="6355230" y="5142132"/>
            <a:ext cx="288032" cy="288032"/>
          </a:xfrm>
          <a:prstGeom prst="ellipse">
            <a:avLst/>
          </a:prstGeom>
          <a:solidFill>
            <a:schemeClr val="bg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b2</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57" name="直線接點 56"/>
          <p:cNvCxnSpPr>
            <a:stCxn id="52" idx="4"/>
            <a:endCxn id="54" idx="0"/>
          </p:cNvCxnSpPr>
          <p:nvPr/>
        </p:nvCxnSpPr>
        <p:spPr bwMode="auto">
          <a:xfrm flipH="1">
            <a:off x="5405793" y="4610857"/>
            <a:ext cx="42181" cy="369499"/>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接點 58"/>
          <p:cNvCxnSpPr>
            <a:stCxn id="55" idx="1"/>
            <a:endCxn id="52" idx="5"/>
          </p:cNvCxnSpPr>
          <p:nvPr/>
        </p:nvCxnSpPr>
        <p:spPr bwMode="auto">
          <a:xfrm flipH="1" flipV="1">
            <a:off x="5549809" y="4568676"/>
            <a:ext cx="847602" cy="615637"/>
          </a:xfrm>
          <a:prstGeom prst="line">
            <a:avLst/>
          </a:prstGeom>
          <a:solidFill>
            <a:schemeClr val="accent1"/>
          </a:solidFill>
          <a:ln w="28575"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線接點 60"/>
          <p:cNvCxnSpPr>
            <a:stCxn id="53" idx="4"/>
            <a:endCxn id="55" idx="0"/>
          </p:cNvCxnSpPr>
          <p:nvPr/>
        </p:nvCxnSpPr>
        <p:spPr bwMode="auto">
          <a:xfrm flipH="1">
            <a:off x="6499246" y="4597178"/>
            <a:ext cx="63340" cy="544954"/>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53" idx="4"/>
            <a:endCxn id="54" idx="7"/>
          </p:cNvCxnSpPr>
          <p:nvPr/>
        </p:nvCxnSpPr>
        <p:spPr bwMode="auto">
          <a:xfrm flipH="1">
            <a:off x="5507628" y="4597178"/>
            <a:ext cx="1054958" cy="425359"/>
          </a:xfrm>
          <a:prstGeom prst="line">
            <a:avLst/>
          </a:prstGeom>
          <a:solidFill>
            <a:schemeClr val="accent1"/>
          </a:solidFill>
          <a:ln w="28575"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73" name="文字方塊 72"/>
              <p:cNvSpPr txBox="1"/>
              <p:nvPr/>
            </p:nvSpPr>
            <p:spPr>
              <a:xfrm>
                <a:off x="4395275" y="4664801"/>
                <a:ext cx="100213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100" b="1" i="1" dirty="0">
                          <a:latin typeface="Cambria Math"/>
                        </a:rPr>
                        <m:t>𝒅𝒊𝒔𝒕</m:t>
                      </m:r>
                      <m:r>
                        <a:rPr lang="en-US" altLang="zh-TW" sz="1100" b="1" i="1" dirty="0">
                          <a:latin typeface="Cambria Math"/>
                        </a:rPr>
                        <m:t>(</m:t>
                      </m:r>
                      <m:sSub>
                        <m:sSubPr>
                          <m:ctrlPr>
                            <a:rPr lang="en-US" altLang="zh-TW" sz="1100" b="1" i="1" dirty="0">
                              <a:latin typeface="Cambria Math"/>
                            </a:rPr>
                          </m:ctrlPr>
                        </m:sSubPr>
                        <m:e>
                          <m:r>
                            <a:rPr lang="en-US" altLang="zh-TW" sz="1100" b="1" i="1" dirty="0">
                              <a:latin typeface="Cambria Math"/>
                            </a:rPr>
                            <m:t>𝒂</m:t>
                          </m:r>
                        </m:e>
                        <m:sub>
                          <m:r>
                            <a:rPr lang="en-US" altLang="zh-TW" sz="1100" b="1" i="1" dirty="0">
                              <a:latin typeface="Cambria Math"/>
                            </a:rPr>
                            <m:t>𝟏</m:t>
                          </m:r>
                        </m:sub>
                      </m:sSub>
                      <m:r>
                        <a:rPr lang="en-US" altLang="zh-TW" sz="1100" b="1" i="1" dirty="0">
                          <a:latin typeface="Cambria Math"/>
                        </a:rPr>
                        <m:t>,</m:t>
                      </m:r>
                      <m:sSub>
                        <m:sSubPr>
                          <m:ctrlPr>
                            <a:rPr lang="en-US" altLang="zh-TW" sz="1100" b="1" i="1" dirty="0">
                              <a:latin typeface="Cambria Math"/>
                            </a:rPr>
                          </m:ctrlPr>
                        </m:sSubPr>
                        <m:e>
                          <m:r>
                            <a:rPr lang="en-US" altLang="zh-TW" sz="1100" b="1" i="1" dirty="0">
                              <a:latin typeface="Cambria Math"/>
                            </a:rPr>
                            <m:t>𝒃</m:t>
                          </m:r>
                        </m:e>
                        <m:sub>
                          <m:r>
                            <a:rPr lang="en-US" altLang="zh-TW" sz="1100" b="1" i="1" dirty="0">
                              <a:latin typeface="Cambria Math"/>
                            </a:rPr>
                            <m:t>𝟏</m:t>
                          </m:r>
                        </m:sub>
                      </m:sSub>
                      <m:r>
                        <a:rPr lang="en-US" altLang="zh-TW" sz="1100" b="1" i="1" dirty="0">
                          <a:latin typeface="Cambria Math"/>
                        </a:rPr>
                        <m:t>) </m:t>
                      </m:r>
                    </m:oMath>
                  </m:oMathPara>
                </a14:m>
                <a:endParaRPr lang="zh-TW" altLang="en-US" sz="11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4395275" y="4664801"/>
                <a:ext cx="1002134" cy="261610"/>
              </a:xfrm>
              <a:prstGeom prst="rect">
                <a:avLst/>
              </a:prstGeom>
              <a:blipFill rotWithShape="1">
                <a:blip r:embed="rId3"/>
                <a:stretch>
                  <a:fillRect b="-46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6499246" y="4795606"/>
                <a:ext cx="1035796"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100" b="1" i="1" dirty="0" smtClean="0">
                          <a:latin typeface="Cambria Math"/>
                        </a:rPr>
                        <m:t>𝒅𝒊𝒔𝒕</m:t>
                      </m:r>
                      <m:r>
                        <a:rPr lang="en-US" altLang="zh-TW" sz="1100" b="1" i="1" dirty="0" smtClean="0">
                          <a:latin typeface="Cambria Math"/>
                        </a:rPr>
                        <m:t>(</m:t>
                      </m:r>
                      <m:sSub>
                        <m:sSubPr>
                          <m:ctrlPr>
                            <a:rPr lang="en-US" altLang="zh-TW" sz="1100" b="1" i="1" dirty="0">
                              <a:latin typeface="Cambria Math"/>
                            </a:rPr>
                          </m:ctrlPr>
                        </m:sSubPr>
                        <m:e>
                          <m:r>
                            <a:rPr lang="en-US" altLang="zh-TW" sz="1100" b="1" i="1" dirty="0">
                              <a:latin typeface="Cambria Math"/>
                            </a:rPr>
                            <m:t>𝒂</m:t>
                          </m:r>
                        </m:e>
                        <m:sub>
                          <m:r>
                            <a:rPr lang="en-US" altLang="zh-TW" sz="1100" b="1" i="1" dirty="0" smtClean="0">
                              <a:latin typeface="Cambria Math"/>
                            </a:rPr>
                            <m:t>𝟐</m:t>
                          </m:r>
                        </m:sub>
                      </m:sSub>
                      <m:r>
                        <a:rPr lang="en-US" altLang="zh-TW" sz="1100" b="1" i="1" dirty="0">
                          <a:latin typeface="Cambria Math"/>
                        </a:rPr>
                        <m:t>,</m:t>
                      </m:r>
                      <m:sSub>
                        <m:sSubPr>
                          <m:ctrlPr>
                            <a:rPr lang="en-US" altLang="zh-TW" sz="1100" b="1" i="1" dirty="0">
                              <a:latin typeface="Cambria Math"/>
                            </a:rPr>
                          </m:ctrlPr>
                        </m:sSubPr>
                        <m:e>
                          <m:r>
                            <a:rPr lang="en-US" altLang="zh-TW" sz="1100" b="1" i="1" dirty="0">
                              <a:latin typeface="Cambria Math"/>
                            </a:rPr>
                            <m:t>𝒃</m:t>
                          </m:r>
                        </m:e>
                        <m:sub>
                          <m:r>
                            <a:rPr lang="en-US" altLang="zh-TW" sz="1100" b="1" i="1" dirty="0" smtClean="0">
                              <a:latin typeface="Cambria Math"/>
                            </a:rPr>
                            <m:t>𝟐</m:t>
                          </m:r>
                        </m:sub>
                      </m:sSub>
                      <m:r>
                        <a:rPr lang="en-US" altLang="zh-TW" sz="1100" b="1" i="1" dirty="0">
                          <a:latin typeface="Cambria Math"/>
                        </a:rPr>
                        <m:t>) </m:t>
                      </m:r>
                    </m:oMath>
                  </m:oMathPara>
                </a14:m>
                <a:endParaRPr lang="zh-TW" altLang="en-US" sz="11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6499246" y="4795606"/>
                <a:ext cx="1035796" cy="261610"/>
              </a:xfrm>
              <a:prstGeom prst="rect">
                <a:avLst/>
              </a:prstGeom>
              <a:blipFill rotWithShape="1">
                <a:blip r:embed="rId4"/>
                <a:stretch>
                  <a:fillRect b="-46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p:cNvSpPr txBox="1"/>
              <p:nvPr/>
            </p:nvSpPr>
            <p:spPr>
              <a:xfrm>
                <a:off x="5591990" y="4012573"/>
                <a:ext cx="1035796"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100" b="1" i="1" dirty="0" smtClean="0">
                          <a:latin typeface="Cambria Math"/>
                        </a:rPr>
                        <m:t>𝒅𝒊𝒔𝒕</m:t>
                      </m:r>
                      <m:r>
                        <a:rPr lang="en-US" altLang="zh-TW" sz="1100" b="1" i="1" dirty="0" smtClean="0">
                          <a:latin typeface="Cambria Math"/>
                        </a:rPr>
                        <m:t>(</m:t>
                      </m:r>
                      <m:sSub>
                        <m:sSubPr>
                          <m:ctrlPr>
                            <a:rPr lang="en-US" altLang="zh-TW" sz="1100" b="1" i="1" dirty="0">
                              <a:latin typeface="Cambria Math"/>
                            </a:rPr>
                          </m:ctrlPr>
                        </m:sSubPr>
                        <m:e>
                          <m:r>
                            <a:rPr lang="en-US" altLang="zh-TW" sz="1100" b="1" i="1" dirty="0">
                              <a:latin typeface="Cambria Math"/>
                            </a:rPr>
                            <m:t>𝒂</m:t>
                          </m:r>
                        </m:e>
                        <m:sub>
                          <m:r>
                            <a:rPr lang="en-US" altLang="zh-TW" sz="1100" b="1" i="1" dirty="0" smtClean="0">
                              <a:latin typeface="Cambria Math"/>
                            </a:rPr>
                            <m:t>𝟐</m:t>
                          </m:r>
                        </m:sub>
                      </m:sSub>
                      <m:r>
                        <a:rPr lang="en-US" altLang="zh-TW" sz="1100" b="1" i="1" dirty="0">
                          <a:latin typeface="Cambria Math"/>
                        </a:rPr>
                        <m:t>,</m:t>
                      </m:r>
                      <m:sSub>
                        <m:sSubPr>
                          <m:ctrlPr>
                            <a:rPr lang="en-US" altLang="zh-TW" sz="1100" b="1" i="1" dirty="0" smtClean="0">
                              <a:latin typeface="Cambria Math"/>
                            </a:rPr>
                          </m:ctrlPr>
                        </m:sSubPr>
                        <m:e>
                          <m:r>
                            <a:rPr lang="en-US" altLang="zh-TW" sz="1100" b="1" i="1" dirty="0">
                              <a:latin typeface="Cambria Math"/>
                            </a:rPr>
                            <m:t>𝒃</m:t>
                          </m:r>
                        </m:e>
                        <m:sub>
                          <m:r>
                            <a:rPr lang="en-US" altLang="zh-TW" sz="1100" b="1" i="1" dirty="0" smtClean="0">
                              <a:latin typeface="Cambria Math"/>
                            </a:rPr>
                            <m:t>𝟏</m:t>
                          </m:r>
                        </m:sub>
                      </m:sSub>
                      <m:r>
                        <a:rPr lang="en-US" altLang="zh-TW" sz="1100" b="1" i="1" dirty="0">
                          <a:latin typeface="Cambria Math"/>
                        </a:rPr>
                        <m:t>) </m:t>
                      </m:r>
                    </m:oMath>
                  </m:oMathPara>
                </a14:m>
                <a:endParaRPr lang="zh-TW" altLang="en-US" sz="11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5591990" y="4012573"/>
                <a:ext cx="1035796" cy="261610"/>
              </a:xfrm>
              <a:prstGeom prst="rect">
                <a:avLst/>
              </a:prstGeom>
              <a:blipFill rotWithShape="1">
                <a:blip r:embed="rId5"/>
                <a:stretch>
                  <a:fillRect b="-46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5497535" y="5588047"/>
                <a:ext cx="1035796"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100" b="1" i="1" dirty="0" smtClean="0">
                          <a:latin typeface="Cambria Math"/>
                        </a:rPr>
                        <m:t>𝒅𝒊𝒔𝒕</m:t>
                      </m:r>
                      <m:r>
                        <a:rPr lang="en-US" altLang="zh-TW" sz="1100" b="1" i="1" dirty="0" smtClean="0">
                          <a:latin typeface="Cambria Math"/>
                        </a:rPr>
                        <m:t>(</m:t>
                      </m:r>
                      <m:sSub>
                        <m:sSubPr>
                          <m:ctrlPr>
                            <a:rPr lang="en-US" altLang="zh-TW" sz="1100" b="1" i="1" dirty="0" smtClean="0">
                              <a:latin typeface="Cambria Math"/>
                            </a:rPr>
                          </m:ctrlPr>
                        </m:sSubPr>
                        <m:e>
                          <m:r>
                            <a:rPr lang="en-US" altLang="zh-TW" sz="1100" b="1" i="1" dirty="0">
                              <a:latin typeface="Cambria Math"/>
                            </a:rPr>
                            <m:t>𝒂</m:t>
                          </m:r>
                        </m:e>
                        <m:sub>
                          <m:r>
                            <a:rPr lang="en-US" altLang="zh-TW" sz="1100" b="1" i="1" dirty="0" smtClean="0">
                              <a:latin typeface="Cambria Math"/>
                            </a:rPr>
                            <m:t>𝟏</m:t>
                          </m:r>
                        </m:sub>
                      </m:sSub>
                      <m:r>
                        <a:rPr lang="en-US" altLang="zh-TW" sz="1100" b="1" i="1" dirty="0">
                          <a:latin typeface="Cambria Math"/>
                        </a:rPr>
                        <m:t>,</m:t>
                      </m:r>
                      <m:sSub>
                        <m:sSubPr>
                          <m:ctrlPr>
                            <a:rPr lang="en-US" altLang="zh-TW" sz="1100" b="1" i="1" dirty="0" smtClean="0">
                              <a:latin typeface="Cambria Math"/>
                            </a:rPr>
                          </m:ctrlPr>
                        </m:sSubPr>
                        <m:e>
                          <m:r>
                            <a:rPr lang="en-US" altLang="zh-TW" sz="1100" b="1" i="1" dirty="0">
                              <a:latin typeface="Cambria Math"/>
                            </a:rPr>
                            <m:t>𝒃</m:t>
                          </m:r>
                        </m:e>
                        <m:sub>
                          <m:r>
                            <a:rPr lang="en-US" altLang="zh-TW" sz="1100" b="1" i="1" dirty="0" smtClean="0">
                              <a:latin typeface="Cambria Math"/>
                            </a:rPr>
                            <m:t>𝟐</m:t>
                          </m:r>
                        </m:sub>
                      </m:sSub>
                      <m:r>
                        <a:rPr lang="en-US" altLang="zh-TW" sz="1100" b="1" i="1" dirty="0">
                          <a:latin typeface="Cambria Math"/>
                        </a:rPr>
                        <m:t>) </m:t>
                      </m:r>
                    </m:oMath>
                  </m:oMathPara>
                </a14:m>
                <a:endParaRPr lang="zh-TW" altLang="en-US" sz="11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5497535" y="5588047"/>
                <a:ext cx="1035796" cy="261610"/>
              </a:xfrm>
              <a:prstGeom prst="rect">
                <a:avLst/>
              </a:prstGeom>
              <a:blipFill rotWithShape="1">
                <a:blip r:embed="rId6"/>
                <a:stretch>
                  <a:fillRect b="-4651"/>
                </a:stretch>
              </a:blipFill>
            </p:spPr>
            <p:txBody>
              <a:bodyPr/>
              <a:lstStyle/>
              <a:p>
                <a:r>
                  <a:rPr lang="zh-TW" altLang="en-US">
                    <a:noFill/>
                  </a:rPr>
                  <a:t> </a:t>
                </a:r>
              </a:p>
            </p:txBody>
          </p:sp>
        </mc:Fallback>
      </mc:AlternateContent>
      <p:cxnSp>
        <p:nvCxnSpPr>
          <p:cNvPr id="78" name="直線單箭頭接點 77"/>
          <p:cNvCxnSpPr>
            <a:stCxn id="76" idx="0"/>
          </p:cNvCxnSpPr>
          <p:nvPr/>
        </p:nvCxnSpPr>
        <p:spPr bwMode="auto">
          <a:xfrm flipV="1">
            <a:off x="6015433" y="5057216"/>
            <a:ext cx="215524" cy="530831"/>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單箭頭接點 79"/>
          <p:cNvCxnSpPr>
            <a:stCxn id="75" idx="2"/>
          </p:cNvCxnSpPr>
          <p:nvPr/>
        </p:nvCxnSpPr>
        <p:spPr bwMode="auto">
          <a:xfrm flipH="1">
            <a:off x="5726901" y="4274183"/>
            <a:ext cx="382987" cy="390618"/>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4573392" y="3496278"/>
            <a:ext cx="2923429" cy="461665"/>
          </a:xfrm>
          <a:prstGeom prst="rect">
            <a:avLst/>
          </a:prstGeom>
          <a:noFill/>
        </p:spPr>
        <p:txBody>
          <a:bodyPr wrap="none" rtlCol="0">
            <a:spAutoFit/>
          </a:bodyPr>
          <a:lstStyle/>
          <a:p>
            <a:r>
              <a:rPr lang="en-US" altLang="zh-TW" b="1" dirty="0" smtClean="0">
                <a:solidFill>
                  <a:srgbClr val="FF0000"/>
                </a:solidFill>
              </a:rPr>
              <a:t>Without Intersection</a:t>
            </a:r>
            <a:endParaRPr lang="zh-TW" altLang="en-US" b="1" dirty="0">
              <a:solidFill>
                <a:srgbClr val="FF0000"/>
              </a:solidFill>
            </a:endParaRPr>
          </a:p>
        </p:txBody>
      </p:sp>
    </p:spTree>
    <p:extLst>
      <p:ext uri="{BB962C8B-B14F-4D97-AF65-F5344CB8AC3E}">
        <p14:creationId xmlns:p14="http://schemas.microsoft.com/office/powerpoint/2010/main" val="4109123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31468" y="188640"/>
            <a:ext cx="7315200" cy="838200"/>
          </a:xfrm>
        </p:spPr>
        <p:txBody>
          <a:bodyPr/>
          <a:lstStyle/>
          <a:p>
            <a:r>
              <a:rPr lang="en-US" altLang="zh-TW" dirty="0" err="1" smtClean="0"/>
              <a:t>Uva</a:t>
            </a:r>
            <a:r>
              <a:rPr lang="en-US" altLang="zh-TW" dirty="0" smtClean="0"/>
              <a:t> 11456 </a:t>
            </a:r>
            <a:r>
              <a:rPr lang="en-US" altLang="zh-TW" dirty="0" err="1" smtClean="0"/>
              <a:t>Trainsorting</a:t>
            </a:r>
            <a:endParaRPr lang="zh-TW" altLang="en-US" dirty="0"/>
          </a:p>
        </p:txBody>
      </p:sp>
      <p:sp>
        <p:nvSpPr>
          <p:cNvPr id="4" name="投影片編號版面配置區 3"/>
          <p:cNvSpPr>
            <a:spLocks noGrp="1"/>
          </p:cNvSpPr>
          <p:nvPr>
            <p:ph type="sldNum" sz="quarter" idx="12"/>
          </p:nvPr>
        </p:nvSpPr>
        <p:spPr/>
        <p:txBody>
          <a:bodyPr/>
          <a:lstStyle/>
          <a:p>
            <a:fld id="{B4E06185-75BB-48F3-A4AC-CA41678BCBCC}" type="slidenum">
              <a:rPr lang="en-US" altLang="zh-TW" smtClean="0"/>
              <a:pPr/>
              <a:t>23</a:t>
            </a:fld>
            <a:endParaRPr lang="en-US" altLang="zh-TW"/>
          </a:p>
        </p:txBody>
      </p:sp>
      <p:graphicFrame>
        <p:nvGraphicFramePr>
          <p:cNvPr id="5" name="表格 4"/>
          <p:cNvGraphicFramePr>
            <a:graphicFrameLocks noGrp="1"/>
          </p:cNvGraphicFramePr>
          <p:nvPr>
            <p:extLst>
              <p:ext uri="{D42A27DB-BD31-4B8C-83A1-F6EECF244321}">
                <p14:modId xmlns:p14="http://schemas.microsoft.com/office/powerpoint/2010/main" val="1793085023"/>
              </p:ext>
            </p:extLst>
          </p:nvPr>
        </p:nvGraphicFramePr>
        <p:xfrm>
          <a:off x="1475656" y="4105880"/>
          <a:ext cx="6480000" cy="1483360"/>
        </p:xfrm>
        <a:graphic>
          <a:graphicData uri="http://schemas.openxmlformats.org/drawingml/2006/table">
            <a:tbl>
              <a:tblPr firstRow="1" bandRow="1">
                <a:tableStyleId>{5C22544A-7EE6-4342-B048-85BDC9FD1C3A}</a:tableStyleId>
              </a:tblPr>
              <a:tblGrid>
                <a:gridCol w="720000"/>
                <a:gridCol w="720000"/>
                <a:gridCol w="720000"/>
                <a:gridCol w="720000"/>
                <a:gridCol w="720000"/>
                <a:gridCol w="720000"/>
                <a:gridCol w="720000"/>
                <a:gridCol w="720000"/>
                <a:gridCol w="720000"/>
              </a:tblGrid>
              <a:tr h="370840">
                <a:tc>
                  <a:txBody>
                    <a:bodyPr/>
                    <a:lstStyle/>
                    <a:p>
                      <a:pPr algn="ctr"/>
                      <a:r>
                        <a:rPr lang="en-US" altLang="zh-TW" sz="1600" dirty="0" smtClean="0">
                          <a:solidFill>
                            <a:schemeClr val="bg2"/>
                          </a:solidFill>
                        </a:rPr>
                        <a:t>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A[i]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altLang="zh-TW" sz="1600" dirty="0" smtClean="0">
                          <a:solidFill>
                            <a:schemeClr val="bg2"/>
                          </a:solidFill>
                        </a:rPr>
                        <a:t>LIS[i]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LDS[i]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573892802"/>
              </p:ext>
            </p:extLst>
          </p:nvPr>
        </p:nvGraphicFramePr>
        <p:xfrm>
          <a:off x="1475656" y="1196752"/>
          <a:ext cx="6480000" cy="1483360"/>
        </p:xfrm>
        <a:graphic>
          <a:graphicData uri="http://schemas.openxmlformats.org/drawingml/2006/table">
            <a:tbl>
              <a:tblPr firstRow="1" bandRow="1">
                <a:tableStyleId>{5C22544A-7EE6-4342-B048-85BDC9FD1C3A}</a:tableStyleId>
              </a:tblPr>
              <a:tblGrid>
                <a:gridCol w="720000"/>
                <a:gridCol w="720000"/>
                <a:gridCol w="720000"/>
                <a:gridCol w="720000"/>
                <a:gridCol w="720000"/>
                <a:gridCol w="720000"/>
                <a:gridCol w="720000"/>
                <a:gridCol w="720000"/>
                <a:gridCol w="720000"/>
              </a:tblGrid>
              <a:tr h="370840">
                <a:tc>
                  <a:txBody>
                    <a:bodyPr/>
                    <a:lstStyle/>
                    <a:p>
                      <a:pPr algn="ctr"/>
                      <a:r>
                        <a:rPr lang="en-US" altLang="zh-TW" sz="1600" dirty="0" smtClean="0">
                          <a:solidFill>
                            <a:schemeClr val="bg2"/>
                          </a:solidFill>
                        </a:rPr>
                        <a:t>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A[i]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altLang="zh-TW" sz="1600" dirty="0" smtClean="0">
                          <a:solidFill>
                            <a:schemeClr val="bg2"/>
                          </a:solidFill>
                        </a:rPr>
                        <a:t>LIS[i]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LDS[i]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矩形 6"/>
          <p:cNvSpPr/>
          <p:nvPr/>
        </p:nvSpPr>
        <p:spPr bwMode="auto">
          <a:xfrm>
            <a:off x="4355976" y="1196752"/>
            <a:ext cx="3600400" cy="720080"/>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手繪多邊形 7"/>
          <p:cNvSpPr/>
          <p:nvPr/>
        </p:nvSpPr>
        <p:spPr>
          <a:xfrm>
            <a:off x="4725824" y="908720"/>
            <a:ext cx="2888479" cy="338969"/>
          </a:xfrm>
          <a:custGeom>
            <a:avLst/>
            <a:gdLst>
              <a:gd name="connsiteX0" fmla="*/ 0 w 2888479"/>
              <a:gd name="connsiteY0" fmla="*/ 393136 h 410231"/>
              <a:gd name="connsiteX1" fmla="*/ 709301 w 2888479"/>
              <a:gd name="connsiteY1" fmla="*/ 30 h 410231"/>
              <a:gd name="connsiteX2" fmla="*/ 1486969 w 2888479"/>
              <a:gd name="connsiteY2" fmla="*/ 410228 h 410231"/>
              <a:gd name="connsiteX3" fmla="*/ 2221907 w 2888479"/>
              <a:gd name="connsiteY3" fmla="*/ 8576 h 410231"/>
              <a:gd name="connsiteX4" fmla="*/ 2888479 w 2888479"/>
              <a:gd name="connsiteY4" fmla="*/ 410228 h 41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479" h="410231">
                <a:moveTo>
                  <a:pt x="0" y="393136"/>
                </a:moveTo>
                <a:cubicBezTo>
                  <a:pt x="230736" y="195158"/>
                  <a:pt x="461473" y="-2819"/>
                  <a:pt x="709301" y="30"/>
                </a:cubicBezTo>
                <a:cubicBezTo>
                  <a:pt x="957129" y="2879"/>
                  <a:pt x="1234868" y="408804"/>
                  <a:pt x="1486969" y="410228"/>
                </a:cubicBezTo>
                <a:cubicBezTo>
                  <a:pt x="1739070" y="411652"/>
                  <a:pt x="1988322" y="8576"/>
                  <a:pt x="2221907" y="8576"/>
                </a:cubicBezTo>
                <a:cubicBezTo>
                  <a:pt x="2455492" y="8576"/>
                  <a:pt x="2671985" y="209402"/>
                  <a:pt x="2888479" y="410228"/>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手繪多邊形 8"/>
          <p:cNvSpPr/>
          <p:nvPr/>
        </p:nvSpPr>
        <p:spPr>
          <a:xfrm>
            <a:off x="4666004" y="2615013"/>
            <a:ext cx="828942" cy="237923"/>
          </a:xfrm>
          <a:custGeom>
            <a:avLst/>
            <a:gdLst>
              <a:gd name="connsiteX0" fmla="*/ 0 w 828942"/>
              <a:gd name="connsiteY0" fmla="*/ 25637 h 393179"/>
              <a:gd name="connsiteX1" fmla="*/ 418744 w 828942"/>
              <a:gd name="connsiteY1" fmla="*/ 393107 h 393179"/>
              <a:gd name="connsiteX2" fmla="*/ 828942 w 828942"/>
              <a:gd name="connsiteY2" fmla="*/ 0 h 393179"/>
            </a:gdLst>
            <a:ahLst/>
            <a:cxnLst>
              <a:cxn ang="0">
                <a:pos x="connsiteX0" y="connsiteY0"/>
              </a:cxn>
              <a:cxn ang="0">
                <a:pos x="connsiteX1" y="connsiteY1"/>
              </a:cxn>
              <a:cxn ang="0">
                <a:pos x="connsiteX2" y="connsiteY2"/>
              </a:cxn>
            </a:cxnLst>
            <a:rect l="l" t="t" r="r" b="b"/>
            <a:pathLst>
              <a:path w="828942" h="393179">
                <a:moveTo>
                  <a:pt x="0" y="25637"/>
                </a:moveTo>
                <a:cubicBezTo>
                  <a:pt x="140293" y="211508"/>
                  <a:pt x="280587" y="397380"/>
                  <a:pt x="418744" y="393107"/>
                </a:cubicBezTo>
                <a:cubicBezTo>
                  <a:pt x="556901" y="388834"/>
                  <a:pt x="692921" y="194417"/>
                  <a:pt x="828942" y="0"/>
                </a:cubicBezTo>
              </a:path>
            </a:pathLst>
          </a:custGeom>
          <a:ln w="28575">
            <a:solidFill>
              <a:srgbClr val="FF66FF"/>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 name="文字方塊 9"/>
          <p:cNvSpPr txBox="1"/>
          <p:nvPr/>
        </p:nvSpPr>
        <p:spPr>
          <a:xfrm>
            <a:off x="6707316" y="2733974"/>
            <a:ext cx="1332416" cy="461665"/>
          </a:xfrm>
          <a:prstGeom prst="rect">
            <a:avLst/>
          </a:prstGeom>
          <a:noFill/>
        </p:spPr>
        <p:txBody>
          <a:bodyPr wrap="none" rtlCol="0">
            <a:spAutoFit/>
          </a:bodyPr>
          <a:lstStyle/>
          <a:p>
            <a:r>
              <a:rPr lang="en-US" altLang="zh-TW" dirty="0" smtClean="0">
                <a:latin typeface="Arial Unicode MS" pitchFamily="34" charset="-120"/>
                <a:ea typeface="Arial Unicode MS" pitchFamily="34" charset="-120"/>
                <a:cs typeface="Arial Unicode MS" pitchFamily="34" charset="-120"/>
              </a:rPr>
              <a:t>3+2-1=4</a:t>
            </a:r>
            <a:endParaRPr lang="zh-TW" altLang="en-US" dirty="0">
              <a:latin typeface="Arial Unicode MS" pitchFamily="34" charset="-120"/>
              <a:ea typeface="Arial Unicode MS" pitchFamily="34" charset="-120"/>
              <a:cs typeface="Arial Unicode MS" pitchFamily="34" charset="-120"/>
            </a:endParaRPr>
          </a:p>
        </p:txBody>
      </p:sp>
      <p:sp>
        <p:nvSpPr>
          <p:cNvPr id="11" name="文字方塊 10"/>
          <p:cNvSpPr txBox="1"/>
          <p:nvPr/>
        </p:nvSpPr>
        <p:spPr>
          <a:xfrm>
            <a:off x="4550514" y="3068961"/>
            <a:ext cx="338554" cy="461665"/>
          </a:xfrm>
          <a:prstGeom prst="rect">
            <a:avLst/>
          </a:prstGeom>
          <a:solidFill>
            <a:srgbClr val="FFC000"/>
          </a:solidFill>
          <a:ln>
            <a:solidFill>
              <a:schemeClr val="bg2"/>
            </a:solidFill>
          </a:ln>
        </p:spPr>
        <p:txBody>
          <a:bodyPr wrap="none" rtlCol="0">
            <a:spAutoFit/>
          </a:bodyPr>
          <a:lstStyle/>
          <a:p>
            <a:r>
              <a:rPr lang="en-US" altLang="zh-TW" dirty="0" smtClean="0"/>
              <a:t>4</a:t>
            </a:r>
            <a:endParaRPr lang="zh-TW" altLang="en-US" dirty="0"/>
          </a:p>
        </p:txBody>
      </p:sp>
      <p:sp>
        <p:nvSpPr>
          <p:cNvPr id="12" name="文字方塊 11"/>
          <p:cNvSpPr txBox="1"/>
          <p:nvPr/>
        </p:nvSpPr>
        <p:spPr>
          <a:xfrm>
            <a:off x="4889068" y="3068959"/>
            <a:ext cx="338554" cy="461665"/>
          </a:xfrm>
          <a:prstGeom prst="rect">
            <a:avLst/>
          </a:prstGeom>
          <a:solidFill>
            <a:srgbClr val="FF66FF"/>
          </a:solidFill>
          <a:ln>
            <a:solidFill>
              <a:schemeClr val="bg2"/>
            </a:solidFill>
          </a:ln>
        </p:spPr>
        <p:txBody>
          <a:bodyPr wrap="none" rtlCol="0">
            <a:spAutoFit/>
          </a:bodyPr>
          <a:lstStyle/>
          <a:p>
            <a:r>
              <a:rPr lang="en-US" altLang="zh-TW" dirty="0" smtClean="0"/>
              <a:t>3</a:t>
            </a:r>
            <a:endParaRPr lang="zh-TW" altLang="en-US" dirty="0"/>
          </a:p>
        </p:txBody>
      </p:sp>
      <p:sp>
        <p:nvSpPr>
          <p:cNvPr id="13" name="文字方塊 12"/>
          <p:cNvSpPr txBox="1"/>
          <p:nvPr/>
        </p:nvSpPr>
        <p:spPr>
          <a:xfrm>
            <a:off x="4211960" y="3068960"/>
            <a:ext cx="338554" cy="461665"/>
          </a:xfrm>
          <a:prstGeom prst="rect">
            <a:avLst/>
          </a:prstGeom>
          <a:solidFill>
            <a:srgbClr val="92D050"/>
          </a:solidFill>
          <a:ln>
            <a:solidFill>
              <a:schemeClr val="bg2"/>
            </a:solidFill>
          </a:ln>
        </p:spPr>
        <p:txBody>
          <a:bodyPr wrap="none" rtlCol="0">
            <a:spAutoFit/>
          </a:bodyPr>
          <a:lstStyle/>
          <a:p>
            <a:r>
              <a:rPr lang="en-US" altLang="zh-TW" dirty="0" smtClean="0"/>
              <a:t>7</a:t>
            </a:r>
            <a:endParaRPr lang="zh-TW" altLang="en-US" dirty="0"/>
          </a:p>
        </p:txBody>
      </p:sp>
      <p:sp>
        <p:nvSpPr>
          <p:cNvPr id="14" name="文字方塊 13"/>
          <p:cNvSpPr txBox="1"/>
          <p:nvPr/>
        </p:nvSpPr>
        <p:spPr>
          <a:xfrm>
            <a:off x="3867531" y="3068961"/>
            <a:ext cx="338554" cy="461665"/>
          </a:xfrm>
          <a:prstGeom prst="rect">
            <a:avLst/>
          </a:prstGeom>
          <a:solidFill>
            <a:srgbClr val="92D050"/>
          </a:solidFill>
          <a:ln>
            <a:solidFill>
              <a:schemeClr val="bg2"/>
            </a:solidFill>
          </a:ln>
        </p:spPr>
        <p:txBody>
          <a:bodyPr wrap="none" rtlCol="0">
            <a:spAutoFit/>
          </a:bodyPr>
          <a:lstStyle/>
          <a:p>
            <a:r>
              <a:rPr lang="en-US" altLang="zh-TW" dirty="0" smtClean="0"/>
              <a:t>8</a:t>
            </a:r>
            <a:endParaRPr lang="zh-TW" altLang="en-US" dirty="0"/>
          </a:p>
        </p:txBody>
      </p:sp>
      <p:sp>
        <p:nvSpPr>
          <p:cNvPr id="18" name="手繪多邊形 17"/>
          <p:cNvSpPr/>
          <p:nvPr/>
        </p:nvSpPr>
        <p:spPr>
          <a:xfrm>
            <a:off x="3939611" y="3699206"/>
            <a:ext cx="3674692" cy="495942"/>
          </a:xfrm>
          <a:custGeom>
            <a:avLst/>
            <a:gdLst>
              <a:gd name="connsiteX0" fmla="*/ 0 w 3674692"/>
              <a:gd name="connsiteY0" fmla="*/ 487117 h 495942"/>
              <a:gd name="connsiteX1" fmla="*/ 803305 w 3674692"/>
              <a:gd name="connsiteY1" fmla="*/ 111102 h 495942"/>
              <a:gd name="connsiteX2" fmla="*/ 1495514 w 3674692"/>
              <a:gd name="connsiteY2" fmla="*/ 487117 h 495942"/>
              <a:gd name="connsiteX3" fmla="*/ 2136449 w 3674692"/>
              <a:gd name="connsiteY3" fmla="*/ 76918 h 495942"/>
              <a:gd name="connsiteX4" fmla="*/ 2333002 w 3674692"/>
              <a:gd name="connsiteY4" fmla="*/ 495662 h 495942"/>
              <a:gd name="connsiteX5" fmla="*/ 3332860 w 3674692"/>
              <a:gd name="connsiteY5" fmla="*/ 6 h 495942"/>
              <a:gd name="connsiteX6" fmla="*/ 3674692 w 3674692"/>
              <a:gd name="connsiteY6" fmla="*/ 487117 h 49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4692" h="495942">
                <a:moveTo>
                  <a:pt x="0" y="487117"/>
                </a:moveTo>
                <a:cubicBezTo>
                  <a:pt x="277026" y="299109"/>
                  <a:pt x="554053" y="111102"/>
                  <a:pt x="803305" y="111102"/>
                </a:cubicBezTo>
                <a:cubicBezTo>
                  <a:pt x="1052557" y="111102"/>
                  <a:pt x="1273323" y="492814"/>
                  <a:pt x="1495514" y="487117"/>
                </a:cubicBezTo>
                <a:cubicBezTo>
                  <a:pt x="1717705" y="481420"/>
                  <a:pt x="1996868" y="75494"/>
                  <a:pt x="2136449" y="76918"/>
                </a:cubicBezTo>
                <a:cubicBezTo>
                  <a:pt x="2276030" y="78342"/>
                  <a:pt x="2133600" y="508481"/>
                  <a:pt x="2333002" y="495662"/>
                </a:cubicBezTo>
                <a:cubicBezTo>
                  <a:pt x="2532404" y="482843"/>
                  <a:pt x="3109245" y="1430"/>
                  <a:pt x="3332860" y="6"/>
                </a:cubicBezTo>
                <a:cubicBezTo>
                  <a:pt x="3556475" y="-1418"/>
                  <a:pt x="3615583" y="242849"/>
                  <a:pt x="3674692" y="487117"/>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9" name="手繪多邊形 18"/>
          <p:cNvSpPr/>
          <p:nvPr/>
        </p:nvSpPr>
        <p:spPr>
          <a:xfrm>
            <a:off x="3777241" y="5536558"/>
            <a:ext cx="401652" cy="333295"/>
          </a:xfrm>
          <a:custGeom>
            <a:avLst/>
            <a:gdLst>
              <a:gd name="connsiteX0" fmla="*/ 0 w 401652"/>
              <a:gd name="connsiteY0" fmla="*/ 8546 h 333295"/>
              <a:gd name="connsiteX1" fmla="*/ 256374 w 401652"/>
              <a:gd name="connsiteY1" fmla="*/ 333286 h 333295"/>
              <a:gd name="connsiteX2" fmla="*/ 401652 w 401652"/>
              <a:gd name="connsiteY2" fmla="*/ 0 h 333295"/>
            </a:gdLst>
            <a:ahLst/>
            <a:cxnLst>
              <a:cxn ang="0">
                <a:pos x="connsiteX0" y="connsiteY0"/>
              </a:cxn>
              <a:cxn ang="0">
                <a:pos x="connsiteX1" y="connsiteY1"/>
              </a:cxn>
              <a:cxn ang="0">
                <a:pos x="connsiteX2" y="connsiteY2"/>
              </a:cxn>
            </a:cxnLst>
            <a:rect l="l" t="t" r="r" b="b"/>
            <a:pathLst>
              <a:path w="401652" h="333295">
                <a:moveTo>
                  <a:pt x="0" y="8546"/>
                </a:moveTo>
                <a:cubicBezTo>
                  <a:pt x="94716" y="171628"/>
                  <a:pt x="189432" y="334710"/>
                  <a:pt x="256374" y="333286"/>
                </a:cubicBezTo>
                <a:cubicBezTo>
                  <a:pt x="323316" y="331862"/>
                  <a:pt x="362484" y="165931"/>
                  <a:pt x="401652" y="0"/>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0" name="文字方塊 19"/>
          <p:cNvSpPr txBox="1"/>
          <p:nvPr/>
        </p:nvSpPr>
        <p:spPr>
          <a:xfrm>
            <a:off x="6623960" y="5639020"/>
            <a:ext cx="1332416" cy="461665"/>
          </a:xfrm>
          <a:prstGeom prst="rect">
            <a:avLst/>
          </a:prstGeom>
          <a:noFill/>
        </p:spPr>
        <p:txBody>
          <a:bodyPr wrap="none" rtlCol="0">
            <a:spAutoFit/>
          </a:bodyPr>
          <a:lstStyle/>
          <a:p>
            <a:r>
              <a:rPr lang="en-US" altLang="zh-TW" dirty="0" smtClean="0">
                <a:latin typeface="Arial Unicode MS" pitchFamily="34" charset="-120"/>
                <a:ea typeface="Arial Unicode MS" pitchFamily="34" charset="-120"/>
                <a:cs typeface="Arial Unicode MS" pitchFamily="34" charset="-120"/>
              </a:rPr>
              <a:t>4+1-1=4</a:t>
            </a:r>
            <a:endParaRPr lang="zh-TW" altLang="en-US" dirty="0">
              <a:latin typeface="Arial Unicode MS" pitchFamily="34" charset="-120"/>
              <a:ea typeface="Arial Unicode MS" pitchFamily="34" charset="-120"/>
              <a:cs typeface="Arial Unicode MS" pitchFamily="34" charset="-120"/>
            </a:endParaRPr>
          </a:p>
        </p:txBody>
      </p:sp>
      <p:sp>
        <p:nvSpPr>
          <p:cNvPr id="21" name="文字方塊 20"/>
          <p:cNvSpPr txBox="1"/>
          <p:nvPr/>
        </p:nvSpPr>
        <p:spPr>
          <a:xfrm>
            <a:off x="3873406" y="6100284"/>
            <a:ext cx="338554" cy="461665"/>
          </a:xfrm>
          <a:prstGeom prst="rect">
            <a:avLst/>
          </a:prstGeom>
          <a:solidFill>
            <a:srgbClr val="FFC000"/>
          </a:solidFill>
          <a:ln>
            <a:solidFill>
              <a:schemeClr val="bg2"/>
            </a:solidFill>
          </a:ln>
        </p:spPr>
        <p:txBody>
          <a:bodyPr wrap="none" rtlCol="0">
            <a:spAutoFit/>
          </a:bodyPr>
          <a:lstStyle/>
          <a:p>
            <a:r>
              <a:rPr lang="en-US" altLang="zh-TW" dirty="0" smtClean="0"/>
              <a:t>2</a:t>
            </a:r>
            <a:endParaRPr lang="zh-TW" altLang="en-US" dirty="0"/>
          </a:p>
        </p:txBody>
      </p:sp>
      <p:sp>
        <p:nvSpPr>
          <p:cNvPr id="23" name="文字方塊 22"/>
          <p:cNvSpPr txBox="1"/>
          <p:nvPr/>
        </p:nvSpPr>
        <p:spPr>
          <a:xfrm>
            <a:off x="3188237" y="6100283"/>
            <a:ext cx="338554" cy="461665"/>
          </a:xfrm>
          <a:prstGeom prst="rect">
            <a:avLst/>
          </a:prstGeom>
          <a:solidFill>
            <a:srgbClr val="92D050"/>
          </a:solidFill>
          <a:ln>
            <a:solidFill>
              <a:schemeClr val="bg2"/>
            </a:solidFill>
          </a:ln>
        </p:spPr>
        <p:txBody>
          <a:bodyPr wrap="none" rtlCol="0">
            <a:spAutoFit/>
          </a:bodyPr>
          <a:lstStyle/>
          <a:p>
            <a:r>
              <a:rPr lang="en-US" altLang="zh-TW" dirty="0" smtClean="0"/>
              <a:t>7</a:t>
            </a:r>
            <a:endParaRPr lang="zh-TW" altLang="en-US" dirty="0"/>
          </a:p>
        </p:txBody>
      </p:sp>
      <p:sp>
        <p:nvSpPr>
          <p:cNvPr id="24" name="文字方塊 23"/>
          <p:cNvSpPr txBox="1"/>
          <p:nvPr/>
        </p:nvSpPr>
        <p:spPr>
          <a:xfrm>
            <a:off x="2843808" y="6100284"/>
            <a:ext cx="338554" cy="461665"/>
          </a:xfrm>
          <a:prstGeom prst="rect">
            <a:avLst/>
          </a:prstGeom>
          <a:solidFill>
            <a:srgbClr val="92D050"/>
          </a:solidFill>
          <a:ln>
            <a:solidFill>
              <a:schemeClr val="bg2"/>
            </a:solidFill>
          </a:ln>
        </p:spPr>
        <p:txBody>
          <a:bodyPr wrap="none" rtlCol="0">
            <a:spAutoFit/>
          </a:bodyPr>
          <a:lstStyle/>
          <a:p>
            <a:r>
              <a:rPr lang="en-US" altLang="zh-TW" dirty="0" smtClean="0"/>
              <a:t>8</a:t>
            </a:r>
            <a:endParaRPr lang="zh-TW" altLang="en-US" dirty="0"/>
          </a:p>
        </p:txBody>
      </p:sp>
      <p:sp>
        <p:nvSpPr>
          <p:cNvPr id="25" name="文字方塊 24"/>
          <p:cNvSpPr txBox="1"/>
          <p:nvPr/>
        </p:nvSpPr>
        <p:spPr>
          <a:xfrm>
            <a:off x="3528977" y="6100282"/>
            <a:ext cx="338554" cy="461665"/>
          </a:xfrm>
          <a:prstGeom prst="rect">
            <a:avLst/>
          </a:prstGeom>
          <a:solidFill>
            <a:srgbClr val="92D050"/>
          </a:solidFill>
          <a:ln>
            <a:solidFill>
              <a:schemeClr val="bg2"/>
            </a:solidFill>
          </a:ln>
        </p:spPr>
        <p:txBody>
          <a:bodyPr wrap="none" rtlCol="0">
            <a:spAutoFit/>
          </a:bodyPr>
          <a:lstStyle/>
          <a:p>
            <a:r>
              <a:rPr lang="en-US" altLang="zh-TW" dirty="0" smtClean="0"/>
              <a:t>3</a:t>
            </a:r>
            <a:endParaRPr lang="zh-TW" altLang="en-US" dirty="0"/>
          </a:p>
        </p:txBody>
      </p:sp>
      <p:sp>
        <p:nvSpPr>
          <p:cNvPr id="26" name="矩形 25"/>
          <p:cNvSpPr/>
          <p:nvPr/>
        </p:nvSpPr>
        <p:spPr bwMode="auto">
          <a:xfrm>
            <a:off x="3635896" y="4077072"/>
            <a:ext cx="4320480" cy="79208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570265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31468" y="188640"/>
            <a:ext cx="7315200" cy="838200"/>
          </a:xfrm>
        </p:spPr>
        <p:txBody>
          <a:bodyPr/>
          <a:lstStyle/>
          <a:p>
            <a:r>
              <a:rPr lang="en-US" altLang="zh-TW" dirty="0" err="1" smtClean="0"/>
              <a:t>Uva</a:t>
            </a:r>
            <a:r>
              <a:rPr lang="en-US" altLang="zh-TW" dirty="0" smtClean="0"/>
              <a:t> 11456 </a:t>
            </a:r>
            <a:r>
              <a:rPr lang="en-US" altLang="zh-TW" dirty="0" err="1" smtClean="0"/>
              <a:t>Trainsorting</a:t>
            </a:r>
            <a:endParaRPr lang="zh-TW" altLang="en-US" dirty="0"/>
          </a:p>
        </p:txBody>
      </p:sp>
      <p:sp>
        <p:nvSpPr>
          <p:cNvPr id="4" name="投影片編號版面配置區 3"/>
          <p:cNvSpPr>
            <a:spLocks noGrp="1"/>
          </p:cNvSpPr>
          <p:nvPr>
            <p:ph type="sldNum" sz="quarter" idx="12"/>
          </p:nvPr>
        </p:nvSpPr>
        <p:spPr/>
        <p:txBody>
          <a:bodyPr/>
          <a:lstStyle/>
          <a:p>
            <a:fld id="{B4E06185-75BB-48F3-A4AC-CA41678BCBCC}" type="slidenum">
              <a:rPr lang="en-US" altLang="zh-TW" smtClean="0"/>
              <a:pPr/>
              <a:t>24</a:t>
            </a:fld>
            <a:endParaRPr lang="en-US" altLang="zh-TW"/>
          </a:p>
        </p:txBody>
      </p:sp>
      <p:graphicFrame>
        <p:nvGraphicFramePr>
          <p:cNvPr id="6" name="表格 5"/>
          <p:cNvGraphicFramePr>
            <a:graphicFrameLocks noGrp="1"/>
          </p:cNvGraphicFramePr>
          <p:nvPr>
            <p:extLst>
              <p:ext uri="{D42A27DB-BD31-4B8C-83A1-F6EECF244321}">
                <p14:modId xmlns:p14="http://schemas.microsoft.com/office/powerpoint/2010/main" val="1189318031"/>
              </p:ext>
            </p:extLst>
          </p:nvPr>
        </p:nvGraphicFramePr>
        <p:xfrm>
          <a:off x="1475656" y="2150449"/>
          <a:ext cx="6480000" cy="1483360"/>
        </p:xfrm>
        <a:graphic>
          <a:graphicData uri="http://schemas.openxmlformats.org/drawingml/2006/table">
            <a:tbl>
              <a:tblPr firstRow="1" bandRow="1">
                <a:tableStyleId>{5C22544A-7EE6-4342-B048-85BDC9FD1C3A}</a:tableStyleId>
              </a:tblPr>
              <a:tblGrid>
                <a:gridCol w="720000"/>
                <a:gridCol w="720000"/>
                <a:gridCol w="720000"/>
                <a:gridCol w="720000"/>
                <a:gridCol w="720000"/>
                <a:gridCol w="720000"/>
                <a:gridCol w="720000"/>
                <a:gridCol w="720000"/>
                <a:gridCol w="720000"/>
              </a:tblGrid>
              <a:tr h="370840">
                <a:tc>
                  <a:txBody>
                    <a:bodyPr/>
                    <a:lstStyle/>
                    <a:p>
                      <a:pPr algn="ctr"/>
                      <a:r>
                        <a:rPr lang="en-US" altLang="zh-TW" sz="1600" dirty="0" smtClean="0">
                          <a:solidFill>
                            <a:schemeClr val="bg2"/>
                          </a:solidFill>
                        </a:rPr>
                        <a:t>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A[i]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altLang="zh-TW" sz="1600" dirty="0" smtClean="0">
                          <a:solidFill>
                            <a:schemeClr val="bg2"/>
                          </a:solidFill>
                        </a:rPr>
                        <a:t>LIS[i]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LDS[i]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矩形 6"/>
          <p:cNvSpPr/>
          <p:nvPr/>
        </p:nvSpPr>
        <p:spPr bwMode="auto">
          <a:xfrm>
            <a:off x="4355976" y="2150449"/>
            <a:ext cx="3600400" cy="720080"/>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5" name="直線單箭頭接點 14"/>
          <p:cNvCxnSpPr/>
          <p:nvPr/>
        </p:nvCxnSpPr>
        <p:spPr bwMode="auto">
          <a:xfrm flipH="1">
            <a:off x="4355976" y="1905617"/>
            <a:ext cx="3600400"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字方塊 15"/>
          <p:cNvSpPr txBox="1"/>
          <p:nvPr/>
        </p:nvSpPr>
        <p:spPr>
          <a:xfrm>
            <a:off x="3897386" y="1074620"/>
            <a:ext cx="4511171" cy="830997"/>
          </a:xfrm>
          <a:prstGeom prst="rect">
            <a:avLst/>
          </a:prstGeom>
          <a:noFill/>
        </p:spPr>
        <p:txBody>
          <a:bodyPr wrap="none" rtlCol="0">
            <a:spAutoFit/>
          </a:bodyPr>
          <a:lstStyle/>
          <a:p>
            <a:r>
              <a:rPr lang="en-US" altLang="zh-TW" b="1" dirty="0" smtClean="0">
                <a:latin typeface="+mj-lt"/>
                <a:ea typeface="標楷體" pitchFamily="65" charset="-120"/>
              </a:rPr>
              <a:t> LIS[i]: </a:t>
            </a:r>
            <a:r>
              <a:rPr lang="zh-TW" altLang="en-US" b="1" dirty="0" smtClean="0">
                <a:latin typeface="+mj-lt"/>
                <a:ea typeface="標楷體" pitchFamily="65" charset="-120"/>
              </a:rPr>
              <a:t>找比</a:t>
            </a:r>
            <a:r>
              <a:rPr lang="en-US" altLang="zh-TW" b="1" dirty="0" smtClean="0">
                <a:latin typeface="+mj-lt"/>
                <a:ea typeface="標楷體" pitchFamily="65" charset="-120"/>
              </a:rPr>
              <a:t>A[i]</a:t>
            </a:r>
            <a:r>
              <a:rPr lang="zh-TW" altLang="en-US" b="1" dirty="0" smtClean="0">
                <a:solidFill>
                  <a:srgbClr val="FF0000"/>
                </a:solidFill>
                <a:latin typeface="+mj-lt"/>
                <a:ea typeface="標楷體" pitchFamily="65" charset="-120"/>
              </a:rPr>
              <a:t>大</a:t>
            </a:r>
            <a:r>
              <a:rPr lang="zh-TW" altLang="en-US" b="1" dirty="0" smtClean="0">
                <a:latin typeface="+mj-lt"/>
                <a:ea typeface="標楷體" pitchFamily="65" charset="-120"/>
              </a:rPr>
              <a:t>的數字最</a:t>
            </a:r>
            <a:r>
              <a:rPr lang="zh-TW" altLang="en-US" b="1" dirty="0" smtClean="0">
                <a:solidFill>
                  <a:srgbClr val="FF0000"/>
                </a:solidFill>
                <a:latin typeface="+mj-lt"/>
                <a:ea typeface="標楷體" pitchFamily="65" charset="-120"/>
              </a:rPr>
              <a:t>大</a:t>
            </a:r>
            <a:r>
              <a:rPr lang="zh-TW" altLang="en-US" b="1" dirty="0" smtClean="0">
                <a:latin typeface="+mj-lt"/>
                <a:ea typeface="標楷體" pitchFamily="65" charset="-120"/>
              </a:rPr>
              <a:t>的</a:t>
            </a:r>
            <a:endParaRPr lang="en-US" altLang="zh-TW" b="1" dirty="0" smtClean="0">
              <a:latin typeface="+mj-lt"/>
              <a:ea typeface="標楷體" pitchFamily="65" charset="-120"/>
            </a:endParaRPr>
          </a:p>
          <a:p>
            <a:r>
              <a:rPr lang="en-US" altLang="zh-TW" b="1" dirty="0" smtClean="0">
                <a:latin typeface="+mj-lt"/>
                <a:ea typeface="標楷體" pitchFamily="65" charset="-120"/>
              </a:rPr>
              <a:t>LDS[i]: </a:t>
            </a:r>
            <a:r>
              <a:rPr lang="zh-TW" altLang="en-US" b="1" dirty="0" smtClean="0">
                <a:ea typeface="標楷體" pitchFamily="65" charset="-120"/>
              </a:rPr>
              <a:t>找</a:t>
            </a:r>
            <a:r>
              <a:rPr lang="zh-TW" altLang="en-US" b="1" dirty="0">
                <a:ea typeface="標楷體" pitchFamily="65" charset="-120"/>
              </a:rPr>
              <a:t>比</a:t>
            </a:r>
            <a:r>
              <a:rPr lang="en-US" altLang="zh-TW" b="1" dirty="0">
                <a:ea typeface="標楷體" pitchFamily="65" charset="-120"/>
              </a:rPr>
              <a:t>A[i</a:t>
            </a:r>
            <a:r>
              <a:rPr lang="en-US" altLang="zh-TW" b="1" dirty="0" smtClean="0">
                <a:ea typeface="標楷體" pitchFamily="65" charset="-120"/>
              </a:rPr>
              <a:t>]</a:t>
            </a:r>
            <a:r>
              <a:rPr lang="zh-TW" altLang="en-US" b="1" dirty="0">
                <a:solidFill>
                  <a:srgbClr val="FF0000"/>
                </a:solidFill>
                <a:ea typeface="標楷體" pitchFamily="65" charset="-120"/>
              </a:rPr>
              <a:t>小</a:t>
            </a:r>
            <a:r>
              <a:rPr lang="zh-TW" altLang="en-US" b="1" dirty="0" smtClean="0">
                <a:ea typeface="標楷體" pitchFamily="65" charset="-120"/>
              </a:rPr>
              <a:t>的</a:t>
            </a:r>
            <a:r>
              <a:rPr lang="zh-TW" altLang="en-US" b="1" dirty="0">
                <a:ea typeface="標楷體" pitchFamily="65" charset="-120"/>
              </a:rPr>
              <a:t>數字最</a:t>
            </a:r>
            <a:r>
              <a:rPr lang="zh-TW" altLang="en-US" b="1" dirty="0">
                <a:solidFill>
                  <a:srgbClr val="FF0000"/>
                </a:solidFill>
                <a:ea typeface="標楷體" pitchFamily="65" charset="-120"/>
              </a:rPr>
              <a:t>大</a:t>
            </a:r>
            <a:r>
              <a:rPr lang="zh-TW" altLang="en-US" b="1" dirty="0" smtClean="0">
                <a:ea typeface="標楷體" pitchFamily="65" charset="-120"/>
              </a:rPr>
              <a:t>的</a:t>
            </a:r>
            <a:endParaRPr lang="en-US" altLang="zh-TW" b="1" dirty="0">
              <a:ea typeface="標楷體" pitchFamily="65" charset="-120"/>
            </a:endParaRPr>
          </a:p>
        </p:txBody>
      </p:sp>
      <p:sp>
        <p:nvSpPr>
          <p:cNvPr id="17" name="手繪多邊形 16"/>
          <p:cNvSpPr/>
          <p:nvPr/>
        </p:nvSpPr>
        <p:spPr>
          <a:xfrm>
            <a:off x="6152972" y="1833609"/>
            <a:ext cx="1427148" cy="369653"/>
          </a:xfrm>
          <a:custGeom>
            <a:avLst/>
            <a:gdLst>
              <a:gd name="connsiteX0" fmla="*/ 0 w 1427148"/>
              <a:gd name="connsiteY0" fmla="*/ 589659 h 589659"/>
              <a:gd name="connsiteX1" fmla="*/ 581114 w 1427148"/>
              <a:gd name="connsiteY1" fmla="*/ 0 h 589659"/>
              <a:gd name="connsiteX2" fmla="*/ 1427148 w 1427148"/>
              <a:gd name="connsiteY2" fmla="*/ 589659 h 589659"/>
            </a:gdLst>
            <a:ahLst/>
            <a:cxnLst>
              <a:cxn ang="0">
                <a:pos x="connsiteX0" y="connsiteY0"/>
              </a:cxn>
              <a:cxn ang="0">
                <a:pos x="connsiteX1" y="connsiteY1"/>
              </a:cxn>
              <a:cxn ang="0">
                <a:pos x="connsiteX2" y="connsiteY2"/>
              </a:cxn>
            </a:cxnLst>
            <a:rect l="l" t="t" r="r" b="b"/>
            <a:pathLst>
              <a:path w="1427148" h="589659">
                <a:moveTo>
                  <a:pt x="0" y="589659"/>
                </a:moveTo>
                <a:cubicBezTo>
                  <a:pt x="171628" y="294829"/>
                  <a:pt x="343256" y="0"/>
                  <a:pt x="581114" y="0"/>
                </a:cubicBezTo>
                <a:cubicBezTo>
                  <a:pt x="818972" y="0"/>
                  <a:pt x="1123060" y="294829"/>
                  <a:pt x="1427148" y="589659"/>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手繪多邊形 21"/>
          <p:cNvSpPr/>
          <p:nvPr/>
        </p:nvSpPr>
        <p:spPr>
          <a:xfrm>
            <a:off x="6161518" y="3579135"/>
            <a:ext cx="752030" cy="209375"/>
          </a:xfrm>
          <a:custGeom>
            <a:avLst/>
            <a:gdLst>
              <a:gd name="connsiteX0" fmla="*/ 0 w 752030"/>
              <a:gd name="connsiteY0" fmla="*/ 8546 h 418751"/>
              <a:gd name="connsiteX1" fmla="*/ 333286 w 752030"/>
              <a:gd name="connsiteY1" fmla="*/ 418744 h 418751"/>
              <a:gd name="connsiteX2" fmla="*/ 752030 w 752030"/>
              <a:gd name="connsiteY2" fmla="*/ 0 h 418751"/>
            </a:gdLst>
            <a:ahLst/>
            <a:cxnLst>
              <a:cxn ang="0">
                <a:pos x="connsiteX0" y="connsiteY0"/>
              </a:cxn>
              <a:cxn ang="0">
                <a:pos x="connsiteX1" y="connsiteY1"/>
              </a:cxn>
              <a:cxn ang="0">
                <a:pos x="connsiteX2" y="connsiteY2"/>
              </a:cxn>
            </a:cxnLst>
            <a:rect l="l" t="t" r="r" b="b"/>
            <a:pathLst>
              <a:path w="752030" h="418751">
                <a:moveTo>
                  <a:pt x="0" y="8546"/>
                </a:moveTo>
                <a:cubicBezTo>
                  <a:pt x="103974" y="214357"/>
                  <a:pt x="207948" y="420168"/>
                  <a:pt x="333286" y="418744"/>
                </a:cubicBezTo>
                <a:cubicBezTo>
                  <a:pt x="458624" y="417320"/>
                  <a:pt x="605327" y="208660"/>
                  <a:pt x="752030" y="0"/>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27" name="表格 26"/>
          <p:cNvGraphicFramePr>
            <a:graphicFrameLocks noGrp="1"/>
          </p:cNvGraphicFramePr>
          <p:nvPr>
            <p:extLst>
              <p:ext uri="{D42A27DB-BD31-4B8C-83A1-F6EECF244321}">
                <p14:modId xmlns:p14="http://schemas.microsoft.com/office/powerpoint/2010/main" val="2920778088"/>
              </p:ext>
            </p:extLst>
          </p:nvPr>
        </p:nvGraphicFramePr>
        <p:xfrm>
          <a:off x="1475656" y="4516028"/>
          <a:ext cx="6480000" cy="1483360"/>
        </p:xfrm>
        <a:graphic>
          <a:graphicData uri="http://schemas.openxmlformats.org/drawingml/2006/table">
            <a:tbl>
              <a:tblPr firstRow="1" bandRow="1">
                <a:tableStyleId>{5C22544A-7EE6-4342-B048-85BDC9FD1C3A}</a:tableStyleId>
              </a:tblPr>
              <a:tblGrid>
                <a:gridCol w="720000"/>
                <a:gridCol w="720000"/>
                <a:gridCol w="720000"/>
                <a:gridCol w="720000"/>
                <a:gridCol w="720000"/>
                <a:gridCol w="720000"/>
                <a:gridCol w="720000"/>
                <a:gridCol w="720000"/>
                <a:gridCol w="720000"/>
              </a:tblGrid>
              <a:tr h="370840">
                <a:tc>
                  <a:txBody>
                    <a:bodyPr/>
                    <a:lstStyle/>
                    <a:p>
                      <a:pPr algn="ctr"/>
                      <a:r>
                        <a:rPr lang="en-US" altLang="zh-TW" sz="1600" dirty="0" smtClean="0">
                          <a:solidFill>
                            <a:schemeClr val="bg2"/>
                          </a:solidFill>
                        </a:rPr>
                        <a:t>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A[i]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altLang="zh-TW" sz="1600" dirty="0" smtClean="0">
                          <a:solidFill>
                            <a:schemeClr val="bg2"/>
                          </a:solidFill>
                        </a:rPr>
                        <a:t>LIS[i]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LDS[i]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8" name="矩形 27"/>
          <p:cNvSpPr/>
          <p:nvPr/>
        </p:nvSpPr>
        <p:spPr bwMode="auto">
          <a:xfrm>
            <a:off x="4355976" y="4516028"/>
            <a:ext cx="3600400" cy="720080"/>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9" name="直線單箭頭接點 28"/>
          <p:cNvCxnSpPr/>
          <p:nvPr/>
        </p:nvCxnSpPr>
        <p:spPr bwMode="auto">
          <a:xfrm flipH="1">
            <a:off x="4355976" y="4271196"/>
            <a:ext cx="3600400"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手繪多邊形 29"/>
          <p:cNvSpPr/>
          <p:nvPr/>
        </p:nvSpPr>
        <p:spPr>
          <a:xfrm>
            <a:off x="5364088" y="4199188"/>
            <a:ext cx="797430" cy="369653"/>
          </a:xfrm>
          <a:custGeom>
            <a:avLst/>
            <a:gdLst>
              <a:gd name="connsiteX0" fmla="*/ 0 w 1427148"/>
              <a:gd name="connsiteY0" fmla="*/ 589659 h 589659"/>
              <a:gd name="connsiteX1" fmla="*/ 581114 w 1427148"/>
              <a:gd name="connsiteY1" fmla="*/ 0 h 589659"/>
              <a:gd name="connsiteX2" fmla="*/ 1427148 w 1427148"/>
              <a:gd name="connsiteY2" fmla="*/ 589659 h 589659"/>
            </a:gdLst>
            <a:ahLst/>
            <a:cxnLst>
              <a:cxn ang="0">
                <a:pos x="connsiteX0" y="connsiteY0"/>
              </a:cxn>
              <a:cxn ang="0">
                <a:pos x="connsiteX1" y="connsiteY1"/>
              </a:cxn>
              <a:cxn ang="0">
                <a:pos x="connsiteX2" y="connsiteY2"/>
              </a:cxn>
            </a:cxnLst>
            <a:rect l="l" t="t" r="r" b="b"/>
            <a:pathLst>
              <a:path w="1427148" h="589659">
                <a:moveTo>
                  <a:pt x="0" y="589659"/>
                </a:moveTo>
                <a:cubicBezTo>
                  <a:pt x="171628" y="294829"/>
                  <a:pt x="343256" y="0"/>
                  <a:pt x="581114" y="0"/>
                </a:cubicBezTo>
                <a:cubicBezTo>
                  <a:pt x="818972" y="0"/>
                  <a:pt x="1123060" y="294829"/>
                  <a:pt x="1427148" y="589659"/>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1" name="手繪多邊形 30"/>
          <p:cNvSpPr/>
          <p:nvPr/>
        </p:nvSpPr>
        <p:spPr>
          <a:xfrm>
            <a:off x="5220072" y="5955929"/>
            <a:ext cx="360040" cy="209375"/>
          </a:xfrm>
          <a:custGeom>
            <a:avLst/>
            <a:gdLst>
              <a:gd name="connsiteX0" fmla="*/ 0 w 752030"/>
              <a:gd name="connsiteY0" fmla="*/ 8546 h 418751"/>
              <a:gd name="connsiteX1" fmla="*/ 333286 w 752030"/>
              <a:gd name="connsiteY1" fmla="*/ 418744 h 418751"/>
              <a:gd name="connsiteX2" fmla="*/ 752030 w 752030"/>
              <a:gd name="connsiteY2" fmla="*/ 0 h 418751"/>
            </a:gdLst>
            <a:ahLst/>
            <a:cxnLst>
              <a:cxn ang="0">
                <a:pos x="connsiteX0" y="connsiteY0"/>
              </a:cxn>
              <a:cxn ang="0">
                <a:pos x="connsiteX1" y="connsiteY1"/>
              </a:cxn>
              <a:cxn ang="0">
                <a:pos x="connsiteX2" y="connsiteY2"/>
              </a:cxn>
            </a:cxnLst>
            <a:rect l="l" t="t" r="r" b="b"/>
            <a:pathLst>
              <a:path w="752030" h="418751">
                <a:moveTo>
                  <a:pt x="0" y="8546"/>
                </a:moveTo>
                <a:cubicBezTo>
                  <a:pt x="103974" y="214357"/>
                  <a:pt x="207948" y="420168"/>
                  <a:pt x="333286" y="418744"/>
                </a:cubicBezTo>
                <a:cubicBezTo>
                  <a:pt x="458624" y="417320"/>
                  <a:pt x="605327" y="208660"/>
                  <a:pt x="752030" y="0"/>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916103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31468" y="188640"/>
            <a:ext cx="7315200" cy="838200"/>
          </a:xfrm>
        </p:spPr>
        <p:txBody>
          <a:bodyPr/>
          <a:lstStyle/>
          <a:p>
            <a:r>
              <a:rPr lang="en-US" altLang="zh-TW" dirty="0" err="1" smtClean="0"/>
              <a:t>Uva</a:t>
            </a:r>
            <a:r>
              <a:rPr lang="en-US" altLang="zh-TW" dirty="0" smtClean="0"/>
              <a:t> 11456 </a:t>
            </a:r>
            <a:r>
              <a:rPr lang="en-US" altLang="zh-TW" dirty="0" err="1" smtClean="0"/>
              <a:t>Trainsorting</a:t>
            </a:r>
            <a:endParaRPr lang="zh-TW" altLang="en-US" dirty="0"/>
          </a:p>
        </p:txBody>
      </p:sp>
      <p:sp>
        <p:nvSpPr>
          <p:cNvPr id="4" name="投影片編號版面配置區 3"/>
          <p:cNvSpPr>
            <a:spLocks noGrp="1"/>
          </p:cNvSpPr>
          <p:nvPr>
            <p:ph type="sldNum" sz="quarter" idx="12"/>
          </p:nvPr>
        </p:nvSpPr>
        <p:spPr/>
        <p:txBody>
          <a:bodyPr/>
          <a:lstStyle/>
          <a:p>
            <a:fld id="{B4E06185-75BB-48F3-A4AC-CA41678BCBCC}" type="slidenum">
              <a:rPr lang="en-US" altLang="zh-TW" smtClean="0"/>
              <a:pPr/>
              <a:t>25</a:t>
            </a:fld>
            <a:endParaRPr lang="en-US" altLang="zh-TW"/>
          </a:p>
        </p:txBody>
      </p:sp>
      <p:graphicFrame>
        <p:nvGraphicFramePr>
          <p:cNvPr id="6" name="表格 5"/>
          <p:cNvGraphicFramePr>
            <a:graphicFrameLocks noGrp="1"/>
          </p:cNvGraphicFramePr>
          <p:nvPr>
            <p:extLst>
              <p:ext uri="{D42A27DB-BD31-4B8C-83A1-F6EECF244321}">
                <p14:modId xmlns:p14="http://schemas.microsoft.com/office/powerpoint/2010/main" val="4123523614"/>
              </p:ext>
            </p:extLst>
          </p:nvPr>
        </p:nvGraphicFramePr>
        <p:xfrm>
          <a:off x="1475656" y="2112520"/>
          <a:ext cx="6480000" cy="1483360"/>
        </p:xfrm>
        <a:graphic>
          <a:graphicData uri="http://schemas.openxmlformats.org/drawingml/2006/table">
            <a:tbl>
              <a:tblPr firstRow="1" bandRow="1">
                <a:tableStyleId>{5C22544A-7EE6-4342-B048-85BDC9FD1C3A}</a:tableStyleId>
              </a:tblPr>
              <a:tblGrid>
                <a:gridCol w="720000"/>
                <a:gridCol w="720000"/>
                <a:gridCol w="720000"/>
                <a:gridCol w="720000"/>
                <a:gridCol w="720000"/>
                <a:gridCol w="720000"/>
                <a:gridCol w="720000"/>
                <a:gridCol w="720000"/>
                <a:gridCol w="720000"/>
              </a:tblGrid>
              <a:tr h="370840">
                <a:tc>
                  <a:txBody>
                    <a:bodyPr/>
                    <a:lstStyle/>
                    <a:p>
                      <a:pPr algn="ctr"/>
                      <a:r>
                        <a:rPr lang="en-US" altLang="zh-TW" sz="1600" dirty="0" smtClean="0">
                          <a:solidFill>
                            <a:schemeClr val="bg2"/>
                          </a:solidFill>
                        </a:rPr>
                        <a:t>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A[i]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altLang="zh-TW" sz="1600" dirty="0" smtClean="0">
                          <a:solidFill>
                            <a:schemeClr val="bg2"/>
                          </a:solidFill>
                        </a:rPr>
                        <a:t>LIS[i]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LDS[i]</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矩形 6"/>
          <p:cNvSpPr/>
          <p:nvPr/>
        </p:nvSpPr>
        <p:spPr bwMode="auto">
          <a:xfrm>
            <a:off x="4355976" y="2112520"/>
            <a:ext cx="3600400" cy="720080"/>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5" name="直線單箭頭接點 14"/>
          <p:cNvCxnSpPr/>
          <p:nvPr/>
        </p:nvCxnSpPr>
        <p:spPr bwMode="auto">
          <a:xfrm flipH="1">
            <a:off x="4355976" y="1867688"/>
            <a:ext cx="3600400"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字方塊 15"/>
          <p:cNvSpPr txBox="1"/>
          <p:nvPr/>
        </p:nvSpPr>
        <p:spPr>
          <a:xfrm>
            <a:off x="3897386" y="1036691"/>
            <a:ext cx="4511171" cy="830997"/>
          </a:xfrm>
          <a:prstGeom prst="rect">
            <a:avLst/>
          </a:prstGeom>
          <a:noFill/>
        </p:spPr>
        <p:txBody>
          <a:bodyPr wrap="none" rtlCol="0">
            <a:spAutoFit/>
          </a:bodyPr>
          <a:lstStyle/>
          <a:p>
            <a:r>
              <a:rPr lang="en-US" altLang="zh-TW" b="1" dirty="0" smtClean="0">
                <a:latin typeface="+mj-lt"/>
                <a:ea typeface="標楷體" pitchFamily="65" charset="-120"/>
              </a:rPr>
              <a:t> LIS[i]: </a:t>
            </a:r>
            <a:r>
              <a:rPr lang="zh-TW" altLang="en-US" b="1" dirty="0" smtClean="0">
                <a:latin typeface="+mj-lt"/>
                <a:ea typeface="標楷體" pitchFamily="65" charset="-120"/>
              </a:rPr>
              <a:t>找比</a:t>
            </a:r>
            <a:r>
              <a:rPr lang="en-US" altLang="zh-TW" b="1" dirty="0" smtClean="0">
                <a:latin typeface="+mj-lt"/>
                <a:ea typeface="標楷體" pitchFamily="65" charset="-120"/>
              </a:rPr>
              <a:t>A[i]</a:t>
            </a:r>
            <a:r>
              <a:rPr lang="zh-TW" altLang="en-US" b="1" dirty="0" smtClean="0">
                <a:solidFill>
                  <a:srgbClr val="FF0000"/>
                </a:solidFill>
                <a:latin typeface="+mj-lt"/>
                <a:ea typeface="標楷體" pitchFamily="65" charset="-120"/>
              </a:rPr>
              <a:t>大</a:t>
            </a:r>
            <a:r>
              <a:rPr lang="zh-TW" altLang="en-US" b="1" dirty="0" smtClean="0">
                <a:latin typeface="+mj-lt"/>
                <a:ea typeface="標楷體" pitchFamily="65" charset="-120"/>
              </a:rPr>
              <a:t>的數字最</a:t>
            </a:r>
            <a:r>
              <a:rPr lang="zh-TW" altLang="en-US" b="1" dirty="0" smtClean="0">
                <a:solidFill>
                  <a:srgbClr val="FF0000"/>
                </a:solidFill>
                <a:latin typeface="+mj-lt"/>
                <a:ea typeface="標楷體" pitchFamily="65" charset="-120"/>
              </a:rPr>
              <a:t>大</a:t>
            </a:r>
            <a:r>
              <a:rPr lang="zh-TW" altLang="en-US" b="1" dirty="0" smtClean="0">
                <a:latin typeface="+mj-lt"/>
                <a:ea typeface="標楷體" pitchFamily="65" charset="-120"/>
              </a:rPr>
              <a:t>的</a:t>
            </a:r>
            <a:endParaRPr lang="en-US" altLang="zh-TW" b="1" dirty="0" smtClean="0">
              <a:latin typeface="+mj-lt"/>
              <a:ea typeface="標楷體" pitchFamily="65" charset="-120"/>
            </a:endParaRPr>
          </a:p>
          <a:p>
            <a:r>
              <a:rPr lang="en-US" altLang="zh-TW" b="1" dirty="0" smtClean="0">
                <a:latin typeface="+mj-lt"/>
                <a:ea typeface="標楷體" pitchFamily="65" charset="-120"/>
              </a:rPr>
              <a:t>LDS[i]: </a:t>
            </a:r>
            <a:r>
              <a:rPr lang="zh-TW" altLang="en-US" b="1" dirty="0" smtClean="0">
                <a:ea typeface="標楷體" pitchFamily="65" charset="-120"/>
              </a:rPr>
              <a:t>找</a:t>
            </a:r>
            <a:r>
              <a:rPr lang="zh-TW" altLang="en-US" b="1" dirty="0">
                <a:ea typeface="標楷體" pitchFamily="65" charset="-120"/>
              </a:rPr>
              <a:t>比</a:t>
            </a:r>
            <a:r>
              <a:rPr lang="en-US" altLang="zh-TW" b="1" dirty="0">
                <a:ea typeface="標楷體" pitchFamily="65" charset="-120"/>
              </a:rPr>
              <a:t>A[i</a:t>
            </a:r>
            <a:r>
              <a:rPr lang="en-US" altLang="zh-TW" b="1" dirty="0" smtClean="0">
                <a:ea typeface="標楷體" pitchFamily="65" charset="-120"/>
              </a:rPr>
              <a:t>]</a:t>
            </a:r>
            <a:r>
              <a:rPr lang="zh-TW" altLang="en-US" b="1" dirty="0">
                <a:solidFill>
                  <a:srgbClr val="FF0000"/>
                </a:solidFill>
                <a:ea typeface="標楷體" pitchFamily="65" charset="-120"/>
              </a:rPr>
              <a:t>小</a:t>
            </a:r>
            <a:r>
              <a:rPr lang="zh-TW" altLang="en-US" b="1" dirty="0" smtClean="0">
                <a:ea typeface="標楷體" pitchFamily="65" charset="-120"/>
              </a:rPr>
              <a:t>的</a:t>
            </a:r>
            <a:r>
              <a:rPr lang="zh-TW" altLang="en-US" b="1" dirty="0">
                <a:ea typeface="標楷體" pitchFamily="65" charset="-120"/>
              </a:rPr>
              <a:t>數字最</a:t>
            </a:r>
            <a:r>
              <a:rPr lang="zh-TW" altLang="en-US" b="1" dirty="0">
                <a:solidFill>
                  <a:srgbClr val="FF0000"/>
                </a:solidFill>
                <a:ea typeface="標楷體" pitchFamily="65" charset="-120"/>
              </a:rPr>
              <a:t>大</a:t>
            </a:r>
            <a:r>
              <a:rPr lang="zh-TW" altLang="en-US" b="1" dirty="0" smtClean="0">
                <a:ea typeface="標楷體" pitchFamily="65" charset="-120"/>
              </a:rPr>
              <a:t>的</a:t>
            </a:r>
            <a:endParaRPr lang="en-US" altLang="zh-TW" b="1" dirty="0">
              <a:ea typeface="標楷體" pitchFamily="65" charset="-120"/>
            </a:endParaRPr>
          </a:p>
        </p:txBody>
      </p:sp>
      <p:sp>
        <p:nvSpPr>
          <p:cNvPr id="17" name="手繪多邊形 16"/>
          <p:cNvSpPr/>
          <p:nvPr/>
        </p:nvSpPr>
        <p:spPr>
          <a:xfrm>
            <a:off x="4716016" y="1795680"/>
            <a:ext cx="1445502" cy="369653"/>
          </a:xfrm>
          <a:custGeom>
            <a:avLst/>
            <a:gdLst>
              <a:gd name="connsiteX0" fmla="*/ 0 w 1427148"/>
              <a:gd name="connsiteY0" fmla="*/ 589659 h 589659"/>
              <a:gd name="connsiteX1" fmla="*/ 581114 w 1427148"/>
              <a:gd name="connsiteY1" fmla="*/ 0 h 589659"/>
              <a:gd name="connsiteX2" fmla="*/ 1427148 w 1427148"/>
              <a:gd name="connsiteY2" fmla="*/ 589659 h 589659"/>
            </a:gdLst>
            <a:ahLst/>
            <a:cxnLst>
              <a:cxn ang="0">
                <a:pos x="connsiteX0" y="connsiteY0"/>
              </a:cxn>
              <a:cxn ang="0">
                <a:pos x="connsiteX1" y="connsiteY1"/>
              </a:cxn>
              <a:cxn ang="0">
                <a:pos x="connsiteX2" y="connsiteY2"/>
              </a:cxn>
            </a:cxnLst>
            <a:rect l="l" t="t" r="r" b="b"/>
            <a:pathLst>
              <a:path w="1427148" h="589659">
                <a:moveTo>
                  <a:pt x="0" y="589659"/>
                </a:moveTo>
                <a:cubicBezTo>
                  <a:pt x="171628" y="294829"/>
                  <a:pt x="343256" y="0"/>
                  <a:pt x="581114" y="0"/>
                </a:cubicBezTo>
                <a:cubicBezTo>
                  <a:pt x="818972" y="0"/>
                  <a:pt x="1123060" y="294829"/>
                  <a:pt x="1427148" y="589659"/>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手繪多邊形 21"/>
          <p:cNvSpPr/>
          <p:nvPr/>
        </p:nvSpPr>
        <p:spPr>
          <a:xfrm>
            <a:off x="4666683" y="3579665"/>
            <a:ext cx="752030" cy="209375"/>
          </a:xfrm>
          <a:custGeom>
            <a:avLst/>
            <a:gdLst>
              <a:gd name="connsiteX0" fmla="*/ 0 w 752030"/>
              <a:gd name="connsiteY0" fmla="*/ 8546 h 418751"/>
              <a:gd name="connsiteX1" fmla="*/ 333286 w 752030"/>
              <a:gd name="connsiteY1" fmla="*/ 418744 h 418751"/>
              <a:gd name="connsiteX2" fmla="*/ 752030 w 752030"/>
              <a:gd name="connsiteY2" fmla="*/ 0 h 418751"/>
            </a:gdLst>
            <a:ahLst/>
            <a:cxnLst>
              <a:cxn ang="0">
                <a:pos x="connsiteX0" y="connsiteY0"/>
              </a:cxn>
              <a:cxn ang="0">
                <a:pos x="connsiteX1" y="connsiteY1"/>
              </a:cxn>
              <a:cxn ang="0">
                <a:pos x="connsiteX2" y="connsiteY2"/>
              </a:cxn>
            </a:cxnLst>
            <a:rect l="l" t="t" r="r" b="b"/>
            <a:pathLst>
              <a:path w="752030" h="418751">
                <a:moveTo>
                  <a:pt x="0" y="8546"/>
                </a:moveTo>
                <a:cubicBezTo>
                  <a:pt x="103974" y="214357"/>
                  <a:pt x="207948" y="420168"/>
                  <a:pt x="333286" y="418744"/>
                </a:cubicBezTo>
                <a:cubicBezTo>
                  <a:pt x="458624" y="417320"/>
                  <a:pt x="605327" y="208660"/>
                  <a:pt x="752030" y="0"/>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428419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 (2/2)</a:t>
            </a:r>
            <a:endParaRPr lang="zh-TW" altLang="en-US" dirty="0"/>
          </a:p>
        </p:txBody>
      </p:sp>
      <p:sp>
        <p:nvSpPr>
          <p:cNvPr id="3" name="內容版面配置區 2"/>
          <p:cNvSpPr>
            <a:spLocks noGrp="1"/>
          </p:cNvSpPr>
          <p:nvPr>
            <p:ph idx="1"/>
          </p:nvPr>
        </p:nvSpPr>
        <p:spPr>
          <a:xfrm>
            <a:off x="683568" y="1124744"/>
            <a:ext cx="7920880" cy="4968552"/>
          </a:xfrm>
        </p:spPr>
        <p:txBody>
          <a:bodyPr/>
          <a:lstStyle/>
          <a:p>
            <a:pPr algn="just"/>
            <a:r>
              <a:rPr lang="en-US" altLang="zh-TW" sz="2800" dirty="0" smtClean="0"/>
              <a:t>Bill </a:t>
            </a:r>
            <a:r>
              <a:rPr lang="en-US" altLang="zh-TW" sz="2800" dirty="0"/>
              <a:t>would like to connect each ant colony to a single apple tree so that all n routes are non-intersecting straight lines. In this problem such connection is always possible. Your task is to write a program that finds such connection. </a:t>
            </a:r>
            <a:endParaRPr lang="en-US" altLang="zh-TW" sz="2800" dirty="0" smtClean="0"/>
          </a:p>
          <a:p>
            <a:pPr algn="just"/>
            <a:r>
              <a:rPr lang="en-US" altLang="zh-TW" sz="2800" dirty="0" smtClean="0"/>
              <a:t>On </a:t>
            </a:r>
            <a:r>
              <a:rPr lang="en-US" altLang="zh-TW" sz="2800" dirty="0"/>
              <a:t>the picture ant </a:t>
            </a:r>
            <a:r>
              <a:rPr lang="en-US" altLang="zh-TW" sz="2800" u="sng" dirty="0">
                <a:solidFill>
                  <a:srgbClr val="FF0000"/>
                </a:solidFill>
              </a:rPr>
              <a:t>colonies are denoted by empty circles</a:t>
            </a:r>
            <a:r>
              <a:rPr lang="en-US" altLang="zh-TW" sz="2800" dirty="0"/>
              <a:t> and </a:t>
            </a:r>
            <a:r>
              <a:rPr lang="en-US" altLang="zh-TW" sz="2800" u="sng" dirty="0">
                <a:solidFill>
                  <a:srgbClr val="FF0000"/>
                </a:solidFill>
              </a:rPr>
              <a:t>apple trees are denoted by filled circles</a:t>
            </a:r>
            <a:r>
              <a:rPr lang="en-US" altLang="zh-TW" sz="2800" dirty="0"/>
              <a:t>. One possible connection is denoted by lines.</a:t>
            </a:r>
            <a:endParaRPr lang="en-US" altLang="zh-TW" sz="2800" dirty="0" smtClean="0"/>
          </a:p>
        </p:txBody>
      </p:sp>
    </p:spTree>
    <p:extLst>
      <p:ext uri="{BB962C8B-B14F-4D97-AF65-F5344CB8AC3E}">
        <p14:creationId xmlns:p14="http://schemas.microsoft.com/office/powerpoint/2010/main" val="3977489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827584" y="1124744"/>
            <a:ext cx="7704856" cy="4536504"/>
          </a:xfrm>
        </p:spPr>
        <p:txBody>
          <a:bodyPr/>
          <a:lstStyle/>
          <a:p>
            <a:pPr algn="just"/>
            <a:r>
              <a:rPr lang="en-US" altLang="zh-TW" sz="2400" dirty="0"/>
              <a:t>Input has several dataset. The </a:t>
            </a:r>
            <a:r>
              <a:rPr lang="en-US" altLang="zh-TW" sz="2400" u="sng" dirty="0">
                <a:solidFill>
                  <a:srgbClr val="FF0000"/>
                </a:solidFill>
              </a:rPr>
              <a:t>first line of each dataset contains a single integer number n </a:t>
            </a:r>
            <a:r>
              <a:rPr lang="en-US" altLang="zh-TW" sz="2400" dirty="0"/>
              <a:t>(1 ≤ n ≤ 100) — the number of ant colonies and apple trees. </a:t>
            </a:r>
            <a:endParaRPr lang="en-US" altLang="zh-TW" sz="2400" dirty="0" smtClean="0"/>
          </a:p>
          <a:p>
            <a:pPr algn="just"/>
            <a:r>
              <a:rPr lang="en-US" altLang="zh-TW" sz="2400" dirty="0" smtClean="0"/>
              <a:t>It </a:t>
            </a:r>
            <a:r>
              <a:rPr lang="en-US" altLang="zh-TW" sz="2400" dirty="0"/>
              <a:t>is followed by n lines describing </a:t>
            </a:r>
            <a:r>
              <a:rPr lang="en-US" altLang="zh-TW" sz="2400" u="sng" dirty="0">
                <a:solidFill>
                  <a:srgbClr val="FF0000"/>
                </a:solidFill>
              </a:rPr>
              <a:t>n ant colonies</a:t>
            </a:r>
            <a:r>
              <a:rPr lang="en-US" altLang="zh-TW" sz="2400" dirty="0"/>
              <a:t>, followed by </a:t>
            </a:r>
            <a:r>
              <a:rPr lang="en-US" altLang="zh-TW" sz="2400" u="sng" dirty="0">
                <a:solidFill>
                  <a:srgbClr val="FF0000"/>
                </a:solidFill>
              </a:rPr>
              <a:t>n lines describing n apple trees</a:t>
            </a:r>
            <a:r>
              <a:rPr lang="en-US" altLang="zh-TW" sz="2400" dirty="0"/>
              <a:t>. Each ant colony and apple tree is described </a:t>
            </a:r>
            <a:r>
              <a:rPr lang="en-US" altLang="zh-TW" sz="2400" u="sng" dirty="0">
                <a:solidFill>
                  <a:srgbClr val="FF0000"/>
                </a:solidFill>
              </a:rPr>
              <a:t>by a pair of integer coordinates x and y</a:t>
            </a:r>
            <a:r>
              <a:rPr lang="en-US" altLang="zh-TW" sz="2400" dirty="0"/>
              <a:t> (−10000 ≤ x, y ≤ 10000) on a Cartesian plane. All ant colonies and apple trees occupy distinct points on a plane. </a:t>
            </a:r>
            <a:r>
              <a:rPr lang="en-US" altLang="zh-TW" sz="2400" u="sng" dirty="0">
                <a:solidFill>
                  <a:srgbClr val="FF0000"/>
                </a:solidFill>
              </a:rPr>
              <a:t>No three points are on the same line</a:t>
            </a:r>
            <a:r>
              <a:rPr lang="en-US" altLang="zh-TW" sz="2400" dirty="0"/>
              <a:t>.</a:t>
            </a:r>
            <a:endParaRPr lang="en-US" altLang="zh-TW" sz="2000" dirty="0" smtClean="0"/>
          </a:p>
        </p:txBody>
      </p:sp>
    </p:spTree>
    <p:extLst>
      <p:ext uri="{BB962C8B-B14F-4D97-AF65-F5344CB8AC3E}">
        <p14:creationId xmlns:p14="http://schemas.microsoft.com/office/powerpoint/2010/main" val="3946888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268760"/>
            <a:ext cx="7560840" cy="4536504"/>
          </a:xfrm>
        </p:spPr>
        <p:txBody>
          <a:bodyPr/>
          <a:lstStyle/>
          <a:p>
            <a:pPr algn="just"/>
            <a:r>
              <a:rPr lang="en-US" altLang="zh-TW" sz="2400" dirty="0"/>
              <a:t>For each dataset, write to the output file n lines </a:t>
            </a:r>
            <a:r>
              <a:rPr lang="en-US" altLang="zh-TW" sz="2400" u="sng" dirty="0">
                <a:solidFill>
                  <a:srgbClr val="FF0000"/>
                </a:solidFill>
              </a:rPr>
              <a:t>with one integer number on each line</a:t>
            </a:r>
            <a:r>
              <a:rPr lang="en-US" altLang="zh-TW" sz="2400" dirty="0"/>
              <a:t>. The number written on </a:t>
            </a:r>
            <a:r>
              <a:rPr lang="en-US" altLang="zh-TW" sz="2400" i="1" dirty="0"/>
              <a:t>i</a:t>
            </a:r>
            <a:r>
              <a:rPr lang="en-US" altLang="zh-TW" sz="2400" dirty="0"/>
              <a:t>-</a:t>
            </a:r>
            <a:r>
              <a:rPr lang="en-US" altLang="zh-TW" sz="2400" dirty="0" err="1"/>
              <a:t>th</a:t>
            </a:r>
            <a:r>
              <a:rPr lang="en-US" altLang="zh-TW" sz="2400" dirty="0"/>
              <a:t> line </a:t>
            </a:r>
            <a:r>
              <a:rPr lang="en-US" altLang="zh-TW" sz="2400" u="sng" dirty="0">
                <a:solidFill>
                  <a:srgbClr val="FF0000"/>
                </a:solidFill>
              </a:rPr>
              <a:t>denotes the number (from 1 to n) of the apple tree that is connected to the i-</a:t>
            </a:r>
            <a:r>
              <a:rPr lang="en-US" altLang="zh-TW" sz="2400" u="sng" dirty="0" err="1">
                <a:solidFill>
                  <a:srgbClr val="FF0000"/>
                </a:solidFill>
              </a:rPr>
              <a:t>th</a:t>
            </a:r>
            <a:r>
              <a:rPr lang="en-US" altLang="zh-TW" sz="2400" u="sng" dirty="0">
                <a:solidFill>
                  <a:srgbClr val="FF0000"/>
                </a:solidFill>
              </a:rPr>
              <a:t> ant colony</a:t>
            </a:r>
            <a:r>
              <a:rPr lang="en-US" altLang="zh-TW" sz="2400" dirty="0"/>
              <a:t>. Print a blank line between datasets</a:t>
            </a:r>
            <a:endParaRPr lang="en-US" altLang="zh-TW" sz="2400" dirty="0" smtClean="0"/>
          </a:p>
        </p:txBody>
      </p:sp>
    </p:spTree>
    <p:extLst>
      <p:ext uri="{BB962C8B-B14F-4D97-AF65-F5344CB8AC3E}">
        <p14:creationId xmlns:p14="http://schemas.microsoft.com/office/powerpoint/2010/main" val="1835166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11760" y="-27384"/>
            <a:ext cx="4722912" cy="838200"/>
          </a:xfrm>
        </p:spPr>
        <p:txBody>
          <a:bodyPr/>
          <a:lstStyle/>
          <a:p>
            <a:r>
              <a:rPr lang="en-US" altLang="zh-TW" dirty="0" smtClean="0"/>
              <a:t>Example</a:t>
            </a:r>
            <a:endParaRPr lang="zh-TW" altLang="en-US" dirty="0"/>
          </a:p>
        </p:txBody>
      </p:sp>
      <p:sp>
        <p:nvSpPr>
          <p:cNvPr id="3" name="內容版面配置區 2"/>
          <p:cNvSpPr>
            <a:spLocks noGrp="1"/>
          </p:cNvSpPr>
          <p:nvPr>
            <p:ph idx="1"/>
          </p:nvPr>
        </p:nvSpPr>
        <p:spPr>
          <a:xfrm>
            <a:off x="512993" y="1381748"/>
            <a:ext cx="3564396" cy="5071588"/>
          </a:xfrm>
          <a:solidFill>
            <a:schemeClr val="bg1"/>
          </a:solidFill>
          <a:ln>
            <a:solidFill>
              <a:schemeClr val="tx1"/>
            </a:solidFill>
          </a:ln>
        </p:spPr>
        <p:txBody>
          <a:bodyPr/>
          <a:lstStyle/>
          <a:p>
            <a:pPr marL="0" indent="0" algn="just">
              <a:buNone/>
            </a:pPr>
            <a:r>
              <a:rPr lang="en-US" altLang="zh-TW" sz="2400" dirty="0"/>
              <a:t>5 </a:t>
            </a:r>
            <a:endParaRPr lang="en-US" altLang="zh-TW" sz="2400" dirty="0" smtClean="0"/>
          </a:p>
          <a:p>
            <a:pPr marL="0" indent="0" algn="just">
              <a:buNone/>
            </a:pPr>
            <a:r>
              <a:rPr lang="en-US" altLang="zh-TW" sz="2400" dirty="0" smtClean="0"/>
              <a:t>-</a:t>
            </a:r>
            <a:r>
              <a:rPr lang="en-US" altLang="zh-TW" sz="2400" dirty="0"/>
              <a:t>42 58 </a:t>
            </a:r>
            <a:endParaRPr lang="en-US" altLang="zh-TW" sz="2400" dirty="0" smtClean="0"/>
          </a:p>
          <a:p>
            <a:pPr marL="0" indent="0" algn="just">
              <a:buNone/>
            </a:pPr>
            <a:r>
              <a:rPr lang="en-US" altLang="zh-TW" sz="2400" dirty="0" smtClean="0"/>
              <a:t>44 </a:t>
            </a:r>
            <a:r>
              <a:rPr lang="en-US" altLang="zh-TW" sz="2400" dirty="0"/>
              <a:t>86 </a:t>
            </a:r>
            <a:endParaRPr lang="en-US" altLang="zh-TW" sz="2400" dirty="0" smtClean="0"/>
          </a:p>
          <a:p>
            <a:pPr marL="0" indent="0" algn="just">
              <a:buNone/>
            </a:pPr>
            <a:r>
              <a:rPr lang="en-US" altLang="zh-TW" sz="2400" dirty="0" smtClean="0"/>
              <a:t>7 </a:t>
            </a:r>
            <a:r>
              <a:rPr lang="en-US" altLang="zh-TW" sz="2400" dirty="0"/>
              <a:t>28 </a:t>
            </a:r>
            <a:endParaRPr lang="en-US" altLang="zh-TW" sz="2400" dirty="0" smtClean="0"/>
          </a:p>
          <a:p>
            <a:pPr marL="0" indent="0" algn="just">
              <a:buNone/>
            </a:pPr>
            <a:r>
              <a:rPr lang="en-US" altLang="zh-TW" sz="2400" dirty="0" smtClean="0"/>
              <a:t>99 </a:t>
            </a:r>
            <a:r>
              <a:rPr lang="en-US" altLang="zh-TW" sz="2400" dirty="0"/>
              <a:t>34 </a:t>
            </a:r>
            <a:endParaRPr lang="en-US" altLang="zh-TW" sz="2400" dirty="0" smtClean="0"/>
          </a:p>
          <a:p>
            <a:pPr marL="0" indent="0" algn="just">
              <a:buNone/>
            </a:pPr>
            <a:r>
              <a:rPr lang="en-US" altLang="zh-TW" sz="2400" dirty="0" smtClean="0"/>
              <a:t>-</a:t>
            </a:r>
            <a:r>
              <a:rPr lang="en-US" altLang="zh-TW" sz="2400" dirty="0"/>
              <a:t>13 -59 </a:t>
            </a:r>
            <a:endParaRPr lang="en-US" altLang="zh-TW" sz="2400" dirty="0" smtClean="0"/>
          </a:p>
          <a:p>
            <a:pPr marL="0" indent="0" algn="just">
              <a:buNone/>
            </a:pPr>
            <a:r>
              <a:rPr lang="en-US" altLang="zh-TW" sz="2400" dirty="0" smtClean="0"/>
              <a:t>-</a:t>
            </a:r>
            <a:r>
              <a:rPr lang="en-US" altLang="zh-TW" sz="2400" dirty="0"/>
              <a:t>47 -44 </a:t>
            </a:r>
            <a:endParaRPr lang="en-US" altLang="zh-TW" sz="2400" dirty="0" smtClean="0"/>
          </a:p>
          <a:p>
            <a:pPr marL="0" indent="0" algn="just">
              <a:buNone/>
            </a:pPr>
            <a:r>
              <a:rPr lang="en-US" altLang="zh-TW" sz="2400" dirty="0" smtClean="0"/>
              <a:t>86 </a:t>
            </a:r>
            <a:r>
              <a:rPr lang="en-US" altLang="zh-TW" sz="2400" dirty="0"/>
              <a:t>74 </a:t>
            </a:r>
            <a:endParaRPr lang="en-US" altLang="zh-TW" sz="2400" dirty="0" smtClean="0"/>
          </a:p>
          <a:p>
            <a:pPr marL="0" indent="0" algn="just">
              <a:buNone/>
            </a:pPr>
            <a:r>
              <a:rPr lang="en-US" altLang="zh-TW" sz="2400" dirty="0" smtClean="0"/>
              <a:t>68 </a:t>
            </a:r>
            <a:r>
              <a:rPr lang="en-US" altLang="zh-TW" sz="2400" dirty="0"/>
              <a:t>-75 </a:t>
            </a:r>
            <a:endParaRPr lang="en-US" altLang="zh-TW" sz="2400" dirty="0" smtClean="0"/>
          </a:p>
          <a:p>
            <a:pPr marL="0" indent="0" algn="just">
              <a:buNone/>
            </a:pPr>
            <a:r>
              <a:rPr lang="en-US" altLang="zh-TW" sz="2400" dirty="0" smtClean="0"/>
              <a:t>-</a:t>
            </a:r>
            <a:r>
              <a:rPr lang="en-US" altLang="zh-TW" sz="2400" dirty="0"/>
              <a:t>68 60 </a:t>
            </a:r>
            <a:endParaRPr lang="en-US" altLang="zh-TW" sz="2400" dirty="0" smtClean="0"/>
          </a:p>
          <a:p>
            <a:pPr marL="0" indent="0" algn="just">
              <a:buNone/>
            </a:pPr>
            <a:r>
              <a:rPr lang="en-US" altLang="zh-TW" sz="2400" dirty="0" smtClean="0"/>
              <a:t>99 </a:t>
            </a:r>
            <a:r>
              <a:rPr lang="en-US" altLang="zh-TW" sz="2400" dirty="0"/>
              <a:t>-60</a:t>
            </a:r>
            <a:endParaRPr lang="en-US" altLang="zh-TW" sz="2400" dirty="0" smtClean="0"/>
          </a:p>
        </p:txBody>
      </p:sp>
      <p:sp>
        <p:nvSpPr>
          <p:cNvPr id="4" name="內容版面配置區 2"/>
          <p:cNvSpPr txBox="1">
            <a:spLocks/>
          </p:cNvSpPr>
          <p:nvPr/>
        </p:nvSpPr>
        <p:spPr bwMode="auto">
          <a:xfrm>
            <a:off x="5940152" y="1012555"/>
            <a:ext cx="2088232" cy="216024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solidFill>
                  <a:schemeClr val="bg2"/>
                </a:solidFill>
                <a:effectLst>
                  <a:outerShdw blurRad="38100" dist="38100" dir="2700000" algn="tl">
                    <a:srgbClr val="000000">
                      <a:alpha val="43137"/>
                    </a:srgbClr>
                  </a:outerShdw>
                </a:effectLst>
              </a:rPr>
              <a:t>4</a:t>
            </a:r>
          </a:p>
          <a:p>
            <a:pPr marL="0" indent="0" algn="just">
              <a:buNone/>
            </a:pPr>
            <a:r>
              <a:rPr lang="en-US" altLang="zh-TW" sz="2400" dirty="0" smtClean="0">
                <a:solidFill>
                  <a:schemeClr val="bg2"/>
                </a:solidFill>
                <a:effectLst>
                  <a:outerShdw blurRad="38100" dist="38100" dir="2700000" algn="tl">
                    <a:srgbClr val="000000">
                      <a:alpha val="43137"/>
                    </a:srgbClr>
                  </a:outerShdw>
                </a:effectLst>
              </a:rPr>
              <a:t>2</a:t>
            </a:r>
          </a:p>
          <a:p>
            <a:pPr marL="0" indent="0" algn="just">
              <a:buNone/>
            </a:pPr>
            <a:r>
              <a:rPr lang="en-US" altLang="zh-TW" sz="2400" dirty="0" smtClean="0">
                <a:solidFill>
                  <a:schemeClr val="bg2"/>
                </a:solidFill>
                <a:effectLst>
                  <a:outerShdw blurRad="38100" dist="38100" dir="2700000" algn="tl">
                    <a:srgbClr val="000000">
                      <a:alpha val="43137"/>
                    </a:srgbClr>
                  </a:outerShdw>
                </a:effectLst>
              </a:rPr>
              <a:t>1</a:t>
            </a:r>
          </a:p>
          <a:p>
            <a:pPr marL="0" indent="0" algn="just">
              <a:buNone/>
            </a:pPr>
            <a:r>
              <a:rPr lang="en-US" altLang="zh-TW" sz="2400" dirty="0" smtClean="0">
                <a:solidFill>
                  <a:schemeClr val="bg2"/>
                </a:solidFill>
                <a:effectLst>
                  <a:outerShdw blurRad="38100" dist="38100" dir="2700000" algn="tl">
                    <a:srgbClr val="000000">
                      <a:alpha val="43137"/>
                    </a:srgbClr>
                  </a:outerShdw>
                </a:effectLst>
              </a:rPr>
              <a:t>5</a:t>
            </a:r>
          </a:p>
          <a:p>
            <a:pPr marL="0" indent="0" algn="just">
              <a:buNone/>
            </a:pPr>
            <a:r>
              <a:rPr lang="en-US" altLang="zh-TW" sz="2400" dirty="0" smtClean="0">
                <a:solidFill>
                  <a:schemeClr val="bg2"/>
                </a:solidFill>
                <a:effectLst>
                  <a:outerShdw blurRad="38100" dist="38100" dir="2700000" algn="tl">
                    <a:srgbClr val="000000">
                      <a:alpha val="43137"/>
                    </a:srgbClr>
                  </a:outerShdw>
                </a:effectLst>
              </a:rPr>
              <a:t>3</a:t>
            </a:r>
            <a:endParaRPr lang="en-US" altLang="zh-TW" sz="2400" kern="0" dirty="0" smtClean="0">
              <a:solidFill>
                <a:schemeClr val="bg2"/>
              </a:solidFill>
              <a:effectLst>
                <a:outerShdw blurRad="38100" dist="38100" dir="2700000" algn="tl">
                  <a:srgbClr val="000000">
                    <a:alpha val="43137"/>
                  </a:srgbClr>
                </a:outerShdw>
              </a:effectLst>
            </a:endParaRPr>
          </a:p>
        </p:txBody>
      </p:sp>
      <p:sp>
        <p:nvSpPr>
          <p:cNvPr id="6" name="文字方塊 5"/>
          <p:cNvSpPr txBox="1"/>
          <p:nvPr/>
        </p:nvSpPr>
        <p:spPr>
          <a:xfrm>
            <a:off x="1187624" y="790851"/>
            <a:ext cx="2889765" cy="461665"/>
          </a:xfrm>
          <a:prstGeom prst="rect">
            <a:avLst/>
          </a:prstGeom>
          <a:noFill/>
        </p:spPr>
        <p:txBody>
          <a:bodyPr wrap="none" rtlCol="0">
            <a:spAutoFit/>
          </a:bodyPr>
          <a:lstStyle/>
          <a:p>
            <a:r>
              <a:rPr lang="en-US" altLang="zh-TW" b="1" dirty="0" smtClean="0">
                <a:solidFill>
                  <a:srgbClr val="FF0000"/>
                </a:solidFill>
              </a:rPr>
              <a:t>Number of test cases</a:t>
            </a:r>
            <a:endParaRPr lang="zh-TW" altLang="en-US" b="1" dirty="0">
              <a:solidFill>
                <a:srgbClr val="FF0000"/>
              </a:solidFill>
            </a:endParaRPr>
          </a:p>
        </p:txBody>
      </p:sp>
      <p:sp>
        <p:nvSpPr>
          <p:cNvPr id="5" name="矩形 4"/>
          <p:cNvSpPr/>
          <p:nvPr/>
        </p:nvSpPr>
        <p:spPr bwMode="auto">
          <a:xfrm>
            <a:off x="539552" y="1844824"/>
            <a:ext cx="1080120" cy="223224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8" name="直線單箭頭接點 7"/>
          <p:cNvCxnSpPr/>
          <p:nvPr/>
        </p:nvCxnSpPr>
        <p:spPr bwMode="auto">
          <a:xfrm flipH="1">
            <a:off x="683568" y="1172467"/>
            <a:ext cx="360040" cy="36004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矩形 12"/>
          <p:cNvSpPr/>
          <p:nvPr/>
        </p:nvSpPr>
        <p:spPr bwMode="auto">
          <a:xfrm>
            <a:off x="539552" y="4077072"/>
            <a:ext cx="1080120" cy="223224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356992"/>
            <a:ext cx="30480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直線單箭頭接點 13"/>
          <p:cNvCxnSpPr/>
          <p:nvPr/>
        </p:nvCxnSpPr>
        <p:spPr bwMode="auto">
          <a:xfrm>
            <a:off x="5220072" y="5085184"/>
            <a:ext cx="3048000" cy="0"/>
          </a:xfrm>
          <a:prstGeom prst="straightConnector1">
            <a:avLst/>
          </a:prstGeom>
          <a:solidFill>
            <a:schemeClr val="accent1"/>
          </a:solidFill>
          <a:ln w="28575" cap="flat" cmpd="sng" algn="ctr">
            <a:solidFill>
              <a:srgbClr val="0000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單箭頭接點 17"/>
          <p:cNvCxnSpPr/>
          <p:nvPr/>
        </p:nvCxnSpPr>
        <p:spPr bwMode="auto">
          <a:xfrm flipV="1">
            <a:off x="6444208" y="3356993"/>
            <a:ext cx="0" cy="3181349"/>
          </a:xfrm>
          <a:prstGeom prst="straightConnector1">
            <a:avLst/>
          </a:prstGeom>
          <a:solidFill>
            <a:schemeClr val="accent1"/>
          </a:solidFill>
          <a:ln w="28575" cap="flat" cmpd="sng" algn="ctr">
            <a:solidFill>
              <a:srgbClr val="0000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字方塊 20"/>
          <p:cNvSpPr txBox="1"/>
          <p:nvPr/>
        </p:nvSpPr>
        <p:spPr>
          <a:xfrm>
            <a:off x="6984268" y="3386584"/>
            <a:ext cx="591829" cy="246221"/>
          </a:xfrm>
          <a:prstGeom prst="rect">
            <a:avLst/>
          </a:prstGeom>
          <a:noFill/>
        </p:spPr>
        <p:txBody>
          <a:bodyPr wrap="none" rtlCol="0">
            <a:spAutoFit/>
          </a:bodyPr>
          <a:lstStyle/>
          <a:p>
            <a:r>
              <a:rPr lang="en-US" altLang="zh-TW" sz="1000" b="1" dirty="0" smtClean="0"/>
              <a:t>(44, 86)</a:t>
            </a:r>
            <a:endParaRPr lang="zh-TW" altLang="en-US" sz="1000" b="1" dirty="0"/>
          </a:p>
        </p:txBody>
      </p:sp>
      <p:sp>
        <p:nvSpPr>
          <p:cNvPr id="22" name="文字方塊 21"/>
          <p:cNvSpPr txBox="1"/>
          <p:nvPr/>
        </p:nvSpPr>
        <p:spPr>
          <a:xfrm>
            <a:off x="6197865" y="6186209"/>
            <a:ext cx="678391" cy="246221"/>
          </a:xfrm>
          <a:prstGeom prst="rect">
            <a:avLst/>
          </a:prstGeom>
          <a:noFill/>
        </p:spPr>
        <p:txBody>
          <a:bodyPr wrap="none" rtlCol="0">
            <a:spAutoFit/>
          </a:bodyPr>
          <a:lstStyle/>
          <a:p>
            <a:r>
              <a:rPr lang="en-US" altLang="zh-TW" sz="1000" b="1" dirty="0" smtClean="0"/>
              <a:t>(-13, -59)</a:t>
            </a:r>
            <a:endParaRPr lang="zh-TW" altLang="en-US" sz="1000" b="1" dirty="0"/>
          </a:p>
        </p:txBody>
      </p:sp>
      <p:sp>
        <p:nvSpPr>
          <p:cNvPr id="23" name="文字方塊 22"/>
          <p:cNvSpPr txBox="1"/>
          <p:nvPr/>
        </p:nvSpPr>
        <p:spPr>
          <a:xfrm>
            <a:off x="6554787" y="4373739"/>
            <a:ext cx="527709" cy="246221"/>
          </a:xfrm>
          <a:prstGeom prst="rect">
            <a:avLst/>
          </a:prstGeom>
          <a:noFill/>
        </p:spPr>
        <p:txBody>
          <a:bodyPr wrap="none" rtlCol="0">
            <a:spAutoFit/>
          </a:bodyPr>
          <a:lstStyle/>
          <a:p>
            <a:r>
              <a:rPr lang="en-US" altLang="zh-TW" sz="1000" b="1" dirty="0" smtClean="0"/>
              <a:t>(7, 28)</a:t>
            </a:r>
            <a:endParaRPr lang="zh-TW" altLang="en-US" sz="1000" b="1" dirty="0"/>
          </a:p>
        </p:txBody>
      </p:sp>
      <p:sp>
        <p:nvSpPr>
          <p:cNvPr id="24" name="文字方塊 23"/>
          <p:cNvSpPr txBox="1"/>
          <p:nvPr/>
        </p:nvSpPr>
        <p:spPr>
          <a:xfrm>
            <a:off x="7884367" y="4143816"/>
            <a:ext cx="591829" cy="246221"/>
          </a:xfrm>
          <a:prstGeom prst="rect">
            <a:avLst/>
          </a:prstGeom>
          <a:noFill/>
        </p:spPr>
        <p:txBody>
          <a:bodyPr wrap="none" rtlCol="0">
            <a:spAutoFit/>
          </a:bodyPr>
          <a:lstStyle/>
          <a:p>
            <a:r>
              <a:rPr lang="en-US" altLang="zh-TW" sz="1000" b="1" dirty="0" smtClean="0"/>
              <a:t>(99, 34)</a:t>
            </a:r>
            <a:endParaRPr lang="zh-TW" altLang="en-US" sz="1000" b="1" dirty="0"/>
          </a:p>
        </p:txBody>
      </p:sp>
      <p:sp>
        <p:nvSpPr>
          <p:cNvPr id="26" name="文字方塊 25"/>
          <p:cNvSpPr txBox="1"/>
          <p:nvPr/>
        </p:nvSpPr>
        <p:spPr>
          <a:xfrm>
            <a:off x="5693809" y="3789040"/>
            <a:ext cx="635110" cy="246221"/>
          </a:xfrm>
          <a:prstGeom prst="rect">
            <a:avLst/>
          </a:prstGeom>
          <a:noFill/>
        </p:spPr>
        <p:txBody>
          <a:bodyPr wrap="none" rtlCol="0">
            <a:spAutoFit/>
          </a:bodyPr>
          <a:lstStyle/>
          <a:p>
            <a:r>
              <a:rPr lang="en-US" altLang="zh-TW" sz="1000" b="1" dirty="0" smtClean="0"/>
              <a:t>(-42, 58)</a:t>
            </a:r>
            <a:endParaRPr lang="zh-TW" altLang="en-US" sz="1000" b="1" dirty="0"/>
          </a:p>
        </p:txBody>
      </p:sp>
      <p:sp>
        <p:nvSpPr>
          <p:cNvPr id="27" name="文字方塊 26"/>
          <p:cNvSpPr txBox="1"/>
          <p:nvPr/>
        </p:nvSpPr>
        <p:spPr>
          <a:xfrm>
            <a:off x="5190414" y="5316306"/>
            <a:ext cx="678391" cy="246221"/>
          </a:xfrm>
          <a:prstGeom prst="rect">
            <a:avLst/>
          </a:prstGeom>
          <a:noFill/>
        </p:spPr>
        <p:txBody>
          <a:bodyPr wrap="none" rtlCol="0">
            <a:spAutoFit/>
          </a:bodyPr>
          <a:lstStyle/>
          <a:p>
            <a:r>
              <a:rPr lang="en-US" altLang="zh-TW" sz="1000" b="1" dirty="0" smtClean="0">
                <a:solidFill>
                  <a:srgbClr val="FF0000"/>
                </a:solidFill>
              </a:rPr>
              <a:t>(-47, -44)</a:t>
            </a:r>
            <a:endParaRPr lang="zh-TW" altLang="en-US" sz="1000" b="1" dirty="0">
              <a:solidFill>
                <a:srgbClr val="FF0000"/>
              </a:solidFill>
            </a:endParaRPr>
          </a:p>
        </p:txBody>
      </p:sp>
      <p:sp>
        <p:nvSpPr>
          <p:cNvPr id="28" name="文字方塊 27"/>
          <p:cNvSpPr txBox="1"/>
          <p:nvPr/>
        </p:nvSpPr>
        <p:spPr>
          <a:xfrm>
            <a:off x="7732469" y="3628091"/>
            <a:ext cx="591829" cy="246221"/>
          </a:xfrm>
          <a:prstGeom prst="rect">
            <a:avLst/>
          </a:prstGeom>
          <a:noFill/>
        </p:spPr>
        <p:txBody>
          <a:bodyPr wrap="none" rtlCol="0">
            <a:spAutoFit/>
          </a:bodyPr>
          <a:lstStyle/>
          <a:p>
            <a:r>
              <a:rPr lang="en-US" altLang="zh-TW" sz="1000" b="1" dirty="0" smtClean="0">
                <a:solidFill>
                  <a:srgbClr val="FF0000"/>
                </a:solidFill>
              </a:rPr>
              <a:t>(86, 74)</a:t>
            </a:r>
            <a:endParaRPr lang="zh-TW" altLang="en-US" sz="1000" b="1" dirty="0">
              <a:solidFill>
                <a:srgbClr val="FF0000"/>
              </a:solidFill>
            </a:endParaRPr>
          </a:p>
        </p:txBody>
      </p:sp>
      <p:sp>
        <p:nvSpPr>
          <p:cNvPr id="29" name="文字方塊 28"/>
          <p:cNvSpPr txBox="1"/>
          <p:nvPr/>
        </p:nvSpPr>
        <p:spPr>
          <a:xfrm>
            <a:off x="7082496" y="5733256"/>
            <a:ext cx="635110" cy="246221"/>
          </a:xfrm>
          <a:prstGeom prst="rect">
            <a:avLst/>
          </a:prstGeom>
          <a:noFill/>
        </p:spPr>
        <p:txBody>
          <a:bodyPr wrap="none" rtlCol="0">
            <a:spAutoFit/>
          </a:bodyPr>
          <a:lstStyle/>
          <a:p>
            <a:r>
              <a:rPr lang="en-US" altLang="zh-TW" sz="1000" b="1" dirty="0" smtClean="0">
                <a:solidFill>
                  <a:srgbClr val="FF0000"/>
                </a:solidFill>
              </a:rPr>
              <a:t>(68, -75)</a:t>
            </a:r>
            <a:endParaRPr lang="zh-TW" altLang="en-US" sz="1000" b="1" dirty="0">
              <a:solidFill>
                <a:srgbClr val="FF0000"/>
              </a:solidFill>
            </a:endParaRPr>
          </a:p>
        </p:txBody>
      </p:sp>
      <p:sp>
        <p:nvSpPr>
          <p:cNvPr id="30" name="文字方塊 29"/>
          <p:cNvSpPr txBox="1"/>
          <p:nvPr/>
        </p:nvSpPr>
        <p:spPr>
          <a:xfrm>
            <a:off x="5004048" y="3751201"/>
            <a:ext cx="635110" cy="246221"/>
          </a:xfrm>
          <a:prstGeom prst="rect">
            <a:avLst/>
          </a:prstGeom>
          <a:noFill/>
        </p:spPr>
        <p:txBody>
          <a:bodyPr wrap="none" rtlCol="0">
            <a:spAutoFit/>
          </a:bodyPr>
          <a:lstStyle/>
          <a:p>
            <a:r>
              <a:rPr lang="en-US" altLang="zh-TW" sz="1000" b="1" dirty="0" smtClean="0">
                <a:solidFill>
                  <a:srgbClr val="FF0000"/>
                </a:solidFill>
              </a:rPr>
              <a:t>(-68, 60)</a:t>
            </a:r>
            <a:endParaRPr lang="zh-TW" altLang="en-US" sz="1000" b="1" dirty="0">
              <a:solidFill>
                <a:srgbClr val="FF0000"/>
              </a:solidFill>
            </a:endParaRPr>
          </a:p>
        </p:txBody>
      </p:sp>
      <p:sp>
        <p:nvSpPr>
          <p:cNvPr id="31" name="文字方塊 30"/>
          <p:cNvSpPr txBox="1"/>
          <p:nvPr/>
        </p:nvSpPr>
        <p:spPr>
          <a:xfrm>
            <a:off x="7884368" y="5847075"/>
            <a:ext cx="635110" cy="246221"/>
          </a:xfrm>
          <a:prstGeom prst="rect">
            <a:avLst/>
          </a:prstGeom>
          <a:noFill/>
        </p:spPr>
        <p:txBody>
          <a:bodyPr wrap="none" rtlCol="0">
            <a:spAutoFit/>
          </a:bodyPr>
          <a:lstStyle/>
          <a:p>
            <a:r>
              <a:rPr lang="en-US" altLang="zh-TW" sz="1000" b="1" dirty="0" smtClean="0">
                <a:solidFill>
                  <a:srgbClr val="FF0000"/>
                </a:solidFill>
              </a:rPr>
              <a:t>(90, -60)</a:t>
            </a:r>
            <a:endParaRPr lang="zh-TW" altLang="en-US" sz="1000" b="1" dirty="0">
              <a:solidFill>
                <a:srgbClr val="FF0000"/>
              </a:solidFill>
            </a:endParaRPr>
          </a:p>
        </p:txBody>
      </p:sp>
      <p:sp>
        <p:nvSpPr>
          <p:cNvPr id="35" name="文字方塊 34"/>
          <p:cNvSpPr txBox="1"/>
          <p:nvPr/>
        </p:nvSpPr>
        <p:spPr>
          <a:xfrm>
            <a:off x="5190414" y="1012555"/>
            <a:ext cx="364202" cy="2246769"/>
          </a:xfrm>
          <a:prstGeom prst="rect">
            <a:avLst/>
          </a:prstGeom>
          <a:noFill/>
        </p:spPr>
        <p:txBody>
          <a:bodyPr wrap="none" rtlCol="0">
            <a:spAutoFit/>
          </a:bodyPr>
          <a:lstStyle/>
          <a:p>
            <a:r>
              <a:rPr lang="en-US" altLang="zh-TW" sz="2800" dirty="0" smtClean="0">
                <a:solidFill>
                  <a:schemeClr val="bg1"/>
                </a:solidFill>
                <a:effectLst>
                  <a:outerShdw blurRad="38100" dist="38100" dir="2700000" algn="tl">
                    <a:srgbClr val="000000">
                      <a:alpha val="43137"/>
                    </a:srgbClr>
                  </a:outerShdw>
                </a:effectLst>
              </a:rPr>
              <a:t>1</a:t>
            </a:r>
          </a:p>
          <a:p>
            <a:r>
              <a:rPr lang="en-US" altLang="zh-TW" sz="2800" dirty="0" smtClean="0">
                <a:solidFill>
                  <a:schemeClr val="bg1"/>
                </a:solidFill>
                <a:effectLst>
                  <a:outerShdw blurRad="38100" dist="38100" dir="2700000" algn="tl">
                    <a:srgbClr val="000000">
                      <a:alpha val="43137"/>
                    </a:srgbClr>
                  </a:outerShdw>
                </a:effectLst>
              </a:rPr>
              <a:t>2</a:t>
            </a:r>
          </a:p>
          <a:p>
            <a:r>
              <a:rPr lang="en-US" altLang="zh-TW" sz="2800" dirty="0" smtClean="0">
                <a:solidFill>
                  <a:schemeClr val="bg1"/>
                </a:solidFill>
                <a:effectLst>
                  <a:outerShdw blurRad="38100" dist="38100" dir="2700000" algn="tl">
                    <a:srgbClr val="000000">
                      <a:alpha val="43137"/>
                    </a:srgbClr>
                  </a:outerShdw>
                </a:effectLst>
              </a:rPr>
              <a:t>3</a:t>
            </a:r>
          </a:p>
          <a:p>
            <a:r>
              <a:rPr lang="en-US" altLang="zh-TW" sz="2800" dirty="0" smtClean="0">
                <a:solidFill>
                  <a:schemeClr val="bg1"/>
                </a:solidFill>
                <a:effectLst>
                  <a:outerShdw blurRad="38100" dist="38100" dir="2700000" algn="tl">
                    <a:srgbClr val="000000">
                      <a:alpha val="43137"/>
                    </a:srgbClr>
                  </a:outerShdw>
                </a:effectLst>
              </a:rPr>
              <a:t>4</a:t>
            </a:r>
          </a:p>
          <a:p>
            <a:r>
              <a:rPr lang="en-US" altLang="zh-TW" sz="2800" dirty="0">
                <a:solidFill>
                  <a:schemeClr val="bg1"/>
                </a:solidFill>
                <a:effectLst>
                  <a:outerShdw blurRad="38100" dist="38100" dir="2700000" algn="tl">
                    <a:srgbClr val="000000">
                      <a:alpha val="43137"/>
                    </a:srgbClr>
                  </a:outerShdw>
                </a:effectLst>
              </a:rPr>
              <a:t>5</a:t>
            </a:r>
            <a:endParaRPr lang="zh-TW" altLang="en-US" sz="2800" dirty="0">
              <a:solidFill>
                <a:schemeClr val="bg1"/>
              </a:solidFill>
              <a:effectLst>
                <a:outerShdw blurRad="38100" dist="38100" dir="2700000" algn="tl">
                  <a:srgbClr val="000000">
                    <a:alpha val="43137"/>
                  </a:srgbClr>
                </a:outerShdw>
              </a:effectLst>
            </a:endParaRPr>
          </a:p>
        </p:txBody>
      </p:sp>
      <p:cxnSp>
        <p:nvCxnSpPr>
          <p:cNvPr id="37" name="直線單箭頭接點 36"/>
          <p:cNvCxnSpPr/>
          <p:nvPr/>
        </p:nvCxnSpPr>
        <p:spPr bwMode="auto">
          <a:xfrm>
            <a:off x="5436096" y="1252516"/>
            <a:ext cx="432709"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單箭頭接點 38"/>
          <p:cNvCxnSpPr/>
          <p:nvPr/>
        </p:nvCxnSpPr>
        <p:spPr bwMode="auto">
          <a:xfrm>
            <a:off x="5447178" y="1700808"/>
            <a:ext cx="410543"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單箭頭接點 40"/>
          <p:cNvCxnSpPr/>
          <p:nvPr/>
        </p:nvCxnSpPr>
        <p:spPr bwMode="auto">
          <a:xfrm>
            <a:off x="5436096" y="2132856"/>
            <a:ext cx="410543"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單箭頭接點 41"/>
          <p:cNvCxnSpPr/>
          <p:nvPr/>
        </p:nvCxnSpPr>
        <p:spPr bwMode="auto">
          <a:xfrm>
            <a:off x="5436096" y="2564904"/>
            <a:ext cx="410543"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單箭頭接點 42"/>
          <p:cNvCxnSpPr/>
          <p:nvPr/>
        </p:nvCxnSpPr>
        <p:spPr bwMode="auto">
          <a:xfrm>
            <a:off x="5457601" y="2996952"/>
            <a:ext cx="410543"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26395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3264" y="188640"/>
            <a:ext cx="7315200" cy="838200"/>
          </a:xfrm>
        </p:spPr>
        <p:txBody>
          <a:bodyPr/>
          <a:lstStyle/>
          <a:p>
            <a:r>
              <a:rPr lang="en-US" altLang="zh-TW" dirty="0" smtClean="0"/>
              <a:t>Perfect </a:t>
            </a:r>
            <a:r>
              <a:rPr lang="en-US" altLang="zh-TW" dirty="0"/>
              <a:t>Bipartite </a:t>
            </a:r>
            <a:r>
              <a:rPr lang="en-US" altLang="zh-TW" dirty="0" smtClean="0"/>
              <a:t>Matching</a:t>
            </a:r>
            <a:r>
              <a:rPr lang="en-US" altLang="zh-TW" dirty="0"/>
              <a:t> </a:t>
            </a:r>
            <a:endParaRPr lang="zh-TW" altLang="en-US" dirty="0"/>
          </a:p>
        </p:txBody>
      </p:sp>
      <p:sp>
        <p:nvSpPr>
          <p:cNvPr id="3" name="橢圓 2"/>
          <p:cNvSpPr/>
          <p:nvPr/>
        </p:nvSpPr>
        <p:spPr bwMode="auto">
          <a:xfrm>
            <a:off x="1020186" y="1547499"/>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 name="橢圓 3"/>
          <p:cNvSpPr/>
          <p:nvPr/>
        </p:nvSpPr>
        <p:spPr bwMode="auto">
          <a:xfrm>
            <a:off x="2316330" y="1555883"/>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5" name="橢圓 4"/>
          <p:cNvSpPr/>
          <p:nvPr/>
        </p:nvSpPr>
        <p:spPr bwMode="auto">
          <a:xfrm>
            <a:off x="1041311" y="2403211"/>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 name="橢圓 5"/>
          <p:cNvSpPr/>
          <p:nvPr/>
        </p:nvSpPr>
        <p:spPr bwMode="auto">
          <a:xfrm>
            <a:off x="2337455" y="241159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7" name="橢圓 6"/>
          <p:cNvSpPr/>
          <p:nvPr/>
        </p:nvSpPr>
        <p:spPr bwMode="auto">
          <a:xfrm>
            <a:off x="1041311" y="3267307"/>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2337455" y="327569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9" name="橢圓 8"/>
          <p:cNvSpPr/>
          <p:nvPr/>
        </p:nvSpPr>
        <p:spPr bwMode="auto">
          <a:xfrm>
            <a:off x="1041311" y="4203411"/>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 name="橢圓 9"/>
          <p:cNvSpPr/>
          <p:nvPr/>
        </p:nvSpPr>
        <p:spPr bwMode="auto">
          <a:xfrm>
            <a:off x="2337455" y="421179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 name="橢圓 10"/>
          <p:cNvSpPr/>
          <p:nvPr/>
        </p:nvSpPr>
        <p:spPr bwMode="auto">
          <a:xfrm>
            <a:off x="1054052" y="5067507"/>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 name="橢圓 11"/>
          <p:cNvSpPr/>
          <p:nvPr/>
        </p:nvSpPr>
        <p:spPr bwMode="auto">
          <a:xfrm>
            <a:off x="2350196" y="507589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6" name="直線接點 15"/>
          <p:cNvCxnSpPr>
            <a:stCxn id="3" idx="6"/>
            <a:endCxn id="6" idx="2"/>
          </p:cNvCxnSpPr>
          <p:nvPr/>
        </p:nvCxnSpPr>
        <p:spPr bwMode="auto">
          <a:xfrm>
            <a:off x="1308218" y="1691515"/>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a:stCxn id="5" idx="6"/>
            <a:endCxn id="8" idx="2"/>
          </p:cNvCxnSpPr>
          <p:nvPr/>
        </p:nvCxnSpPr>
        <p:spPr bwMode="auto">
          <a:xfrm>
            <a:off x="1329343" y="2547227"/>
            <a:ext cx="1008112" cy="87248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a:stCxn id="5" idx="6"/>
            <a:endCxn id="10" idx="2"/>
          </p:cNvCxnSpPr>
          <p:nvPr/>
        </p:nvCxnSpPr>
        <p:spPr bwMode="auto">
          <a:xfrm>
            <a:off x="1329343" y="2547227"/>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a:stCxn id="7" idx="6"/>
            <a:endCxn id="10" idx="2"/>
          </p:cNvCxnSpPr>
          <p:nvPr/>
        </p:nvCxnSpPr>
        <p:spPr bwMode="auto">
          <a:xfrm>
            <a:off x="1329343" y="3411323"/>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a:stCxn id="7" idx="6"/>
            <a:endCxn id="4" idx="2"/>
          </p:cNvCxnSpPr>
          <p:nvPr/>
        </p:nvCxnSpPr>
        <p:spPr bwMode="auto">
          <a:xfrm flipV="1">
            <a:off x="1329343" y="1699899"/>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a:stCxn id="9" idx="6"/>
            <a:endCxn id="10" idx="2"/>
          </p:cNvCxnSpPr>
          <p:nvPr/>
        </p:nvCxnSpPr>
        <p:spPr bwMode="auto">
          <a:xfrm>
            <a:off x="1308218" y="4330529"/>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a:stCxn id="11" idx="6"/>
            <a:endCxn id="10" idx="3"/>
          </p:cNvCxnSpPr>
          <p:nvPr/>
        </p:nvCxnSpPr>
        <p:spPr bwMode="auto">
          <a:xfrm flipV="1">
            <a:off x="1342084" y="4457646"/>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a:stCxn id="11" idx="6"/>
            <a:endCxn id="12" idx="2"/>
          </p:cNvCxnSpPr>
          <p:nvPr/>
        </p:nvCxnSpPr>
        <p:spPr bwMode="auto">
          <a:xfrm>
            <a:off x="1342084" y="5211523"/>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線接點 53"/>
          <p:cNvCxnSpPr>
            <a:stCxn id="3" idx="6"/>
            <a:endCxn id="4" idx="2"/>
          </p:cNvCxnSpPr>
          <p:nvPr/>
        </p:nvCxnSpPr>
        <p:spPr bwMode="auto">
          <a:xfrm>
            <a:off x="1308218" y="1691515"/>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接點 55"/>
          <p:cNvCxnSpPr>
            <a:stCxn id="5" idx="6"/>
            <a:endCxn id="4" idx="2"/>
          </p:cNvCxnSpPr>
          <p:nvPr/>
        </p:nvCxnSpPr>
        <p:spPr bwMode="auto">
          <a:xfrm flipV="1">
            <a:off x="1329343" y="1699899"/>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橢圓 60"/>
          <p:cNvSpPr/>
          <p:nvPr/>
        </p:nvSpPr>
        <p:spPr bwMode="auto">
          <a:xfrm>
            <a:off x="3758787" y="1539115"/>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2" name="橢圓 61"/>
          <p:cNvSpPr/>
          <p:nvPr/>
        </p:nvSpPr>
        <p:spPr bwMode="auto">
          <a:xfrm>
            <a:off x="5054931" y="1547499"/>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3" name="橢圓 62"/>
          <p:cNvSpPr/>
          <p:nvPr/>
        </p:nvSpPr>
        <p:spPr bwMode="auto">
          <a:xfrm>
            <a:off x="3779912" y="2394827"/>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4" name="橢圓 63"/>
          <p:cNvSpPr/>
          <p:nvPr/>
        </p:nvSpPr>
        <p:spPr bwMode="auto">
          <a:xfrm>
            <a:off x="5076056" y="240321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5" name="橢圓 64"/>
          <p:cNvSpPr/>
          <p:nvPr/>
        </p:nvSpPr>
        <p:spPr bwMode="auto">
          <a:xfrm>
            <a:off x="3779912" y="3258923"/>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6" name="橢圓 65"/>
          <p:cNvSpPr/>
          <p:nvPr/>
        </p:nvSpPr>
        <p:spPr bwMode="auto">
          <a:xfrm>
            <a:off x="5076056" y="3267307"/>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7" name="橢圓 66"/>
          <p:cNvSpPr/>
          <p:nvPr/>
        </p:nvSpPr>
        <p:spPr bwMode="auto">
          <a:xfrm>
            <a:off x="3779912" y="4195027"/>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8" name="橢圓 67"/>
          <p:cNvSpPr/>
          <p:nvPr/>
        </p:nvSpPr>
        <p:spPr bwMode="auto">
          <a:xfrm>
            <a:off x="5076056" y="420341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9" name="橢圓 68"/>
          <p:cNvSpPr/>
          <p:nvPr/>
        </p:nvSpPr>
        <p:spPr bwMode="auto">
          <a:xfrm>
            <a:off x="3792653" y="5059123"/>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0" name="橢圓 69"/>
          <p:cNvSpPr/>
          <p:nvPr/>
        </p:nvSpPr>
        <p:spPr bwMode="auto">
          <a:xfrm>
            <a:off x="5088797" y="5067507"/>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71" name="直線接點 70"/>
          <p:cNvCxnSpPr>
            <a:stCxn id="61" idx="6"/>
            <a:endCxn id="64" idx="2"/>
          </p:cNvCxnSpPr>
          <p:nvPr/>
        </p:nvCxnSpPr>
        <p:spPr bwMode="auto">
          <a:xfrm>
            <a:off x="4046819" y="1683131"/>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線接點 71"/>
          <p:cNvCxnSpPr>
            <a:stCxn id="63" idx="6"/>
            <a:endCxn id="66" idx="2"/>
          </p:cNvCxnSpPr>
          <p:nvPr/>
        </p:nvCxnSpPr>
        <p:spPr bwMode="auto">
          <a:xfrm>
            <a:off x="4067944" y="2538843"/>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線接點 72"/>
          <p:cNvCxnSpPr>
            <a:stCxn id="63" idx="6"/>
            <a:endCxn id="68" idx="2"/>
          </p:cNvCxnSpPr>
          <p:nvPr/>
        </p:nvCxnSpPr>
        <p:spPr bwMode="auto">
          <a:xfrm>
            <a:off x="4067944" y="2538843"/>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線接點 73"/>
          <p:cNvCxnSpPr>
            <a:stCxn id="65" idx="6"/>
            <a:endCxn id="68" idx="2"/>
          </p:cNvCxnSpPr>
          <p:nvPr/>
        </p:nvCxnSpPr>
        <p:spPr bwMode="auto">
          <a:xfrm>
            <a:off x="4067944" y="3402939"/>
            <a:ext cx="1008112" cy="944488"/>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線接點 74"/>
          <p:cNvCxnSpPr>
            <a:stCxn id="65" idx="6"/>
            <a:endCxn id="62" idx="2"/>
          </p:cNvCxnSpPr>
          <p:nvPr/>
        </p:nvCxnSpPr>
        <p:spPr bwMode="auto">
          <a:xfrm flipV="1">
            <a:off x="4067944" y="1691515"/>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接點 75"/>
          <p:cNvCxnSpPr>
            <a:stCxn id="67" idx="6"/>
            <a:endCxn id="68" idx="2"/>
          </p:cNvCxnSpPr>
          <p:nvPr/>
        </p:nvCxnSpPr>
        <p:spPr bwMode="auto">
          <a:xfrm>
            <a:off x="4046819" y="4322145"/>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接點 76"/>
          <p:cNvCxnSpPr>
            <a:stCxn id="69" idx="6"/>
            <a:endCxn id="68" idx="3"/>
          </p:cNvCxnSpPr>
          <p:nvPr/>
        </p:nvCxnSpPr>
        <p:spPr bwMode="auto">
          <a:xfrm flipV="1">
            <a:off x="4080685" y="4449262"/>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接點 77"/>
          <p:cNvCxnSpPr>
            <a:stCxn id="69" idx="6"/>
            <a:endCxn id="70" idx="2"/>
          </p:cNvCxnSpPr>
          <p:nvPr/>
        </p:nvCxnSpPr>
        <p:spPr bwMode="auto">
          <a:xfrm>
            <a:off x="4080685" y="5203139"/>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線接點 78"/>
          <p:cNvCxnSpPr>
            <a:stCxn id="61" idx="6"/>
            <a:endCxn id="62" idx="2"/>
          </p:cNvCxnSpPr>
          <p:nvPr/>
        </p:nvCxnSpPr>
        <p:spPr bwMode="auto">
          <a:xfrm>
            <a:off x="4046819" y="1683131"/>
            <a:ext cx="1008112" cy="838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接點 79"/>
          <p:cNvCxnSpPr>
            <a:stCxn id="63" idx="6"/>
            <a:endCxn id="62" idx="2"/>
          </p:cNvCxnSpPr>
          <p:nvPr/>
        </p:nvCxnSpPr>
        <p:spPr bwMode="auto">
          <a:xfrm flipV="1">
            <a:off x="4067944" y="1691515"/>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橢圓 80"/>
          <p:cNvSpPr/>
          <p:nvPr/>
        </p:nvSpPr>
        <p:spPr bwMode="auto">
          <a:xfrm>
            <a:off x="6423083" y="1520859"/>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2" name="橢圓 81"/>
          <p:cNvSpPr/>
          <p:nvPr/>
        </p:nvSpPr>
        <p:spPr bwMode="auto">
          <a:xfrm>
            <a:off x="7719227" y="1529243"/>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3" name="橢圓 82"/>
          <p:cNvSpPr/>
          <p:nvPr/>
        </p:nvSpPr>
        <p:spPr bwMode="auto">
          <a:xfrm>
            <a:off x="6444208" y="2376571"/>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4" name="橢圓 83"/>
          <p:cNvSpPr/>
          <p:nvPr/>
        </p:nvSpPr>
        <p:spPr bwMode="auto">
          <a:xfrm>
            <a:off x="7740352" y="238495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5" name="橢圓 84"/>
          <p:cNvSpPr/>
          <p:nvPr/>
        </p:nvSpPr>
        <p:spPr bwMode="auto">
          <a:xfrm>
            <a:off x="6444208" y="3240667"/>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6" name="橢圓 85"/>
          <p:cNvSpPr/>
          <p:nvPr/>
        </p:nvSpPr>
        <p:spPr bwMode="auto">
          <a:xfrm>
            <a:off x="7740352" y="324905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7" name="橢圓 86"/>
          <p:cNvSpPr/>
          <p:nvPr/>
        </p:nvSpPr>
        <p:spPr bwMode="auto">
          <a:xfrm>
            <a:off x="6444208" y="4176771"/>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8" name="橢圓 87"/>
          <p:cNvSpPr/>
          <p:nvPr/>
        </p:nvSpPr>
        <p:spPr bwMode="auto">
          <a:xfrm>
            <a:off x="7740352" y="418515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9" name="橢圓 88"/>
          <p:cNvSpPr/>
          <p:nvPr/>
        </p:nvSpPr>
        <p:spPr bwMode="auto">
          <a:xfrm>
            <a:off x="6456949" y="5040867"/>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0" name="橢圓 89"/>
          <p:cNvSpPr/>
          <p:nvPr/>
        </p:nvSpPr>
        <p:spPr bwMode="auto">
          <a:xfrm>
            <a:off x="7753093" y="504925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91" name="直線接點 90"/>
          <p:cNvCxnSpPr>
            <a:stCxn id="81" idx="6"/>
            <a:endCxn id="84" idx="2"/>
          </p:cNvCxnSpPr>
          <p:nvPr/>
        </p:nvCxnSpPr>
        <p:spPr bwMode="auto">
          <a:xfrm>
            <a:off x="6711115" y="1664875"/>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接點 91"/>
          <p:cNvCxnSpPr>
            <a:stCxn id="83" idx="6"/>
            <a:endCxn id="86" idx="2"/>
          </p:cNvCxnSpPr>
          <p:nvPr/>
        </p:nvCxnSpPr>
        <p:spPr bwMode="auto">
          <a:xfrm>
            <a:off x="6732240" y="2520587"/>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接點 92"/>
          <p:cNvCxnSpPr>
            <a:stCxn id="83" idx="6"/>
            <a:endCxn id="88" idx="2"/>
          </p:cNvCxnSpPr>
          <p:nvPr/>
        </p:nvCxnSpPr>
        <p:spPr bwMode="auto">
          <a:xfrm>
            <a:off x="6732240" y="2520587"/>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接點 93"/>
          <p:cNvCxnSpPr>
            <a:stCxn id="85" idx="6"/>
            <a:endCxn id="88" idx="2"/>
          </p:cNvCxnSpPr>
          <p:nvPr/>
        </p:nvCxnSpPr>
        <p:spPr bwMode="auto">
          <a:xfrm>
            <a:off x="6732240" y="3384683"/>
            <a:ext cx="1008112" cy="944488"/>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線接點 94"/>
          <p:cNvCxnSpPr>
            <a:stCxn id="85" idx="6"/>
            <a:endCxn id="82" idx="2"/>
          </p:cNvCxnSpPr>
          <p:nvPr/>
        </p:nvCxnSpPr>
        <p:spPr bwMode="auto">
          <a:xfrm flipV="1">
            <a:off x="6732240" y="1673259"/>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線接點 95"/>
          <p:cNvCxnSpPr>
            <a:stCxn id="87" idx="6"/>
            <a:endCxn id="88" idx="2"/>
          </p:cNvCxnSpPr>
          <p:nvPr/>
        </p:nvCxnSpPr>
        <p:spPr bwMode="auto">
          <a:xfrm>
            <a:off x="6711115" y="4303889"/>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線接點 96"/>
          <p:cNvCxnSpPr>
            <a:stCxn id="89" idx="6"/>
            <a:endCxn id="88" idx="3"/>
          </p:cNvCxnSpPr>
          <p:nvPr/>
        </p:nvCxnSpPr>
        <p:spPr bwMode="auto">
          <a:xfrm flipV="1">
            <a:off x="6744981" y="4431006"/>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直線接點 97"/>
          <p:cNvCxnSpPr>
            <a:stCxn id="89" idx="6"/>
            <a:endCxn id="90" idx="2"/>
          </p:cNvCxnSpPr>
          <p:nvPr/>
        </p:nvCxnSpPr>
        <p:spPr bwMode="auto">
          <a:xfrm>
            <a:off x="6744981" y="5184883"/>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線接點 98"/>
          <p:cNvCxnSpPr>
            <a:stCxn id="81" idx="6"/>
            <a:endCxn id="82" idx="2"/>
          </p:cNvCxnSpPr>
          <p:nvPr/>
        </p:nvCxnSpPr>
        <p:spPr bwMode="auto">
          <a:xfrm>
            <a:off x="6711115" y="1664875"/>
            <a:ext cx="1008112" cy="838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直線接點 99"/>
          <p:cNvCxnSpPr>
            <a:stCxn id="83" idx="6"/>
            <a:endCxn id="82" idx="2"/>
          </p:cNvCxnSpPr>
          <p:nvPr/>
        </p:nvCxnSpPr>
        <p:spPr bwMode="auto">
          <a:xfrm flipV="1">
            <a:off x="6732240" y="1673259"/>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手繪多邊形 101"/>
          <p:cNvSpPr/>
          <p:nvPr/>
        </p:nvSpPr>
        <p:spPr>
          <a:xfrm>
            <a:off x="6688667" y="1808891"/>
            <a:ext cx="1092200" cy="2648756"/>
          </a:xfrm>
          <a:custGeom>
            <a:avLst/>
            <a:gdLst>
              <a:gd name="connsiteX0" fmla="*/ 0 w 1092200"/>
              <a:gd name="connsiteY0" fmla="*/ 2826253 h 2897332"/>
              <a:gd name="connsiteX1" fmla="*/ 999066 w 1092200"/>
              <a:gd name="connsiteY1" fmla="*/ 2809319 h 2897332"/>
              <a:gd name="connsiteX2" fmla="*/ 42333 w 1092200"/>
              <a:gd name="connsiteY2" fmla="*/ 1954186 h 2897332"/>
              <a:gd name="connsiteX3" fmla="*/ 1092200 w 1092200"/>
              <a:gd name="connsiteY3" fmla="*/ 176186 h 2897332"/>
              <a:gd name="connsiteX4" fmla="*/ 42333 w 1092200"/>
              <a:gd name="connsiteY4" fmla="*/ 150786 h 2897332"/>
              <a:gd name="connsiteX5" fmla="*/ 973666 w 1092200"/>
              <a:gd name="connsiteY5" fmla="*/ 938186 h 289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897332">
                <a:moveTo>
                  <a:pt x="0" y="2826253"/>
                </a:moveTo>
                <a:cubicBezTo>
                  <a:pt x="496005" y="2890458"/>
                  <a:pt x="992011" y="2954664"/>
                  <a:pt x="999066" y="2809319"/>
                </a:cubicBezTo>
                <a:cubicBezTo>
                  <a:pt x="1006122" y="2663974"/>
                  <a:pt x="26811" y="2393041"/>
                  <a:pt x="42333" y="1954186"/>
                </a:cubicBezTo>
                <a:cubicBezTo>
                  <a:pt x="57855" y="1515331"/>
                  <a:pt x="1092200" y="476753"/>
                  <a:pt x="1092200" y="176186"/>
                </a:cubicBezTo>
                <a:cubicBezTo>
                  <a:pt x="1092200" y="-124381"/>
                  <a:pt x="62089" y="23786"/>
                  <a:pt x="42333" y="150786"/>
                </a:cubicBezTo>
                <a:cubicBezTo>
                  <a:pt x="22577" y="277786"/>
                  <a:pt x="498121" y="607986"/>
                  <a:pt x="973666" y="938186"/>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0" name="文字方塊 119"/>
          <p:cNvSpPr txBox="1"/>
          <p:nvPr/>
        </p:nvSpPr>
        <p:spPr>
          <a:xfrm>
            <a:off x="6238861" y="908720"/>
            <a:ext cx="2228495" cy="461665"/>
          </a:xfrm>
          <a:prstGeom prst="rect">
            <a:avLst/>
          </a:prstGeom>
          <a:noFill/>
        </p:spPr>
        <p:txBody>
          <a:bodyPr wrap="none" rtlCol="0">
            <a:spAutoFit/>
          </a:bodyPr>
          <a:lstStyle/>
          <a:p>
            <a:r>
              <a:rPr lang="en-US" altLang="zh-TW" b="1" dirty="0" smtClean="0">
                <a:solidFill>
                  <a:srgbClr val="FF0000"/>
                </a:solidFill>
              </a:rPr>
              <a:t>Argument Path</a:t>
            </a:r>
            <a:endParaRPr lang="zh-TW" altLang="en-US" b="1" dirty="0">
              <a:solidFill>
                <a:srgbClr val="FF0000"/>
              </a:solidFill>
            </a:endParaRPr>
          </a:p>
        </p:txBody>
      </p:sp>
    </p:spTree>
    <p:extLst>
      <p:ext uri="{BB962C8B-B14F-4D97-AF65-F5344CB8AC3E}">
        <p14:creationId xmlns:p14="http://schemas.microsoft.com/office/powerpoint/2010/main" val="182793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3264" y="188640"/>
            <a:ext cx="7315200" cy="838200"/>
          </a:xfrm>
        </p:spPr>
        <p:txBody>
          <a:bodyPr/>
          <a:lstStyle/>
          <a:p>
            <a:r>
              <a:rPr lang="en-US" altLang="zh-TW" dirty="0" smtClean="0"/>
              <a:t>Perfect </a:t>
            </a:r>
            <a:r>
              <a:rPr lang="en-US" altLang="zh-TW" dirty="0"/>
              <a:t>Bipartite </a:t>
            </a:r>
            <a:r>
              <a:rPr lang="en-US" altLang="zh-TW" dirty="0" smtClean="0"/>
              <a:t>Matching</a:t>
            </a:r>
            <a:r>
              <a:rPr lang="en-US" altLang="zh-TW" dirty="0"/>
              <a:t> </a:t>
            </a:r>
            <a:endParaRPr lang="zh-TW" altLang="en-US" dirty="0"/>
          </a:p>
        </p:txBody>
      </p:sp>
      <p:sp>
        <p:nvSpPr>
          <p:cNvPr id="81" name="橢圓 80"/>
          <p:cNvSpPr/>
          <p:nvPr/>
        </p:nvSpPr>
        <p:spPr bwMode="auto">
          <a:xfrm>
            <a:off x="958859" y="220486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2" name="橢圓 81"/>
          <p:cNvSpPr/>
          <p:nvPr/>
        </p:nvSpPr>
        <p:spPr bwMode="auto">
          <a:xfrm>
            <a:off x="2255003" y="221324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3" name="橢圓 82"/>
          <p:cNvSpPr/>
          <p:nvPr/>
        </p:nvSpPr>
        <p:spPr bwMode="auto">
          <a:xfrm>
            <a:off x="979984" y="306057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4" name="橢圓 83"/>
          <p:cNvSpPr/>
          <p:nvPr/>
        </p:nvSpPr>
        <p:spPr bwMode="auto">
          <a:xfrm>
            <a:off x="2276128" y="306896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5" name="橢圓 84"/>
          <p:cNvSpPr/>
          <p:nvPr/>
        </p:nvSpPr>
        <p:spPr bwMode="auto">
          <a:xfrm>
            <a:off x="979984" y="392467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6" name="橢圓 85"/>
          <p:cNvSpPr/>
          <p:nvPr/>
        </p:nvSpPr>
        <p:spPr bwMode="auto">
          <a:xfrm>
            <a:off x="2276128" y="393305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7" name="橢圓 86"/>
          <p:cNvSpPr/>
          <p:nvPr/>
        </p:nvSpPr>
        <p:spPr bwMode="auto">
          <a:xfrm>
            <a:off x="979984" y="4860776"/>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8" name="橢圓 87"/>
          <p:cNvSpPr/>
          <p:nvPr/>
        </p:nvSpPr>
        <p:spPr bwMode="auto">
          <a:xfrm>
            <a:off x="2276128" y="486916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9" name="橢圓 88"/>
          <p:cNvSpPr/>
          <p:nvPr/>
        </p:nvSpPr>
        <p:spPr bwMode="auto">
          <a:xfrm>
            <a:off x="992725" y="5724872"/>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0" name="橢圓 89"/>
          <p:cNvSpPr/>
          <p:nvPr/>
        </p:nvSpPr>
        <p:spPr bwMode="auto">
          <a:xfrm>
            <a:off x="2288869" y="573325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91" name="直線接點 90"/>
          <p:cNvCxnSpPr>
            <a:stCxn id="81" idx="6"/>
            <a:endCxn id="84" idx="2"/>
          </p:cNvCxnSpPr>
          <p:nvPr/>
        </p:nvCxnSpPr>
        <p:spPr bwMode="auto">
          <a:xfrm>
            <a:off x="1246891" y="2348880"/>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接點 91"/>
          <p:cNvCxnSpPr>
            <a:stCxn id="83" idx="6"/>
            <a:endCxn id="86" idx="2"/>
          </p:cNvCxnSpPr>
          <p:nvPr/>
        </p:nvCxnSpPr>
        <p:spPr bwMode="auto">
          <a:xfrm>
            <a:off x="1268016" y="3204592"/>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接點 92"/>
          <p:cNvCxnSpPr>
            <a:stCxn id="83" idx="6"/>
            <a:endCxn id="88" idx="2"/>
          </p:cNvCxnSpPr>
          <p:nvPr/>
        </p:nvCxnSpPr>
        <p:spPr bwMode="auto">
          <a:xfrm>
            <a:off x="1268016" y="3204592"/>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接點 93"/>
          <p:cNvCxnSpPr>
            <a:stCxn id="85" idx="6"/>
            <a:endCxn id="88" idx="2"/>
          </p:cNvCxnSpPr>
          <p:nvPr/>
        </p:nvCxnSpPr>
        <p:spPr bwMode="auto">
          <a:xfrm>
            <a:off x="1268016" y="4068688"/>
            <a:ext cx="1008112" cy="944488"/>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線接點 94"/>
          <p:cNvCxnSpPr>
            <a:stCxn id="85" idx="6"/>
            <a:endCxn id="82" idx="2"/>
          </p:cNvCxnSpPr>
          <p:nvPr/>
        </p:nvCxnSpPr>
        <p:spPr bwMode="auto">
          <a:xfrm flipV="1">
            <a:off x="1268016" y="2357264"/>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線接點 95"/>
          <p:cNvCxnSpPr>
            <a:stCxn id="87" idx="6"/>
            <a:endCxn id="88" idx="2"/>
          </p:cNvCxnSpPr>
          <p:nvPr/>
        </p:nvCxnSpPr>
        <p:spPr bwMode="auto">
          <a:xfrm>
            <a:off x="1246891" y="4987894"/>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線接點 96"/>
          <p:cNvCxnSpPr>
            <a:stCxn id="89" idx="6"/>
            <a:endCxn id="88" idx="3"/>
          </p:cNvCxnSpPr>
          <p:nvPr/>
        </p:nvCxnSpPr>
        <p:spPr bwMode="auto">
          <a:xfrm flipV="1">
            <a:off x="1280757" y="5115011"/>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直線接點 97"/>
          <p:cNvCxnSpPr>
            <a:stCxn id="89" idx="6"/>
            <a:endCxn id="90" idx="2"/>
          </p:cNvCxnSpPr>
          <p:nvPr/>
        </p:nvCxnSpPr>
        <p:spPr bwMode="auto">
          <a:xfrm>
            <a:off x="1280757" y="5868888"/>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線接點 98"/>
          <p:cNvCxnSpPr>
            <a:stCxn id="81" idx="6"/>
            <a:endCxn id="82" idx="2"/>
          </p:cNvCxnSpPr>
          <p:nvPr/>
        </p:nvCxnSpPr>
        <p:spPr bwMode="auto">
          <a:xfrm>
            <a:off x="1246891" y="2348880"/>
            <a:ext cx="1008112" cy="838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直線接點 99"/>
          <p:cNvCxnSpPr>
            <a:stCxn id="83" idx="6"/>
            <a:endCxn id="82" idx="2"/>
          </p:cNvCxnSpPr>
          <p:nvPr/>
        </p:nvCxnSpPr>
        <p:spPr bwMode="auto">
          <a:xfrm flipV="1">
            <a:off x="1268016" y="2357264"/>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手繪多邊形 101"/>
          <p:cNvSpPr/>
          <p:nvPr/>
        </p:nvSpPr>
        <p:spPr>
          <a:xfrm>
            <a:off x="1224443" y="2436176"/>
            <a:ext cx="1092200" cy="2678836"/>
          </a:xfrm>
          <a:custGeom>
            <a:avLst/>
            <a:gdLst>
              <a:gd name="connsiteX0" fmla="*/ 0 w 1092200"/>
              <a:gd name="connsiteY0" fmla="*/ 2826253 h 2897332"/>
              <a:gd name="connsiteX1" fmla="*/ 999066 w 1092200"/>
              <a:gd name="connsiteY1" fmla="*/ 2809319 h 2897332"/>
              <a:gd name="connsiteX2" fmla="*/ 42333 w 1092200"/>
              <a:gd name="connsiteY2" fmla="*/ 1954186 h 2897332"/>
              <a:gd name="connsiteX3" fmla="*/ 1092200 w 1092200"/>
              <a:gd name="connsiteY3" fmla="*/ 176186 h 2897332"/>
              <a:gd name="connsiteX4" fmla="*/ 42333 w 1092200"/>
              <a:gd name="connsiteY4" fmla="*/ 150786 h 2897332"/>
              <a:gd name="connsiteX5" fmla="*/ 973666 w 1092200"/>
              <a:gd name="connsiteY5" fmla="*/ 938186 h 289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897332">
                <a:moveTo>
                  <a:pt x="0" y="2826253"/>
                </a:moveTo>
                <a:cubicBezTo>
                  <a:pt x="496005" y="2890458"/>
                  <a:pt x="992011" y="2954664"/>
                  <a:pt x="999066" y="2809319"/>
                </a:cubicBezTo>
                <a:cubicBezTo>
                  <a:pt x="1006122" y="2663974"/>
                  <a:pt x="26811" y="2393041"/>
                  <a:pt x="42333" y="1954186"/>
                </a:cubicBezTo>
                <a:cubicBezTo>
                  <a:pt x="57855" y="1515331"/>
                  <a:pt x="1092200" y="476753"/>
                  <a:pt x="1092200" y="176186"/>
                </a:cubicBezTo>
                <a:cubicBezTo>
                  <a:pt x="1092200" y="-124381"/>
                  <a:pt x="62089" y="23786"/>
                  <a:pt x="42333" y="150786"/>
                </a:cubicBezTo>
                <a:cubicBezTo>
                  <a:pt x="22577" y="277786"/>
                  <a:pt x="498121" y="607986"/>
                  <a:pt x="973666" y="938186"/>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1" name="橢圓 100"/>
          <p:cNvSpPr/>
          <p:nvPr/>
        </p:nvSpPr>
        <p:spPr bwMode="auto">
          <a:xfrm>
            <a:off x="3802360" y="223014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3" name="橢圓 102"/>
          <p:cNvSpPr/>
          <p:nvPr/>
        </p:nvSpPr>
        <p:spPr bwMode="auto">
          <a:xfrm>
            <a:off x="5098504" y="223853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04" name="橢圓 103"/>
          <p:cNvSpPr/>
          <p:nvPr/>
        </p:nvSpPr>
        <p:spPr bwMode="auto">
          <a:xfrm>
            <a:off x="3823485" y="308585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5" name="橢圓 104"/>
          <p:cNvSpPr/>
          <p:nvPr/>
        </p:nvSpPr>
        <p:spPr bwMode="auto">
          <a:xfrm>
            <a:off x="5119629" y="309424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06" name="橢圓 105"/>
          <p:cNvSpPr/>
          <p:nvPr/>
        </p:nvSpPr>
        <p:spPr bwMode="auto">
          <a:xfrm>
            <a:off x="3823485" y="394995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7" name="橢圓 106"/>
          <p:cNvSpPr/>
          <p:nvPr/>
        </p:nvSpPr>
        <p:spPr bwMode="auto">
          <a:xfrm>
            <a:off x="5119629" y="395833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08" name="橢圓 107"/>
          <p:cNvSpPr/>
          <p:nvPr/>
        </p:nvSpPr>
        <p:spPr bwMode="auto">
          <a:xfrm>
            <a:off x="3823485" y="4886058"/>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9" name="橢圓 108"/>
          <p:cNvSpPr/>
          <p:nvPr/>
        </p:nvSpPr>
        <p:spPr bwMode="auto">
          <a:xfrm>
            <a:off x="5119629" y="489444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10" name="直線接點 109"/>
          <p:cNvCxnSpPr>
            <a:stCxn id="101" idx="6"/>
            <a:endCxn id="105" idx="2"/>
          </p:cNvCxnSpPr>
          <p:nvPr/>
        </p:nvCxnSpPr>
        <p:spPr bwMode="auto">
          <a:xfrm>
            <a:off x="4090392" y="2374162"/>
            <a:ext cx="1029237" cy="864096"/>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直線接點 110"/>
          <p:cNvCxnSpPr>
            <a:stCxn id="104" idx="6"/>
            <a:endCxn id="107" idx="2"/>
          </p:cNvCxnSpPr>
          <p:nvPr/>
        </p:nvCxnSpPr>
        <p:spPr bwMode="auto">
          <a:xfrm>
            <a:off x="4111517" y="3229874"/>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直線接點 111"/>
          <p:cNvCxnSpPr>
            <a:stCxn id="104" idx="6"/>
            <a:endCxn id="109" idx="2"/>
          </p:cNvCxnSpPr>
          <p:nvPr/>
        </p:nvCxnSpPr>
        <p:spPr bwMode="auto">
          <a:xfrm>
            <a:off x="4111517" y="3229874"/>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直線接點 112"/>
          <p:cNvCxnSpPr>
            <a:stCxn id="106" idx="6"/>
            <a:endCxn id="109" idx="2"/>
          </p:cNvCxnSpPr>
          <p:nvPr/>
        </p:nvCxnSpPr>
        <p:spPr bwMode="auto">
          <a:xfrm>
            <a:off x="4111517" y="4093970"/>
            <a:ext cx="1008112" cy="944488"/>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直線接點 113"/>
          <p:cNvCxnSpPr>
            <a:stCxn id="106" idx="6"/>
            <a:endCxn id="103" idx="2"/>
          </p:cNvCxnSpPr>
          <p:nvPr/>
        </p:nvCxnSpPr>
        <p:spPr bwMode="auto">
          <a:xfrm flipV="1">
            <a:off x="4111517" y="2382546"/>
            <a:ext cx="986987" cy="1711424"/>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直線接點 114"/>
          <p:cNvCxnSpPr>
            <a:stCxn id="108" idx="6"/>
            <a:endCxn id="109" idx="2"/>
          </p:cNvCxnSpPr>
          <p:nvPr/>
        </p:nvCxnSpPr>
        <p:spPr bwMode="auto">
          <a:xfrm>
            <a:off x="4090392" y="5013176"/>
            <a:ext cx="1029237" cy="25282"/>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直線接點 115"/>
          <p:cNvCxnSpPr>
            <a:stCxn id="101" idx="6"/>
            <a:endCxn id="103" idx="2"/>
          </p:cNvCxnSpPr>
          <p:nvPr/>
        </p:nvCxnSpPr>
        <p:spPr bwMode="auto">
          <a:xfrm>
            <a:off x="4090392" y="2374162"/>
            <a:ext cx="1008112" cy="83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直線接點 116"/>
          <p:cNvCxnSpPr>
            <a:stCxn id="104" idx="6"/>
            <a:endCxn id="103" idx="2"/>
          </p:cNvCxnSpPr>
          <p:nvPr/>
        </p:nvCxnSpPr>
        <p:spPr bwMode="auto">
          <a:xfrm flipV="1">
            <a:off x="4111517" y="2382546"/>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 name="橢圓 118"/>
          <p:cNvSpPr/>
          <p:nvPr/>
        </p:nvSpPr>
        <p:spPr bwMode="auto">
          <a:xfrm>
            <a:off x="3321680" y="121543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0" name="橢圓 119"/>
          <p:cNvSpPr/>
          <p:nvPr/>
        </p:nvSpPr>
        <p:spPr bwMode="auto">
          <a:xfrm>
            <a:off x="2760115" y="123003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22" name="橢圓 121"/>
          <p:cNvSpPr/>
          <p:nvPr/>
        </p:nvSpPr>
        <p:spPr bwMode="auto">
          <a:xfrm>
            <a:off x="3933406" y="121167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23" name="橢圓 122"/>
          <p:cNvSpPr/>
          <p:nvPr/>
        </p:nvSpPr>
        <p:spPr bwMode="auto">
          <a:xfrm>
            <a:off x="2156494" y="123674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5" name="橢圓 124"/>
          <p:cNvSpPr/>
          <p:nvPr/>
        </p:nvSpPr>
        <p:spPr bwMode="auto">
          <a:xfrm>
            <a:off x="1020443" y="1253640"/>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6" name="橢圓 125"/>
          <p:cNvSpPr/>
          <p:nvPr/>
        </p:nvSpPr>
        <p:spPr bwMode="auto">
          <a:xfrm>
            <a:off x="1520635" y="123674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27" name="直線接點 126"/>
          <p:cNvCxnSpPr>
            <a:stCxn id="119" idx="6"/>
            <a:endCxn id="122" idx="2"/>
          </p:cNvCxnSpPr>
          <p:nvPr/>
        </p:nvCxnSpPr>
        <p:spPr bwMode="auto">
          <a:xfrm flipV="1">
            <a:off x="3609712" y="1355688"/>
            <a:ext cx="323694" cy="3764"/>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直線接點 129"/>
          <p:cNvCxnSpPr>
            <a:stCxn id="123" idx="2"/>
            <a:endCxn id="126" idx="6"/>
          </p:cNvCxnSpPr>
          <p:nvPr/>
        </p:nvCxnSpPr>
        <p:spPr bwMode="auto">
          <a:xfrm flipH="1" flipV="1">
            <a:off x="1808667" y="1380757"/>
            <a:ext cx="347827" cy="1"/>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線接點 130"/>
          <p:cNvCxnSpPr>
            <a:stCxn id="123" idx="6"/>
            <a:endCxn id="120" idx="2"/>
          </p:cNvCxnSpPr>
          <p:nvPr/>
        </p:nvCxnSpPr>
        <p:spPr bwMode="auto">
          <a:xfrm flipV="1">
            <a:off x="2444526" y="1374051"/>
            <a:ext cx="315589" cy="6707"/>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線接點 131"/>
          <p:cNvCxnSpPr>
            <a:stCxn id="125" idx="6"/>
            <a:endCxn id="126" idx="2"/>
          </p:cNvCxnSpPr>
          <p:nvPr/>
        </p:nvCxnSpPr>
        <p:spPr bwMode="auto">
          <a:xfrm flipV="1">
            <a:off x="1287350" y="1380757"/>
            <a:ext cx="233285" cy="1"/>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直線接點 132"/>
          <p:cNvCxnSpPr>
            <a:stCxn id="119" idx="2"/>
            <a:endCxn id="120" idx="6"/>
          </p:cNvCxnSpPr>
          <p:nvPr/>
        </p:nvCxnSpPr>
        <p:spPr bwMode="auto">
          <a:xfrm flipH="1">
            <a:off x="3048147" y="1359452"/>
            <a:ext cx="273533" cy="14599"/>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橢圓 166"/>
          <p:cNvSpPr/>
          <p:nvPr/>
        </p:nvSpPr>
        <p:spPr bwMode="auto">
          <a:xfrm>
            <a:off x="7104457" y="121543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68" name="橢圓 167"/>
          <p:cNvSpPr/>
          <p:nvPr/>
        </p:nvSpPr>
        <p:spPr bwMode="auto">
          <a:xfrm>
            <a:off x="6542892" y="123003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69" name="橢圓 168"/>
          <p:cNvSpPr/>
          <p:nvPr/>
        </p:nvSpPr>
        <p:spPr bwMode="auto">
          <a:xfrm>
            <a:off x="7716183" y="121167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70" name="橢圓 169"/>
          <p:cNvSpPr/>
          <p:nvPr/>
        </p:nvSpPr>
        <p:spPr bwMode="auto">
          <a:xfrm>
            <a:off x="5939271" y="123674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71" name="橢圓 170"/>
          <p:cNvSpPr/>
          <p:nvPr/>
        </p:nvSpPr>
        <p:spPr bwMode="auto">
          <a:xfrm>
            <a:off x="4803220" y="1253640"/>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72" name="橢圓 171"/>
          <p:cNvSpPr/>
          <p:nvPr/>
        </p:nvSpPr>
        <p:spPr bwMode="auto">
          <a:xfrm>
            <a:off x="5303412" y="123674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73" name="直線接點 172"/>
          <p:cNvCxnSpPr>
            <a:stCxn id="167" idx="6"/>
            <a:endCxn id="169" idx="2"/>
          </p:cNvCxnSpPr>
          <p:nvPr/>
        </p:nvCxnSpPr>
        <p:spPr bwMode="auto">
          <a:xfrm flipV="1">
            <a:off x="7392489" y="1355688"/>
            <a:ext cx="323694" cy="376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直線接點 173"/>
          <p:cNvCxnSpPr>
            <a:stCxn id="170" idx="2"/>
            <a:endCxn id="172" idx="6"/>
          </p:cNvCxnSpPr>
          <p:nvPr/>
        </p:nvCxnSpPr>
        <p:spPr bwMode="auto">
          <a:xfrm flipH="1" flipV="1">
            <a:off x="5591444" y="1380757"/>
            <a:ext cx="347827" cy="1"/>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線接點 174"/>
          <p:cNvCxnSpPr>
            <a:stCxn id="170" idx="6"/>
            <a:endCxn id="168" idx="2"/>
          </p:cNvCxnSpPr>
          <p:nvPr/>
        </p:nvCxnSpPr>
        <p:spPr bwMode="auto">
          <a:xfrm flipV="1">
            <a:off x="6227303" y="1374051"/>
            <a:ext cx="315589" cy="670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線接點 175"/>
          <p:cNvCxnSpPr>
            <a:stCxn id="171" idx="6"/>
            <a:endCxn id="172" idx="2"/>
          </p:cNvCxnSpPr>
          <p:nvPr/>
        </p:nvCxnSpPr>
        <p:spPr bwMode="auto">
          <a:xfrm flipV="1">
            <a:off x="5070127" y="1380757"/>
            <a:ext cx="233285" cy="1"/>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直線接點 176"/>
          <p:cNvCxnSpPr>
            <a:stCxn id="167" idx="2"/>
            <a:endCxn id="168" idx="6"/>
          </p:cNvCxnSpPr>
          <p:nvPr/>
        </p:nvCxnSpPr>
        <p:spPr bwMode="auto">
          <a:xfrm flipH="1">
            <a:off x="6830924" y="1359452"/>
            <a:ext cx="273533" cy="14599"/>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8" name="橢圓 177"/>
          <p:cNvSpPr/>
          <p:nvPr/>
        </p:nvSpPr>
        <p:spPr bwMode="auto">
          <a:xfrm>
            <a:off x="6353427" y="2195157"/>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79" name="橢圓 178"/>
          <p:cNvSpPr/>
          <p:nvPr/>
        </p:nvSpPr>
        <p:spPr bwMode="auto">
          <a:xfrm>
            <a:off x="7649571" y="220354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0" name="橢圓 179"/>
          <p:cNvSpPr/>
          <p:nvPr/>
        </p:nvSpPr>
        <p:spPr bwMode="auto">
          <a:xfrm>
            <a:off x="6374552" y="3050869"/>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1" name="橢圓 180"/>
          <p:cNvSpPr/>
          <p:nvPr/>
        </p:nvSpPr>
        <p:spPr bwMode="auto">
          <a:xfrm>
            <a:off x="7670696" y="3059253"/>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2" name="橢圓 181"/>
          <p:cNvSpPr/>
          <p:nvPr/>
        </p:nvSpPr>
        <p:spPr bwMode="auto">
          <a:xfrm>
            <a:off x="6374552" y="3914965"/>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3" name="橢圓 182"/>
          <p:cNvSpPr/>
          <p:nvPr/>
        </p:nvSpPr>
        <p:spPr bwMode="auto">
          <a:xfrm>
            <a:off x="7670696" y="3923349"/>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4" name="橢圓 183"/>
          <p:cNvSpPr/>
          <p:nvPr/>
        </p:nvSpPr>
        <p:spPr bwMode="auto">
          <a:xfrm>
            <a:off x="6374552" y="4851069"/>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5" name="橢圓 184"/>
          <p:cNvSpPr/>
          <p:nvPr/>
        </p:nvSpPr>
        <p:spPr bwMode="auto">
          <a:xfrm>
            <a:off x="7670696" y="4859453"/>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6" name="橢圓 185"/>
          <p:cNvSpPr/>
          <p:nvPr/>
        </p:nvSpPr>
        <p:spPr bwMode="auto">
          <a:xfrm>
            <a:off x="6387293" y="5715165"/>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7" name="橢圓 186"/>
          <p:cNvSpPr/>
          <p:nvPr/>
        </p:nvSpPr>
        <p:spPr bwMode="auto">
          <a:xfrm>
            <a:off x="7683437" y="5723549"/>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88" name="直線接點 187"/>
          <p:cNvCxnSpPr>
            <a:stCxn id="178" idx="6"/>
            <a:endCxn id="181" idx="2"/>
          </p:cNvCxnSpPr>
          <p:nvPr/>
        </p:nvCxnSpPr>
        <p:spPr bwMode="auto">
          <a:xfrm>
            <a:off x="6641459" y="2339173"/>
            <a:ext cx="1029237" cy="864096"/>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直線接點 188"/>
          <p:cNvCxnSpPr>
            <a:stCxn id="180" idx="6"/>
            <a:endCxn id="183" idx="2"/>
          </p:cNvCxnSpPr>
          <p:nvPr/>
        </p:nvCxnSpPr>
        <p:spPr bwMode="auto">
          <a:xfrm>
            <a:off x="6662584" y="3194885"/>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線接點 189"/>
          <p:cNvCxnSpPr>
            <a:stCxn id="180" idx="6"/>
            <a:endCxn id="185" idx="2"/>
          </p:cNvCxnSpPr>
          <p:nvPr/>
        </p:nvCxnSpPr>
        <p:spPr bwMode="auto">
          <a:xfrm>
            <a:off x="6662584" y="3194885"/>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直線接點 190"/>
          <p:cNvCxnSpPr>
            <a:stCxn id="182" idx="6"/>
            <a:endCxn id="185" idx="2"/>
          </p:cNvCxnSpPr>
          <p:nvPr/>
        </p:nvCxnSpPr>
        <p:spPr bwMode="auto">
          <a:xfrm>
            <a:off x="6662584" y="4058981"/>
            <a:ext cx="1008112" cy="944488"/>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線接點 191"/>
          <p:cNvCxnSpPr>
            <a:stCxn id="182" idx="6"/>
            <a:endCxn id="179" idx="2"/>
          </p:cNvCxnSpPr>
          <p:nvPr/>
        </p:nvCxnSpPr>
        <p:spPr bwMode="auto">
          <a:xfrm flipV="1">
            <a:off x="6662584" y="2347557"/>
            <a:ext cx="986987" cy="171142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線接點 192"/>
          <p:cNvCxnSpPr>
            <a:stCxn id="184" idx="6"/>
            <a:endCxn id="185" idx="2"/>
          </p:cNvCxnSpPr>
          <p:nvPr/>
        </p:nvCxnSpPr>
        <p:spPr bwMode="auto">
          <a:xfrm>
            <a:off x="6641459" y="4978187"/>
            <a:ext cx="1029237" cy="25282"/>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線接點 193"/>
          <p:cNvCxnSpPr>
            <a:stCxn id="186" idx="6"/>
            <a:endCxn id="185" idx="3"/>
          </p:cNvCxnSpPr>
          <p:nvPr/>
        </p:nvCxnSpPr>
        <p:spPr bwMode="auto">
          <a:xfrm flipV="1">
            <a:off x="6675325" y="5105304"/>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直線接點 194"/>
          <p:cNvCxnSpPr>
            <a:stCxn id="186" idx="6"/>
            <a:endCxn id="187" idx="2"/>
          </p:cNvCxnSpPr>
          <p:nvPr/>
        </p:nvCxnSpPr>
        <p:spPr bwMode="auto">
          <a:xfrm>
            <a:off x="6675325" y="5859181"/>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 name="直線接點 195"/>
          <p:cNvCxnSpPr>
            <a:stCxn id="178" idx="6"/>
            <a:endCxn id="179" idx="2"/>
          </p:cNvCxnSpPr>
          <p:nvPr/>
        </p:nvCxnSpPr>
        <p:spPr bwMode="auto">
          <a:xfrm>
            <a:off x="6641459" y="2339173"/>
            <a:ext cx="1008112" cy="8384"/>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直線接點 196"/>
          <p:cNvCxnSpPr>
            <a:stCxn id="180" idx="6"/>
            <a:endCxn id="179" idx="2"/>
          </p:cNvCxnSpPr>
          <p:nvPr/>
        </p:nvCxnSpPr>
        <p:spPr bwMode="auto">
          <a:xfrm flipV="1">
            <a:off x="6662584" y="2347557"/>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6603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3264" y="188640"/>
            <a:ext cx="7315200" cy="838200"/>
          </a:xfrm>
        </p:spPr>
        <p:txBody>
          <a:bodyPr/>
          <a:lstStyle/>
          <a:p>
            <a:r>
              <a:rPr lang="en-US" altLang="zh-TW" dirty="0" smtClean="0"/>
              <a:t>Perfect </a:t>
            </a:r>
            <a:r>
              <a:rPr lang="en-US" altLang="zh-TW" dirty="0"/>
              <a:t>Bipartite </a:t>
            </a:r>
            <a:r>
              <a:rPr lang="en-US" altLang="zh-TW" dirty="0" smtClean="0"/>
              <a:t>Matching</a:t>
            </a:r>
            <a:r>
              <a:rPr lang="en-US" altLang="zh-TW" dirty="0"/>
              <a:t> </a:t>
            </a:r>
            <a:endParaRPr lang="zh-TW" altLang="en-US" dirty="0"/>
          </a:p>
        </p:txBody>
      </p:sp>
      <p:sp>
        <p:nvSpPr>
          <p:cNvPr id="178" name="橢圓 177"/>
          <p:cNvSpPr/>
          <p:nvPr/>
        </p:nvSpPr>
        <p:spPr bwMode="auto">
          <a:xfrm>
            <a:off x="1259632" y="174248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79" name="橢圓 178"/>
          <p:cNvSpPr/>
          <p:nvPr/>
        </p:nvSpPr>
        <p:spPr bwMode="auto">
          <a:xfrm>
            <a:off x="2555776" y="175086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0" name="橢圓 179"/>
          <p:cNvSpPr/>
          <p:nvPr/>
        </p:nvSpPr>
        <p:spPr bwMode="auto">
          <a:xfrm>
            <a:off x="1280757" y="259819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1" name="橢圓 180"/>
          <p:cNvSpPr/>
          <p:nvPr/>
        </p:nvSpPr>
        <p:spPr bwMode="auto">
          <a:xfrm>
            <a:off x="2576901" y="260657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2" name="橢圓 181"/>
          <p:cNvSpPr/>
          <p:nvPr/>
        </p:nvSpPr>
        <p:spPr bwMode="auto">
          <a:xfrm>
            <a:off x="1280757" y="346228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3" name="橢圓 182"/>
          <p:cNvSpPr/>
          <p:nvPr/>
        </p:nvSpPr>
        <p:spPr bwMode="auto">
          <a:xfrm>
            <a:off x="2576901" y="347067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4" name="橢圓 183"/>
          <p:cNvSpPr/>
          <p:nvPr/>
        </p:nvSpPr>
        <p:spPr bwMode="auto">
          <a:xfrm>
            <a:off x="1280757" y="4398392"/>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5" name="橢圓 184"/>
          <p:cNvSpPr/>
          <p:nvPr/>
        </p:nvSpPr>
        <p:spPr bwMode="auto">
          <a:xfrm>
            <a:off x="2576901" y="440677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6" name="橢圓 185"/>
          <p:cNvSpPr/>
          <p:nvPr/>
        </p:nvSpPr>
        <p:spPr bwMode="auto">
          <a:xfrm>
            <a:off x="1293498" y="526248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7" name="橢圓 186"/>
          <p:cNvSpPr/>
          <p:nvPr/>
        </p:nvSpPr>
        <p:spPr bwMode="auto">
          <a:xfrm>
            <a:off x="2589642" y="527087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88" name="直線接點 187"/>
          <p:cNvCxnSpPr>
            <a:stCxn id="178" idx="6"/>
            <a:endCxn id="181" idx="2"/>
          </p:cNvCxnSpPr>
          <p:nvPr/>
        </p:nvCxnSpPr>
        <p:spPr bwMode="auto">
          <a:xfrm>
            <a:off x="1547664" y="1886496"/>
            <a:ext cx="1029237" cy="864096"/>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直線接點 188"/>
          <p:cNvCxnSpPr>
            <a:stCxn id="180" idx="6"/>
            <a:endCxn id="183" idx="2"/>
          </p:cNvCxnSpPr>
          <p:nvPr/>
        </p:nvCxnSpPr>
        <p:spPr bwMode="auto">
          <a:xfrm>
            <a:off x="1568789" y="2742208"/>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線接點 189"/>
          <p:cNvCxnSpPr>
            <a:stCxn id="180" idx="6"/>
            <a:endCxn id="185" idx="2"/>
          </p:cNvCxnSpPr>
          <p:nvPr/>
        </p:nvCxnSpPr>
        <p:spPr bwMode="auto">
          <a:xfrm>
            <a:off x="1568789" y="2742208"/>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直線接點 190"/>
          <p:cNvCxnSpPr>
            <a:stCxn id="182" idx="6"/>
            <a:endCxn id="185" idx="2"/>
          </p:cNvCxnSpPr>
          <p:nvPr/>
        </p:nvCxnSpPr>
        <p:spPr bwMode="auto">
          <a:xfrm>
            <a:off x="1568789" y="3606304"/>
            <a:ext cx="1008112" cy="944488"/>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線接點 191"/>
          <p:cNvCxnSpPr>
            <a:stCxn id="182" idx="6"/>
            <a:endCxn id="179" idx="2"/>
          </p:cNvCxnSpPr>
          <p:nvPr/>
        </p:nvCxnSpPr>
        <p:spPr bwMode="auto">
          <a:xfrm flipV="1">
            <a:off x="1568789" y="1894880"/>
            <a:ext cx="986987" cy="171142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線接點 192"/>
          <p:cNvCxnSpPr>
            <a:stCxn id="184" idx="6"/>
            <a:endCxn id="185" idx="2"/>
          </p:cNvCxnSpPr>
          <p:nvPr/>
        </p:nvCxnSpPr>
        <p:spPr bwMode="auto">
          <a:xfrm>
            <a:off x="1547664" y="4525510"/>
            <a:ext cx="1029237" cy="25282"/>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線接點 193"/>
          <p:cNvCxnSpPr>
            <a:stCxn id="186" idx="6"/>
            <a:endCxn id="185" idx="2"/>
          </p:cNvCxnSpPr>
          <p:nvPr/>
        </p:nvCxnSpPr>
        <p:spPr bwMode="auto">
          <a:xfrm flipV="1">
            <a:off x="1581530" y="4550792"/>
            <a:ext cx="995371" cy="85571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直線接點 194"/>
          <p:cNvCxnSpPr>
            <a:stCxn id="186" idx="6"/>
            <a:endCxn id="187" idx="2"/>
          </p:cNvCxnSpPr>
          <p:nvPr/>
        </p:nvCxnSpPr>
        <p:spPr bwMode="auto">
          <a:xfrm>
            <a:off x="1581530" y="5406504"/>
            <a:ext cx="1008112" cy="838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 name="直線接點 195"/>
          <p:cNvCxnSpPr>
            <a:stCxn id="178" idx="6"/>
            <a:endCxn id="179" idx="2"/>
          </p:cNvCxnSpPr>
          <p:nvPr/>
        </p:nvCxnSpPr>
        <p:spPr bwMode="auto">
          <a:xfrm>
            <a:off x="1547664" y="1886496"/>
            <a:ext cx="1008112" cy="8384"/>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直線接點 196"/>
          <p:cNvCxnSpPr>
            <a:stCxn id="180" idx="6"/>
            <a:endCxn id="179" idx="2"/>
          </p:cNvCxnSpPr>
          <p:nvPr/>
        </p:nvCxnSpPr>
        <p:spPr bwMode="auto">
          <a:xfrm flipV="1">
            <a:off x="1568789" y="1894880"/>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文字方塊 3"/>
          <p:cNvSpPr txBox="1"/>
          <p:nvPr/>
        </p:nvSpPr>
        <p:spPr>
          <a:xfrm>
            <a:off x="971600" y="1124744"/>
            <a:ext cx="2464136" cy="461665"/>
          </a:xfrm>
          <a:prstGeom prst="rect">
            <a:avLst/>
          </a:prstGeom>
          <a:noFill/>
        </p:spPr>
        <p:txBody>
          <a:bodyPr wrap="none" rtlCol="0">
            <a:spAutoFit/>
          </a:bodyPr>
          <a:lstStyle/>
          <a:p>
            <a:r>
              <a:rPr lang="en-US" altLang="zh-TW" b="1" dirty="0" smtClean="0">
                <a:solidFill>
                  <a:srgbClr val="FF0000"/>
                </a:solidFill>
              </a:rPr>
              <a:t>Perfect Matching</a:t>
            </a:r>
            <a:endParaRPr lang="zh-TW" altLang="en-US" b="1" dirty="0">
              <a:solidFill>
                <a:srgbClr val="FF0000"/>
              </a:solidFill>
            </a:endParaRPr>
          </a:p>
        </p:txBody>
      </p:sp>
      <p:sp>
        <p:nvSpPr>
          <p:cNvPr id="118" name="橢圓 117"/>
          <p:cNvSpPr/>
          <p:nvPr/>
        </p:nvSpPr>
        <p:spPr bwMode="auto">
          <a:xfrm>
            <a:off x="6012160" y="187811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1" name="橢圓 120"/>
          <p:cNvSpPr/>
          <p:nvPr/>
        </p:nvSpPr>
        <p:spPr bwMode="auto">
          <a:xfrm>
            <a:off x="7308304" y="188649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24" name="橢圓 123"/>
          <p:cNvSpPr/>
          <p:nvPr/>
        </p:nvSpPr>
        <p:spPr bwMode="auto">
          <a:xfrm>
            <a:off x="6033285" y="273382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8" name="橢圓 127"/>
          <p:cNvSpPr/>
          <p:nvPr/>
        </p:nvSpPr>
        <p:spPr bwMode="auto">
          <a:xfrm>
            <a:off x="7329429" y="274220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29" name="橢圓 128"/>
          <p:cNvSpPr/>
          <p:nvPr/>
        </p:nvSpPr>
        <p:spPr bwMode="auto">
          <a:xfrm>
            <a:off x="6033285" y="359792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34" name="橢圓 133"/>
          <p:cNvSpPr/>
          <p:nvPr/>
        </p:nvSpPr>
        <p:spPr bwMode="auto">
          <a:xfrm>
            <a:off x="7329429" y="360630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35" name="橢圓 134"/>
          <p:cNvSpPr/>
          <p:nvPr/>
        </p:nvSpPr>
        <p:spPr bwMode="auto">
          <a:xfrm>
            <a:off x="6033285" y="4534024"/>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36" name="橢圓 135"/>
          <p:cNvSpPr/>
          <p:nvPr/>
        </p:nvSpPr>
        <p:spPr bwMode="auto">
          <a:xfrm>
            <a:off x="7329429" y="454240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37" name="橢圓 136"/>
          <p:cNvSpPr/>
          <p:nvPr/>
        </p:nvSpPr>
        <p:spPr bwMode="auto">
          <a:xfrm>
            <a:off x="6046026" y="539812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38" name="橢圓 137"/>
          <p:cNvSpPr/>
          <p:nvPr/>
        </p:nvSpPr>
        <p:spPr bwMode="auto">
          <a:xfrm>
            <a:off x="7342170" y="540650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39" name="直線接點 138"/>
          <p:cNvCxnSpPr>
            <a:stCxn id="118" idx="6"/>
            <a:endCxn id="128" idx="2"/>
          </p:cNvCxnSpPr>
          <p:nvPr/>
        </p:nvCxnSpPr>
        <p:spPr bwMode="auto">
          <a:xfrm>
            <a:off x="6300192" y="2022128"/>
            <a:ext cx="1029237" cy="864096"/>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直線接點 139"/>
          <p:cNvCxnSpPr>
            <a:stCxn id="124" idx="6"/>
            <a:endCxn id="134" idx="2"/>
          </p:cNvCxnSpPr>
          <p:nvPr/>
        </p:nvCxnSpPr>
        <p:spPr bwMode="auto">
          <a:xfrm>
            <a:off x="6321317" y="2877840"/>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直線接點 140"/>
          <p:cNvCxnSpPr>
            <a:stCxn id="124" idx="6"/>
            <a:endCxn id="136" idx="2"/>
          </p:cNvCxnSpPr>
          <p:nvPr/>
        </p:nvCxnSpPr>
        <p:spPr bwMode="auto">
          <a:xfrm>
            <a:off x="6321317" y="2877840"/>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直線接點 141"/>
          <p:cNvCxnSpPr>
            <a:stCxn id="129" idx="6"/>
            <a:endCxn id="136" idx="2"/>
          </p:cNvCxnSpPr>
          <p:nvPr/>
        </p:nvCxnSpPr>
        <p:spPr bwMode="auto">
          <a:xfrm>
            <a:off x="6321317" y="3741936"/>
            <a:ext cx="1008112" cy="944488"/>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線接點 142"/>
          <p:cNvCxnSpPr>
            <a:stCxn id="129" idx="6"/>
            <a:endCxn id="121" idx="2"/>
          </p:cNvCxnSpPr>
          <p:nvPr/>
        </p:nvCxnSpPr>
        <p:spPr bwMode="auto">
          <a:xfrm flipV="1">
            <a:off x="6321317" y="2030512"/>
            <a:ext cx="986987" cy="171142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線接點 143"/>
          <p:cNvCxnSpPr>
            <a:stCxn id="135" idx="6"/>
            <a:endCxn id="136" idx="2"/>
          </p:cNvCxnSpPr>
          <p:nvPr/>
        </p:nvCxnSpPr>
        <p:spPr bwMode="auto">
          <a:xfrm>
            <a:off x="6300192" y="4661142"/>
            <a:ext cx="1029237" cy="25282"/>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線接點 144"/>
          <p:cNvCxnSpPr>
            <a:stCxn id="137" idx="6"/>
            <a:endCxn id="136" idx="2"/>
          </p:cNvCxnSpPr>
          <p:nvPr/>
        </p:nvCxnSpPr>
        <p:spPr bwMode="auto">
          <a:xfrm flipV="1">
            <a:off x="6334058" y="4686424"/>
            <a:ext cx="995371" cy="85571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直線接點 146"/>
          <p:cNvCxnSpPr>
            <a:stCxn id="118" idx="6"/>
            <a:endCxn id="121" idx="2"/>
          </p:cNvCxnSpPr>
          <p:nvPr/>
        </p:nvCxnSpPr>
        <p:spPr bwMode="auto">
          <a:xfrm>
            <a:off x="6300192" y="2022128"/>
            <a:ext cx="1008112" cy="8384"/>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線接點 147"/>
          <p:cNvCxnSpPr>
            <a:stCxn id="124" idx="6"/>
            <a:endCxn id="121" idx="2"/>
          </p:cNvCxnSpPr>
          <p:nvPr/>
        </p:nvCxnSpPr>
        <p:spPr bwMode="auto">
          <a:xfrm flipV="1">
            <a:off x="6321317" y="2030512"/>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文字方塊 148"/>
          <p:cNvSpPr txBox="1"/>
          <p:nvPr/>
        </p:nvSpPr>
        <p:spPr>
          <a:xfrm>
            <a:off x="5436096" y="1124743"/>
            <a:ext cx="3020379" cy="461665"/>
          </a:xfrm>
          <a:prstGeom prst="rect">
            <a:avLst/>
          </a:prstGeom>
          <a:noFill/>
        </p:spPr>
        <p:txBody>
          <a:bodyPr wrap="none" rtlCol="0">
            <a:spAutoFit/>
          </a:bodyPr>
          <a:lstStyle/>
          <a:p>
            <a:r>
              <a:rPr lang="en-US" altLang="zh-TW" b="1" dirty="0" smtClean="0">
                <a:solidFill>
                  <a:srgbClr val="FF0000"/>
                </a:solidFill>
              </a:rPr>
              <a:t>Not Perfect Matching</a:t>
            </a:r>
            <a:endParaRPr lang="zh-TW" altLang="en-US" b="1" dirty="0">
              <a:solidFill>
                <a:srgbClr val="FF0000"/>
              </a:solidFill>
            </a:endParaRPr>
          </a:p>
        </p:txBody>
      </p:sp>
      <p:sp>
        <p:nvSpPr>
          <p:cNvPr id="150" name="文字方塊 149"/>
          <p:cNvSpPr txBox="1"/>
          <p:nvPr/>
        </p:nvSpPr>
        <p:spPr>
          <a:xfrm>
            <a:off x="4492236" y="5805264"/>
            <a:ext cx="4624023" cy="830997"/>
          </a:xfrm>
          <a:prstGeom prst="rect">
            <a:avLst/>
          </a:prstGeom>
          <a:noFill/>
        </p:spPr>
        <p:txBody>
          <a:bodyPr wrap="none" rtlCol="0">
            <a:spAutoFit/>
          </a:bodyPr>
          <a:lstStyle/>
          <a:p>
            <a:r>
              <a:rPr lang="en-US" altLang="zh-TW" b="1" dirty="0" smtClean="0">
                <a:solidFill>
                  <a:srgbClr val="0033CC"/>
                </a:solidFill>
              </a:rPr>
              <a:t>From Node 5, </a:t>
            </a:r>
          </a:p>
          <a:p>
            <a:r>
              <a:rPr lang="en-US" altLang="zh-TW" b="1" dirty="0" smtClean="0">
                <a:solidFill>
                  <a:srgbClr val="0033CC"/>
                </a:solidFill>
              </a:rPr>
              <a:t>we cannot find an Argument Path</a:t>
            </a:r>
            <a:endParaRPr lang="zh-TW" altLang="en-US" b="1" dirty="0">
              <a:solidFill>
                <a:srgbClr val="0033CC"/>
              </a:solidFill>
            </a:endParaRPr>
          </a:p>
        </p:txBody>
      </p:sp>
      <p:sp>
        <p:nvSpPr>
          <p:cNvPr id="151" name="橢圓 150"/>
          <p:cNvSpPr/>
          <p:nvPr/>
        </p:nvSpPr>
        <p:spPr bwMode="auto">
          <a:xfrm>
            <a:off x="3874163" y="316049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52" name="橢圓 151"/>
          <p:cNvSpPr/>
          <p:nvPr/>
        </p:nvSpPr>
        <p:spPr bwMode="auto">
          <a:xfrm>
            <a:off x="5170307" y="316888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53" name="直線接點 152"/>
          <p:cNvCxnSpPr>
            <a:stCxn id="151" idx="6"/>
            <a:endCxn id="152" idx="2"/>
          </p:cNvCxnSpPr>
          <p:nvPr/>
        </p:nvCxnSpPr>
        <p:spPr bwMode="auto">
          <a:xfrm>
            <a:off x="4162195" y="3304512"/>
            <a:ext cx="1008112" cy="8384"/>
          </a:xfrm>
          <a:prstGeom prst="line">
            <a:avLst/>
          </a:prstGeom>
          <a:solidFill>
            <a:schemeClr val="accent1"/>
          </a:solidFill>
          <a:ln w="19050" cap="flat" cmpd="sng" algn="ctr">
            <a:solidFill>
              <a:srgbClr val="FF0000"/>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字方塊 6"/>
          <p:cNvSpPr txBox="1"/>
          <p:nvPr/>
        </p:nvSpPr>
        <p:spPr>
          <a:xfrm>
            <a:off x="4492236" y="2733824"/>
            <a:ext cx="466794" cy="461665"/>
          </a:xfrm>
          <a:prstGeom prst="rect">
            <a:avLst/>
          </a:prstGeom>
          <a:noFill/>
        </p:spPr>
        <p:txBody>
          <a:bodyPr wrap="none" rtlCol="0">
            <a:spAutoFit/>
          </a:bodyPr>
          <a:lstStyle/>
          <a:p>
            <a:r>
              <a:rPr lang="en-US" altLang="zh-TW" dirty="0" smtClean="0"/>
              <a:t>if </a:t>
            </a:r>
            <a:endParaRPr lang="zh-TW" altLang="en-US" dirty="0"/>
          </a:p>
        </p:txBody>
      </p:sp>
      <p:sp>
        <p:nvSpPr>
          <p:cNvPr id="8" name="文字方塊 7"/>
          <p:cNvSpPr txBox="1"/>
          <p:nvPr/>
        </p:nvSpPr>
        <p:spPr>
          <a:xfrm>
            <a:off x="4432698" y="3068960"/>
            <a:ext cx="458780" cy="461665"/>
          </a:xfrm>
          <a:prstGeom prst="rect">
            <a:avLst/>
          </a:prstGeom>
          <a:noFill/>
        </p:spPr>
        <p:txBody>
          <a:bodyPr wrap="none" rtlCol="0">
            <a:spAutoFit/>
          </a:bodyPr>
          <a:lstStyle/>
          <a:p>
            <a:r>
              <a:rPr lang="zh-TW" altLang="en-US" dirty="0" smtClean="0">
                <a:sym typeface="Wingdings 2"/>
              </a:rPr>
              <a:t></a:t>
            </a:r>
            <a:endParaRPr lang="zh-TW" altLang="en-US" dirty="0"/>
          </a:p>
        </p:txBody>
      </p:sp>
      <p:sp>
        <p:nvSpPr>
          <p:cNvPr id="9" name="手繪多邊形 8"/>
          <p:cNvSpPr/>
          <p:nvPr/>
        </p:nvSpPr>
        <p:spPr>
          <a:xfrm>
            <a:off x="6305909" y="4690983"/>
            <a:ext cx="845392" cy="691900"/>
          </a:xfrm>
          <a:custGeom>
            <a:avLst/>
            <a:gdLst>
              <a:gd name="connsiteX0" fmla="*/ 0 w 845392"/>
              <a:gd name="connsiteY0" fmla="*/ 691900 h 691900"/>
              <a:gd name="connsiteX1" fmla="*/ 845389 w 845392"/>
              <a:gd name="connsiteY1" fmla="*/ 53545 h 691900"/>
              <a:gd name="connsiteX2" fmla="*/ 8627 w 845392"/>
              <a:gd name="connsiteY2" fmla="*/ 79425 h 691900"/>
            </a:gdLst>
            <a:ahLst/>
            <a:cxnLst>
              <a:cxn ang="0">
                <a:pos x="connsiteX0" y="connsiteY0"/>
              </a:cxn>
              <a:cxn ang="0">
                <a:pos x="connsiteX1" y="connsiteY1"/>
              </a:cxn>
              <a:cxn ang="0">
                <a:pos x="connsiteX2" y="connsiteY2"/>
              </a:cxn>
            </a:cxnLst>
            <a:rect l="l" t="t" r="r" b="b"/>
            <a:pathLst>
              <a:path w="845392" h="691900">
                <a:moveTo>
                  <a:pt x="0" y="691900"/>
                </a:moveTo>
                <a:cubicBezTo>
                  <a:pt x="421975" y="423762"/>
                  <a:pt x="843951" y="155624"/>
                  <a:pt x="845389" y="53545"/>
                </a:cubicBezTo>
                <a:cubicBezTo>
                  <a:pt x="846827" y="-48534"/>
                  <a:pt x="427727" y="15445"/>
                  <a:pt x="8627" y="79425"/>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528209290"/>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6580</TotalTime>
  <Words>1811</Words>
  <Application>Microsoft Office PowerPoint</Application>
  <PresentationFormat>如螢幕大小 (4:3)</PresentationFormat>
  <Paragraphs>901</Paragraphs>
  <Slides>25</Slides>
  <Notes>1</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古典-1</vt:lpstr>
      <vt:lpstr>Ants  </vt:lpstr>
      <vt:lpstr>Problem Descriptions (1/2)</vt:lpstr>
      <vt:lpstr>Problem Descriptions (2/2)</vt:lpstr>
      <vt:lpstr>Input</vt:lpstr>
      <vt:lpstr>Output</vt:lpstr>
      <vt:lpstr>Example</vt:lpstr>
      <vt:lpstr>Perfect Bipartite Matching </vt:lpstr>
      <vt:lpstr>Perfect Bipartite Matching </vt:lpstr>
      <vt:lpstr>Perfect Bipartite Matching </vt:lpstr>
      <vt:lpstr>Equality Edge</vt:lpstr>
      <vt:lpstr>Maximum Weight Perfect Bipartite Matching </vt:lpstr>
      <vt:lpstr>Maximum Weight Perfect Bipartite Matching </vt:lpstr>
      <vt:lpstr>Maximum Weight Perfect Bipartite Matching </vt:lpstr>
      <vt:lpstr>Maximum Weight Perfect Bipartite Matching </vt:lpstr>
      <vt:lpstr>Maximum Weight Perfect Bipartite Matching </vt:lpstr>
      <vt:lpstr>Maximum Weight Perfect Bipartite Matching </vt:lpstr>
      <vt:lpstr>Maximum Weight Perfect Bipartite Matching </vt:lpstr>
      <vt:lpstr>PowerPoint 簡報</vt:lpstr>
      <vt:lpstr>Kuhn-Munkres (KM) Algorithm</vt:lpstr>
      <vt:lpstr>PowerPoint 簡報</vt:lpstr>
      <vt:lpstr>PowerPoint 簡報</vt:lpstr>
      <vt:lpstr>Solution KM Algorithm</vt:lpstr>
      <vt:lpstr>Uva 11456 Trainsorting</vt:lpstr>
      <vt:lpstr>Uva 11456 Trainsorting</vt:lpstr>
      <vt:lpstr>Uva 11456 Trainsorting</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Viola</cp:lastModifiedBy>
  <cp:revision>1309</cp:revision>
  <dcterms:created xsi:type="dcterms:W3CDTF">2007-09-17T04:06:35Z</dcterms:created>
  <dcterms:modified xsi:type="dcterms:W3CDTF">2018-06-13T04:48:15Z</dcterms:modified>
</cp:coreProperties>
</file>