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373" r:id="rId3"/>
    <p:sldId id="566" r:id="rId4"/>
    <p:sldId id="567" r:id="rId5"/>
    <p:sldId id="568" r:id="rId6"/>
    <p:sldId id="494" r:id="rId7"/>
    <p:sldId id="552" r:id="rId8"/>
    <p:sldId id="496" r:id="rId9"/>
    <p:sldId id="570" r:id="rId10"/>
    <p:sldId id="571" r:id="rId11"/>
    <p:sldId id="572" r:id="rId12"/>
    <p:sldId id="575" r:id="rId13"/>
    <p:sldId id="578" r:id="rId14"/>
    <p:sldId id="574" r:id="rId15"/>
    <p:sldId id="577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0000CC"/>
    <a:srgbClr val="0000FF"/>
    <a:srgbClr val="F8F8F8"/>
    <a:srgbClr val="000066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00167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sz="4400" dirty="0"/>
              <a:t>The Sultan's Successors</a:t>
            </a:r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4298" y="673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 and Recursive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8121"/>
              </p:ext>
            </p:extLst>
          </p:nvPr>
        </p:nvGraphicFramePr>
        <p:xfrm>
          <a:off x="1187624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23528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2725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9632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87624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96126"/>
              </p:ext>
            </p:extLst>
          </p:nvPr>
        </p:nvGraphicFramePr>
        <p:xfrm>
          <a:off x="4212152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348056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67253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84160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12152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94272"/>
              </p:ext>
            </p:extLst>
          </p:nvPr>
        </p:nvGraphicFramePr>
        <p:xfrm>
          <a:off x="7308304" y="2132856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444208" y="2092786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63405" y="206084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0312" y="168599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08304" y="134076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35272"/>
              </p:ext>
            </p:extLst>
          </p:nvPr>
        </p:nvGraphicFramePr>
        <p:xfrm>
          <a:off x="1178237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90036"/>
              </p:ext>
            </p:extLst>
          </p:nvPr>
        </p:nvGraphicFramePr>
        <p:xfrm>
          <a:off x="4212152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56994"/>
              </p:ext>
            </p:extLst>
          </p:nvPr>
        </p:nvGraphicFramePr>
        <p:xfrm>
          <a:off x="7308304" y="10419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3372"/>
              </p:ext>
            </p:extLst>
          </p:nvPr>
        </p:nvGraphicFramePr>
        <p:xfrm>
          <a:off x="1187624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23528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2725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59632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87624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24671"/>
              </p:ext>
            </p:extLst>
          </p:nvPr>
        </p:nvGraphicFramePr>
        <p:xfrm>
          <a:off x="4212152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3348056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67253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284160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152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25357"/>
              </p:ext>
            </p:extLst>
          </p:nvPr>
        </p:nvGraphicFramePr>
        <p:xfrm>
          <a:off x="7308304" y="5027692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6444208" y="4987622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63405" y="4955684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380312" y="458083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308304" y="4235604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89497"/>
              </p:ext>
            </p:extLst>
          </p:nvPr>
        </p:nvGraphicFramePr>
        <p:xfrm>
          <a:off x="1178237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55216"/>
              </p:ext>
            </p:extLst>
          </p:nvPr>
        </p:nvGraphicFramePr>
        <p:xfrm>
          <a:off x="4212152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06823"/>
              </p:ext>
            </p:extLst>
          </p:nvPr>
        </p:nvGraphicFramePr>
        <p:xfrm>
          <a:off x="7308304" y="39367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3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4298" y="673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 and Recursive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29995"/>
              </p:ext>
            </p:extLst>
          </p:nvPr>
        </p:nvGraphicFramePr>
        <p:xfrm>
          <a:off x="1187624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23528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2725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9632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87624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93741"/>
              </p:ext>
            </p:extLst>
          </p:nvPr>
        </p:nvGraphicFramePr>
        <p:xfrm>
          <a:off x="4212152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348056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67253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84160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12152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33040"/>
              </p:ext>
            </p:extLst>
          </p:nvPr>
        </p:nvGraphicFramePr>
        <p:xfrm>
          <a:off x="7308304" y="2132856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444208" y="2092786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63405" y="206084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0312" y="168599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08304" y="134076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0634"/>
              </p:ext>
            </p:extLst>
          </p:nvPr>
        </p:nvGraphicFramePr>
        <p:xfrm>
          <a:off x="1178237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32815"/>
              </p:ext>
            </p:extLst>
          </p:nvPr>
        </p:nvGraphicFramePr>
        <p:xfrm>
          <a:off x="4212152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1448"/>
              </p:ext>
            </p:extLst>
          </p:nvPr>
        </p:nvGraphicFramePr>
        <p:xfrm>
          <a:off x="7308304" y="10419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17773"/>
              </p:ext>
            </p:extLst>
          </p:nvPr>
        </p:nvGraphicFramePr>
        <p:xfrm>
          <a:off x="1187624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23528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2725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59632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87624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4058"/>
              </p:ext>
            </p:extLst>
          </p:nvPr>
        </p:nvGraphicFramePr>
        <p:xfrm>
          <a:off x="4212152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3348056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67253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284160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152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02594"/>
              </p:ext>
            </p:extLst>
          </p:nvPr>
        </p:nvGraphicFramePr>
        <p:xfrm>
          <a:off x="7308304" y="5027692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6444208" y="4987622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63405" y="4955684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380312" y="458083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308304" y="4235604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72822"/>
              </p:ext>
            </p:extLst>
          </p:nvPr>
        </p:nvGraphicFramePr>
        <p:xfrm>
          <a:off x="1178237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52870"/>
              </p:ext>
            </p:extLst>
          </p:nvPr>
        </p:nvGraphicFramePr>
        <p:xfrm>
          <a:off x="4212152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97415"/>
              </p:ext>
            </p:extLst>
          </p:nvPr>
        </p:nvGraphicFramePr>
        <p:xfrm>
          <a:off x="7308304" y="39367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346992" y="764704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5+14+3+12=34</a:t>
            </a:r>
            <a:endParaRPr lang="zh-TW" altLang="en-US" sz="160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301959" y="3630508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9+2+15+8=34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175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 and Recursiv</a:t>
            </a:r>
            <a:r>
              <a:rPr lang="en-US" altLang="zh-TW" dirty="0"/>
              <a:t>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" y="1052736"/>
            <a:ext cx="9141285" cy="54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8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 and Recursiv</a:t>
            </a:r>
            <a:r>
              <a:rPr lang="en-US" altLang="zh-TW" dirty="0"/>
              <a:t>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4703"/>
            <a:ext cx="9144001" cy="6093297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8698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42" y="548680"/>
            <a:ext cx="9181716" cy="6350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6449310" y="548680"/>
            <a:ext cx="2694690" cy="35283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084168" y="87015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place_queens</a:t>
            </a:r>
            <a:r>
              <a:rPr lang="en-US" altLang="zh-TW" b="1" dirty="0" smtClean="0"/>
              <a:t>[i]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 bwMode="auto">
          <a:xfrm>
            <a:off x="7339491" y="2105273"/>
            <a:ext cx="1804508" cy="1497360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533555" y="1196752"/>
            <a:ext cx="2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c</a:t>
            </a:r>
            <a:endParaRPr lang="zh-TW" altLang="en-US" b="1" dirty="0"/>
          </a:p>
        </p:txBody>
      </p:sp>
      <p:cxnSp>
        <p:nvCxnSpPr>
          <p:cNvPr id="7" name="直線單箭頭接點 6"/>
          <p:cNvCxnSpPr/>
          <p:nvPr/>
        </p:nvCxnSpPr>
        <p:spPr bwMode="auto">
          <a:xfrm>
            <a:off x="8694016" y="1626757"/>
            <a:ext cx="0" cy="4785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6449310" y="2790081"/>
            <a:ext cx="2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</a:t>
            </a:r>
            <a:endParaRPr lang="zh-TW" altLang="en-US" b="1" dirty="0"/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6770232" y="3041378"/>
            <a:ext cx="546341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6876256" y="486416"/>
            <a:ext cx="21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i</a:t>
            </a:r>
            <a:endParaRPr lang="zh-TW" altLang="en-US" b="1" i="1" dirty="0"/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7179335" y="707506"/>
            <a:ext cx="27375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7125526" y="923528"/>
            <a:ext cx="2003714" cy="34938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05641" y="836712"/>
            <a:ext cx="239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place_queens</a:t>
            </a:r>
            <a:endParaRPr lang="zh-TW" altLang="en-US" b="1" dirty="0"/>
          </a:p>
        </p:txBody>
      </p:sp>
      <p:sp>
        <p:nvSpPr>
          <p:cNvPr id="16" name="矩形 15"/>
          <p:cNvSpPr/>
          <p:nvPr/>
        </p:nvSpPr>
        <p:spPr bwMode="auto">
          <a:xfrm>
            <a:off x="7581707" y="2891408"/>
            <a:ext cx="230653" cy="2495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3555" y="2853953"/>
            <a:ext cx="291504" cy="24956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512473" y="1626756"/>
            <a:ext cx="21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i</a:t>
            </a:r>
            <a:endParaRPr lang="zh-TW" altLang="en-US" b="1" i="1" dirty="0"/>
          </a:p>
        </p:txBody>
      </p:sp>
      <p:sp>
        <p:nvSpPr>
          <p:cNvPr id="24" name="矩形 23"/>
          <p:cNvSpPr/>
          <p:nvPr/>
        </p:nvSpPr>
        <p:spPr bwMode="auto">
          <a:xfrm>
            <a:off x="7884368" y="2420888"/>
            <a:ext cx="286398" cy="2495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/>
          <p:nvPr/>
        </p:nvCxnSpPr>
        <p:spPr bwMode="auto">
          <a:xfrm flipV="1">
            <a:off x="7658489" y="3002186"/>
            <a:ext cx="1066791" cy="374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7994205" y="2545668"/>
            <a:ext cx="654293" cy="4330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381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4805" y="230832"/>
            <a:ext cx="2736304" cy="838200"/>
          </a:xfrm>
        </p:spPr>
        <p:txBody>
          <a:bodyPr/>
          <a:lstStyle/>
          <a:p>
            <a:r>
              <a:rPr lang="en-US" altLang="zh-TW" sz="3600" dirty="0" smtClean="0"/>
              <a:t>Depth First Search (DFS)</a:t>
            </a:r>
            <a:endParaRPr lang="zh-TW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00176"/>
              </p:ext>
            </p:extLst>
          </p:nvPr>
        </p:nvGraphicFramePr>
        <p:xfrm>
          <a:off x="2142496" y="276714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97597" y="269513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14504" y="232028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74443"/>
              </p:ext>
            </p:extLst>
          </p:nvPr>
        </p:nvGraphicFramePr>
        <p:xfrm>
          <a:off x="452403" y="5243716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07504" y="517170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4411" y="479685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03035"/>
              </p:ext>
            </p:extLst>
          </p:nvPr>
        </p:nvGraphicFramePr>
        <p:xfrm>
          <a:off x="2684651" y="5243423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339752" y="5171415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56659" y="4796566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70019"/>
              </p:ext>
            </p:extLst>
          </p:nvPr>
        </p:nvGraphicFramePr>
        <p:xfrm>
          <a:off x="4932232" y="522942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587333" y="515741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004240" y="478256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7139"/>
              </p:ext>
            </p:extLst>
          </p:nvPr>
        </p:nvGraphicFramePr>
        <p:xfrm>
          <a:off x="7236488" y="5243716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6891589" y="517170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08496" y="479685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cxnSp>
        <p:nvCxnSpPr>
          <p:cNvPr id="25" name="直線接點 24"/>
          <p:cNvCxnSpPr>
            <a:stCxn id="3" idx="2"/>
            <a:endCxn id="11" idx="0"/>
          </p:cNvCxnSpPr>
          <p:nvPr/>
        </p:nvCxnSpPr>
        <p:spPr bwMode="auto">
          <a:xfrm flipH="1">
            <a:off x="1347714" y="4250504"/>
            <a:ext cx="1658782" cy="546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>
            <a:stCxn id="3" idx="2"/>
            <a:endCxn id="16" idx="0"/>
          </p:cNvCxnSpPr>
          <p:nvPr/>
        </p:nvCxnSpPr>
        <p:spPr bwMode="auto">
          <a:xfrm>
            <a:off x="3006496" y="4250504"/>
            <a:ext cx="573466" cy="5460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3" idx="2"/>
            <a:endCxn id="20" idx="0"/>
          </p:cNvCxnSpPr>
          <p:nvPr/>
        </p:nvCxnSpPr>
        <p:spPr bwMode="auto">
          <a:xfrm>
            <a:off x="3006496" y="4250504"/>
            <a:ext cx="2821047" cy="532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>
            <a:stCxn id="3" idx="2"/>
            <a:endCxn id="23" idx="0"/>
          </p:cNvCxnSpPr>
          <p:nvPr/>
        </p:nvCxnSpPr>
        <p:spPr bwMode="auto">
          <a:xfrm>
            <a:off x="3006496" y="4250504"/>
            <a:ext cx="5125303" cy="546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2039"/>
              </p:ext>
            </p:extLst>
          </p:nvPr>
        </p:nvGraphicFramePr>
        <p:xfrm>
          <a:off x="4231904" y="446857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887005" y="374849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03912" y="0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cxnSp>
        <p:nvCxnSpPr>
          <p:cNvPr id="41" name="直線接點 40"/>
          <p:cNvCxnSpPr>
            <a:stCxn id="33" idx="2"/>
            <a:endCxn id="6" idx="0"/>
          </p:cNvCxnSpPr>
          <p:nvPr/>
        </p:nvCxnSpPr>
        <p:spPr bwMode="auto">
          <a:xfrm flipH="1">
            <a:off x="3037807" y="1930217"/>
            <a:ext cx="2058097" cy="39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72250"/>
              </p:ext>
            </p:extLst>
          </p:nvPr>
        </p:nvGraphicFramePr>
        <p:xfrm>
          <a:off x="4428176" y="2723729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>
            <a:off x="4083277" y="2651721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500184" y="227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8970"/>
              </p:ext>
            </p:extLst>
          </p:nvPr>
        </p:nvGraphicFramePr>
        <p:xfrm>
          <a:off x="6804440" y="2723729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6459541" y="2651721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876448" y="227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99785"/>
              </p:ext>
            </p:extLst>
          </p:nvPr>
        </p:nvGraphicFramePr>
        <p:xfrm>
          <a:off x="9036688" y="2723729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8691789" y="2651721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108696" y="227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cxnSp>
        <p:nvCxnSpPr>
          <p:cNvPr id="53" name="直線接點 52"/>
          <p:cNvCxnSpPr>
            <a:endCxn id="44" idx="0"/>
          </p:cNvCxnSpPr>
          <p:nvPr/>
        </p:nvCxnSpPr>
        <p:spPr bwMode="auto">
          <a:xfrm>
            <a:off x="5095904" y="1944509"/>
            <a:ext cx="227583" cy="332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/>
          <p:cNvCxnSpPr>
            <a:endCxn id="47" idx="0"/>
          </p:cNvCxnSpPr>
          <p:nvPr/>
        </p:nvCxnSpPr>
        <p:spPr bwMode="auto">
          <a:xfrm>
            <a:off x="5095904" y="1944509"/>
            <a:ext cx="2603847" cy="332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/>
          <p:cNvCxnSpPr>
            <a:endCxn id="50" idx="0"/>
          </p:cNvCxnSpPr>
          <p:nvPr/>
        </p:nvCxnSpPr>
        <p:spPr bwMode="auto">
          <a:xfrm>
            <a:off x="5095904" y="1944509"/>
            <a:ext cx="4836095" cy="332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手繪多邊形 57"/>
          <p:cNvSpPr/>
          <p:nvPr/>
        </p:nvSpPr>
        <p:spPr>
          <a:xfrm>
            <a:off x="2846433" y="1927870"/>
            <a:ext cx="3305747" cy="4904730"/>
          </a:xfrm>
          <a:custGeom>
            <a:avLst/>
            <a:gdLst>
              <a:gd name="connsiteX0" fmla="*/ 1674767 w 3305747"/>
              <a:gd name="connsiteY0" fmla="*/ 27930 h 4904730"/>
              <a:gd name="connsiteX1" fmla="*/ 243900 w 3305747"/>
              <a:gd name="connsiteY1" fmla="*/ 256530 h 4904730"/>
              <a:gd name="connsiteX2" fmla="*/ 277767 w 3305747"/>
              <a:gd name="connsiteY2" fmla="*/ 1890597 h 4904730"/>
              <a:gd name="connsiteX3" fmla="*/ 2970167 w 3305747"/>
              <a:gd name="connsiteY3" fmla="*/ 3397663 h 4904730"/>
              <a:gd name="connsiteX4" fmla="*/ 3173367 w 3305747"/>
              <a:gd name="connsiteY4" fmla="*/ 4904730 h 490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5747" h="4904730">
                <a:moveTo>
                  <a:pt x="1674767" y="27930"/>
                </a:moveTo>
                <a:cubicBezTo>
                  <a:pt x="1075750" y="-12992"/>
                  <a:pt x="476733" y="-53914"/>
                  <a:pt x="243900" y="256530"/>
                </a:cubicBezTo>
                <a:cubicBezTo>
                  <a:pt x="11067" y="566974"/>
                  <a:pt x="-176611" y="1367075"/>
                  <a:pt x="277767" y="1890597"/>
                </a:cubicBezTo>
                <a:cubicBezTo>
                  <a:pt x="732145" y="2414119"/>
                  <a:pt x="2487567" y="2895308"/>
                  <a:pt x="2970167" y="3397663"/>
                </a:cubicBezTo>
                <a:cubicBezTo>
                  <a:pt x="3452767" y="3900018"/>
                  <a:pt x="3313067" y="4402374"/>
                  <a:pt x="3173367" y="4904730"/>
                </a:cubicBezTo>
              </a:path>
            </a:pathLst>
          </a:cu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29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The Sultan of Nubia has no children, so she has decided that the country will be </a:t>
            </a:r>
            <a:r>
              <a:rPr lang="en-US" altLang="zh-TW" dirty="0">
                <a:solidFill>
                  <a:srgbClr val="FF0000"/>
                </a:solidFill>
              </a:rPr>
              <a:t>split into up to 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 separate parts</a:t>
            </a:r>
            <a:r>
              <a:rPr lang="en-US" altLang="zh-TW" dirty="0"/>
              <a:t> on her death and each part will be inherited by whoever performs best at some test.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It </a:t>
            </a:r>
            <a:r>
              <a:rPr lang="en-US" altLang="zh-TW" dirty="0"/>
              <a:t>is possible for any individual to inherit more than one or indeed all of the portions. 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 smtClean="0"/>
              <a:t>To </a:t>
            </a:r>
            <a:r>
              <a:rPr lang="en-US" altLang="zh-TW" dirty="0"/>
              <a:t>ensure that only </a:t>
            </a:r>
            <a:r>
              <a:rPr lang="en-US" altLang="zh-TW" dirty="0">
                <a:solidFill>
                  <a:srgbClr val="FF0000"/>
                </a:solidFill>
              </a:rPr>
              <a:t>highly intelligent people eventually become her successors</a:t>
            </a:r>
            <a:r>
              <a:rPr lang="en-US" altLang="zh-TW" dirty="0"/>
              <a:t>, the Sultan has devised an ingenious test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In </a:t>
            </a:r>
            <a:r>
              <a:rPr lang="en-US" altLang="zh-TW" dirty="0"/>
              <a:t>a large hall </a:t>
            </a:r>
            <a:r>
              <a:rPr lang="en-US" altLang="zh-TW" dirty="0">
                <a:solidFill>
                  <a:srgbClr val="FF0000"/>
                </a:solidFill>
              </a:rPr>
              <a:t>filled with the splash of fountains</a:t>
            </a:r>
            <a:r>
              <a:rPr lang="en-US" altLang="zh-TW" dirty="0"/>
              <a:t> and the delicate scent of incense have been placed </a:t>
            </a:r>
            <a:r>
              <a:rPr lang="en-US" altLang="zh-TW" i="1" dirty="0"/>
              <a:t>k</a:t>
            </a:r>
            <a:r>
              <a:rPr lang="en-US" altLang="zh-TW" dirty="0"/>
              <a:t> chessboards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Each </a:t>
            </a:r>
            <a:r>
              <a:rPr lang="en-US" altLang="zh-TW" dirty="0"/>
              <a:t>chessboard has numbers in the range 1 to 99 written on each square and is supplied with 8 </a:t>
            </a:r>
            <a:r>
              <a:rPr lang="en-US" altLang="zh-TW" dirty="0" err="1"/>
              <a:t>jewelled</a:t>
            </a:r>
            <a:r>
              <a:rPr lang="en-US" altLang="zh-TW" dirty="0"/>
              <a:t> chess queens. </a:t>
            </a:r>
          </a:p>
        </p:txBody>
      </p:sp>
    </p:spTree>
    <p:extLst>
      <p:ext uri="{BB962C8B-B14F-4D97-AF65-F5344CB8AC3E}">
        <p14:creationId xmlns:p14="http://schemas.microsoft.com/office/powerpoint/2010/main" val="8615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 smtClean="0"/>
              <a:t>The </a:t>
            </a:r>
            <a:r>
              <a:rPr lang="en-US" altLang="zh-TW" dirty="0"/>
              <a:t>task facing each potential successor is to place the 8 queens on the chess board in such a way that </a:t>
            </a:r>
            <a:r>
              <a:rPr lang="en-US" altLang="zh-TW" u="sng" dirty="0">
                <a:solidFill>
                  <a:srgbClr val="FF0000"/>
                </a:solidFill>
              </a:rPr>
              <a:t>no queen threatens another one</a:t>
            </a:r>
            <a:r>
              <a:rPr lang="en-US" altLang="zh-TW" dirty="0"/>
              <a:t>, and so that the numbers on the squares thus </a:t>
            </a:r>
            <a:r>
              <a:rPr lang="en-US" altLang="zh-TW" dirty="0">
                <a:solidFill>
                  <a:srgbClr val="FF0000"/>
                </a:solidFill>
              </a:rPr>
              <a:t>selected sum </a:t>
            </a:r>
            <a:r>
              <a:rPr lang="en-US" altLang="zh-TW" dirty="0"/>
              <a:t>to a number </a:t>
            </a:r>
            <a:r>
              <a:rPr lang="en-US" altLang="zh-TW" dirty="0">
                <a:solidFill>
                  <a:srgbClr val="FF0000"/>
                </a:solidFill>
              </a:rPr>
              <a:t>at least as high as one already chosen by the Sultan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(</a:t>
            </a:r>
            <a:r>
              <a:rPr lang="en-US" altLang="zh-TW" dirty="0"/>
              <a:t>For those unfamiliar with the rules of chess, this implies that each row and column of the board contains exactly one queen, and each diagonal contains no more than one.)</a:t>
            </a:r>
          </a:p>
        </p:txBody>
      </p:sp>
    </p:spTree>
    <p:extLst>
      <p:ext uri="{BB962C8B-B14F-4D97-AF65-F5344CB8AC3E}">
        <p14:creationId xmlns:p14="http://schemas.microsoft.com/office/powerpoint/2010/main" val="41761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Write a program that will read in the number and details of the chessboards and </a:t>
            </a:r>
            <a:r>
              <a:rPr lang="en-US" altLang="zh-TW" u="sng" dirty="0">
                <a:solidFill>
                  <a:srgbClr val="FF0000"/>
                </a:solidFill>
              </a:rPr>
              <a:t>determine the highest scores possible for each board under these conditions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(</a:t>
            </a:r>
            <a:r>
              <a:rPr lang="en-US" altLang="zh-TW" dirty="0"/>
              <a:t>You know that the Sultan is both a good chess player and a good mathematician and you suspect that her score is the best attainable.)</a:t>
            </a:r>
          </a:p>
        </p:txBody>
      </p:sp>
    </p:spTree>
    <p:extLst>
      <p:ext uri="{BB962C8B-B14F-4D97-AF65-F5344CB8AC3E}">
        <p14:creationId xmlns:p14="http://schemas.microsoft.com/office/powerpoint/2010/main" val="20629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980728"/>
            <a:ext cx="8496944" cy="5589240"/>
          </a:xfrm>
        </p:spPr>
        <p:txBody>
          <a:bodyPr/>
          <a:lstStyle/>
          <a:p>
            <a:pPr algn="just"/>
            <a:r>
              <a:rPr lang="en-US" altLang="zh-TW" dirty="0"/>
              <a:t>Input will consist of 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 (the number of boards)</a:t>
            </a:r>
            <a:r>
              <a:rPr lang="en-US" altLang="zh-TW" dirty="0"/>
              <a:t>, on a line by </a:t>
            </a:r>
            <a:r>
              <a:rPr lang="en-US" altLang="zh-TW" dirty="0" smtClean="0"/>
              <a:t>itself, </a:t>
            </a:r>
            <a:r>
              <a:rPr lang="en-US" altLang="zh-TW" dirty="0" smtClean="0">
                <a:solidFill>
                  <a:srgbClr val="FF0000"/>
                </a:solidFill>
              </a:rPr>
              <a:t>followed </a:t>
            </a:r>
            <a:r>
              <a:rPr lang="en-US" altLang="zh-TW" dirty="0">
                <a:solidFill>
                  <a:srgbClr val="FF0000"/>
                </a:solidFill>
              </a:rPr>
              <a:t>by 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 sets of 64 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en-US" altLang="zh-TW" dirty="0" smtClean="0"/>
              <a:t>, each </a:t>
            </a:r>
            <a:r>
              <a:rPr lang="en-US" altLang="zh-TW" dirty="0"/>
              <a:t>set consisting of </a:t>
            </a:r>
            <a:r>
              <a:rPr lang="en-US" altLang="zh-TW" dirty="0">
                <a:solidFill>
                  <a:srgbClr val="FF0000"/>
                </a:solidFill>
              </a:rPr>
              <a:t>eight lines of eight 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Each </a:t>
            </a:r>
            <a:r>
              <a:rPr lang="en-US" altLang="zh-TW" dirty="0"/>
              <a:t>number will be a </a:t>
            </a:r>
            <a:r>
              <a:rPr lang="en-US" altLang="zh-TW" u="sng" dirty="0">
                <a:solidFill>
                  <a:srgbClr val="FF0000"/>
                </a:solidFill>
              </a:rPr>
              <a:t>positive integer less than </a:t>
            </a:r>
            <a:r>
              <a:rPr lang="en-US" altLang="zh-TW" u="sng" dirty="0" smtClean="0">
                <a:solidFill>
                  <a:srgbClr val="FF0000"/>
                </a:solidFill>
              </a:rPr>
              <a:t>100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There </a:t>
            </a:r>
            <a:r>
              <a:rPr lang="en-US" altLang="zh-TW" dirty="0"/>
              <a:t>will </a:t>
            </a:r>
            <a:r>
              <a:rPr lang="en-US" altLang="zh-TW" u="sng" dirty="0">
                <a:solidFill>
                  <a:srgbClr val="FF0000"/>
                </a:solidFill>
              </a:rPr>
              <a:t>never be more than 20 boards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040560"/>
          </a:xfrm>
        </p:spPr>
        <p:txBody>
          <a:bodyPr/>
          <a:lstStyle/>
          <a:p>
            <a:pPr algn="just"/>
            <a:r>
              <a:rPr lang="en-US" altLang="zh-TW" dirty="0"/>
              <a:t>Output will consist of </a:t>
            </a:r>
            <a:r>
              <a:rPr lang="en-US" altLang="zh-TW" i="1" u="sng" dirty="0">
                <a:solidFill>
                  <a:srgbClr val="FF0000"/>
                </a:solidFill>
              </a:rPr>
              <a:t>k</a:t>
            </a:r>
            <a:r>
              <a:rPr lang="en-US" altLang="zh-TW" u="sng" dirty="0">
                <a:solidFill>
                  <a:srgbClr val="FF0000"/>
                </a:solidFill>
              </a:rPr>
              <a:t> numbers</a:t>
            </a:r>
            <a:r>
              <a:rPr lang="en-US" altLang="zh-TW" dirty="0"/>
              <a:t> consisting of your </a:t>
            </a:r>
            <a:r>
              <a:rPr lang="en-US" altLang="zh-TW" i="1" dirty="0"/>
              <a:t>k</a:t>
            </a:r>
            <a:r>
              <a:rPr lang="en-US" altLang="zh-TW" dirty="0"/>
              <a:t> scores, each score on a line by itself and </a:t>
            </a:r>
            <a:r>
              <a:rPr lang="en-US" altLang="zh-TW" u="sng" dirty="0">
                <a:solidFill>
                  <a:srgbClr val="FF0000"/>
                </a:solidFill>
              </a:rPr>
              <a:t>right justified in a field 5 characters wide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2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309275" y="1628800"/>
            <a:ext cx="1723549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  1   2  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   4 </a:t>
            </a:r>
          </a:p>
          <a:p>
            <a:r>
              <a:rPr lang="en-US" altLang="zh-TW" dirty="0" smtClean="0"/>
              <a:t> 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/>
              <a:t>   6   7   8 </a:t>
            </a:r>
          </a:p>
          <a:p>
            <a:r>
              <a:rPr lang="en-US" altLang="zh-TW" dirty="0" smtClean="0"/>
              <a:t>  9 </a:t>
            </a:r>
            <a:r>
              <a:rPr lang="en-US" altLang="zh-TW" dirty="0"/>
              <a:t>10 </a:t>
            </a:r>
            <a:r>
              <a:rPr lang="en-US" altLang="zh-TW" dirty="0" smtClean="0"/>
              <a:t>11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12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13 </a:t>
            </a:r>
            <a:r>
              <a:rPr lang="en-US" altLang="zh-TW" b="1" u="sng" dirty="0">
                <a:solidFill>
                  <a:srgbClr val="FF0000"/>
                </a:solidFill>
              </a:rPr>
              <a:t>14</a:t>
            </a:r>
            <a:r>
              <a:rPr lang="en-US" altLang="zh-TW" dirty="0"/>
              <a:t> 15 </a:t>
            </a:r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44008" y="1634024"/>
            <a:ext cx="1314784" cy="193899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/>
              </a:rPr>
              <a:t></a:t>
            </a:r>
            <a:r>
              <a:rPr lang="en-US" altLang="zh-TW" dirty="0" smtClean="0"/>
              <a:t>34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4298" y="673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Backtracking and Recursive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46654"/>
              </p:ext>
            </p:extLst>
          </p:nvPr>
        </p:nvGraphicFramePr>
        <p:xfrm>
          <a:off x="1187624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23528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2725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9632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87624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47923"/>
              </p:ext>
            </p:extLst>
          </p:nvPr>
        </p:nvGraphicFramePr>
        <p:xfrm>
          <a:off x="4212152" y="2204864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348056" y="2164794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67253" y="2132856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84160" y="175800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12152" y="141277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87112"/>
              </p:ext>
            </p:extLst>
          </p:nvPr>
        </p:nvGraphicFramePr>
        <p:xfrm>
          <a:off x="7308304" y="2132856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444208" y="2092786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63405" y="2060848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0312" y="168599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08304" y="134076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58947"/>
              </p:ext>
            </p:extLst>
          </p:nvPr>
        </p:nvGraphicFramePr>
        <p:xfrm>
          <a:off x="1178237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6650"/>
              </p:ext>
            </p:extLst>
          </p:nvPr>
        </p:nvGraphicFramePr>
        <p:xfrm>
          <a:off x="4212152" y="10527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92941"/>
              </p:ext>
            </p:extLst>
          </p:nvPr>
        </p:nvGraphicFramePr>
        <p:xfrm>
          <a:off x="7308304" y="1041936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33293"/>
              </p:ext>
            </p:extLst>
          </p:nvPr>
        </p:nvGraphicFramePr>
        <p:xfrm>
          <a:off x="1187624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23528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2725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59632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87624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7438"/>
              </p:ext>
            </p:extLst>
          </p:nvPr>
        </p:nvGraphicFramePr>
        <p:xfrm>
          <a:off x="4212152" y="5099700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3348056" y="5059630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67253" y="5027692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284160" y="465284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152" y="430761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78424"/>
              </p:ext>
            </p:extLst>
          </p:nvPr>
        </p:nvGraphicFramePr>
        <p:xfrm>
          <a:off x="7308304" y="5027692"/>
          <a:ext cx="17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6444208" y="4987622"/>
            <a:ext cx="60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row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63405" y="4955684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380312" y="458083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1   2    3    4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308304" y="4235604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col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80898"/>
              </p:ext>
            </p:extLst>
          </p:nvPr>
        </p:nvGraphicFramePr>
        <p:xfrm>
          <a:off x="1178237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53043"/>
              </p:ext>
            </p:extLst>
          </p:nvPr>
        </p:nvGraphicFramePr>
        <p:xfrm>
          <a:off x="4212152" y="39475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53211"/>
              </p:ext>
            </p:extLst>
          </p:nvPr>
        </p:nvGraphicFramePr>
        <p:xfrm>
          <a:off x="7308304" y="3936772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142567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6475</TotalTime>
  <Words>1014</Words>
  <Application>Microsoft Office PowerPoint</Application>
  <PresentationFormat>如螢幕大小 (4:3)</PresentationFormat>
  <Paragraphs>692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古典-1</vt:lpstr>
      <vt:lpstr>Uva 00167</vt:lpstr>
      <vt:lpstr>Problem Descriptions</vt:lpstr>
      <vt:lpstr>Problem Descriptions</vt:lpstr>
      <vt:lpstr>Problem Descriptions</vt:lpstr>
      <vt:lpstr>Problem Descriptions</vt:lpstr>
      <vt:lpstr>Input</vt:lpstr>
      <vt:lpstr>Output (1/2)</vt:lpstr>
      <vt:lpstr>Sample Input / Output</vt:lpstr>
      <vt:lpstr>Backtracking and Recursive</vt:lpstr>
      <vt:lpstr>Backtracking and Recursive</vt:lpstr>
      <vt:lpstr>Backtracking and Recursive</vt:lpstr>
      <vt:lpstr>Backtracking and Recursive</vt:lpstr>
      <vt:lpstr>Backtracking and Recursive</vt:lpstr>
      <vt:lpstr>PowerPoint 簡報</vt:lpstr>
      <vt:lpstr>Depth First Search (DFS)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2526</cp:revision>
  <dcterms:created xsi:type="dcterms:W3CDTF">2007-09-17T04:06:35Z</dcterms:created>
  <dcterms:modified xsi:type="dcterms:W3CDTF">2019-09-30T11:15:34Z</dcterms:modified>
</cp:coreProperties>
</file>