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sldIdLst>
    <p:sldId id="256" r:id="rId2"/>
    <p:sldId id="433" r:id="rId3"/>
    <p:sldId id="421" r:id="rId4"/>
    <p:sldId id="373" r:id="rId5"/>
    <p:sldId id="434" r:id="rId6"/>
    <p:sldId id="435" r:id="rId7"/>
    <p:sldId id="412" r:id="rId8"/>
    <p:sldId id="413" r:id="rId9"/>
    <p:sldId id="414" r:id="rId10"/>
    <p:sldId id="436" r:id="rId11"/>
    <p:sldId id="446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4" r:id="rId20"/>
    <p:sldId id="445" r:id="rId21"/>
    <p:sldId id="447" r:id="rId22"/>
    <p:sldId id="448" r:id="rId23"/>
    <p:sldId id="456" r:id="rId24"/>
    <p:sldId id="449" r:id="rId25"/>
    <p:sldId id="450" r:id="rId26"/>
    <p:sldId id="451" r:id="rId27"/>
    <p:sldId id="452" r:id="rId28"/>
    <p:sldId id="453" r:id="rId29"/>
    <p:sldId id="454" r:id="rId30"/>
    <p:sldId id="455" r:id="rId3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00FFFF"/>
    <a:srgbClr val="00CCFF"/>
    <a:srgbClr val="F8F8F8"/>
    <a:srgbClr val="0000FF"/>
    <a:srgbClr val="00006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87840" autoAdjust="0"/>
  </p:normalViewPr>
  <p:slideViewPr>
    <p:cSldViewPr>
      <p:cViewPr varScale="1">
        <p:scale>
          <a:sx n="65" d="100"/>
          <a:sy n="65" d="100"/>
        </p:scale>
        <p:origin x="-122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99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>
                <a:latin typeface="Arial" charset="0"/>
              </a:rPr>
              <a:t>Uva</a:t>
            </a:r>
            <a:r>
              <a:rPr lang="en-US" altLang="zh-TW" dirty="0" smtClean="0">
                <a:latin typeface="Arial" charset="0"/>
              </a:rPr>
              <a:t> 12086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600" y="3573016"/>
            <a:ext cx="7488832" cy="1360488"/>
          </a:xfrm>
        </p:spPr>
        <p:txBody>
          <a:bodyPr/>
          <a:lstStyle/>
          <a:p>
            <a:r>
              <a:rPr lang="en-US" altLang="zh-TW" sz="4400" dirty="0" smtClean="0"/>
              <a:t>Potentiometers</a:t>
            </a:r>
            <a:endParaRPr lang="en-US" altLang="zh-TW" sz="4400" dirty="0"/>
          </a:p>
          <a:p>
            <a:endParaRPr lang="en-US" altLang="zh-TW" dirty="0"/>
          </a:p>
          <a:p>
            <a:pPr eaLnBrk="1" hangingPunct="1"/>
            <a:r>
              <a:rPr lang="en-US" altLang="zh-TW" dirty="0" smtClean="0">
                <a:latin typeface="Arial" charset="0"/>
              </a:rPr>
              <a:t>Time: 3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Fenwick Tree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12362"/>
            <a:ext cx="9172286" cy="386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659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692696"/>
            <a:ext cx="7315200" cy="838200"/>
          </a:xfrm>
        </p:spPr>
        <p:txBody>
          <a:bodyPr/>
          <a:lstStyle/>
          <a:p>
            <a:r>
              <a:rPr lang="en-US" altLang="zh-TW" dirty="0" err="1" smtClean="0">
                <a:latin typeface="Arial Black" pitchFamily="34" charset="0"/>
              </a:rPr>
              <a:t>Lowbit</a:t>
            </a:r>
            <a:r>
              <a:rPr lang="en-US" altLang="zh-TW" dirty="0" smtClean="0">
                <a:latin typeface="Arial Black" pitchFamily="34" charset="0"/>
              </a:rPr>
              <a:t>(k)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03648" y="1916832"/>
            <a:ext cx="7315200" cy="4191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 smtClean="0">
                <a:latin typeface="Arial Black" pitchFamily="34" charset="0"/>
              </a:rPr>
              <a:t>Lowbit</a:t>
            </a:r>
            <a:r>
              <a:rPr lang="en-US" altLang="zh-TW" dirty="0" smtClean="0">
                <a:latin typeface="Arial Black" pitchFamily="34" charset="0"/>
              </a:rPr>
              <a:t>(k) = k &amp; -k</a:t>
            </a:r>
          </a:p>
          <a:p>
            <a:pPr marL="0" indent="0">
              <a:buNone/>
            </a:pPr>
            <a:endParaRPr lang="en-US" altLang="zh-TW" dirty="0">
              <a:latin typeface="Arial Black" pitchFamily="34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rial Black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33CC"/>
                </a:solidFill>
                <a:latin typeface="Arial Black" pitchFamily="34" charset="0"/>
              </a:rPr>
              <a:t>0100</a:t>
            </a:r>
            <a:r>
              <a:rPr lang="en-US" altLang="zh-TW" baseline="-25000" dirty="0" smtClean="0">
                <a:solidFill>
                  <a:srgbClr val="0033CC"/>
                </a:solidFill>
                <a:latin typeface="Arial Black" pitchFamily="34" charset="0"/>
              </a:rPr>
              <a:t>2</a:t>
            </a:r>
            <a:r>
              <a:rPr lang="en-US" altLang="zh-TW" baseline="-25000" dirty="0" smtClean="0">
                <a:latin typeface="Arial Black" pitchFamily="34" charset="0"/>
              </a:rPr>
              <a:t> (4)</a:t>
            </a:r>
            <a:r>
              <a:rPr lang="en-US" altLang="zh-TW" dirty="0" smtClean="0">
                <a:latin typeface="Arial Black" pitchFamily="34" charset="0"/>
              </a:rPr>
              <a:t>&amp; 1100</a:t>
            </a:r>
            <a:r>
              <a:rPr lang="en-US" altLang="zh-TW" baseline="-25000" dirty="0" smtClean="0">
                <a:latin typeface="Arial Black" pitchFamily="34" charset="0"/>
              </a:rPr>
              <a:t>2 (-4)</a:t>
            </a:r>
            <a:r>
              <a:rPr lang="en-US" altLang="zh-TW" dirty="0" smtClean="0">
                <a:latin typeface="Arial Black" pitchFamily="34" charset="0"/>
              </a:rPr>
              <a:t>= 0</a:t>
            </a:r>
            <a:r>
              <a:rPr lang="en-US" altLang="zh-TW" dirty="0" smtClean="0">
                <a:solidFill>
                  <a:srgbClr val="FF0000"/>
                </a:solidFill>
                <a:latin typeface="Arial Black" pitchFamily="34" charset="0"/>
              </a:rPr>
              <a:t>1</a:t>
            </a:r>
            <a:r>
              <a:rPr lang="en-US" altLang="zh-TW" dirty="0" smtClean="0">
                <a:latin typeface="Arial Black" pitchFamily="34" charset="0"/>
              </a:rPr>
              <a:t>00</a:t>
            </a:r>
            <a:r>
              <a:rPr lang="en-US" altLang="zh-TW" baseline="-25000" dirty="0" smtClean="0">
                <a:latin typeface="Arial Black" pitchFamily="34" charset="0"/>
              </a:rPr>
              <a:t>2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33CC"/>
                </a:solidFill>
                <a:latin typeface="Arial Black" pitchFamily="34" charset="0"/>
              </a:rPr>
              <a:t>0101</a:t>
            </a:r>
            <a:r>
              <a:rPr lang="en-US" altLang="zh-TW" baseline="-25000" dirty="0" smtClean="0">
                <a:solidFill>
                  <a:srgbClr val="0033CC"/>
                </a:solidFill>
                <a:latin typeface="Arial Black" pitchFamily="34" charset="0"/>
              </a:rPr>
              <a:t>2</a:t>
            </a:r>
            <a:r>
              <a:rPr lang="en-US" altLang="zh-TW" baseline="-25000" dirty="0" smtClean="0">
                <a:latin typeface="Arial Black" pitchFamily="34" charset="0"/>
              </a:rPr>
              <a:t> (5)</a:t>
            </a:r>
            <a:r>
              <a:rPr lang="en-US" altLang="zh-TW" dirty="0" smtClean="0">
                <a:latin typeface="Arial Black" pitchFamily="34" charset="0"/>
              </a:rPr>
              <a:t>&amp; 1011</a:t>
            </a:r>
            <a:r>
              <a:rPr lang="en-US" altLang="zh-TW" baseline="-25000" dirty="0" smtClean="0">
                <a:latin typeface="Arial Black" pitchFamily="34" charset="0"/>
              </a:rPr>
              <a:t>2 (-5)</a:t>
            </a:r>
            <a:r>
              <a:rPr lang="en-US" altLang="zh-TW" dirty="0" smtClean="0">
                <a:latin typeface="Arial Black" pitchFamily="34" charset="0"/>
              </a:rPr>
              <a:t>= 000</a:t>
            </a:r>
            <a:r>
              <a:rPr lang="en-US" altLang="zh-TW" dirty="0" smtClean="0">
                <a:solidFill>
                  <a:srgbClr val="FF0000"/>
                </a:solidFill>
                <a:latin typeface="Arial Black" pitchFamily="34" charset="0"/>
              </a:rPr>
              <a:t>1</a:t>
            </a:r>
            <a:r>
              <a:rPr lang="en-US" altLang="zh-TW" baseline="-25000" dirty="0" smtClean="0">
                <a:latin typeface="Arial Black" pitchFamily="34" charset="0"/>
              </a:rPr>
              <a:t>2</a:t>
            </a:r>
            <a:endParaRPr lang="en-US" altLang="zh-TW" baseline="-25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030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Create FT (1)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12776"/>
            <a:ext cx="9172286" cy="386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線接點 5"/>
          <p:cNvCxnSpPr/>
          <p:nvPr/>
        </p:nvCxnSpPr>
        <p:spPr bwMode="auto">
          <a:xfrm>
            <a:off x="827584" y="5301208"/>
            <a:ext cx="0" cy="36004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接點 7"/>
          <p:cNvCxnSpPr/>
          <p:nvPr/>
        </p:nvCxnSpPr>
        <p:spPr bwMode="auto">
          <a:xfrm>
            <a:off x="827584" y="5661248"/>
            <a:ext cx="813690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單箭頭接點 9"/>
          <p:cNvCxnSpPr/>
          <p:nvPr/>
        </p:nvCxnSpPr>
        <p:spPr bwMode="auto">
          <a:xfrm flipV="1">
            <a:off x="1475656" y="5301208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/>
          <p:cNvCxnSpPr/>
          <p:nvPr/>
        </p:nvCxnSpPr>
        <p:spPr bwMode="auto">
          <a:xfrm flipV="1">
            <a:off x="2483768" y="5301208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單箭頭接點 11"/>
          <p:cNvCxnSpPr/>
          <p:nvPr/>
        </p:nvCxnSpPr>
        <p:spPr bwMode="auto">
          <a:xfrm flipV="1">
            <a:off x="4644008" y="5301208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單箭頭接點 12"/>
          <p:cNvCxnSpPr/>
          <p:nvPr/>
        </p:nvCxnSpPr>
        <p:spPr bwMode="auto">
          <a:xfrm flipV="1">
            <a:off x="8964488" y="5301208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字方塊 13"/>
          <p:cNvSpPr txBox="1"/>
          <p:nvPr/>
        </p:nvSpPr>
        <p:spPr>
          <a:xfrm>
            <a:off x="0" y="5752975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k=0001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27584" y="1052736"/>
            <a:ext cx="233031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k+=</a:t>
            </a:r>
            <a:r>
              <a:rPr lang="en-US" altLang="zh-TW" dirty="0" err="1" smtClean="0">
                <a:latin typeface="Arial Black" pitchFamily="34" charset="0"/>
              </a:rPr>
              <a:t>lowbit</a:t>
            </a:r>
            <a:r>
              <a:rPr lang="en-US" altLang="zh-TW" dirty="0" smtClean="0">
                <a:latin typeface="Arial Black" pitchFamily="34" charset="0"/>
              </a:rPr>
              <a:t>(k)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21987" y="6279289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k=0010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763688" y="5752975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k=0100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877910" y="5752975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k=1000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489150" y="5710584"/>
            <a:ext cx="1619354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k=10000</a:t>
            </a:r>
            <a:endParaRPr lang="zh-TW" alt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472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Create FT (2)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12362"/>
            <a:ext cx="9172286" cy="386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線接點 5"/>
          <p:cNvCxnSpPr/>
          <p:nvPr/>
        </p:nvCxnSpPr>
        <p:spPr bwMode="auto">
          <a:xfrm>
            <a:off x="1475656" y="5373216"/>
            <a:ext cx="0" cy="36004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接點 7"/>
          <p:cNvCxnSpPr/>
          <p:nvPr/>
        </p:nvCxnSpPr>
        <p:spPr bwMode="auto">
          <a:xfrm>
            <a:off x="1475656" y="5733256"/>
            <a:ext cx="74168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單箭頭接點 9"/>
          <p:cNvCxnSpPr/>
          <p:nvPr/>
        </p:nvCxnSpPr>
        <p:spPr bwMode="auto">
          <a:xfrm flipV="1">
            <a:off x="2483768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/>
          <p:cNvCxnSpPr/>
          <p:nvPr/>
        </p:nvCxnSpPr>
        <p:spPr bwMode="auto">
          <a:xfrm flipV="1">
            <a:off x="4644008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單箭頭接點 11"/>
          <p:cNvCxnSpPr/>
          <p:nvPr/>
        </p:nvCxnSpPr>
        <p:spPr bwMode="auto">
          <a:xfrm flipV="1">
            <a:off x="8892480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字方塊 13"/>
          <p:cNvSpPr txBox="1"/>
          <p:nvPr/>
        </p:nvSpPr>
        <p:spPr>
          <a:xfrm>
            <a:off x="827584" y="1052736"/>
            <a:ext cx="233031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k+=</a:t>
            </a:r>
            <a:r>
              <a:rPr lang="en-US" altLang="zh-TW" dirty="0" err="1" smtClean="0">
                <a:latin typeface="Arial Black" pitchFamily="34" charset="0"/>
              </a:rPr>
              <a:t>lowbit</a:t>
            </a:r>
            <a:r>
              <a:rPr lang="en-US" altLang="zh-TW" dirty="0" smtClean="0">
                <a:latin typeface="Arial Black" pitchFamily="34" charset="0"/>
              </a:rPr>
              <a:t>(k)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67544" y="5814753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k=0010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003246" y="5834664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k=0100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77910" y="5814752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k=1000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524646" y="5823268"/>
            <a:ext cx="1619354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k=10000</a:t>
            </a:r>
            <a:endParaRPr lang="zh-TW" alt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175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Create FT (3)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12362"/>
            <a:ext cx="9172286" cy="386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線接點 5"/>
          <p:cNvCxnSpPr/>
          <p:nvPr/>
        </p:nvCxnSpPr>
        <p:spPr bwMode="auto">
          <a:xfrm>
            <a:off x="1979712" y="5373216"/>
            <a:ext cx="0" cy="36004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接點 7"/>
          <p:cNvCxnSpPr/>
          <p:nvPr/>
        </p:nvCxnSpPr>
        <p:spPr bwMode="auto">
          <a:xfrm>
            <a:off x="1979712" y="5733256"/>
            <a:ext cx="691276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單箭頭接點 9"/>
          <p:cNvCxnSpPr/>
          <p:nvPr/>
        </p:nvCxnSpPr>
        <p:spPr bwMode="auto">
          <a:xfrm flipV="1">
            <a:off x="2483768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/>
          <p:cNvCxnSpPr/>
          <p:nvPr/>
        </p:nvCxnSpPr>
        <p:spPr bwMode="auto">
          <a:xfrm flipV="1">
            <a:off x="4644008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單箭頭接點 11"/>
          <p:cNvCxnSpPr/>
          <p:nvPr/>
        </p:nvCxnSpPr>
        <p:spPr bwMode="auto">
          <a:xfrm flipV="1">
            <a:off x="8892480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/>
          <p:cNvSpPr txBox="1"/>
          <p:nvPr/>
        </p:nvSpPr>
        <p:spPr>
          <a:xfrm>
            <a:off x="827584" y="1052736"/>
            <a:ext cx="233031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k+=</a:t>
            </a:r>
            <a:r>
              <a:rPr lang="en-US" altLang="zh-TW" dirty="0" err="1" smtClean="0">
                <a:latin typeface="Arial Black" pitchFamily="34" charset="0"/>
              </a:rPr>
              <a:t>lowbit</a:t>
            </a:r>
            <a:r>
              <a:rPr lang="en-US" altLang="zh-TW" dirty="0" smtClean="0">
                <a:latin typeface="Arial Black" pitchFamily="34" charset="0"/>
              </a:rPr>
              <a:t>(k)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71600" y="5775647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k=0011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953232" y="6284933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k=0100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877910" y="5814752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k=1000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524646" y="5823268"/>
            <a:ext cx="1619354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k=10000</a:t>
            </a:r>
            <a:endParaRPr lang="zh-TW" alt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534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Create FT (4)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12362"/>
            <a:ext cx="9172286" cy="386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線接點 7"/>
          <p:cNvCxnSpPr/>
          <p:nvPr/>
        </p:nvCxnSpPr>
        <p:spPr bwMode="auto">
          <a:xfrm>
            <a:off x="2483768" y="5733256"/>
            <a:ext cx="640871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單箭頭接點 9"/>
          <p:cNvCxnSpPr/>
          <p:nvPr/>
        </p:nvCxnSpPr>
        <p:spPr bwMode="auto">
          <a:xfrm flipV="1">
            <a:off x="2483768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/>
          <p:cNvCxnSpPr/>
          <p:nvPr/>
        </p:nvCxnSpPr>
        <p:spPr bwMode="auto">
          <a:xfrm flipV="1">
            <a:off x="4644008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單箭頭接點 11"/>
          <p:cNvCxnSpPr/>
          <p:nvPr/>
        </p:nvCxnSpPr>
        <p:spPr bwMode="auto">
          <a:xfrm flipV="1">
            <a:off x="8892480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/>
          <p:cNvSpPr txBox="1"/>
          <p:nvPr/>
        </p:nvSpPr>
        <p:spPr>
          <a:xfrm>
            <a:off x="827584" y="1052736"/>
            <a:ext cx="233031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k+=</a:t>
            </a:r>
            <a:r>
              <a:rPr lang="en-US" altLang="zh-TW" dirty="0" err="1" smtClean="0">
                <a:latin typeface="Arial Black" pitchFamily="34" charset="0"/>
              </a:rPr>
              <a:t>lowbit</a:t>
            </a:r>
            <a:r>
              <a:rPr lang="en-US" altLang="zh-TW" dirty="0" smtClean="0">
                <a:latin typeface="Arial Black" pitchFamily="34" charset="0"/>
              </a:rPr>
              <a:t>(k)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76683" y="5825885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k=0100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877910" y="5814752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k=1000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524646" y="5823268"/>
            <a:ext cx="1619354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k=10000</a:t>
            </a:r>
            <a:endParaRPr lang="zh-TW" alt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423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Create FT (5)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12362"/>
            <a:ext cx="9172286" cy="386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線接點 7"/>
          <p:cNvCxnSpPr/>
          <p:nvPr/>
        </p:nvCxnSpPr>
        <p:spPr bwMode="auto">
          <a:xfrm>
            <a:off x="2987824" y="5733256"/>
            <a:ext cx="590465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單箭頭接點 9"/>
          <p:cNvCxnSpPr/>
          <p:nvPr/>
        </p:nvCxnSpPr>
        <p:spPr bwMode="auto">
          <a:xfrm flipV="1">
            <a:off x="2987824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/>
          <p:cNvCxnSpPr/>
          <p:nvPr/>
        </p:nvCxnSpPr>
        <p:spPr bwMode="auto">
          <a:xfrm flipV="1">
            <a:off x="3491880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單箭頭接點 11"/>
          <p:cNvCxnSpPr/>
          <p:nvPr/>
        </p:nvCxnSpPr>
        <p:spPr bwMode="auto">
          <a:xfrm flipV="1">
            <a:off x="4644008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單箭頭接點 8"/>
          <p:cNvCxnSpPr/>
          <p:nvPr/>
        </p:nvCxnSpPr>
        <p:spPr bwMode="auto">
          <a:xfrm flipV="1">
            <a:off x="8892480" y="534559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/>
          <p:cNvSpPr txBox="1"/>
          <p:nvPr/>
        </p:nvSpPr>
        <p:spPr>
          <a:xfrm>
            <a:off x="827584" y="1052736"/>
            <a:ext cx="233031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k+=</a:t>
            </a:r>
            <a:r>
              <a:rPr lang="en-US" altLang="zh-TW" dirty="0" err="1" smtClean="0">
                <a:latin typeface="Arial Black" pitchFamily="34" charset="0"/>
              </a:rPr>
              <a:t>lowbit</a:t>
            </a:r>
            <a:r>
              <a:rPr lang="en-US" altLang="zh-TW" dirty="0" smtClean="0">
                <a:latin typeface="Arial Black" pitchFamily="34" charset="0"/>
              </a:rPr>
              <a:t>(k)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280739" y="5807104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k=0101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059832" y="6309320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k=0110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524646" y="5823268"/>
            <a:ext cx="1619354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k=10000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49918" y="5805264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k=1000</a:t>
            </a:r>
            <a:endParaRPr lang="zh-TW" alt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483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Create FT (6)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12362"/>
            <a:ext cx="9172286" cy="386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線接點 7"/>
          <p:cNvCxnSpPr/>
          <p:nvPr/>
        </p:nvCxnSpPr>
        <p:spPr bwMode="auto">
          <a:xfrm>
            <a:off x="3491880" y="5733256"/>
            <a:ext cx="5400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/>
          <p:cNvCxnSpPr/>
          <p:nvPr/>
        </p:nvCxnSpPr>
        <p:spPr bwMode="auto">
          <a:xfrm flipV="1">
            <a:off x="3491880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單箭頭接點 11"/>
          <p:cNvCxnSpPr/>
          <p:nvPr/>
        </p:nvCxnSpPr>
        <p:spPr bwMode="auto">
          <a:xfrm flipV="1">
            <a:off x="4644008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單箭頭接點 8"/>
          <p:cNvCxnSpPr/>
          <p:nvPr/>
        </p:nvCxnSpPr>
        <p:spPr bwMode="auto">
          <a:xfrm flipV="1">
            <a:off x="8892480" y="534559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/>
          <p:cNvSpPr txBox="1"/>
          <p:nvPr/>
        </p:nvSpPr>
        <p:spPr>
          <a:xfrm>
            <a:off x="827584" y="1052736"/>
            <a:ext cx="233031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k+=</a:t>
            </a:r>
            <a:r>
              <a:rPr lang="en-US" altLang="zh-TW" dirty="0" err="1" smtClean="0">
                <a:latin typeface="Arial Black" pitchFamily="34" charset="0"/>
              </a:rPr>
              <a:t>lowbit</a:t>
            </a:r>
            <a:r>
              <a:rPr lang="en-US" altLang="zh-TW" dirty="0" smtClean="0">
                <a:latin typeface="Arial Black" pitchFamily="34" charset="0"/>
              </a:rPr>
              <a:t>(k)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483768" y="5815384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k=0110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524646" y="5823268"/>
            <a:ext cx="1619354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k=10000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949918" y="5805264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k=1000</a:t>
            </a:r>
            <a:endParaRPr lang="zh-TW" alt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885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Create FT (7)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12362"/>
            <a:ext cx="9172286" cy="386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線接點 7"/>
          <p:cNvCxnSpPr/>
          <p:nvPr/>
        </p:nvCxnSpPr>
        <p:spPr bwMode="auto">
          <a:xfrm>
            <a:off x="4067944" y="5733256"/>
            <a:ext cx="482453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/>
          <p:cNvCxnSpPr/>
          <p:nvPr/>
        </p:nvCxnSpPr>
        <p:spPr bwMode="auto">
          <a:xfrm flipV="1">
            <a:off x="4067944" y="534559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單箭頭接點 11"/>
          <p:cNvCxnSpPr/>
          <p:nvPr/>
        </p:nvCxnSpPr>
        <p:spPr bwMode="auto">
          <a:xfrm flipV="1">
            <a:off x="4644008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單箭頭接點 8"/>
          <p:cNvCxnSpPr/>
          <p:nvPr/>
        </p:nvCxnSpPr>
        <p:spPr bwMode="auto">
          <a:xfrm flipV="1">
            <a:off x="8892480" y="534559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/>
          <p:cNvSpPr txBox="1"/>
          <p:nvPr/>
        </p:nvSpPr>
        <p:spPr>
          <a:xfrm>
            <a:off x="827584" y="1052736"/>
            <a:ext cx="233031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k+=</a:t>
            </a:r>
            <a:r>
              <a:rPr lang="en-US" altLang="zh-TW" dirty="0" err="1" smtClean="0">
                <a:latin typeface="Arial Black" pitchFamily="34" charset="0"/>
              </a:rPr>
              <a:t>lowbit</a:t>
            </a:r>
            <a:r>
              <a:rPr lang="en-US" altLang="zh-TW" dirty="0" smtClean="0">
                <a:latin typeface="Arial Black" pitchFamily="34" charset="0"/>
              </a:rPr>
              <a:t>(k)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105373" y="5807785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k=0111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524646" y="5823268"/>
            <a:ext cx="1619354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k=10000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067944" y="6288182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k=1000</a:t>
            </a:r>
            <a:endParaRPr lang="zh-TW" alt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290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328795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RSQ (Range Sum Query)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12362"/>
            <a:ext cx="9172286" cy="386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183288" y="936194"/>
            <a:ext cx="1348446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RSQ(k)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543319" y="5373216"/>
            <a:ext cx="1005403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0111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064970" y="3116243"/>
            <a:ext cx="1005403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0110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979712" y="2492896"/>
            <a:ext cx="1005403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0100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27584" y="1052736"/>
            <a:ext cx="2178032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 Black" pitchFamily="34" charset="0"/>
              </a:rPr>
              <a:t>k</a:t>
            </a:r>
            <a:r>
              <a:rPr lang="en-US" altLang="zh-TW" dirty="0" smtClean="0">
                <a:latin typeface="Arial Black" pitchFamily="34" charset="0"/>
              </a:rPr>
              <a:t>-=</a:t>
            </a:r>
            <a:r>
              <a:rPr lang="en-US" altLang="zh-TW" dirty="0" err="1" smtClean="0">
                <a:latin typeface="Arial Black" pitchFamily="34" charset="0"/>
              </a:rPr>
              <a:t>lowbit</a:t>
            </a:r>
            <a:r>
              <a:rPr lang="en-US" altLang="zh-TW" dirty="0" smtClean="0">
                <a:latin typeface="Arial Black" pitchFamily="34" charset="0"/>
              </a:rPr>
              <a:t>(k)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3854349" y="4869160"/>
            <a:ext cx="432048" cy="41263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3275856" y="4869160"/>
            <a:ext cx="432048" cy="41263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2267744" y="4816569"/>
            <a:ext cx="432048" cy="41263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938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280920" cy="5400600"/>
          </a:xfrm>
        </p:spPr>
        <p:txBody>
          <a:bodyPr/>
          <a:lstStyle/>
          <a:p>
            <a:pPr algn="just"/>
            <a:r>
              <a:rPr lang="en-US" altLang="zh-TW" dirty="0"/>
              <a:t>A potentiometer, or </a:t>
            </a:r>
            <a:r>
              <a:rPr lang="en-US" altLang="zh-TW" dirty="0" err="1"/>
              <a:t>potmeter</a:t>
            </a:r>
            <a:r>
              <a:rPr lang="en-US" altLang="zh-TW" dirty="0"/>
              <a:t> for short, is an electronic device with a variable electric resistance. It has two terminals and some kind of control mechanism (often a dial, a wheel or a slide) with which the resistance between the terminals can be adjusted from zero (no resistance) to some maximum value.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7271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328795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RSQ (Range Sum Query)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12362"/>
            <a:ext cx="9172286" cy="386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183288" y="936194"/>
            <a:ext cx="1348446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RSQ(k)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300192" y="5370099"/>
            <a:ext cx="1005403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1100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098973" y="2031231"/>
            <a:ext cx="1005403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1000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27584" y="1052736"/>
            <a:ext cx="2178032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 Black" pitchFamily="34" charset="0"/>
              </a:rPr>
              <a:t>k</a:t>
            </a:r>
            <a:r>
              <a:rPr lang="en-US" altLang="zh-TW" dirty="0" smtClean="0">
                <a:latin typeface="Arial Black" pitchFamily="34" charset="0"/>
              </a:rPr>
              <a:t>-=</a:t>
            </a:r>
            <a:r>
              <a:rPr lang="en-US" altLang="zh-TW" dirty="0" err="1" smtClean="0">
                <a:latin typeface="Arial Black" pitchFamily="34" charset="0"/>
              </a:rPr>
              <a:t>lowbit</a:t>
            </a:r>
            <a:r>
              <a:rPr lang="en-US" altLang="zh-TW" dirty="0" smtClean="0">
                <a:latin typeface="Arial Black" pitchFamily="34" charset="0"/>
              </a:rPr>
              <a:t>(k)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6586869" y="4869160"/>
            <a:ext cx="432048" cy="41263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4333607" y="4816569"/>
            <a:ext cx="432048" cy="41263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3122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328795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RSQ (Range Sum Query)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12362"/>
            <a:ext cx="9172286" cy="386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23528" y="1052736"/>
            <a:ext cx="480291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RSQ(</a:t>
            </a:r>
            <a:r>
              <a:rPr lang="en-US" altLang="zh-TW" dirty="0" err="1" smtClean="0">
                <a:latin typeface="Arial Black" pitchFamily="34" charset="0"/>
              </a:rPr>
              <a:t>a,b</a:t>
            </a:r>
            <a:r>
              <a:rPr lang="en-US" altLang="zh-TW" dirty="0" smtClean="0">
                <a:latin typeface="Arial Black" pitchFamily="34" charset="0"/>
              </a:rPr>
              <a:t>) = RSQ(b)-RSQ(a-1)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923928" y="4869160"/>
            <a:ext cx="3024336" cy="41263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89362" y="5517232"/>
            <a:ext cx="490551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RSQ(7,12) = RSQ(12)-RSQ(6)</a:t>
            </a:r>
            <a:endParaRPr lang="zh-TW" alt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657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Update FT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12776"/>
            <a:ext cx="9172286" cy="386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線接點 5"/>
          <p:cNvCxnSpPr/>
          <p:nvPr/>
        </p:nvCxnSpPr>
        <p:spPr bwMode="auto">
          <a:xfrm>
            <a:off x="827584" y="5301208"/>
            <a:ext cx="0" cy="36004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接點 7"/>
          <p:cNvCxnSpPr/>
          <p:nvPr/>
        </p:nvCxnSpPr>
        <p:spPr bwMode="auto">
          <a:xfrm>
            <a:off x="827584" y="5661248"/>
            <a:ext cx="813690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單箭頭接點 9"/>
          <p:cNvCxnSpPr/>
          <p:nvPr/>
        </p:nvCxnSpPr>
        <p:spPr bwMode="auto">
          <a:xfrm flipV="1">
            <a:off x="1475656" y="5301208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/>
          <p:cNvCxnSpPr/>
          <p:nvPr/>
        </p:nvCxnSpPr>
        <p:spPr bwMode="auto">
          <a:xfrm flipV="1">
            <a:off x="2483768" y="5301208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單箭頭接點 11"/>
          <p:cNvCxnSpPr/>
          <p:nvPr/>
        </p:nvCxnSpPr>
        <p:spPr bwMode="auto">
          <a:xfrm flipV="1">
            <a:off x="4644008" y="5301208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單箭頭接點 12"/>
          <p:cNvCxnSpPr/>
          <p:nvPr/>
        </p:nvCxnSpPr>
        <p:spPr bwMode="auto">
          <a:xfrm flipV="1">
            <a:off x="8964488" y="5301208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字方塊 13"/>
          <p:cNvSpPr txBox="1"/>
          <p:nvPr/>
        </p:nvSpPr>
        <p:spPr>
          <a:xfrm>
            <a:off x="0" y="5752975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k=0001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27584" y="1052736"/>
            <a:ext cx="233031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k+=</a:t>
            </a:r>
            <a:r>
              <a:rPr lang="en-US" altLang="zh-TW" dirty="0" err="1" smtClean="0">
                <a:latin typeface="Arial Black" pitchFamily="34" charset="0"/>
              </a:rPr>
              <a:t>lowbit</a:t>
            </a:r>
            <a:r>
              <a:rPr lang="en-US" altLang="zh-TW" dirty="0" smtClean="0">
                <a:latin typeface="Arial Black" pitchFamily="34" charset="0"/>
              </a:rPr>
              <a:t>(k)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21987" y="6279289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k=0010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763688" y="5752975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k=0100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877910" y="5752975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k=1000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489150" y="5710584"/>
            <a:ext cx="1619354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k=10000</a:t>
            </a:r>
            <a:endParaRPr lang="zh-TW" alt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425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BIT, </a:t>
            </a:r>
            <a:r>
              <a:rPr lang="en-US" altLang="zh-TW" sz="3200" dirty="0" smtClean="0">
                <a:latin typeface="Courier New" pitchFamily="49" charset="0"/>
                <a:cs typeface="Courier New" pitchFamily="49" charset="0"/>
              </a:rPr>
              <a:t>add( ), sum( ), </a:t>
            </a:r>
            <a:r>
              <a:rPr lang="en-US" altLang="zh-TW" sz="3200" dirty="0" err="1" smtClean="0">
                <a:latin typeface="Courier New" pitchFamily="49" charset="0"/>
                <a:cs typeface="Courier New" pitchFamily="49" charset="0"/>
              </a:rPr>
              <a:t>rsum</a:t>
            </a:r>
            <a:r>
              <a:rPr lang="en-US" altLang="zh-TW" sz="3200" dirty="0" smtClean="0">
                <a:latin typeface="Courier New" pitchFamily="49" charset="0"/>
                <a:cs typeface="Courier New" pitchFamily="49" charset="0"/>
              </a:rPr>
              <a:t>( ) </a:t>
            </a:r>
            <a:endParaRPr lang="zh-TW" alt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5616" y="1340768"/>
            <a:ext cx="7272808" cy="5184576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add (</a:t>
            </a:r>
            <a:r>
              <a:rPr lang="en-US" altLang="zh-TW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altLang="zh-TW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d)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{   while (x&lt;=n)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    { c[x]+=d; x+=</a:t>
            </a:r>
            <a:r>
              <a:rPr lang="en-US" altLang="zh-TW" sz="2000" dirty="0" err="1" smtClean="0">
                <a:latin typeface="Courier New" pitchFamily="49" charset="0"/>
                <a:cs typeface="Courier New" pitchFamily="49" charset="0"/>
              </a:rPr>
              <a:t>lowbit</a:t>
            </a: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(x);}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TW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altLang="zh-TW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x)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altLang="zh-TW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 ret=0;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   while (x&gt;0)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   { ret+=c[x]; x-=</a:t>
            </a:r>
            <a:r>
              <a:rPr lang="en-US" altLang="zh-TW" sz="2000" err="1" smtClean="0">
                <a:latin typeface="Courier New" pitchFamily="49" charset="0"/>
                <a:cs typeface="Courier New" pitchFamily="49" charset="0"/>
              </a:rPr>
              <a:t>lowbit</a:t>
            </a:r>
            <a:r>
              <a:rPr lang="en-US" altLang="zh-TW" sz="2000" smtClean="0">
                <a:latin typeface="Courier New" pitchFamily="49" charset="0"/>
                <a:cs typeface="Courier New" pitchFamily="49" charset="0"/>
              </a:rPr>
              <a:t>(x</a:t>
            </a:r>
            <a:r>
              <a:rPr lang="en-US" altLang="zh-TW" sz="2000" smtClean="0">
                <a:latin typeface="Courier New" pitchFamily="49" charset="0"/>
                <a:cs typeface="Courier New" pitchFamily="49" charset="0"/>
              </a:rPr>
              <a:t>);}</a:t>
            </a:r>
          </a:p>
          <a:p>
            <a:pPr marL="0" indent="0">
              <a:buNone/>
            </a:pPr>
            <a:r>
              <a:rPr lang="zh-TW" alt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zh-TW" altLang="en-US" sz="20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2000" smtClean="0">
                <a:latin typeface="Courier New" pitchFamily="49" charset="0"/>
                <a:cs typeface="Courier New" pitchFamily="49" charset="0"/>
              </a:rPr>
              <a:t>return ret;</a:t>
            </a:r>
            <a:endParaRPr lang="en-US" altLang="zh-TW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altLang="zh-TW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rsum</a:t>
            </a:r>
            <a:r>
              <a:rPr lang="en-US" altLang="zh-TW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altLang="zh-TW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{   return( sum(y)-sum(x-1) );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US" altLang="zh-TW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400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zh-TW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532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Example: Create FT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41176"/>
              </p:ext>
            </p:extLst>
          </p:nvPr>
        </p:nvGraphicFramePr>
        <p:xfrm>
          <a:off x="1835696" y="134076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992124"/>
              </p:ext>
            </p:extLst>
          </p:nvPr>
        </p:nvGraphicFramePr>
        <p:xfrm>
          <a:off x="1835696" y="249289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924609"/>
              </p:ext>
            </p:extLst>
          </p:nvPr>
        </p:nvGraphicFramePr>
        <p:xfrm>
          <a:off x="1835696" y="362342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837740"/>
              </p:ext>
            </p:extLst>
          </p:nvPr>
        </p:nvGraphicFramePr>
        <p:xfrm>
          <a:off x="1860376" y="472514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813107" y="3789040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27584" y="4941168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k=2</a:t>
            </a:r>
            <a:endParaRPr lang="zh-TW" altLang="en-US" dirty="0">
              <a:latin typeface="Arial Black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992892"/>
              </p:ext>
            </p:extLst>
          </p:nvPr>
        </p:nvGraphicFramePr>
        <p:xfrm>
          <a:off x="1860376" y="571165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827584" y="5927680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k=3</a:t>
            </a:r>
            <a:endParaRPr lang="zh-TW" alt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557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Example: Create FT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813704"/>
              </p:ext>
            </p:extLst>
          </p:nvPr>
        </p:nvGraphicFramePr>
        <p:xfrm>
          <a:off x="1835696" y="134076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12524"/>
              </p:ext>
            </p:extLst>
          </p:nvPr>
        </p:nvGraphicFramePr>
        <p:xfrm>
          <a:off x="1860376" y="249289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827583" y="2708920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k=4</a:t>
            </a:r>
            <a:endParaRPr lang="zh-TW" altLang="en-US" dirty="0">
              <a:latin typeface="Arial Black" pitchFamily="34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728644"/>
              </p:ext>
            </p:extLst>
          </p:nvPr>
        </p:nvGraphicFramePr>
        <p:xfrm>
          <a:off x="1860377" y="355141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827584" y="3767440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k=5</a:t>
            </a:r>
            <a:endParaRPr lang="zh-TW" altLang="en-US" dirty="0">
              <a:latin typeface="Arial Black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318660"/>
              </p:ext>
            </p:extLst>
          </p:nvPr>
        </p:nvGraphicFramePr>
        <p:xfrm>
          <a:off x="1860377" y="455952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827584" y="4775552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k=6</a:t>
            </a:r>
            <a:endParaRPr lang="zh-TW" altLang="en-US" dirty="0">
              <a:latin typeface="Arial Black" pitchFamily="34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128400"/>
              </p:ext>
            </p:extLst>
          </p:nvPr>
        </p:nvGraphicFramePr>
        <p:xfrm>
          <a:off x="1860377" y="566124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827584" y="5877272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k=7</a:t>
            </a:r>
            <a:endParaRPr lang="zh-TW" alt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79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Example: Create FT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353292"/>
              </p:ext>
            </p:extLst>
          </p:nvPr>
        </p:nvGraphicFramePr>
        <p:xfrm>
          <a:off x="1835696" y="134076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888483"/>
              </p:ext>
            </p:extLst>
          </p:nvPr>
        </p:nvGraphicFramePr>
        <p:xfrm>
          <a:off x="1860376" y="234888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827583" y="2564904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k=8</a:t>
            </a:r>
            <a:endParaRPr lang="zh-TW" altLang="en-US" dirty="0">
              <a:latin typeface="Arial Black" pitchFamily="34" charset="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596135"/>
              </p:ext>
            </p:extLst>
          </p:nvPr>
        </p:nvGraphicFramePr>
        <p:xfrm>
          <a:off x="1860377" y="333539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827584" y="3551416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k=9</a:t>
            </a:r>
            <a:endParaRPr lang="zh-TW" altLang="en-US" dirty="0">
              <a:latin typeface="Arial Black" pitchFamily="34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052317"/>
              </p:ext>
            </p:extLst>
          </p:nvPr>
        </p:nvGraphicFramePr>
        <p:xfrm>
          <a:off x="1860377" y="434350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827584" y="4559528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</a:t>
            </a:r>
            <a:endParaRPr lang="zh-TW" alt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762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Example: RSQ(6)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993494"/>
              </p:ext>
            </p:extLst>
          </p:nvPr>
        </p:nvGraphicFramePr>
        <p:xfrm>
          <a:off x="1835696" y="134076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218414"/>
              </p:ext>
            </p:extLst>
          </p:nvPr>
        </p:nvGraphicFramePr>
        <p:xfrm>
          <a:off x="1835696" y="314096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 bwMode="auto">
          <a:xfrm>
            <a:off x="1835696" y="1700808"/>
            <a:ext cx="3672408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809717" y="4157960"/>
            <a:ext cx="4046108" cy="46166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b="0" i="0" u="none" strike="noStrike" cap="none" normalizeH="0" baseline="0">
                <a:ln>
                  <a:noFill/>
                </a:ln>
                <a:effectLst/>
              </a:defRPr>
            </a:lvl1pPr>
          </a:lstStyle>
          <a:p>
            <a:r>
              <a:rPr lang="en-US" altLang="zh-TW" dirty="0">
                <a:latin typeface="Arial Black" pitchFamily="34" charset="0"/>
              </a:rPr>
              <a:t>0110 (6) + 0100 (4) = 7+15=22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4932040" y="3429000"/>
            <a:ext cx="504056" cy="50405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3723196" y="3429000"/>
            <a:ext cx="504056" cy="50405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907704" y="2348880"/>
            <a:ext cx="3047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3+4+7+1+2+5=22</a:t>
            </a:r>
            <a:endParaRPr lang="zh-TW" alt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405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Example: RSQ(9)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30469"/>
              </p:ext>
            </p:extLst>
          </p:nvPr>
        </p:nvGraphicFramePr>
        <p:xfrm>
          <a:off x="1835696" y="134076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924601"/>
              </p:ext>
            </p:extLst>
          </p:nvPr>
        </p:nvGraphicFramePr>
        <p:xfrm>
          <a:off x="1835696" y="314096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 bwMode="auto">
          <a:xfrm>
            <a:off x="1835696" y="1700808"/>
            <a:ext cx="5472608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809717" y="4157960"/>
            <a:ext cx="4046108" cy="46166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b="0" i="0" u="none" strike="noStrike" cap="none" normalizeH="0" baseline="0">
                <a:ln>
                  <a:noFill/>
                </a:ln>
                <a:effectLst/>
              </a:defRPr>
            </a:lvl1pPr>
          </a:lstStyle>
          <a:p>
            <a:r>
              <a:rPr lang="en-US" altLang="zh-TW" dirty="0" smtClean="0">
                <a:latin typeface="Arial Black" pitchFamily="34" charset="0"/>
              </a:rPr>
              <a:t>1001 (9) </a:t>
            </a:r>
            <a:r>
              <a:rPr lang="en-US" altLang="zh-TW" dirty="0">
                <a:latin typeface="Arial Black" pitchFamily="34" charset="0"/>
              </a:rPr>
              <a:t>+ </a:t>
            </a:r>
            <a:r>
              <a:rPr lang="en-US" altLang="zh-TW" dirty="0" smtClean="0">
                <a:latin typeface="Arial Black" pitchFamily="34" charset="0"/>
              </a:rPr>
              <a:t>1000 (8) </a:t>
            </a:r>
            <a:r>
              <a:rPr lang="en-US" altLang="zh-TW" dirty="0">
                <a:latin typeface="Arial Black" pitchFamily="34" charset="0"/>
              </a:rPr>
              <a:t>= </a:t>
            </a:r>
            <a:r>
              <a:rPr lang="en-US" altLang="zh-TW" dirty="0" smtClean="0">
                <a:latin typeface="Arial Black" pitchFamily="34" charset="0"/>
              </a:rPr>
              <a:t>2+36=38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6804248" y="3429000"/>
            <a:ext cx="504056" cy="50405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6155983" y="3429000"/>
            <a:ext cx="504056" cy="50405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907704" y="2348880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3+4+7+1+2+5+6+8+2=38</a:t>
            </a:r>
            <a:endParaRPr lang="zh-TW" alt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56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Example: RSQ(7,9)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334035"/>
              </p:ext>
            </p:extLst>
          </p:nvPr>
        </p:nvGraphicFramePr>
        <p:xfrm>
          <a:off x="1835696" y="134076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859910"/>
              </p:ext>
            </p:extLst>
          </p:nvPr>
        </p:nvGraphicFramePr>
        <p:xfrm>
          <a:off x="1835696" y="314096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 bwMode="auto">
          <a:xfrm>
            <a:off x="5508104" y="1700808"/>
            <a:ext cx="1800200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809717" y="4157960"/>
            <a:ext cx="4046108" cy="46166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b="0" i="0" u="none" strike="noStrike" cap="none" normalizeH="0" baseline="0">
                <a:ln>
                  <a:noFill/>
                </a:ln>
                <a:effectLst/>
              </a:defRPr>
            </a:lvl1pPr>
          </a:lstStyle>
          <a:p>
            <a:r>
              <a:rPr lang="en-US" altLang="zh-TW" dirty="0" smtClean="0">
                <a:latin typeface="Arial Black" pitchFamily="34" charset="0"/>
              </a:rPr>
              <a:t>RSQ(9)=38</a:t>
            </a:r>
          </a:p>
          <a:p>
            <a:r>
              <a:rPr lang="en-US" altLang="zh-TW" dirty="0" smtClean="0">
                <a:latin typeface="Arial Black" pitchFamily="34" charset="0"/>
              </a:rPr>
              <a:t>RSQ(6)=22</a:t>
            </a:r>
          </a:p>
          <a:p>
            <a:endParaRPr lang="en-US" altLang="zh-TW" dirty="0">
              <a:latin typeface="Arial Black" pitchFamily="34" charset="0"/>
            </a:endParaRPr>
          </a:p>
          <a:p>
            <a:r>
              <a:rPr lang="en-US" altLang="zh-TW" sz="3200" dirty="0" smtClean="0">
                <a:latin typeface="Arial Black" pitchFamily="34" charset="0"/>
              </a:rPr>
              <a:t>RSQ(7,9)=RSQ(9)-RSQ(6)=</a:t>
            </a:r>
            <a:r>
              <a:rPr lang="en-US" altLang="zh-TW" sz="4400" dirty="0" smtClean="0">
                <a:solidFill>
                  <a:srgbClr val="FF0000"/>
                </a:solidFill>
                <a:latin typeface="Arial Black" pitchFamily="34" charset="0"/>
              </a:rPr>
              <a:t>16</a:t>
            </a:r>
            <a:endParaRPr lang="zh-TW" altLang="en-US" sz="4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907704" y="2348880"/>
            <a:ext cx="182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6+8+2=16</a:t>
            </a:r>
            <a:endParaRPr lang="zh-TW" alt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52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280920" cy="5400600"/>
          </a:xfrm>
        </p:spPr>
        <p:txBody>
          <a:bodyPr/>
          <a:lstStyle/>
          <a:p>
            <a:pPr algn="just"/>
            <a:r>
              <a:rPr lang="en-US" altLang="zh-TW" dirty="0" smtClean="0"/>
              <a:t>Resistance </a:t>
            </a:r>
            <a:r>
              <a:rPr lang="en-US" altLang="zh-TW" dirty="0"/>
              <a:t>is measured in Ohms, and when two or more resistors are connected in series (one after the other, in a row), the total resistance of the array is the </a:t>
            </a:r>
            <a:r>
              <a:rPr lang="en-US" altLang="zh-TW" u="sng" dirty="0">
                <a:solidFill>
                  <a:srgbClr val="FF0000"/>
                </a:solidFill>
              </a:rPr>
              <a:t>sum of the resistances of the individual resistors</a:t>
            </a:r>
            <a:r>
              <a:rPr lang="en-US" altLang="zh-TW" dirty="0"/>
              <a:t>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4559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Time Complexity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47800" y="1340768"/>
            <a:ext cx="7315200" cy="4907632"/>
          </a:xfrm>
        </p:spPr>
        <p:txBody>
          <a:bodyPr/>
          <a:lstStyle/>
          <a:p>
            <a:r>
              <a:rPr lang="en-US" altLang="zh-TW" dirty="0" smtClean="0"/>
              <a:t>Brute Force: O(n)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>
                <a:solidFill>
                  <a:srgbClr val="0033CC"/>
                </a:solidFill>
              </a:rPr>
              <a:t>n queries: O(n</a:t>
            </a:r>
            <a:r>
              <a:rPr lang="en-US" altLang="zh-TW" baseline="30000" dirty="0" smtClean="0">
                <a:solidFill>
                  <a:srgbClr val="0033CC"/>
                </a:solidFill>
              </a:rPr>
              <a:t>2</a:t>
            </a:r>
            <a:r>
              <a:rPr lang="en-US" altLang="zh-TW" dirty="0" smtClean="0">
                <a:solidFill>
                  <a:srgbClr val="0033CC"/>
                </a:solidFill>
              </a:rPr>
              <a:t>) </a:t>
            </a:r>
          </a:p>
          <a:p>
            <a:endParaRPr lang="en-US" altLang="zh-TW" dirty="0"/>
          </a:p>
          <a:p>
            <a:r>
              <a:rPr lang="en-US" altLang="zh-TW" dirty="0" smtClean="0"/>
              <a:t>Create  FT: O(n log n)</a:t>
            </a:r>
          </a:p>
          <a:p>
            <a:r>
              <a:rPr lang="en-US" altLang="zh-TW" dirty="0" smtClean="0"/>
              <a:t>Update FT: O(log n)</a:t>
            </a:r>
          </a:p>
          <a:p>
            <a:r>
              <a:rPr lang="en-US" altLang="zh-TW" dirty="0" smtClean="0"/>
              <a:t>Query   FT: O(log n)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>
                <a:solidFill>
                  <a:srgbClr val="0033CC"/>
                </a:solidFill>
              </a:rPr>
              <a:t>n queries: O(n log n)</a:t>
            </a:r>
            <a:endParaRPr lang="zh-TW" alt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1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 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280920" cy="5400600"/>
          </a:xfrm>
        </p:spPr>
        <p:txBody>
          <a:bodyPr/>
          <a:lstStyle/>
          <a:p>
            <a:pPr marL="342900" lvl="1" indent="-342900" algn="just"/>
            <a:r>
              <a:rPr lang="en-US" altLang="zh-TW" sz="3200" dirty="0"/>
              <a:t>In this problem we will consider an array of N </a:t>
            </a:r>
            <a:r>
              <a:rPr lang="en-US" altLang="zh-TW" sz="3200" dirty="0" err="1"/>
              <a:t>potmeters</a:t>
            </a:r>
            <a:r>
              <a:rPr lang="en-US" altLang="zh-TW" sz="3200" dirty="0"/>
              <a:t>, numbered 1 to N from left to right. The left terminal of some </a:t>
            </a:r>
            <a:r>
              <a:rPr lang="en-US" altLang="zh-TW" sz="3200" dirty="0" err="1"/>
              <a:t>potmeter</a:t>
            </a:r>
            <a:r>
              <a:rPr lang="en-US" altLang="zh-TW" sz="3200" dirty="0"/>
              <a:t> numbered x is connected to the right terminal of </a:t>
            </a:r>
            <a:r>
              <a:rPr lang="en-US" altLang="zh-TW" sz="3200" dirty="0" err="1"/>
              <a:t>potmeter</a:t>
            </a:r>
            <a:r>
              <a:rPr lang="en-US" altLang="zh-TW" sz="3200" dirty="0"/>
              <a:t> x − 1, and its right terminal to the left terminal of </a:t>
            </a:r>
            <a:r>
              <a:rPr lang="en-US" altLang="zh-TW" sz="3200" dirty="0" err="1"/>
              <a:t>potmeter</a:t>
            </a:r>
            <a:r>
              <a:rPr lang="en-US" altLang="zh-TW" sz="3200" dirty="0"/>
              <a:t> x + 1. </a:t>
            </a:r>
            <a:endParaRPr lang="en-US" altLang="zh-TW" sz="3200" dirty="0" smtClean="0"/>
          </a:p>
          <a:p>
            <a:pPr marL="342900" lvl="1" indent="-342900" algn="just"/>
            <a:r>
              <a:rPr lang="en-US" altLang="zh-TW" sz="3200" dirty="0" smtClean="0"/>
              <a:t>The </a:t>
            </a:r>
            <a:r>
              <a:rPr lang="en-US" altLang="zh-TW" sz="3200" dirty="0"/>
              <a:t>left terminal of </a:t>
            </a:r>
            <a:r>
              <a:rPr lang="en-US" altLang="zh-TW" sz="3200" dirty="0" err="1"/>
              <a:t>potmeter</a:t>
            </a:r>
            <a:r>
              <a:rPr lang="en-US" altLang="zh-TW" sz="3200" dirty="0"/>
              <a:t> 1 and the right terminal of </a:t>
            </a:r>
            <a:r>
              <a:rPr lang="en-US" altLang="zh-TW" sz="3200" dirty="0" err="1"/>
              <a:t>potmeter</a:t>
            </a:r>
            <a:r>
              <a:rPr lang="en-US" altLang="zh-TW" sz="3200" dirty="0"/>
              <a:t> N are not connected.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519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 (4)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280920" cy="5400600"/>
          </a:xfrm>
        </p:spPr>
        <p:txBody>
          <a:bodyPr/>
          <a:lstStyle/>
          <a:p>
            <a:pPr marL="342900" lvl="1" indent="-342900" algn="just"/>
            <a:r>
              <a:rPr lang="en-US" altLang="zh-TW" sz="3200" dirty="0"/>
              <a:t>Initially all the </a:t>
            </a:r>
            <a:r>
              <a:rPr lang="en-US" altLang="zh-TW" sz="3200" dirty="0" err="1"/>
              <a:t>potmeters</a:t>
            </a:r>
            <a:r>
              <a:rPr lang="en-US" altLang="zh-TW" sz="3200" dirty="0"/>
              <a:t> are set to some value between 0 and 1000 Ohms. </a:t>
            </a:r>
            <a:endParaRPr lang="en-US" altLang="zh-TW" sz="3200" dirty="0" smtClean="0"/>
          </a:p>
          <a:p>
            <a:pPr marL="342900" lvl="1" indent="-342900" algn="just"/>
            <a:r>
              <a:rPr lang="en-US" altLang="zh-TW" sz="3200" dirty="0" smtClean="0"/>
              <a:t>Then </a:t>
            </a:r>
            <a:r>
              <a:rPr lang="en-US" altLang="zh-TW" sz="3200" dirty="0"/>
              <a:t>we can do two things: </a:t>
            </a:r>
            <a:endParaRPr lang="en-US" altLang="zh-TW" sz="3200" dirty="0" smtClean="0"/>
          </a:p>
          <a:p>
            <a:pPr marL="742950" lvl="2" indent="-342900" algn="just"/>
            <a:r>
              <a:rPr lang="en-US" altLang="zh-TW" sz="2800" u="sng" dirty="0" smtClean="0">
                <a:solidFill>
                  <a:srgbClr val="FF0000"/>
                </a:solidFill>
              </a:rPr>
              <a:t>Set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one of the </a:t>
            </a:r>
            <a:r>
              <a:rPr lang="en-US" altLang="zh-TW" sz="2800" dirty="0" err="1"/>
              <a:t>potmeters</a:t>
            </a:r>
            <a:r>
              <a:rPr lang="en-US" altLang="zh-TW" sz="2800" dirty="0"/>
              <a:t> to another value. </a:t>
            </a:r>
            <a:endParaRPr lang="en-US" altLang="zh-TW" sz="2800" dirty="0" smtClean="0"/>
          </a:p>
          <a:p>
            <a:pPr marL="742950" lvl="2" indent="-342900" algn="just"/>
            <a:r>
              <a:rPr lang="en-US" altLang="zh-TW" sz="2800" u="sng" dirty="0" smtClean="0">
                <a:solidFill>
                  <a:srgbClr val="FF0000"/>
                </a:solidFill>
              </a:rPr>
              <a:t>Measure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the resistance between two terminals anywhere in the array. </a:t>
            </a:r>
          </a:p>
        </p:txBody>
      </p:sp>
    </p:spTree>
    <p:extLst>
      <p:ext uri="{BB962C8B-B14F-4D97-AF65-F5344CB8AC3E}">
        <p14:creationId xmlns:p14="http://schemas.microsoft.com/office/powerpoint/2010/main" val="7656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836712"/>
            <a:ext cx="7560840" cy="5400600"/>
          </a:xfrm>
        </p:spPr>
        <p:txBody>
          <a:bodyPr/>
          <a:lstStyle/>
          <a:p>
            <a:pPr algn="just"/>
            <a:r>
              <a:rPr lang="en-US" altLang="zh-TW" sz="2800" dirty="0"/>
              <a:t>The input consists </a:t>
            </a:r>
            <a:r>
              <a:rPr lang="en-US" altLang="zh-TW" sz="2800" u="sng" dirty="0">
                <a:solidFill>
                  <a:srgbClr val="FF0000"/>
                </a:solidFill>
              </a:rPr>
              <a:t>less than 3 cases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Each </a:t>
            </a:r>
            <a:r>
              <a:rPr lang="en-US" altLang="zh-TW" sz="2800" dirty="0"/>
              <a:t>case starts with </a:t>
            </a:r>
            <a:r>
              <a:rPr lang="en-US" altLang="zh-TW" sz="2800" dirty="0">
                <a:solidFill>
                  <a:srgbClr val="FF0000"/>
                </a:solidFill>
              </a:rPr>
              <a:t>N</a:t>
            </a:r>
            <a:r>
              <a:rPr lang="en-US" altLang="zh-TW" sz="2800" dirty="0"/>
              <a:t>, the number of </a:t>
            </a:r>
            <a:r>
              <a:rPr lang="en-US" altLang="zh-TW" sz="2800" dirty="0" err="1"/>
              <a:t>potmeters</a:t>
            </a:r>
            <a:r>
              <a:rPr lang="en-US" altLang="zh-TW" sz="2800" dirty="0"/>
              <a:t> in the array, on a line by itself. </a:t>
            </a:r>
            <a:r>
              <a:rPr lang="en-US" altLang="zh-TW" sz="2800" u="sng" dirty="0">
                <a:solidFill>
                  <a:srgbClr val="FF0000"/>
                </a:solidFill>
              </a:rPr>
              <a:t>N can be as large as 200000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Each </a:t>
            </a:r>
            <a:r>
              <a:rPr lang="en-US" altLang="zh-TW" sz="2800" dirty="0"/>
              <a:t>of next N lines contains one numbers between 0 and 1000, the initial resistances of the </a:t>
            </a:r>
            <a:r>
              <a:rPr lang="en-US" altLang="zh-TW" sz="2800" dirty="0" err="1"/>
              <a:t>potmeters</a:t>
            </a:r>
            <a:r>
              <a:rPr lang="en-US" altLang="zh-TW" sz="2800" dirty="0"/>
              <a:t> </a:t>
            </a:r>
            <a:r>
              <a:rPr lang="en-US" altLang="zh-TW" sz="2800" u="sng" dirty="0">
                <a:solidFill>
                  <a:srgbClr val="FF0000"/>
                </a:solidFill>
              </a:rPr>
              <a:t>in the order 1 to N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Then </a:t>
            </a:r>
            <a:r>
              <a:rPr lang="en-US" altLang="zh-TW" sz="2800" dirty="0"/>
              <a:t>follow </a:t>
            </a:r>
            <a:r>
              <a:rPr lang="en-US" altLang="zh-TW" sz="2800" u="sng" dirty="0">
                <a:solidFill>
                  <a:srgbClr val="FF0000"/>
                </a:solidFill>
              </a:rPr>
              <a:t>a number of actions</a:t>
            </a:r>
            <a:r>
              <a:rPr lang="en-US" altLang="zh-TW" sz="2800" dirty="0"/>
              <a:t>, each on a line by itself. The number of actions can be as many as 200000. There are three types of action: 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4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836712"/>
            <a:ext cx="7560840" cy="5400600"/>
          </a:xfrm>
        </p:spPr>
        <p:txBody>
          <a:bodyPr/>
          <a:lstStyle/>
          <a:p>
            <a:pPr algn="just"/>
            <a:r>
              <a:rPr lang="en-US" altLang="zh-TW" sz="2800" u="sng" dirty="0">
                <a:solidFill>
                  <a:srgbClr val="FF0000"/>
                </a:solidFill>
              </a:rPr>
              <a:t>“S x r”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- </a:t>
            </a:r>
            <a:r>
              <a:rPr lang="en-US" altLang="zh-TW" sz="2800" u="sng" dirty="0">
                <a:solidFill>
                  <a:srgbClr val="FF0000"/>
                </a:solidFill>
              </a:rPr>
              <a:t>set </a:t>
            </a:r>
            <a:r>
              <a:rPr lang="en-US" altLang="zh-TW" sz="2800" u="sng" dirty="0" err="1">
                <a:solidFill>
                  <a:srgbClr val="FF0000"/>
                </a:solidFill>
              </a:rPr>
              <a:t>potmeter</a:t>
            </a:r>
            <a:r>
              <a:rPr lang="en-US" altLang="zh-TW" sz="2800" u="sng" dirty="0">
                <a:solidFill>
                  <a:srgbClr val="FF0000"/>
                </a:solidFill>
              </a:rPr>
              <a:t> x to r Ohms</a:t>
            </a:r>
            <a:r>
              <a:rPr lang="en-US" altLang="zh-TW" sz="2800" dirty="0"/>
              <a:t>. x is a valid </a:t>
            </a:r>
            <a:r>
              <a:rPr lang="en-US" altLang="zh-TW" sz="2800" dirty="0" err="1"/>
              <a:t>potmeter</a:t>
            </a:r>
            <a:r>
              <a:rPr lang="en-US" altLang="zh-TW" sz="2800" dirty="0"/>
              <a:t> number and r is between 0 and 1000. </a:t>
            </a:r>
          </a:p>
          <a:p>
            <a:pPr algn="just"/>
            <a:r>
              <a:rPr lang="en-US" altLang="zh-TW" sz="2800" u="sng" dirty="0" smtClean="0">
                <a:solidFill>
                  <a:srgbClr val="FF0000"/>
                </a:solidFill>
              </a:rPr>
              <a:t>“</a:t>
            </a:r>
            <a:r>
              <a:rPr lang="en-US" altLang="zh-TW" sz="2800" u="sng" dirty="0">
                <a:solidFill>
                  <a:srgbClr val="FF0000"/>
                </a:solidFill>
              </a:rPr>
              <a:t>M x y”</a:t>
            </a:r>
            <a:r>
              <a:rPr lang="en-US" altLang="zh-TW" sz="2800" dirty="0"/>
              <a:t> - measure the resistance between the left terminal of </a:t>
            </a:r>
            <a:r>
              <a:rPr lang="en-US" altLang="zh-TW" sz="2800" dirty="0" err="1"/>
              <a:t>potmeter</a:t>
            </a:r>
            <a:r>
              <a:rPr lang="en-US" altLang="zh-TW" sz="2800" dirty="0"/>
              <a:t> x and the right terminal of </a:t>
            </a:r>
            <a:r>
              <a:rPr lang="en-US" altLang="zh-TW" sz="2800" dirty="0" err="1"/>
              <a:t>potmeter</a:t>
            </a:r>
            <a:r>
              <a:rPr lang="en-US" altLang="zh-TW" sz="2800" dirty="0"/>
              <a:t> y. </a:t>
            </a:r>
            <a:r>
              <a:rPr lang="en-US" altLang="zh-TW" sz="2800" dirty="0" smtClean="0"/>
              <a:t>Both </a:t>
            </a:r>
            <a:r>
              <a:rPr lang="en-US" altLang="zh-TW" sz="2800" dirty="0"/>
              <a:t>numbers will be valid and x is smaller than or equal to y. </a:t>
            </a:r>
            <a:endParaRPr lang="en-US" altLang="zh-TW" sz="2800" dirty="0" smtClean="0"/>
          </a:p>
          <a:p>
            <a:pPr algn="just"/>
            <a:r>
              <a:rPr lang="en-US" altLang="zh-TW" sz="2800" u="sng" dirty="0" smtClean="0">
                <a:solidFill>
                  <a:srgbClr val="FF0000"/>
                </a:solidFill>
              </a:rPr>
              <a:t>“</a:t>
            </a:r>
            <a:r>
              <a:rPr lang="en-US" altLang="zh-TW" sz="2800" u="sng" dirty="0">
                <a:solidFill>
                  <a:srgbClr val="FF0000"/>
                </a:solidFill>
              </a:rPr>
              <a:t>END”</a:t>
            </a:r>
            <a:r>
              <a:rPr lang="en-US" altLang="zh-TW" sz="2800" dirty="0"/>
              <a:t> - end of this case. Appears only once at the end of a list of actions.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>
                <a:solidFill>
                  <a:srgbClr val="FF0000"/>
                </a:solidFill>
              </a:rPr>
              <a:t>A </a:t>
            </a:r>
            <a:r>
              <a:rPr lang="en-US" altLang="zh-TW" sz="2800" dirty="0">
                <a:solidFill>
                  <a:srgbClr val="FF0000"/>
                </a:solidFill>
              </a:rPr>
              <a:t>case with N = 0</a:t>
            </a:r>
            <a:r>
              <a:rPr lang="en-US" altLang="zh-TW" sz="2800" dirty="0"/>
              <a:t> signals the end of the input and it should not be processed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59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980728"/>
            <a:ext cx="8280920" cy="5400600"/>
          </a:xfrm>
        </p:spPr>
        <p:txBody>
          <a:bodyPr/>
          <a:lstStyle/>
          <a:p>
            <a:r>
              <a:rPr lang="en-US" altLang="zh-TW" dirty="0"/>
              <a:t>For each case in the input produce a line ‘Case n:’, where n is the case number, starting from 1. </a:t>
            </a:r>
            <a:endParaRPr lang="en-US" altLang="zh-TW" dirty="0" smtClean="0"/>
          </a:p>
          <a:p>
            <a:r>
              <a:rPr lang="en-US" altLang="zh-TW" dirty="0" smtClean="0"/>
              <a:t>For </a:t>
            </a:r>
            <a:r>
              <a:rPr lang="en-US" altLang="zh-TW" dirty="0"/>
              <a:t>each measurement in the input, output a line containing one number: the measured resistance in Ohms. The actions should be applied to the array of </a:t>
            </a:r>
            <a:r>
              <a:rPr lang="en-US" altLang="zh-TW" dirty="0" err="1"/>
              <a:t>potmeters</a:t>
            </a:r>
            <a:r>
              <a:rPr lang="en-US" altLang="zh-TW" dirty="0"/>
              <a:t> in the order given in the input. Print a blank line between cases. Warning: </a:t>
            </a:r>
            <a:endParaRPr lang="en-US" altLang="zh-TW" dirty="0" smtClean="0"/>
          </a:p>
          <a:p>
            <a:r>
              <a:rPr lang="en-US" altLang="zh-TW" dirty="0" smtClean="0"/>
              <a:t>Input </a:t>
            </a:r>
            <a:r>
              <a:rPr lang="en-US" altLang="zh-TW" dirty="0"/>
              <a:t>Data is pretty big (∼ 8 MB) so use faster IO. 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7229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 I/O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90960" y="610136"/>
            <a:ext cx="4240985" cy="62478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Arial Black" pitchFamily="34" charset="0"/>
                <a:ea typeface="Verdana" pitchFamily="34" charset="0"/>
                <a:cs typeface="Verdana" pitchFamily="34" charset="0"/>
              </a:rPr>
              <a:t>3 </a:t>
            </a:r>
            <a:endParaRPr lang="en-US" altLang="zh-TW" sz="1600" dirty="0" smtClean="0">
              <a:latin typeface="Arial Black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zh-TW" sz="1600" dirty="0" smtClean="0">
                <a:latin typeface="Arial Black" pitchFamily="34" charset="0"/>
                <a:ea typeface="Verdana" pitchFamily="34" charset="0"/>
                <a:cs typeface="Verdana" pitchFamily="34" charset="0"/>
              </a:rPr>
              <a:t>100 </a:t>
            </a:r>
          </a:p>
          <a:p>
            <a:r>
              <a:rPr lang="en-US" altLang="zh-TW" sz="1600" dirty="0" smtClean="0">
                <a:latin typeface="Arial Black" pitchFamily="34" charset="0"/>
                <a:ea typeface="Verdana" pitchFamily="34" charset="0"/>
                <a:cs typeface="Verdana" pitchFamily="34" charset="0"/>
              </a:rPr>
              <a:t>100 </a:t>
            </a:r>
          </a:p>
          <a:p>
            <a:r>
              <a:rPr lang="en-US" altLang="zh-TW" sz="1600" dirty="0" smtClean="0">
                <a:latin typeface="Arial Black" pitchFamily="34" charset="0"/>
                <a:ea typeface="Verdana" pitchFamily="34" charset="0"/>
                <a:cs typeface="Verdana" pitchFamily="34" charset="0"/>
              </a:rPr>
              <a:t>100 </a:t>
            </a:r>
          </a:p>
          <a:p>
            <a:r>
              <a:rPr lang="en-US" altLang="zh-TW" sz="1600" dirty="0" smtClean="0">
                <a:latin typeface="Arial Black" pitchFamily="34" charset="0"/>
                <a:ea typeface="Verdana" pitchFamily="34" charset="0"/>
                <a:cs typeface="Verdana" pitchFamily="34" charset="0"/>
              </a:rPr>
              <a:t>M </a:t>
            </a:r>
            <a:r>
              <a:rPr lang="en-US" altLang="zh-TW" sz="1600" dirty="0">
                <a:latin typeface="Arial Black" pitchFamily="34" charset="0"/>
                <a:ea typeface="Verdana" pitchFamily="34" charset="0"/>
                <a:cs typeface="Verdana" pitchFamily="34" charset="0"/>
              </a:rPr>
              <a:t>1 1 </a:t>
            </a:r>
            <a:endParaRPr lang="en-US" altLang="zh-TW" sz="1600" dirty="0" smtClean="0">
              <a:latin typeface="Arial Black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zh-TW" sz="1600" dirty="0" smtClean="0">
                <a:latin typeface="Arial Black" pitchFamily="34" charset="0"/>
                <a:ea typeface="Verdana" pitchFamily="34" charset="0"/>
                <a:cs typeface="Verdana" pitchFamily="34" charset="0"/>
              </a:rPr>
              <a:t>M </a:t>
            </a:r>
            <a:r>
              <a:rPr lang="en-US" altLang="zh-TW" sz="1600" dirty="0">
                <a:latin typeface="Arial Black" pitchFamily="34" charset="0"/>
                <a:ea typeface="Verdana" pitchFamily="34" charset="0"/>
                <a:cs typeface="Verdana" pitchFamily="34" charset="0"/>
              </a:rPr>
              <a:t>1 3 </a:t>
            </a:r>
            <a:endParaRPr lang="en-US" altLang="zh-TW" sz="1600" dirty="0" smtClean="0">
              <a:latin typeface="Arial Black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zh-TW" sz="1600" dirty="0" smtClean="0">
                <a:latin typeface="Arial Black" pitchFamily="34" charset="0"/>
                <a:ea typeface="Verdana" pitchFamily="34" charset="0"/>
                <a:cs typeface="Verdana" pitchFamily="34" charset="0"/>
              </a:rPr>
              <a:t>S </a:t>
            </a:r>
            <a:r>
              <a:rPr lang="en-US" altLang="zh-TW" sz="1600" dirty="0">
                <a:latin typeface="Arial Black" pitchFamily="34" charset="0"/>
                <a:ea typeface="Verdana" pitchFamily="34" charset="0"/>
                <a:cs typeface="Verdana" pitchFamily="34" charset="0"/>
              </a:rPr>
              <a:t>2 200 </a:t>
            </a:r>
            <a:endParaRPr lang="en-US" altLang="zh-TW" sz="1600" dirty="0" smtClean="0">
              <a:latin typeface="Arial Black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zh-TW" sz="1600" dirty="0" smtClean="0">
                <a:latin typeface="Arial Black" pitchFamily="34" charset="0"/>
                <a:ea typeface="Verdana" pitchFamily="34" charset="0"/>
                <a:cs typeface="Verdana" pitchFamily="34" charset="0"/>
              </a:rPr>
              <a:t>M </a:t>
            </a:r>
            <a:r>
              <a:rPr lang="en-US" altLang="zh-TW" sz="1600" dirty="0">
                <a:latin typeface="Arial Black" pitchFamily="34" charset="0"/>
                <a:ea typeface="Verdana" pitchFamily="34" charset="0"/>
                <a:cs typeface="Verdana" pitchFamily="34" charset="0"/>
              </a:rPr>
              <a:t>1 2 </a:t>
            </a:r>
            <a:endParaRPr lang="en-US" altLang="zh-TW" sz="1600" dirty="0" smtClean="0">
              <a:latin typeface="Arial Black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zh-TW" sz="1600" dirty="0" smtClean="0">
                <a:latin typeface="Arial Black" pitchFamily="34" charset="0"/>
                <a:ea typeface="Verdana" pitchFamily="34" charset="0"/>
                <a:cs typeface="Verdana" pitchFamily="34" charset="0"/>
              </a:rPr>
              <a:t>S </a:t>
            </a:r>
            <a:r>
              <a:rPr lang="en-US" altLang="zh-TW" sz="1600" dirty="0">
                <a:latin typeface="Arial Black" pitchFamily="34" charset="0"/>
                <a:ea typeface="Verdana" pitchFamily="34" charset="0"/>
                <a:cs typeface="Verdana" pitchFamily="34" charset="0"/>
              </a:rPr>
              <a:t>3 0 </a:t>
            </a:r>
            <a:endParaRPr lang="en-US" altLang="zh-TW" sz="1600" dirty="0" smtClean="0">
              <a:latin typeface="Arial Black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zh-TW" sz="1600" dirty="0" smtClean="0">
                <a:latin typeface="Arial Black" pitchFamily="34" charset="0"/>
                <a:ea typeface="Verdana" pitchFamily="34" charset="0"/>
                <a:cs typeface="Verdana" pitchFamily="34" charset="0"/>
              </a:rPr>
              <a:t>M </a:t>
            </a:r>
            <a:r>
              <a:rPr lang="en-US" altLang="zh-TW" sz="1600" dirty="0">
                <a:latin typeface="Arial Black" pitchFamily="34" charset="0"/>
                <a:ea typeface="Verdana" pitchFamily="34" charset="0"/>
                <a:cs typeface="Verdana" pitchFamily="34" charset="0"/>
              </a:rPr>
              <a:t>2 3 </a:t>
            </a:r>
            <a:endParaRPr lang="en-US" altLang="zh-TW" sz="1600" dirty="0" smtClean="0">
              <a:latin typeface="Arial Black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zh-TW" sz="1600" dirty="0" smtClean="0">
                <a:latin typeface="Arial Black" pitchFamily="34" charset="0"/>
                <a:ea typeface="Verdana" pitchFamily="34" charset="0"/>
                <a:cs typeface="Verdana" pitchFamily="34" charset="0"/>
              </a:rPr>
              <a:t>END</a:t>
            </a:r>
          </a:p>
          <a:p>
            <a:r>
              <a:rPr lang="da-DK" altLang="zh-TW" sz="1600" dirty="0" smtClean="0">
                <a:latin typeface="Arial Black" pitchFamily="34" charset="0"/>
              </a:rPr>
              <a:t>10</a:t>
            </a:r>
          </a:p>
          <a:p>
            <a:r>
              <a:rPr lang="da-DK" altLang="zh-TW" sz="1600" dirty="0" smtClean="0">
                <a:latin typeface="Arial Black" pitchFamily="34" charset="0"/>
              </a:rPr>
              <a:t>1 </a:t>
            </a:r>
          </a:p>
          <a:p>
            <a:r>
              <a:rPr lang="da-DK" altLang="zh-TW" sz="1600" dirty="0" smtClean="0">
                <a:latin typeface="Arial Black" pitchFamily="34" charset="0"/>
              </a:rPr>
              <a:t>2 </a:t>
            </a:r>
          </a:p>
          <a:p>
            <a:r>
              <a:rPr lang="da-DK" altLang="zh-TW" sz="1600" dirty="0" smtClean="0">
                <a:latin typeface="Arial Black" pitchFamily="34" charset="0"/>
              </a:rPr>
              <a:t>3 </a:t>
            </a:r>
          </a:p>
          <a:p>
            <a:r>
              <a:rPr lang="da-DK" altLang="zh-TW" sz="1600" dirty="0" smtClean="0">
                <a:latin typeface="Arial Black" pitchFamily="34" charset="0"/>
              </a:rPr>
              <a:t>4 </a:t>
            </a:r>
          </a:p>
          <a:p>
            <a:r>
              <a:rPr lang="da-DK" altLang="zh-TW" sz="1600" dirty="0" smtClean="0">
                <a:latin typeface="Arial Black" pitchFamily="34" charset="0"/>
              </a:rPr>
              <a:t>5 </a:t>
            </a:r>
          </a:p>
          <a:p>
            <a:r>
              <a:rPr lang="da-DK" altLang="zh-TW" sz="1600" dirty="0" smtClean="0">
                <a:latin typeface="Arial Black" pitchFamily="34" charset="0"/>
              </a:rPr>
              <a:t>6 </a:t>
            </a:r>
          </a:p>
          <a:p>
            <a:r>
              <a:rPr lang="da-DK" altLang="zh-TW" sz="1600" dirty="0" smtClean="0">
                <a:latin typeface="Arial Black" pitchFamily="34" charset="0"/>
              </a:rPr>
              <a:t>7 </a:t>
            </a:r>
          </a:p>
          <a:p>
            <a:r>
              <a:rPr lang="da-DK" altLang="zh-TW" sz="1600" dirty="0" smtClean="0">
                <a:latin typeface="Arial Black" pitchFamily="34" charset="0"/>
              </a:rPr>
              <a:t>8 </a:t>
            </a:r>
          </a:p>
          <a:p>
            <a:r>
              <a:rPr lang="da-DK" altLang="zh-TW" sz="1600" dirty="0" smtClean="0">
                <a:latin typeface="Arial Black" pitchFamily="34" charset="0"/>
              </a:rPr>
              <a:t>9 </a:t>
            </a:r>
          </a:p>
          <a:p>
            <a:r>
              <a:rPr lang="da-DK" altLang="zh-TW" sz="1600" dirty="0" smtClean="0">
                <a:latin typeface="Arial Black" pitchFamily="34" charset="0"/>
              </a:rPr>
              <a:t>10 </a:t>
            </a:r>
          </a:p>
          <a:p>
            <a:r>
              <a:rPr lang="da-DK" altLang="zh-TW" sz="1600" dirty="0" smtClean="0">
                <a:latin typeface="Arial Black" pitchFamily="34" charset="0"/>
              </a:rPr>
              <a:t>M </a:t>
            </a:r>
            <a:r>
              <a:rPr lang="da-DK" altLang="zh-TW" sz="1600" dirty="0">
                <a:latin typeface="Arial Black" pitchFamily="34" charset="0"/>
              </a:rPr>
              <a:t>1 10 </a:t>
            </a:r>
            <a:endParaRPr lang="da-DK" altLang="zh-TW" sz="1600" dirty="0" smtClean="0">
              <a:latin typeface="Arial Black" pitchFamily="34" charset="0"/>
            </a:endParaRPr>
          </a:p>
          <a:p>
            <a:r>
              <a:rPr lang="da-DK" altLang="zh-TW" sz="1600" dirty="0" smtClean="0">
                <a:latin typeface="Arial Black" pitchFamily="34" charset="0"/>
              </a:rPr>
              <a:t>END </a:t>
            </a:r>
          </a:p>
          <a:p>
            <a:r>
              <a:rPr lang="da-DK" altLang="zh-TW" sz="1600" dirty="0" smtClean="0">
                <a:latin typeface="Arial Black" pitchFamily="34" charset="0"/>
              </a:rPr>
              <a:t>0 </a:t>
            </a:r>
            <a:r>
              <a:rPr lang="en-US" altLang="zh-TW" sz="1600" dirty="0" smtClean="0">
                <a:latin typeface="Arial Black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altLang="zh-TW" sz="2800" dirty="0" smtClean="0">
              <a:latin typeface="Arial Black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212267" y="610136"/>
            <a:ext cx="3384376" cy="44012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 Black" pitchFamily="34" charset="0"/>
              </a:rPr>
              <a:t>Case 1: </a:t>
            </a:r>
            <a:endParaRPr lang="en-US" altLang="zh-TW" sz="2800" dirty="0" smtClean="0">
              <a:latin typeface="Arial Black" pitchFamily="34" charset="0"/>
            </a:endParaRPr>
          </a:p>
          <a:p>
            <a:r>
              <a:rPr lang="en-US" altLang="zh-TW" sz="2800" dirty="0" smtClean="0">
                <a:latin typeface="Arial Black" pitchFamily="34" charset="0"/>
              </a:rPr>
              <a:t>100 </a:t>
            </a:r>
          </a:p>
          <a:p>
            <a:r>
              <a:rPr lang="en-US" altLang="zh-TW" sz="2800" dirty="0" smtClean="0">
                <a:latin typeface="Arial Black" pitchFamily="34" charset="0"/>
              </a:rPr>
              <a:t>300 </a:t>
            </a:r>
          </a:p>
          <a:p>
            <a:r>
              <a:rPr lang="en-US" altLang="zh-TW" sz="2800" dirty="0" smtClean="0">
                <a:latin typeface="Arial Black" pitchFamily="34" charset="0"/>
              </a:rPr>
              <a:t>300 </a:t>
            </a:r>
          </a:p>
          <a:p>
            <a:r>
              <a:rPr lang="en-US" altLang="zh-TW" sz="2800" dirty="0" smtClean="0">
                <a:latin typeface="Arial Black" pitchFamily="34" charset="0"/>
              </a:rPr>
              <a:t>200 </a:t>
            </a:r>
          </a:p>
          <a:p>
            <a:r>
              <a:rPr lang="en-US" altLang="zh-TW" sz="2800" dirty="0" smtClean="0">
                <a:latin typeface="Arial Black" pitchFamily="34" charset="0"/>
              </a:rPr>
              <a:t>Case </a:t>
            </a:r>
            <a:r>
              <a:rPr lang="en-US" altLang="zh-TW" sz="2800" dirty="0">
                <a:latin typeface="Arial Black" pitchFamily="34" charset="0"/>
              </a:rPr>
              <a:t>2: </a:t>
            </a:r>
            <a:endParaRPr lang="en-US" altLang="zh-TW" sz="2800" dirty="0" smtClean="0">
              <a:latin typeface="Arial Black" pitchFamily="34" charset="0"/>
            </a:endParaRPr>
          </a:p>
          <a:p>
            <a:r>
              <a:rPr lang="en-US" altLang="zh-TW" sz="2800" dirty="0" smtClean="0">
                <a:latin typeface="Arial Black" pitchFamily="34" charset="0"/>
              </a:rPr>
              <a:t>55</a:t>
            </a:r>
            <a:endParaRPr lang="en-US" altLang="zh-TW" sz="2800" b="1" dirty="0" smtClean="0">
              <a:latin typeface="Arial Black" pitchFamily="34" charset="0"/>
            </a:endParaRPr>
          </a:p>
          <a:p>
            <a:endParaRPr lang="en-US" altLang="zh-TW" sz="2800" b="1" dirty="0"/>
          </a:p>
          <a:p>
            <a:endParaRPr lang="en-US" altLang="zh-TW" sz="2800" b="1" dirty="0" smtClean="0"/>
          </a:p>
          <a:p>
            <a:endParaRPr lang="en-US" altLang="zh-TW" sz="2800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865316"/>
              </p:ext>
            </p:extLst>
          </p:nvPr>
        </p:nvGraphicFramePr>
        <p:xfrm>
          <a:off x="1691680" y="836712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 bwMode="auto">
          <a:xfrm>
            <a:off x="562968" y="610136"/>
            <a:ext cx="840680" cy="10186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39552" y="1628800"/>
            <a:ext cx="864096" cy="165618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51260" y="3322392"/>
            <a:ext cx="852388" cy="269889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39552" y="6021288"/>
            <a:ext cx="864096" cy="5040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>
            <a:off x="1259632" y="1700808"/>
            <a:ext cx="72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字方塊 14"/>
          <p:cNvSpPr txBox="1"/>
          <p:nvPr/>
        </p:nvSpPr>
        <p:spPr>
          <a:xfrm>
            <a:off x="1907704" y="15567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latin typeface="Arial Black" pitchFamily="34" charset="0"/>
              </a:rPr>
              <a:t>100</a:t>
            </a:r>
            <a:endParaRPr lang="zh-TW" altLang="en-US" sz="1800" b="1" dirty="0">
              <a:latin typeface="Arial Black" pitchFamily="34" charset="0"/>
            </a:endParaRPr>
          </a:p>
        </p:txBody>
      </p:sp>
      <p:cxnSp>
        <p:nvCxnSpPr>
          <p:cNvPr id="16" name="直線單箭頭接點 15"/>
          <p:cNvCxnSpPr/>
          <p:nvPr/>
        </p:nvCxnSpPr>
        <p:spPr bwMode="auto">
          <a:xfrm>
            <a:off x="1259632" y="1988840"/>
            <a:ext cx="72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字方塊 16"/>
          <p:cNvSpPr txBox="1"/>
          <p:nvPr/>
        </p:nvSpPr>
        <p:spPr>
          <a:xfrm>
            <a:off x="1907704" y="17728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>
                <a:latin typeface="Arial Black" pitchFamily="34" charset="0"/>
              </a:rPr>
              <a:t>3</a:t>
            </a:r>
            <a:r>
              <a:rPr lang="en-US" altLang="zh-TW" sz="1800" b="1" dirty="0" smtClean="0">
                <a:latin typeface="Arial Black" pitchFamily="34" charset="0"/>
              </a:rPr>
              <a:t>00</a:t>
            </a:r>
            <a:endParaRPr lang="zh-TW" altLang="en-US" sz="1800" b="1" dirty="0">
              <a:latin typeface="Arial Black" pitchFamily="34" charset="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995093"/>
              </p:ext>
            </p:extLst>
          </p:nvPr>
        </p:nvGraphicFramePr>
        <p:xfrm>
          <a:off x="2556016" y="1751216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200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1" name="直線單箭頭接點 20"/>
          <p:cNvCxnSpPr/>
          <p:nvPr/>
        </p:nvCxnSpPr>
        <p:spPr bwMode="auto">
          <a:xfrm>
            <a:off x="1259632" y="2492896"/>
            <a:ext cx="72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1907704" y="23395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>
                <a:latin typeface="Arial Black" pitchFamily="34" charset="0"/>
              </a:rPr>
              <a:t>3</a:t>
            </a:r>
            <a:r>
              <a:rPr lang="en-US" altLang="zh-TW" sz="1800" b="1" dirty="0" smtClean="0">
                <a:latin typeface="Arial Black" pitchFamily="34" charset="0"/>
              </a:rPr>
              <a:t>00</a:t>
            </a:r>
            <a:endParaRPr lang="zh-TW" altLang="en-US" sz="1800" b="1" dirty="0">
              <a:latin typeface="Arial Black" pitchFamily="34" charset="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470488"/>
              </p:ext>
            </p:extLst>
          </p:nvPr>
        </p:nvGraphicFramePr>
        <p:xfrm>
          <a:off x="2555776" y="2564904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200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4" name="直線單箭頭接點 23"/>
          <p:cNvCxnSpPr/>
          <p:nvPr/>
        </p:nvCxnSpPr>
        <p:spPr bwMode="auto">
          <a:xfrm>
            <a:off x="1187624" y="2924944"/>
            <a:ext cx="72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字方塊 24"/>
          <p:cNvSpPr txBox="1"/>
          <p:nvPr/>
        </p:nvSpPr>
        <p:spPr>
          <a:xfrm>
            <a:off x="1907704" y="27089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latin typeface="Arial Black" pitchFamily="34" charset="0"/>
              </a:rPr>
              <a:t>200</a:t>
            </a:r>
            <a:endParaRPr lang="zh-TW" altLang="en-US" sz="1800" b="1" dirty="0">
              <a:latin typeface="Arial Black" pitchFamily="34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915266"/>
              </p:ext>
            </p:extLst>
          </p:nvPr>
        </p:nvGraphicFramePr>
        <p:xfrm>
          <a:off x="1521024" y="5301287"/>
          <a:ext cx="3276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00"/>
                <a:gridCol w="327600"/>
                <a:gridCol w="327600"/>
                <a:gridCol w="327600"/>
                <a:gridCol w="327600"/>
                <a:gridCol w="327600"/>
                <a:gridCol w="327600"/>
                <a:gridCol w="327600"/>
                <a:gridCol w="327600"/>
                <a:gridCol w="3276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05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sz="105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sz="105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sz="105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sz="105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sz="105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sz="105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sz="105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sz="105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sz="105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05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sz="105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sz="105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sz="105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sz="105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sz="105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sz="105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sz="105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sz="105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sz="105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 bwMode="auto">
          <a:xfrm>
            <a:off x="3275856" y="2924944"/>
            <a:ext cx="1456089" cy="3974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539847" y="2095448"/>
            <a:ext cx="1456089" cy="3974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675751" y="1196752"/>
            <a:ext cx="2176169" cy="3974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1531735" y="5661248"/>
            <a:ext cx="3256289" cy="36003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23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7235</TotalTime>
  <Words>1407</Words>
  <Application>Microsoft Office PowerPoint</Application>
  <PresentationFormat>如螢幕大小 (4:3)</PresentationFormat>
  <Paragraphs>626</Paragraphs>
  <Slides>30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1" baseType="lpstr">
      <vt:lpstr>古典-1</vt:lpstr>
      <vt:lpstr>Uva 12086</vt:lpstr>
      <vt:lpstr>Problem Descriptions (1)</vt:lpstr>
      <vt:lpstr>Problem Descriptions (2)</vt:lpstr>
      <vt:lpstr>Problem Descriptions (3)</vt:lpstr>
      <vt:lpstr>Problem Descriptions (4)</vt:lpstr>
      <vt:lpstr>Input (1)</vt:lpstr>
      <vt:lpstr>Input (2)</vt:lpstr>
      <vt:lpstr>Output</vt:lpstr>
      <vt:lpstr>Example I/O</vt:lpstr>
      <vt:lpstr>Fenwick Tree</vt:lpstr>
      <vt:lpstr>Lowbit(k)</vt:lpstr>
      <vt:lpstr>Create FT (1)</vt:lpstr>
      <vt:lpstr>Create FT (2)</vt:lpstr>
      <vt:lpstr>Create FT (3)</vt:lpstr>
      <vt:lpstr>Create FT (4)</vt:lpstr>
      <vt:lpstr>Create FT (5)</vt:lpstr>
      <vt:lpstr>Create FT (6)</vt:lpstr>
      <vt:lpstr>Create FT (7)</vt:lpstr>
      <vt:lpstr>RSQ (Range Sum Query)</vt:lpstr>
      <vt:lpstr>RSQ (Range Sum Query)</vt:lpstr>
      <vt:lpstr>RSQ (Range Sum Query)</vt:lpstr>
      <vt:lpstr>Update FT</vt:lpstr>
      <vt:lpstr>BIT, add( ), sum( ), rsum( ) </vt:lpstr>
      <vt:lpstr>Example: Create FT</vt:lpstr>
      <vt:lpstr>Example: Create FT</vt:lpstr>
      <vt:lpstr>Example: Create FT</vt:lpstr>
      <vt:lpstr>Example: RSQ(6)</vt:lpstr>
      <vt:lpstr>Example: RSQ(9)</vt:lpstr>
      <vt:lpstr>Example: RSQ(7,9)</vt:lpstr>
      <vt:lpstr>Time Complexity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2967</cp:revision>
  <dcterms:created xsi:type="dcterms:W3CDTF">2007-09-17T04:06:35Z</dcterms:created>
  <dcterms:modified xsi:type="dcterms:W3CDTF">2019-10-30T20:12:32Z</dcterms:modified>
</cp:coreProperties>
</file>