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257" r:id="rId3"/>
    <p:sldId id="311" r:id="rId4"/>
    <p:sldId id="357" r:id="rId5"/>
    <p:sldId id="258" r:id="rId6"/>
    <p:sldId id="287" r:id="rId7"/>
    <p:sldId id="347" r:id="rId8"/>
    <p:sldId id="371"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0033CC"/>
    <a:srgbClr val="0000CC"/>
    <a:srgbClr val="FF0000"/>
    <a:srgbClr val="00CCFF"/>
    <a:srgbClr val="FF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1600" y="2204864"/>
            <a:ext cx="7772400" cy="1143000"/>
          </a:xfrm>
        </p:spPr>
        <p:txBody>
          <a:bodyPr/>
          <a:lstStyle/>
          <a:p>
            <a:pPr eaLnBrk="1" hangingPunct="1"/>
            <a:r>
              <a:rPr lang="en-US" altLang="zh-TW" dirty="0" smtClean="0">
                <a:latin typeface="Arial" charset="0"/>
              </a:rPr>
              <a:t>Qin Shi Huang’s National Road System</a:t>
            </a:r>
          </a:p>
        </p:txBody>
      </p:sp>
      <p:sp>
        <p:nvSpPr>
          <p:cNvPr id="3075" name="Rectangle 3"/>
          <p:cNvSpPr>
            <a:spLocks noGrp="1" noChangeArrowheads="1"/>
          </p:cNvSpPr>
          <p:nvPr>
            <p:ph type="subTitle" idx="1"/>
          </p:nvPr>
        </p:nvSpPr>
        <p:spPr>
          <a:xfrm>
            <a:off x="1600200" y="3581400"/>
            <a:ext cx="6172200" cy="1360488"/>
          </a:xfrm>
        </p:spPr>
        <p:txBody>
          <a:bodyPr/>
          <a:lstStyle/>
          <a:p>
            <a:pPr eaLnBrk="1" hangingPunct="1"/>
            <a:r>
              <a:rPr lang="en-US" altLang="zh-TW" dirty="0" err="1" smtClean="0"/>
              <a:t>Uva</a:t>
            </a:r>
            <a:r>
              <a:rPr lang="en-US" altLang="zh-TW" dirty="0" smtClean="0"/>
              <a:t> 1494, Beijing 2011, LA 5713</a:t>
            </a:r>
          </a:p>
          <a:p>
            <a:pPr eaLnBrk="1" hangingPunct="1"/>
            <a:r>
              <a:rPr lang="en-US" altLang="zh-TW" dirty="0" smtClean="0">
                <a:latin typeface="Arial" charset="0"/>
              </a:rPr>
              <a:t>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59747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33904" y="2273333"/>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0" name="文字方塊 39"/>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2" name="文字方塊 41"/>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100+30</a:t>
            </a:r>
            <a:r>
              <a:rPr lang="en-US" altLang="zh-TW" sz="2000" b="1" smtClean="0">
                <a:latin typeface="Verdana" pitchFamily="34" charset="0"/>
                <a:ea typeface="Verdana" pitchFamily="34" charset="0"/>
                <a:cs typeface="Verdana" pitchFamily="34" charset="0"/>
              </a:rPr>
              <a:t>)/(</a:t>
            </a:r>
            <a:r>
              <a:rPr lang="en-US" altLang="zh-TW" sz="2000" b="1" smtClean="0">
                <a:latin typeface="Verdana" pitchFamily="34" charset="0"/>
                <a:ea typeface="Verdana" pitchFamily="34" charset="0"/>
                <a:cs typeface="Verdana" pitchFamily="34" charset="0"/>
              </a:rPr>
              <a:t>55-</a:t>
            </a:r>
            <a:r>
              <a:rPr lang="en-US" altLang="zh-TW" sz="2000" b="1" smtClean="0">
                <a:solidFill>
                  <a:srgbClr val="FF0000"/>
                </a:solidFill>
                <a:latin typeface="Verdana" pitchFamily="34" charset="0"/>
                <a:ea typeface="Verdana" pitchFamily="34" charset="0"/>
                <a:cs typeface="Verdana" pitchFamily="34" charset="0"/>
              </a:rPr>
              <a:t>20</a:t>
            </a:r>
            <a:r>
              <a:rPr lang="en-US" altLang="zh-TW" sz="2000" b="1" smtClean="0">
                <a:latin typeface="Verdana" pitchFamily="34" charset="0"/>
                <a:ea typeface="Verdana" pitchFamily="34" charset="0"/>
                <a:cs typeface="Verdana" pitchFamily="34" charset="0"/>
              </a:rPr>
              <a:t>)</a:t>
            </a:r>
            <a:endParaRPr lang="en-US" altLang="zh-TW" sz="2000" b="1" dirty="0" smtClean="0">
              <a:latin typeface="Verdana" pitchFamily="34" charset="0"/>
              <a:ea typeface="Verdana" pitchFamily="34" charset="0"/>
              <a:cs typeface="Verdana" pitchFamily="34" charset="0"/>
            </a:endParaRP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=3.17</a:t>
            </a:r>
            <a:endParaRPr lang="zh-TW" altLang="en-US" sz="2000" b="1" dirty="0">
              <a:latin typeface="Verdana" pitchFamily="34" charset="0"/>
              <a:cs typeface="Verdana" pitchFamily="34" charset="0"/>
            </a:endParaRPr>
          </a:p>
        </p:txBody>
      </p:sp>
      <p:sp>
        <p:nvSpPr>
          <p:cNvPr id="4" name="手繪多邊形 3"/>
          <p:cNvSpPr/>
          <p:nvPr/>
        </p:nvSpPr>
        <p:spPr>
          <a:xfrm>
            <a:off x="4148667" y="1507108"/>
            <a:ext cx="3064933" cy="990559"/>
          </a:xfrm>
          <a:custGeom>
            <a:avLst/>
            <a:gdLst>
              <a:gd name="connsiteX0" fmla="*/ 3064933 w 3064933"/>
              <a:gd name="connsiteY0" fmla="*/ 990559 h 990559"/>
              <a:gd name="connsiteX1" fmla="*/ 1549400 w 3064933"/>
              <a:gd name="connsiteY1" fmla="*/ 42292 h 990559"/>
              <a:gd name="connsiteX2" fmla="*/ 0 w 3064933"/>
              <a:gd name="connsiteY2" fmla="*/ 253959 h 990559"/>
            </a:gdLst>
            <a:ahLst/>
            <a:cxnLst>
              <a:cxn ang="0">
                <a:pos x="connsiteX0" y="connsiteY0"/>
              </a:cxn>
              <a:cxn ang="0">
                <a:pos x="connsiteX1" y="connsiteY1"/>
              </a:cxn>
              <a:cxn ang="0">
                <a:pos x="connsiteX2" y="connsiteY2"/>
              </a:cxn>
            </a:cxnLst>
            <a:rect l="l" t="t" r="r" b="b"/>
            <a:pathLst>
              <a:path w="3064933" h="990559">
                <a:moveTo>
                  <a:pt x="3064933" y="990559"/>
                </a:moveTo>
                <a:cubicBezTo>
                  <a:pt x="2562577" y="577809"/>
                  <a:pt x="2060222" y="165059"/>
                  <a:pt x="1549400" y="42292"/>
                </a:cubicBezTo>
                <a:cubicBezTo>
                  <a:pt x="1038578" y="-80475"/>
                  <a:pt x="519289" y="86742"/>
                  <a:pt x="0" y="253959"/>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21625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5988142" y="2224144"/>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0" name="文字方塊 39"/>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80+30</a:t>
            </a:r>
            <a:r>
              <a:rPr lang="en-US" altLang="zh-TW" sz="2000" b="1" smtClean="0">
                <a:latin typeface="Verdana" pitchFamily="34" charset="0"/>
                <a:ea typeface="Verdana" pitchFamily="34" charset="0"/>
                <a:cs typeface="Verdana" pitchFamily="34" charset="0"/>
              </a:rPr>
              <a:t>)/(</a:t>
            </a:r>
            <a:r>
              <a:rPr lang="en-US" altLang="zh-TW" sz="2000" b="1" smtClean="0">
                <a:latin typeface="Verdana" pitchFamily="34" charset="0"/>
                <a:ea typeface="Verdana" pitchFamily="34" charset="0"/>
                <a:cs typeface="Verdana" pitchFamily="34" charset="0"/>
              </a:rPr>
              <a:t>55-</a:t>
            </a:r>
            <a:r>
              <a:rPr lang="en-US" altLang="zh-TW" sz="2000" b="1" smtClean="0">
                <a:solidFill>
                  <a:srgbClr val="FF0000"/>
                </a:solidFill>
                <a:latin typeface="Verdana" pitchFamily="34" charset="0"/>
                <a:ea typeface="Verdana" pitchFamily="34" charset="0"/>
                <a:cs typeface="Verdana" pitchFamily="34" charset="0"/>
              </a:rPr>
              <a:t>20</a:t>
            </a:r>
            <a:r>
              <a:rPr lang="en-US" altLang="zh-TW" sz="2000" b="1" smtClean="0">
                <a:latin typeface="Verdana" pitchFamily="34" charset="0"/>
                <a:ea typeface="Verdana" pitchFamily="34" charset="0"/>
                <a:cs typeface="Verdana" pitchFamily="34" charset="0"/>
              </a:rPr>
              <a:t>)</a:t>
            </a:r>
            <a:endParaRPr lang="en-US" altLang="zh-TW" sz="2000" b="1" dirty="0" smtClean="0">
              <a:latin typeface="Verdana" pitchFamily="34" charset="0"/>
              <a:ea typeface="Verdana" pitchFamily="34" charset="0"/>
              <a:cs typeface="Verdana" pitchFamily="34" charset="0"/>
            </a:endParaRP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=3.14</a:t>
            </a:r>
            <a:endParaRPr lang="zh-TW" altLang="en-US" sz="2000" b="1" dirty="0">
              <a:latin typeface="Verdana" pitchFamily="34" charset="0"/>
              <a:cs typeface="Verdana" pitchFamily="34" charset="0"/>
            </a:endParaRPr>
          </a:p>
        </p:txBody>
      </p:sp>
      <p:sp>
        <p:nvSpPr>
          <p:cNvPr id="5" name="手繪多邊形 4"/>
          <p:cNvSpPr/>
          <p:nvPr/>
        </p:nvSpPr>
        <p:spPr>
          <a:xfrm>
            <a:off x="2260600" y="1288380"/>
            <a:ext cx="4953000" cy="1658020"/>
          </a:xfrm>
          <a:custGeom>
            <a:avLst/>
            <a:gdLst>
              <a:gd name="connsiteX0" fmla="*/ 4953000 w 4953000"/>
              <a:gd name="connsiteY0" fmla="*/ 1175420 h 1658020"/>
              <a:gd name="connsiteX1" fmla="*/ 1684867 w 4953000"/>
              <a:gd name="connsiteY1" fmla="*/ 7020 h 1658020"/>
              <a:gd name="connsiteX2" fmla="*/ 0 w 4953000"/>
              <a:gd name="connsiteY2" fmla="*/ 1658020 h 1658020"/>
            </a:gdLst>
            <a:ahLst/>
            <a:cxnLst>
              <a:cxn ang="0">
                <a:pos x="connsiteX0" y="connsiteY0"/>
              </a:cxn>
              <a:cxn ang="0">
                <a:pos x="connsiteX1" y="connsiteY1"/>
              </a:cxn>
              <a:cxn ang="0">
                <a:pos x="connsiteX2" y="connsiteY2"/>
              </a:cxn>
            </a:cxnLst>
            <a:rect l="l" t="t" r="r" b="b"/>
            <a:pathLst>
              <a:path w="4953000" h="1658020">
                <a:moveTo>
                  <a:pt x="4953000" y="1175420"/>
                </a:moveTo>
                <a:cubicBezTo>
                  <a:pt x="3731683" y="551003"/>
                  <a:pt x="2510367" y="-73413"/>
                  <a:pt x="1684867" y="7020"/>
                </a:cubicBezTo>
                <a:cubicBezTo>
                  <a:pt x="859367" y="87453"/>
                  <a:pt x="429683" y="872736"/>
                  <a:pt x="0" y="165802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9025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0" name="文字方塊 39"/>
          <p:cNvSpPr txBox="1"/>
          <p:nvPr/>
        </p:nvSpPr>
        <p:spPr>
          <a:xfrm>
            <a:off x="6001250" y="2238488"/>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A/B=(30+20</a:t>
            </a:r>
            <a:r>
              <a:rPr lang="en-US" altLang="zh-TW" sz="2000" b="1" smtClean="0">
                <a:latin typeface="Verdana" pitchFamily="34" charset="0"/>
                <a:ea typeface="Verdana" pitchFamily="34" charset="0"/>
                <a:cs typeface="Verdana" pitchFamily="34" charset="0"/>
              </a:rPr>
              <a:t>)/(</a:t>
            </a:r>
            <a:r>
              <a:rPr lang="en-US" altLang="zh-TW" sz="2000" b="1" smtClean="0">
                <a:latin typeface="Verdana" pitchFamily="34" charset="0"/>
                <a:ea typeface="Verdana" pitchFamily="34" charset="0"/>
                <a:cs typeface="Verdana" pitchFamily="34" charset="0"/>
              </a:rPr>
              <a:t>55-</a:t>
            </a:r>
            <a:r>
              <a:rPr lang="en-US" altLang="zh-TW" sz="2000" b="1" smtClean="0">
                <a:solidFill>
                  <a:srgbClr val="FF0000"/>
                </a:solidFill>
                <a:latin typeface="Verdana" pitchFamily="34" charset="0"/>
                <a:ea typeface="Verdana" pitchFamily="34" charset="0"/>
                <a:cs typeface="Verdana" pitchFamily="34" charset="0"/>
              </a:rPr>
              <a:t>20</a:t>
            </a:r>
            <a:r>
              <a:rPr lang="en-US" altLang="zh-TW" sz="2000" b="1" smtClean="0">
                <a:latin typeface="Verdana" pitchFamily="34" charset="0"/>
                <a:ea typeface="Verdana" pitchFamily="34" charset="0"/>
                <a:cs typeface="Verdana" pitchFamily="34" charset="0"/>
              </a:rPr>
              <a:t>)</a:t>
            </a:r>
            <a:endParaRPr lang="en-US" altLang="zh-TW" sz="2000" b="1" dirty="0" smtClean="0">
              <a:latin typeface="Verdana" pitchFamily="34" charset="0"/>
              <a:ea typeface="Verdana" pitchFamily="34" charset="0"/>
              <a:cs typeface="Verdana" pitchFamily="34" charset="0"/>
            </a:endParaRP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=1.42</a:t>
            </a:r>
            <a:endParaRPr lang="zh-TW" altLang="en-US" sz="2000" b="1" dirty="0">
              <a:latin typeface="Verdana" pitchFamily="34" charset="0"/>
              <a:cs typeface="Verdana" pitchFamily="34" charset="0"/>
            </a:endParaRPr>
          </a:p>
        </p:txBody>
      </p:sp>
      <p:sp>
        <p:nvSpPr>
          <p:cNvPr id="4" name="手繪多邊形 3"/>
          <p:cNvSpPr/>
          <p:nvPr/>
        </p:nvSpPr>
        <p:spPr>
          <a:xfrm>
            <a:off x="2179355" y="1278781"/>
            <a:ext cx="5059645" cy="4317686"/>
          </a:xfrm>
          <a:custGeom>
            <a:avLst/>
            <a:gdLst>
              <a:gd name="connsiteX0" fmla="*/ 5059645 w 5059645"/>
              <a:gd name="connsiteY0" fmla="*/ 1142686 h 4317686"/>
              <a:gd name="connsiteX1" fmla="*/ 1791512 w 5059645"/>
              <a:gd name="connsiteY1" fmla="*/ 8152 h 4317686"/>
              <a:gd name="connsiteX2" fmla="*/ 132045 w 5059645"/>
              <a:gd name="connsiteY2" fmla="*/ 1659152 h 4317686"/>
              <a:gd name="connsiteX3" fmla="*/ 225178 w 5059645"/>
              <a:gd name="connsiteY3" fmla="*/ 4317686 h 4317686"/>
            </a:gdLst>
            <a:ahLst/>
            <a:cxnLst>
              <a:cxn ang="0">
                <a:pos x="connsiteX0" y="connsiteY0"/>
              </a:cxn>
              <a:cxn ang="0">
                <a:pos x="connsiteX1" y="connsiteY1"/>
              </a:cxn>
              <a:cxn ang="0">
                <a:pos x="connsiteX2" y="connsiteY2"/>
              </a:cxn>
              <a:cxn ang="0">
                <a:pos x="connsiteX3" y="connsiteY3"/>
              </a:cxn>
            </a:cxnLst>
            <a:rect l="l" t="t" r="r" b="b"/>
            <a:pathLst>
              <a:path w="5059645" h="4317686">
                <a:moveTo>
                  <a:pt x="5059645" y="1142686"/>
                </a:moveTo>
                <a:cubicBezTo>
                  <a:pt x="3836212" y="532380"/>
                  <a:pt x="2612779" y="-77926"/>
                  <a:pt x="1791512" y="8152"/>
                </a:cubicBezTo>
                <a:cubicBezTo>
                  <a:pt x="970245" y="94230"/>
                  <a:pt x="393101" y="940896"/>
                  <a:pt x="132045" y="1659152"/>
                </a:cubicBezTo>
                <a:cubicBezTo>
                  <a:pt x="-129011" y="2377408"/>
                  <a:pt x="48083" y="3347547"/>
                  <a:pt x="225178" y="431768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72740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105063" y="1290050"/>
            <a:ext cx="5100070" cy="5057043"/>
          </a:xfrm>
          <a:custGeom>
            <a:avLst/>
            <a:gdLst>
              <a:gd name="connsiteX0" fmla="*/ 5100070 w 5100070"/>
              <a:gd name="connsiteY0" fmla="*/ 1097550 h 5057043"/>
              <a:gd name="connsiteX1" fmla="*/ 1721870 w 5100070"/>
              <a:gd name="connsiteY1" fmla="*/ 13817 h 5057043"/>
              <a:gd name="connsiteX2" fmla="*/ 104737 w 5100070"/>
              <a:gd name="connsiteY2" fmla="*/ 1774883 h 5057043"/>
              <a:gd name="connsiteX3" fmla="*/ 528070 w 5100070"/>
              <a:gd name="connsiteY3" fmla="*/ 4712817 h 5057043"/>
              <a:gd name="connsiteX4" fmla="*/ 3508337 w 5100070"/>
              <a:gd name="connsiteY4" fmla="*/ 4882150 h 505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070" h="5057043">
                <a:moveTo>
                  <a:pt x="5100070" y="1097550"/>
                </a:moveTo>
                <a:cubicBezTo>
                  <a:pt x="3827247" y="499239"/>
                  <a:pt x="2554425" y="-99072"/>
                  <a:pt x="1721870" y="13817"/>
                </a:cubicBezTo>
                <a:cubicBezTo>
                  <a:pt x="889315" y="126706"/>
                  <a:pt x="303704" y="991716"/>
                  <a:pt x="104737" y="1774883"/>
                </a:cubicBezTo>
                <a:cubicBezTo>
                  <a:pt x="-94230" y="2558050"/>
                  <a:pt x="-39196" y="4194939"/>
                  <a:pt x="528070" y="4712817"/>
                </a:cubicBezTo>
                <a:cubicBezTo>
                  <a:pt x="1095336" y="5230695"/>
                  <a:pt x="2301836" y="5056422"/>
                  <a:pt x="3508337" y="488215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30+50</a:t>
            </a:r>
            <a:r>
              <a:rPr lang="en-US" altLang="zh-TW" sz="2000" b="1" smtClean="0">
                <a:latin typeface="Verdana" pitchFamily="34" charset="0"/>
                <a:ea typeface="Verdana" pitchFamily="34" charset="0"/>
                <a:cs typeface="Verdana" pitchFamily="34" charset="0"/>
              </a:rPr>
              <a:t>)/(</a:t>
            </a:r>
            <a:r>
              <a:rPr lang="en-US" altLang="zh-TW" sz="2000" b="1" smtClean="0">
                <a:latin typeface="Verdana" pitchFamily="34" charset="0"/>
                <a:ea typeface="Verdana" pitchFamily="34" charset="0"/>
                <a:cs typeface="Verdana" pitchFamily="34" charset="0"/>
              </a:rPr>
              <a:t>55-</a:t>
            </a:r>
            <a:r>
              <a:rPr lang="en-US" altLang="zh-TW" sz="2000" b="1" smtClean="0">
                <a:solidFill>
                  <a:srgbClr val="FF0000"/>
                </a:solidFill>
                <a:latin typeface="Verdana" pitchFamily="34" charset="0"/>
                <a:ea typeface="Verdana" pitchFamily="34" charset="0"/>
                <a:cs typeface="Verdana" pitchFamily="34" charset="0"/>
              </a:rPr>
              <a:t>20</a:t>
            </a:r>
            <a:r>
              <a:rPr lang="en-US" altLang="zh-TW" sz="2000" b="1" smtClean="0">
                <a:latin typeface="Verdana" pitchFamily="34" charset="0"/>
                <a:ea typeface="Verdana" pitchFamily="34" charset="0"/>
                <a:cs typeface="Verdana" pitchFamily="34" charset="0"/>
              </a:rPr>
              <a:t>)</a:t>
            </a:r>
            <a:endParaRPr lang="en-US" altLang="zh-TW" sz="2000" b="1" dirty="0" smtClean="0">
              <a:latin typeface="Verdana" pitchFamily="34" charset="0"/>
              <a:ea typeface="Verdana" pitchFamily="34" charset="0"/>
              <a:cs typeface="Verdana" pitchFamily="34" charset="0"/>
            </a:endParaRP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=2.28</a:t>
            </a:r>
            <a:endParaRPr lang="zh-TW" altLang="en-US" sz="2000" b="1" dirty="0">
              <a:latin typeface="Verdana" pitchFamily="34" charset="0"/>
              <a:cs typeface="Verdana" pitchFamily="34" charset="0"/>
            </a:endParaRPr>
          </a:p>
        </p:txBody>
      </p:sp>
      <p:sp>
        <p:nvSpPr>
          <p:cNvPr id="42" name="文字方塊 41"/>
          <p:cNvSpPr txBox="1"/>
          <p:nvPr/>
        </p:nvSpPr>
        <p:spPr>
          <a:xfrm>
            <a:off x="6001250" y="2238488"/>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141021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77533" y="1507067"/>
            <a:ext cx="1244600" cy="1608666"/>
          </a:xfrm>
          <a:custGeom>
            <a:avLst/>
            <a:gdLst>
              <a:gd name="connsiteX0" fmla="*/ 1244600 w 1244600"/>
              <a:gd name="connsiteY0" fmla="*/ 0 h 1608666"/>
              <a:gd name="connsiteX1" fmla="*/ 245534 w 1244600"/>
              <a:gd name="connsiteY1" fmla="*/ 880533 h 1608666"/>
              <a:gd name="connsiteX2" fmla="*/ 0 w 1244600"/>
              <a:gd name="connsiteY2" fmla="*/ 1608666 h 1608666"/>
            </a:gdLst>
            <a:ahLst/>
            <a:cxnLst>
              <a:cxn ang="0">
                <a:pos x="connsiteX0" y="connsiteY0"/>
              </a:cxn>
              <a:cxn ang="0">
                <a:pos x="connsiteX1" y="connsiteY1"/>
              </a:cxn>
              <a:cxn ang="0">
                <a:pos x="connsiteX2" y="connsiteY2"/>
              </a:cxn>
            </a:cxnLst>
            <a:rect l="l" t="t" r="r" b="b"/>
            <a:pathLst>
              <a:path w="1244600" h="1608666">
                <a:moveTo>
                  <a:pt x="1244600" y="0"/>
                </a:moveTo>
                <a:cubicBezTo>
                  <a:pt x="848783" y="306211"/>
                  <a:pt x="452967" y="612422"/>
                  <a:pt x="245534" y="880533"/>
                </a:cubicBezTo>
                <a:cubicBezTo>
                  <a:pt x="38101" y="1148644"/>
                  <a:pt x="19050" y="1378655"/>
                  <a:pt x="0" y="160866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100+80</a:t>
            </a:r>
            <a:r>
              <a:rPr lang="en-US" altLang="zh-TW" sz="2000" b="1" dirty="0" smtClean="0">
                <a:latin typeface="Verdana" pitchFamily="34" charset="0"/>
                <a:ea typeface="Verdana" pitchFamily="34" charset="0"/>
                <a:cs typeface="Verdana" pitchFamily="34" charset="0"/>
              </a:rPr>
              <a:t>)/(55-</a:t>
            </a:r>
            <a:r>
              <a:rPr lang="en-US" altLang="zh-TW" sz="2000" b="1" dirty="0" smtClean="0">
                <a:solidFill>
                  <a:srgbClr val="FF0000"/>
                </a:solidFill>
                <a:latin typeface="Verdana" pitchFamily="34" charset="0"/>
                <a:ea typeface="Verdana" pitchFamily="34" charset="0"/>
                <a:cs typeface="Verdana" pitchFamily="34" charset="0"/>
              </a:rPr>
              <a:t>10</a:t>
            </a:r>
            <a:r>
              <a:rPr lang="en-US" altLang="zh-TW" sz="2000" b="1" dirty="0" smtClean="0">
                <a:latin typeface="Verdana" pitchFamily="34" charset="0"/>
                <a:ea typeface="Verdana" pitchFamily="34" charset="0"/>
                <a:cs typeface="Verdana" pitchFamily="34" charset="0"/>
              </a:rPr>
              <a:t>)</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=4.00</a:t>
            </a:r>
            <a:endParaRPr lang="zh-TW" altLang="en-US" sz="2000" b="1" dirty="0">
              <a:latin typeface="Verdana" pitchFamily="34" charset="0"/>
              <a:cs typeface="Verdana" pitchFamily="34" charset="0"/>
            </a:endParaRPr>
          </a:p>
        </p:txBody>
      </p:sp>
      <p:sp>
        <p:nvSpPr>
          <p:cNvPr id="42" name="文字方塊 41"/>
          <p:cNvSpPr txBox="1"/>
          <p:nvPr/>
        </p:nvSpPr>
        <p:spPr>
          <a:xfrm>
            <a:off x="3092358" y="205161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328231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31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062369" y="1744133"/>
            <a:ext cx="1434364" cy="3835400"/>
          </a:xfrm>
          <a:custGeom>
            <a:avLst/>
            <a:gdLst>
              <a:gd name="connsiteX0" fmla="*/ 1434364 w 1434364"/>
              <a:gd name="connsiteY0" fmla="*/ 0 h 3835400"/>
              <a:gd name="connsiteX1" fmla="*/ 62764 w 1434364"/>
              <a:gd name="connsiteY1" fmla="*/ 1464734 h 3835400"/>
              <a:gd name="connsiteX2" fmla="*/ 359098 w 1434364"/>
              <a:gd name="connsiteY2" fmla="*/ 3835400 h 3835400"/>
            </a:gdLst>
            <a:ahLst/>
            <a:cxnLst>
              <a:cxn ang="0">
                <a:pos x="connsiteX0" y="connsiteY0"/>
              </a:cxn>
              <a:cxn ang="0">
                <a:pos x="connsiteX1" y="connsiteY1"/>
              </a:cxn>
              <a:cxn ang="0">
                <a:pos x="connsiteX2" y="connsiteY2"/>
              </a:cxn>
            </a:cxnLst>
            <a:rect l="l" t="t" r="r" b="b"/>
            <a:pathLst>
              <a:path w="1434364" h="3835400">
                <a:moveTo>
                  <a:pt x="1434364" y="0"/>
                </a:moveTo>
                <a:cubicBezTo>
                  <a:pt x="838169" y="412750"/>
                  <a:pt x="241975" y="825501"/>
                  <a:pt x="62764" y="1464734"/>
                </a:cubicBezTo>
                <a:cubicBezTo>
                  <a:pt x="-116447" y="2103967"/>
                  <a:pt x="121325" y="2969683"/>
                  <a:pt x="359098" y="3835400"/>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100+20</a:t>
            </a:r>
            <a:r>
              <a:rPr lang="en-US" altLang="zh-TW" sz="2000" b="1" dirty="0" smtClean="0">
                <a:latin typeface="Verdana" pitchFamily="34" charset="0"/>
                <a:ea typeface="Verdana" pitchFamily="34" charset="0"/>
                <a:cs typeface="Verdana" pitchFamily="34" charset="0"/>
              </a:rPr>
              <a:t>)/(55-</a:t>
            </a:r>
            <a:r>
              <a:rPr lang="en-US" altLang="zh-TW" sz="2000" b="1" dirty="0" smtClean="0">
                <a:solidFill>
                  <a:srgbClr val="FF0000"/>
                </a:solidFill>
                <a:latin typeface="Verdana" pitchFamily="34" charset="0"/>
                <a:ea typeface="Verdana" pitchFamily="34" charset="0"/>
                <a:cs typeface="Verdana" pitchFamily="34" charset="0"/>
              </a:rPr>
              <a:t>12</a:t>
            </a:r>
            <a:r>
              <a:rPr lang="en-US" altLang="zh-TW" sz="2000" b="1" dirty="0" smtClean="0">
                <a:latin typeface="Verdana" pitchFamily="34" charset="0"/>
                <a:ea typeface="Verdana" pitchFamily="34" charset="0"/>
                <a:cs typeface="Verdana" pitchFamily="34" charset="0"/>
              </a:rPr>
              <a:t>)</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=2.79</a:t>
            </a:r>
            <a:endParaRPr lang="zh-TW" altLang="en-US" sz="2000" b="1" dirty="0">
              <a:latin typeface="Verdana" pitchFamily="34" charset="0"/>
              <a:cs typeface="Verdana" pitchFamily="34" charset="0"/>
            </a:endParaRPr>
          </a:p>
        </p:txBody>
      </p:sp>
      <p:sp>
        <p:nvSpPr>
          <p:cNvPr id="42" name="文字方塊 41"/>
          <p:cNvSpPr txBox="1"/>
          <p:nvPr/>
        </p:nvSpPr>
        <p:spPr>
          <a:xfrm>
            <a:off x="2383158" y="3758666"/>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183221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1928681" y="1744133"/>
            <a:ext cx="3608519" cy="4557415"/>
          </a:xfrm>
          <a:custGeom>
            <a:avLst/>
            <a:gdLst>
              <a:gd name="connsiteX0" fmla="*/ 1525719 w 3608519"/>
              <a:gd name="connsiteY0" fmla="*/ 0 h 4557415"/>
              <a:gd name="connsiteX1" fmla="*/ 103319 w 3608519"/>
              <a:gd name="connsiteY1" fmla="*/ 1625600 h 4557415"/>
              <a:gd name="connsiteX2" fmla="*/ 501252 w 3608519"/>
              <a:gd name="connsiteY2" fmla="*/ 4258734 h 4557415"/>
              <a:gd name="connsiteX3" fmla="*/ 3608519 w 3608519"/>
              <a:gd name="connsiteY3" fmla="*/ 4385734 h 4557415"/>
            </a:gdLst>
            <a:ahLst/>
            <a:cxnLst>
              <a:cxn ang="0">
                <a:pos x="connsiteX0" y="connsiteY0"/>
              </a:cxn>
              <a:cxn ang="0">
                <a:pos x="connsiteX1" y="connsiteY1"/>
              </a:cxn>
              <a:cxn ang="0">
                <a:pos x="connsiteX2" y="connsiteY2"/>
              </a:cxn>
              <a:cxn ang="0">
                <a:pos x="connsiteX3" y="connsiteY3"/>
              </a:cxn>
            </a:cxnLst>
            <a:rect l="l" t="t" r="r" b="b"/>
            <a:pathLst>
              <a:path w="3608519" h="4557415">
                <a:moveTo>
                  <a:pt x="1525719" y="0"/>
                </a:moveTo>
                <a:cubicBezTo>
                  <a:pt x="899891" y="457905"/>
                  <a:pt x="274063" y="915811"/>
                  <a:pt x="103319" y="1625600"/>
                </a:cubicBezTo>
                <a:cubicBezTo>
                  <a:pt x="-67425" y="2335389"/>
                  <a:pt x="-82948" y="3798712"/>
                  <a:pt x="501252" y="4258734"/>
                </a:cubicBezTo>
                <a:cubicBezTo>
                  <a:pt x="1085452" y="4718756"/>
                  <a:pt x="2346985" y="4552245"/>
                  <a:pt x="3608519" y="4385734"/>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4803178" y="5553589"/>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100+50</a:t>
            </a:r>
            <a:r>
              <a:rPr lang="en-US" altLang="zh-TW" sz="2000" b="1" dirty="0" smtClean="0">
                <a:latin typeface="Verdana" pitchFamily="34" charset="0"/>
                <a:ea typeface="Verdana" pitchFamily="34" charset="0"/>
                <a:cs typeface="Verdana" pitchFamily="34" charset="0"/>
              </a:rPr>
              <a:t>)/(55-</a:t>
            </a:r>
            <a:r>
              <a:rPr lang="en-US" altLang="zh-TW" sz="2000" b="1" dirty="0" smtClean="0">
                <a:solidFill>
                  <a:srgbClr val="FF0000"/>
                </a:solidFill>
                <a:latin typeface="Verdana" pitchFamily="34" charset="0"/>
                <a:ea typeface="Verdana" pitchFamily="34" charset="0"/>
                <a:cs typeface="Verdana" pitchFamily="34" charset="0"/>
              </a:rPr>
              <a:t>13</a:t>
            </a:r>
            <a:r>
              <a:rPr lang="en-US" altLang="zh-TW" sz="2000" b="1" dirty="0" smtClean="0">
                <a:latin typeface="Verdana" pitchFamily="34" charset="0"/>
                <a:ea typeface="Verdana" pitchFamily="34" charset="0"/>
                <a:cs typeface="Verdana" pitchFamily="34" charset="0"/>
              </a:rPr>
              <a:t>)</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=3.57</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383799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36168" y="3403600"/>
            <a:ext cx="371565" cy="2429933"/>
          </a:xfrm>
          <a:custGeom>
            <a:avLst/>
            <a:gdLst>
              <a:gd name="connsiteX0" fmla="*/ 15965 w 371565"/>
              <a:gd name="connsiteY0" fmla="*/ 0 h 2429933"/>
              <a:gd name="connsiteX1" fmla="*/ 41365 w 371565"/>
              <a:gd name="connsiteY1" fmla="*/ 1659467 h 2429933"/>
              <a:gd name="connsiteX2" fmla="*/ 371565 w 371565"/>
              <a:gd name="connsiteY2" fmla="*/ 2429933 h 2429933"/>
            </a:gdLst>
            <a:ahLst/>
            <a:cxnLst>
              <a:cxn ang="0">
                <a:pos x="connsiteX0" y="connsiteY0"/>
              </a:cxn>
              <a:cxn ang="0">
                <a:pos x="connsiteX1" y="connsiteY1"/>
              </a:cxn>
              <a:cxn ang="0">
                <a:pos x="connsiteX2" y="connsiteY2"/>
              </a:cxn>
            </a:cxnLst>
            <a:rect l="l" t="t" r="r" b="b"/>
            <a:pathLst>
              <a:path w="371565" h="2429933">
                <a:moveTo>
                  <a:pt x="15965" y="0"/>
                </a:moveTo>
                <a:cubicBezTo>
                  <a:pt x="-969" y="627239"/>
                  <a:pt x="-17902" y="1254478"/>
                  <a:pt x="41365" y="1659467"/>
                </a:cubicBezTo>
                <a:cubicBezTo>
                  <a:pt x="100632" y="2064456"/>
                  <a:pt x="236098" y="2247194"/>
                  <a:pt x="371565" y="2429933"/>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2481289" y="363362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80+20</a:t>
            </a:r>
            <a:r>
              <a:rPr lang="en-US" altLang="zh-TW" sz="2000" b="1" dirty="0" smtClean="0">
                <a:latin typeface="Verdana" pitchFamily="34" charset="0"/>
                <a:ea typeface="Verdana" pitchFamily="34" charset="0"/>
                <a:cs typeface="Verdana" pitchFamily="34" charset="0"/>
              </a:rPr>
              <a:t>)/(55-</a:t>
            </a:r>
            <a:r>
              <a:rPr lang="en-US" altLang="zh-TW" sz="2000" b="1" dirty="0" smtClean="0">
                <a:solidFill>
                  <a:srgbClr val="FF0000"/>
                </a:solidFill>
                <a:latin typeface="Verdana" pitchFamily="34" charset="0"/>
                <a:ea typeface="Verdana" pitchFamily="34" charset="0"/>
                <a:cs typeface="Verdana" pitchFamily="34" charset="0"/>
              </a:rPr>
              <a:t>12</a:t>
            </a:r>
            <a:r>
              <a:rPr lang="en-US" altLang="zh-TW" sz="2000" b="1" dirty="0" smtClean="0">
                <a:latin typeface="Verdana" pitchFamily="34" charset="0"/>
                <a:ea typeface="Verdana" pitchFamily="34" charset="0"/>
                <a:cs typeface="Verdana" pitchFamily="34" charset="0"/>
              </a:rPr>
              <a:t>)</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=2.32</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196141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166058" y="3462867"/>
            <a:ext cx="3430409" cy="2892097"/>
          </a:xfrm>
          <a:custGeom>
            <a:avLst/>
            <a:gdLst>
              <a:gd name="connsiteX0" fmla="*/ 111475 w 3430409"/>
              <a:gd name="connsiteY0" fmla="*/ 0 h 2892097"/>
              <a:gd name="connsiteX1" fmla="*/ 407809 w 3430409"/>
              <a:gd name="connsiteY1" fmla="*/ 2633133 h 2892097"/>
              <a:gd name="connsiteX2" fmla="*/ 3430409 w 3430409"/>
              <a:gd name="connsiteY2" fmla="*/ 2650066 h 2892097"/>
            </a:gdLst>
            <a:ahLst/>
            <a:cxnLst>
              <a:cxn ang="0">
                <a:pos x="connsiteX0" y="connsiteY0"/>
              </a:cxn>
              <a:cxn ang="0">
                <a:pos x="connsiteX1" y="connsiteY1"/>
              </a:cxn>
              <a:cxn ang="0">
                <a:pos x="connsiteX2" y="connsiteY2"/>
              </a:cxn>
            </a:cxnLst>
            <a:rect l="l" t="t" r="r" b="b"/>
            <a:pathLst>
              <a:path w="3430409" h="2892097">
                <a:moveTo>
                  <a:pt x="111475" y="0"/>
                </a:moveTo>
                <a:cubicBezTo>
                  <a:pt x="-16936" y="1095727"/>
                  <a:pt x="-145347" y="2191455"/>
                  <a:pt x="407809" y="2633133"/>
                </a:cubicBezTo>
                <a:cubicBezTo>
                  <a:pt x="960965" y="3074811"/>
                  <a:pt x="2195687" y="2862438"/>
                  <a:pt x="3430409" y="2650066"/>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3376762" y="5478447"/>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80+50</a:t>
            </a:r>
            <a:r>
              <a:rPr lang="en-US" altLang="zh-TW" sz="2000" b="1" dirty="0" smtClean="0">
                <a:latin typeface="Verdana" pitchFamily="34" charset="0"/>
                <a:ea typeface="Verdana" pitchFamily="34" charset="0"/>
                <a:cs typeface="Verdana" pitchFamily="34" charset="0"/>
              </a:rPr>
              <a:t>)/(55-</a:t>
            </a:r>
            <a:r>
              <a:rPr lang="en-US" altLang="zh-TW" sz="2000" b="1" dirty="0" smtClean="0">
                <a:solidFill>
                  <a:srgbClr val="FF0000"/>
                </a:solidFill>
                <a:latin typeface="Verdana" pitchFamily="34" charset="0"/>
                <a:ea typeface="Verdana" pitchFamily="34" charset="0"/>
                <a:cs typeface="Verdana" pitchFamily="34" charset="0"/>
              </a:rPr>
              <a:t>13</a:t>
            </a:r>
            <a:r>
              <a:rPr lang="en-US" altLang="zh-TW" sz="2000" b="1" dirty="0" smtClean="0">
                <a:latin typeface="Verdana" pitchFamily="34" charset="0"/>
                <a:ea typeface="Verdana" pitchFamily="34" charset="0"/>
                <a:cs typeface="Verdana" pitchFamily="34" charset="0"/>
              </a:rPr>
              <a:t>)</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=3.09</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17994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Descriptions(1/3)</a:t>
            </a:r>
            <a:endParaRPr lang="zh-TW" altLang="en-US" dirty="0"/>
          </a:p>
        </p:txBody>
      </p:sp>
      <p:sp>
        <p:nvSpPr>
          <p:cNvPr id="3" name="內容版面配置區 2"/>
          <p:cNvSpPr>
            <a:spLocks noGrp="1"/>
          </p:cNvSpPr>
          <p:nvPr>
            <p:ph idx="1"/>
          </p:nvPr>
        </p:nvSpPr>
        <p:spPr>
          <a:xfrm>
            <a:off x="683568" y="1124744"/>
            <a:ext cx="7920880" cy="4536504"/>
          </a:xfrm>
        </p:spPr>
        <p:txBody>
          <a:bodyPr/>
          <a:lstStyle/>
          <a:p>
            <a:pPr algn="just"/>
            <a:r>
              <a:rPr lang="en-US" altLang="zh-TW" sz="2400" dirty="0"/>
              <a:t>During the Warring States Period of ancient </a:t>
            </a:r>
            <a:r>
              <a:rPr lang="en-US" altLang="zh-TW" sz="2400" dirty="0" smtClean="0"/>
              <a:t>China (</a:t>
            </a:r>
            <a:r>
              <a:rPr lang="en-US" altLang="zh-TW" sz="2400" dirty="0"/>
              <a:t>476 BC to 221 BC), there were seven kingdoms in China — they were Qi, Chu, Yan, Han, Zhao, Wei and Qin. </a:t>
            </a:r>
            <a:r>
              <a:rPr lang="en-US" altLang="zh-TW" sz="2400" u="sng" dirty="0">
                <a:solidFill>
                  <a:srgbClr val="FF0000"/>
                </a:solidFill>
              </a:rPr>
              <a:t>Ying </a:t>
            </a:r>
            <a:r>
              <a:rPr lang="en-US" altLang="zh-TW" sz="2400" u="sng" dirty="0" err="1">
                <a:solidFill>
                  <a:srgbClr val="FF0000"/>
                </a:solidFill>
              </a:rPr>
              <a:t>Zheng</a:t>
            </a:r>
            <a:r>
              <a:rPr lang="en-US" altLang="zh-TW" sz="2400" u="sng" dirty="0">
                <a:solidFill>
                  <a:srgbClr val="FF0000"/>
                </a:solidFill>
              </a:rPr>
              <a:t> was the king of the kingdom Qin.</a:t>
            </a:r>
            <a:r>
              <a:rPr lang="en-US" altLang="zh-TW" sz="2400" dirty="0"/>
              <a:t> Through 9 years of wars, he finally conquered all six other kingdoms and became the first emperor of a unified China in 221 BC. </a:t>
            </a:r>
            <a:endParaRPr lang="en-US" altLang="zh-TW" sz="2400" dirty="0" smtClean="0"/>
          </a:p>
          <a:p>
            <a:pPr algn="just"/>
            <a:r>
              <a:rPr lang="en-US" altLang="zh-TW" sz="2400" dirty="0" smtClean="0"/>
              <a:t>That </a:t>
            </a:r>
            <a:r>
              <a:rPr lang="en-US" altLang="zh-TW" sz="2400" dirty="0"/>
              <a:t>was Qin dynasty — the first imperial dynasty of China(not to be confused with the Qing Dynasty, the last dynasty of China). So Ying </a:t>
            </a:r>
            <a:r>
              <a:rPr lang="en-US" altLang="zh-TW" sz="2400" dirty="0" err="1"/>
              <a:t>Zheng</a:t>
            </a:r>
            <a:r>
              <a:rPr lang="en-US" altLang="zh-TW" sz="2400" dirty="0"/>
              <a:t> named himself ”Qin Shi Huang” because ”Shi Huang” means ”the first emperor ” in Chinese.</a:t>
            </a:r>
            <a:endParaRPr lang="en-US" altLang="zh-TW" sz="2400"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3225800" y="5960533"/>
            <a:ext cx="2362200" cy="355634"/>
          </a:xfrm>
          <a:custGeom>
            <a:avLst/>
            <a:gdLst>
              <a:gd name="connsiteX0" fmla="*/ 0 w 2362200"/>
              <a:gd name="connsiteY0" fmla="*/ 0 h 355634"/>
              <a:gd name="connsiteX1" fmla="*/ 1244600 w 2362200"/>
              <a:gd name="connsiteY1" fmla="*/ 355600 h 355634"/>
              <a:gd name="connsiteX2" fmla="*/ 2362200 w 2362200"/>
              <a:gd name="connsiteY2" fmla="*/ 16934 h 355634"/>
            </a:gdLst>
            <a:ahLst/>
            <a:cxnLst>
              <a:cxn ang="0">
                <a:pos x="connsiteX0" y="connsiteY0"/>
              </a:cxn>
              <a:cxn ang="0">
                <a:pos x="connsiteX1" y="connsiteY1"/>
              </a:cxn>
              <a:cxn ang="0">
                <a:pos x="connsiteX2" y="connsiteY2"/>
              </a:cxn>
            </a:cxnLst>
            <a:rect l="l" t="t" r="r" b="b"/>
            <a:pathLst>
              <a:path w="2362200" h="355634">
                <a:moveTo>
                  <a:pt x="0" y="0"/>
                </a:moveTo>
                <a:cubicBezTo>
                  <a:pt x="425450" y="176389"/>
                  <a:pt x="850900" y="352778"/>
                  <a:pt x="1244600" y="355600"/>
                </a:cubicBezTo>
                <a:cubicBezTo>
                  <a:pt x="1638300" y="358422"/>
                  <a:pt x="2000250" y="187678"/>
                  <a:pt x="2362200" y="16934"/>
                </a:cubicBezTo>
              </a:path>
            </a:pathLst>
          </a:custGeom>
          <a:ln>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3376762" y="5478447"/>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
        <p:nvSpPr>
          <p:cNvPr id="42" name="文字方塊 41"/>
          <p:cNvSpPr txBox="1"/>
          <p:nvPr/>
        </p:nvSpPr>
        <p:spPr>
          <a:xfrm>
            <a:off x="143420" y="466800"/>
            <a:ext cx="3520516"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a:t>
            </a:r>
            <a:r>
              <a:rPr lang="en-US" altLang="zh-TW" sz="2000" b="1" dirty="0" smtClean="0">
                <a:solidFill>
                  <a:srgbClr val="FF0000"/>
                </a:solidFill>
                <a:latin typeface="Verdana" pitchFamily="34" charset="0"/>
                <a:ea typeface="Verdana" pitchFamily="34" charset="0"/>
                <a:cs typeface="Verdana" pitchFamily="34" charset="0"/>
              </a:rPr>
              <a:t>20+50</a:t>
            </a:r>
            <a:r>
              <a:rPr lang="en-US" altLang="zh-TW" sz="2000" b="1" dirty="0" smtClean="0">
                <a:latin typeface="Verdana" pitchFamily="34" charset="0"/>
                <a:ea typeface="Verdana" pitchFamily="34" charset="0"/>
                <a:cs typeface="Verdana" pitchFamily="34" charset="0"/>
              </a:rPr>
              <a:t>)/(55-</a:t>
            </a:r>
            <a:r>
              <a:rPr lang="en-US" altLang="zh-TW" sz="2000" b="1" dirty="0" smtClean="0">
                <a:solidFill>
                  <a:srgbClr val="FF0000"/>
                </a:solidFill>
                <a:latin typeface="Verdana" pitchFamily="34" charset="0"/>
                <a:ea typeface="Verdana" pitchFamily="34" charset="0"/>
                <a:cs typeface="Verdana" pitchFamily="34" charset="0"/>
              </a:rPr>
              <a:t>13</a:t>
            </a:r>
            <a:r>
              <a:rPr lang="en-US" altLang="zh-TW" sz="2000" b="1" dirty="0" smtClean="0">
                <a:latin typeface="Verdana" pitchFamily="34" charset="0"/>
                <a:ea typeface="Verdana" pitchFamily="34" charset="0"/>
                <a:cs typeface="Verdana" pitchFamily="34" charset="0"/>
              </a:rPr>
              <a:t>)</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=1.66</a:t>
            </a:r>
            <a:endParaRPr lang="zh-TW" altLang="en-US" sz="2000" b="1" dirty="0">
              <a:latin typeface="Verdana" pitchFamily="34" charset="0"/>
              <a:cs typeface="Verdana" pitchFamily="34" charset="0"/>
            </a:endParaRPr>
          </a:p>
        </p:txBody>
      </p:sp>
    </p:spTree>
    <p:extLst>
      <p:ext uri="{BB962C8B-B14F-4D97-AF65-F5344CB8AC3E}">
        <p14:creationId xmlns:p14="http://schemas.microsoft.com/office/powerpoint/2010/main" val="9886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00FFFF"/>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38100" cap="flat" cmpd="sng" algn="ctr">
            <a:solidFill>
              <a:srgbClr val="00B05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
        <p:nvSpPr>
          <p:cNvPr id="3" name="文字方塊 2"/>
          <p:cNvSpPr txBox="1"/>
          <p:nvPr/>
        </p:nvSpPr>
        <p:spPr>
          <a:xfrm>
            <a:off x="6096964" y="620688"/>
            <a:ext cx="2903359" cy="400110"/>
          </a:xfrm>
          <a:prstGeom prst="rect">
            <a:avLst/>
          </a:prstGeom>
          <a:noFill/>
        </p:spPr>
        <p:txBody>
          <a:bodyPr wrap="none" rtlCol="0">
            <a:spAutoFit/>
          </a:bodyPr>
          <a:lstStyle/>
          <a:p>
            <a:r>
              <a:rPr lang="en-US" altLang="zh-TW" sz="2000" b="1" dirty="0" smtClean="0">
                <a:latin typeface="Verdana" pitchFamily="34" charset="0"/>
                <a:ea typeface="Verdana" pitchFamily="34" charset="0"/>
                <a:cs typeface="Verdana" pitchFamily="34" charset="0"/>
              </a:rPr>
              <a:t>10+12+13+20=55</a:t>
            </a:r>
            <a:endParaRPr lang="zh-TW" altLang="en-US" sz="2000" b="1" dirty="0">
              <a:latin typeface="Verdana" pitchFamily="34" charset="0"/>
              <a:cs typeface="Verdana" pitchFamily="34" charset="0"/>
            </a:endParaRPr>
          </a:p>
        </p:txBody>
      </p:sp>
      <p:sp>
        <p:nvSpPr>
          <p:cNvPr id="4" name="手繪多邊形 3"/>
          <p:cNvSpPr/>
          <p:nvPr/>
        </p:nvSpPr>
        <p:spPr>
          <a:xfrm>
            <a:off x="2277533" y="1507067"/>
            <a:ext cx="1244600" cy="1608666"/>
          </a:xfrm>
          <a:custGeom>
            <a:avLst/>
            <a:gdLst>
              <a:gd name="connsiteX0" fmla="*/ 1244600 w 1244600"/>
              <a:gd name="connsiteY0" fmla="*/ 0 h 1608666"/>
              <a:gd name="connsiteX1" fmla="*/ 245534 w 1244600"/>
              <a:gd name="connsiteY1" fmla="*/ 880533 h 1608666"/>
              <a:gd name="connsiteX2" fmla="*/ 0 w 1244600"/>
              <a:gd name="connsiteY2" fmla="*/ 1608666 h 1608666"/>
            </a:gdLst>
            <a:ahLst/>
            <a:cxnLst>
              <a:cxn ang="0">
                <a:pos x="connsiteX0" y="connsiteY0"/>
              </a:cxn>
              <a:cxn ang="0">
                <a:pos x="connsiteX1" y="connsiteY1"/>
              </a:cxn>
              <a:cxn ang="0">
                <a:pos x="connsiteX2" y="connsiteY2"/>
              </a:cxn>
            </a:cxnLst>
            <a:rect l="l" t="t" r="r" b="b"/>
            <a:pathLst>
              <a:path w="1244600" h="1608666">
                <a:moveTo>
                  <a:pt x="1244600" y="0"/>
                </a:moveTo>
                <a:cubicBezTo>
                  <a:pt x="848783" y="306211"/>
                  <a:pt x="452967" y="612422"/>
                  <a:pt x="245534" y="880533"/>
                </a:cubicBezTo>
                <a:cubicBezTo>
                  <a:pt x="38101" y="1148644"/>
                  <a:pt x="19050" y="1378655"/>
                  <a:pt x="0" y="1608666"/>
                </a:cubicBezTo>
              </a:path>
            </a:pathLst>
          </a:custGeom>
          <a:ln>
            <a:solidFill>
              <a:srgbClr val="0033CC"/>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43420" y="466800"/>
            <a:ext cx="3703258" cy="707886"/>
          </a:xfrm>
          <a:prstGeom prst="rect">
            <a:avLst/>
          </a:prstGeom>
          <a:solidFill>
            <a:srgbClr val="FFFF00"/>
          </a:solidFill>
          <a:ln w="12700">
            <a:solidFill>
              <a:schemeClr val="tx1"/>
            </a:solidFill>
          </a:ln>
        </p:spPr>
        <p:txBody>
          <a:bodyPr wrap="none" rtlCol="0">
            <a:spAutoFit/>
          </a:bodyPr>
          <a:lstStyle/>
          <a:p>
            <a:r>
              <a:rPr lang="en-US" altLang="zh-TW" sz="2000" b="1" dirty="0" smtClean="0">
                <a:latin typeface="Verdana" pitchFamily="34" charset="0"/>
                <a:ea typeface="Verdana" pitchFamily="34" charset="0"/>
                <a:cs typeface="Verdana" pitchFamily="34" charset="0"/>
              </a:rPr>
              <a:t>A/B=(100+80)/(55-10)</a:t>
            </a:r>
          </a:p>
          <a:p>
            <a:r>
              <a:rPr lang="en-US" altLang="zh-TW" sz="2000" b="1" dirty="0">
                <a:latin typeface="Verdana" pitchFamily="34" charset="0"/>
                <a:ea typeface="Verdana" pitchFamily="34" charset="0"/>
                <a:cs typeface="Verdana" pitchFamily="34" charset="0"/>
              </a:rPr>
              <a:t> </a:t>
            </a:r>
            <a:r>
              <a:rPr lang="en-US" altLang="zh-TW" sz="2000" b="1" dirty="0" smtClean="0">
                <a:latin typeface="Verdana" pitchFamily="34" charset="0"/>
                <a:ea typeface="Verdana" pitchFamily="34" charset="0"/>
                <a:cs typeface="Verdana" pitchFamily="34" charset="0"/>
              </a:rPr>
              <a:t>      =</a:t>
            </a:r>
            <a:r>
              <a:rPr lang="en-US" altLang="zh-TW" sz="2000" b="1" dirty="0" smtClean="0">
                <a:solidFill>
                  <a:srgbClr val="FF0000"/>
                </a:solidFill>
                <a:latin typeface="Verdana" pitchFamily="34" charset="0"/>
                <a:ea typeface="Verdana" pitchFamily="34" charset="0"/>
                <a:cs typeface="Verdana" pitchFamily="34" charset="0"/>
              </a:rPr>
              <a:t>4.00</a:t>
            </a:r>
            <a:endParaRPr lang="zh-TW" altLang="en-US" sz="2000" b="1" dirty="0">
              <a:solidFill>
                <a:srgbClr val="FF0000"/>
              </a:solidFill>
              <a:latin typeface="Verdana" pitchFamily="34" charset="0"/>
              <a:cs typeface="Verdana" pitchFamily="34" charset="0"/>
            </a:endParaRPr>
          </a:p>
        </p:txBody>
      </p:sp>
      <p:sp>
        <p:nvSpPr>
          <p:cNvPr id="42" name="文字方塊 41"/>
          <p:cNvSpPr txBox="1"/>
          <p:nvPr/>
        </p:nvSpPr>
        <p:spPr>
          <a:xfrm>
            <a:off x="3092358" y="2051612"/>
            <a:ext cx="550151" cy="584775"/>
          </a:xfrm>
          <a:prstGeom prst="rect">
            <a:avLst/>
          </a:prstGeom>
          <a:noFill/>
        </p:spPr>
        <p:txBody>
          <a:bodyPr wrap="none" rtlCol="0">
            <a:spAutoFit/>
          </a:bodyPr>
          <a:lstStyle/>
          <a:p>
            <a:r>
              <a:rPr lang="zh-TW" altLang="en-US" sz="3200" b="1" dirty="0" smtClean="0">
                <a:solidFill>
                  <a:srgbClr val="FF0000"/>
                </a:solidFill>
                <a:sym typeface="Wingdings 2"/>
              </a:rPr>
              <a:t></a:t>
            </a:r>
            <a:endParaRPr lang="zh-TW" altLang="en-US" sz="3200" b="1" dirty="0">
              <a:solidFill>
                <a:srgbClr val="FF0000"/>
              </a:solidFill>
            </a:endParaRPr>
          </a:p>
        </p:txBody>
      </p:sp>
    </p:spTree>
    <p:extLst>
      <p:ext uri="{BB962C8B-B14F-4D97-AF65-F5344CB8AC3E}">
        <p14:creationId xmlns:p14="http://schemas.microsoft.com/office/powerpoint/2010/main" val="32983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Descriptions(2/3)</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sz="2400" dirty="0"/>
              <a:t>Qin Shi Huang undertook gigantic projects, including the first version of the </a:t>
            </a:r>
            <a:r>
              <a:rPr lang="en-US" altLang="zh-TW" sz="2400" u="sng" dirty="0">
                <a:solidFill>
                  <a:srgbClr val="FF0000"/>
                </a:solidFill>
              </a:rPr>
              <a:t>Great Wall of China</a:t>
            </a:r>
            <a:r>
              <a:rPr lang="en-US" altLang="zh-TW" sz="2400" dirty="0"/>
              <a:t>, the now famous </a:t>
            </a:r>
            <a:r>
              <a:rPr lang="en-US" altLang="zh-TW" sz="2400" dirty="0" smtClean="0"/>
              <a:t>city sized </a:t>
            </a:r>
            <a:r>
              <a:rPr lang="en-US" altLang="zh-TW" sz="2400" dirty="0"/>
              <a:t>mausoleum guarded by a life-sized Terracotta Army, and a massive national road system. </a:t>
            </a:r>
            <a:endParaRPr lang="en-US" altLang="zh-TW" sz="2400" dirty="0" smtClean="0"/>
          </a:p>
          <a:p>
            <a:pPr algn="just"/>
            <a:r>
              <a:rPr lang="en-US" altLang="zh-TW" sz="2400" dirty="0" smtClean="0"/>
              <a:t>There </a:t>
            </a:r>
            <a:r>
              <a:rPr lang="en-US" altLang="zh-TW" sz="2400" dirty="0"/>
              <a:t>is a story about the road system: </a:t>
            </a:r>
            <a:endParaRPr lang="en-US" altLang="zh-TW" sz="2400" dirty="0" smtClean="0"/>
          </a:p>
          <a:p>
            <a:pPr algn="just"/>
            <a:r>
              <a:rPr lang="en-US" altLang="zh-TW" sz="2400" dirty="0"/>
              <a:t>There were n cities in China and Qin Shi Huang wanted them all be connected by n − 1 roads, in order that he could go to every city from the capital city </a:t>
            </a:r>
            <a:r>
              <a:rPr lang="en-US" altLang="zh-TW" sz="2400" dirty="0" smtClean="0"/>
              <a:t>Xian Yang</a:t>
            </a:r>
            <a:r>
              <a:rPr lang="en-US" altLang="zh-TW" sz="2400" dirty="0"/>
              <a:t>. Although Qin Shi Huang was a tyrant, he wanted the </a:t>
            </a:r>
            <a:r>
              <a:rPr lang="en-US" altLang="zh-TW" sz="2400" u="sng" dirty="0">
                <a:solidFill>
                  <a:srgbClr val="FF0000"/>
                </a:solidFill>
              </a:rPr>
              <a:t>total length of all roads to be minimum</a:t>
            </a:r>
            <a:r>
              <a:rPr lang="en-US" altLang="zh-TW" sz="2400" dirty="0" smtClean="0"/>
              <a:t>, so </a:t>
            </a:r>
            <a:r>
              <a:rPr lang="en-US" altLang="zh-TW" sz="2400" dirty="0"/>
              <a:t>that the road system may not cost too many people’s life. </a:t>
            </a:r>
          </a:p>
        </p:txBody>
      </p:sp>
    </p:spTree>
    <p:extLst>
      <p:ext uri="{BB962C8B-B14F-4D97-AF65-F5344CB8AC3E}">
        <p14:creationId xmlns:p14="http://schemas.microsoft.com/office/powerpoint/2010/main" val="120922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Problem Descriptions(3/3)</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sz="2400" dirty="0"/>
              <a:t>A </a:t>
            </a:r>
            <a:r>
              <a:rPr lang="en-US" altLang="zh-TW" sz="2400" dirty="0" err="1"/>
              <a:t>daoshi</a:t>
            </a:r>
            <a:r>
              <a:rPr lang="en-US" altLang="zh-TW" sz="2400" dirty="0"/>
              <a:t> (some kind of monk) named </a:t>
            </a:r>
            <a:r>
              <a:rPr lang="en-US" altLang="zh-TW" sz="2400" dirty="0" err="1"/>
              <a:t>Xu</a:t>
            </a:r>
            <a:r>
              <a:rPr lang="en-US" altLang="zh-TW" sz="2400" dirty="0"/>
              <a:t> Fu told Qin Shi Huang that he could </a:t>
            </a:r>
            <a:r>
              <a:rPr lang="en-US" altLang="zh-TW" sz="2400" u="sng" dirty="0">
                <a:solidFill>
                  <a:srgbClr val="FF0000"/>
                </a:solidFill>
              </a:rPr>
              <a:t>build a road by magic and that magic road would cost no money and no labor</a:t>
            </a:r>
            <a:r>
              <a:rPr lang="en-US" altLang="zh-TW" sz="2400" dirty="0"/>
              <a:t>. But </a:t>
            </a:r>
            <a:r>
              <a:rPr lang="en-US" altLang="zh-TW" sz="2400" dirty="0" err="1"/>
              <a:t>Xu</a:t>
            </a:r>
            <a:r>
              <a:rPr lang="en-US" altLang="zh-TW" sz="2400" dirty="0"/>
              <a:t> Fu could only build </a:t>
            </a:r>
            <a:r>
              <a:rPr lang="en-US" altLang="zh-TW" sz="2400" u="sng" dirty="0">
                <a:solidFill>
                  <a:srgbClr val="FF0000"/>
                </a:solidFill>
              </a:rPr>
              <a:t>ONE magic road</a:t>
            </a:r>
            <a:r>
              <a:rPr lang="en-US" altLang="zh-TW" sz="2400" dirty="0"/>
              <a:t> for Qin Shi Huang. So Qin Shi Huang had to decide where to build the magic road. Qin Shi Huang wanted the total length of all none magic roads to be as small as possible, </a:t>
            </a:r>
            <a:r>
              <a:rPr lang="en-US" altLang="zh-TW" sz="2400" u="sng" dirty="0">
                <a:solidFill>
                  <a:srgbClr val="FF0000"/>
                </a:solidFill>
              </a:rPr>
              <a:t>but </a:t>
            </a:r>
            <a:r>
              <a:rPr lang="en-US" altLang="zh-TW" sz="2400" u="sng" dirty="0" err="1">
                <a:solidFill>
                  <a:srgbClr val="FF0000"/>
                </a:solidFill>
              </a:rPr>
              <a:t>Xu</a:t>
            </a:r>
            <a:r>
              <a:rPr lang="en-US" altLang="zh-TW" sz="2400" u="sng" dirty="0">
                <a:solidFill>
                  <a:srgbClr val="FF0000"/>
                </a:solidFill>
              </a:rPr>
              <a:t> Fu wanted the magic road to benefit as many people as </a:t>
            </a:r>
            <a:r>
              <a:rPr lang="en-US" altLang="zh-TW" sz="2400" u="sng" dirty="0" smtClean="0">
                <a:solidFill>
                  <a:srgbClr val="FF0000"/>
                </a:solidFill>
              </a:rPr>
              <a:t>possible</a:t>
            </a:r>
            <a:r>
              <a:rPr lang="en-US" altLang="zh-TW" sz="2400" dirty="0" smtClean="0">
                <a:solidFill>
                  <a:schemeClr val="bg2"/>
                </a:solidFill>
              </a:rPr>
              <a:t>.</a:t>
            </a:r>
          </a:p>
          <a:p>
            <a:pPr algn="just"/>
            <a:r>
              <a:rPr lang="en-US" altLang="zh-TW" sz="2400" dirty="0"/>
              <a:t>So Qin Shi Huang decided that the value of </a:t>
            </a:r>
            <a:r>
              <a:rPr lang="en-US" altLang="zh-TW" sz="2400" u="sng" dirty="0">
                <a:solidFill>
                  <a:srgbClr val="FF0000"/>
                </a:solidFill>
              </a:rPr>
              <a:t>A/B (the ratio of A to B) must be the </a:t>
            </a:r>
            <a:r>
              <a:rPr lang="en-US" altLang="zh-TW" sz="2400" u="sng" dirty="0" smtClean="0">
                <a:solidFill>
                  <a:srgbClr val="FF0000"/>
                </a:solidFill>
              </a:rPr>
              <a:t>maximum</a:t>
            </a:r>
          </a:p>
          <a:p>
            <a:pPr lvl="1" algn="just"/>
            <a:r>
              <a:rPr lang="en-US" altLang="zh-TW" sz="2000" dirty="0" smtClean="0"/>
              <a:t>A </a:t>
            </a:r>
            <a:r>
              <a:rPr lang="en-US" altLang="zh-TW" sz="2000" dirty="0"/>
              <a:t>is the </a:t>
            </a:r>
            <a:r>
              <a:rPr lang="en-US" altLang="zh-TW" u="sng" dirty="0">
                <a:solidFill>
                  <a:srgbClr val="FF0000"/>
                </a:solidFill>
              </a:rPr>
              <a:t>total population of the two cites </a:t>
            </a:r>
            <a:r>
              <a:rPr lang="en-US" altLang="zh-TW" sz="2000" u="sng" dirty="0">
                <a:solidFill>
                  <a:srgbClr val="FF0000"/>
                </a:solidFill>
              </a:rPr>
              <a:t>connected by the magic </a:t>
            </a:r>
            <a:r>
              <a:rPr lang="en-US" altLang="zh-TW" sz="2000" u="sng" dirty="0" smtClean="0">
                <a:solidFill>
                  <a:srgbClr val="FF0000"/>
                </a:solidFill>
              </a:rPr>
              <a:t>road</a:t>
            </a:r>
          </a:p>
          <a:p>
            <a:pPr lvl="1" algn="just"/>
            <a:r>
              <a:rPr lang="en-US" altLang="zh-TW" sz="2000" dirty="0" smtClean="0"/>
              <a:t>B </a:t>
            </a:r>
            <a:r>
              <a:rPr lang="en-US" altLang="zh-TW" sz="2000" dirty="0"/>
              <a:t>is the </a:t>
            </a:r>
            <a:r>
              <a:rPr lang="en-US" altLang="zh-TW" sz="2000" u="sng" dirty="0">
                <a:solidFill>
                  <a:srgbClr val="FF0000"/>
                </a:solidFill>
              </a:rPr>
              <a:t>total length of </a:t>
            </a:r>
            <a:r>
              <a:rPr lang="en-US" altLang="zh-TW" sz="3200" u="sng" dirty="0">
                <a:solidFill>
                  <a:srgbClr val="FF0000"/>
                </a:solidFill>
              </a:rPr>
              <a:t>none magic roads</a:t>
            </a:r>
            <a:r>
              <a:rPr lang="en-US" altLang="zh-TW" sz="2000" dirty="0"/>
              <a:t>. </a:t>
            </a:r>
            <a:endParaRPr lang="en-US" altLang="zh-TW" sz="2000" dirty="0">
              <a:solidFill>
                <a:srgbClr val="FF0000"/>
              </a:solidFill>
            </a:endParaRPr>
          </a:p>
        </p:txBody>
      </p:sp>
    </p:spTree>
    <p:extLst>
      <p:ext uri="{BB962C8B-B14F-4D97-AF65-F5344CB8AC3E}">
        <p14:creationId xmlns:p14="http://schemas.microsoft.com/office/powerpoint/2010/main" val="9700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sz="2800" dirty="0"/>
              <a:t>The first line contains an integer t meaning that there are </a:t>
            </a:r>
            <a:r>
              <a:rPr lang="en-US" altLang="zh-TW" sz="2800" u="sng" dirty="0">
                <a:solidFill>
                  <a:srgbClr val="FF0000"/>
                </a:solidFill>
              </a:rPr>
              <a:t>t test cases </a:t>
            </a:r>
            <a:r>
              <a:rPr lang="en-US" altLang="zh-TW" sz="2800" dirty="0"/>
              <a:t>(t ≤ 10). </a:t>
            </a:r>
            <a:endParaRPr lang="en-US" altLang="zh-TW" sz="2800" dirty="0" smtClean="0"/>
          </a:p>
          <a:p>
            <a:pPr algn="just"/>
            <a:r>
              <a:rPr lang="en-US" altLang="zh-TW" sz="2800" dirty="0" smtClean="0"/>
              <a:t>For </a:t>
            </a:r>
            <a:r>
              <a:rPr lang="en-US" altLang="zh-TW" sz="2800" dirty="0"/>
              <a:t>each test case: </a:t>
            </a:r>
            <a:endParaRPr lang="en-US" altLang="zh-TW" sz="2800" dirty="0" smtClean="0"/>
          </a:p>
          <a:p>
            <a:pPr lvl="1" algn="just"/>
            <a:r>
              <a:rPr lang="en-US" altLang="zh-TW" sz="2400" dirty="0" smtClean="0"/>
              <a:t>The </a:t>
            </a:r>
            <a:r>
              <a:rPr lang="en-US" altLang="zh-TW" sz="2400" dirty="0"/>
              <a:t>first line is an integer </a:t>
            </a:r>
            <a:r>
              <a:rPr lang="en-US" altLang="zh-TW" sz="2400" u="sng" dirty="0">
                <a:solidFill>
                  <a:srgbClr val="FF0000"/>
                </a:solidFill>
              </a:rPr>
              <a:t>n meaning that there are n cities</a:t>
            </a:r>
            <a:r>
              <a:rPr lang="en-US" altLang="zh-TW" sz="2400" dirty="0"/>
              <a:t> (2 &lt; n ≤ 1000). </a:t>
            </a:r>
            <a:r>
              <a:rPr lang="en-US" altLang="zh-TW" sz="2400" dirty="0" smtClean="0"/>
              <a:t>Then </a:t>
            </a:r>
            <a:r>
              <a:rPr lang="en-US" altLang="zh-TW" sz="2400" dirty="0"/>
              <a:t>n lines follow. </a:t>
            </a:r>
            <a:endParaRPr lang="en-US" altLang="zh-TW" sz="2400" dirty="0" smtClean="0"/>
          </a:p>
          <a:p>
            <a:pPr lvl="1" algn="just"/>
            <a:r>
              <a:rPr lang="en-US" altLang="zh-TW" sz="2400" dirty="0" smtClean="0"/>
              <a:t>Each </a:t>
            </a:r>
            <a:r>
              <a:rPr lang="en-US" altLang="zh-TW" sz="2400" dirty="0"/>
              <a:t>line contains three integers </a:t>
            </a:r>
            <a:r>
              <a:rPr lang="en-US" altLang="zh-TW" sz="2400" u="sng" dirty="0">
                <a:solidFill>
                  <a:srgbClr val="FF0000"/>
                </a:solidFill>
              </a:rPr>
              <a:t>X, Y and P </a:t>
            </a:r>
            <a:r>
              <a:rPr lang="en-US" altLang="zh-TW" sz="2400" dirty="0"/>
              <a:t>(0 ≤ X, Y ≤ 1000, 0 &lt; P &lt; 100000). </a:t>
            </a:r>
            <a:endParaRPr lang="en-US" altLang="zh-TW" sz="2400" dirty="0" smtClean="0"/>
          </a:p>
          <a:p>
            <a:pPr lvl="2" algn="just"/>
            <a:r>
              <a:rPr lang="en-US" altLang="zh-TW" dirty="0" smtClean="0"/>
              <a:t>(</a:t>
            </a:r>
            <a:r>
              <a:rPr lang="en-US" altLang="zh-TW" dirty="0"/>
              <a:t>X, Y ) is the </a:t>
            </a:r>
            <a:r>
              <a:rPr lang="en-US" altLang="zh-TW" u="sng" dirty="0">
                <a:solidFill>
                  <a:srgbClr val="FF0000"/>
                </a:solidFill>
              </a:rPr>
              <a:t>coordinate of a </a:t>
            </a:r>
            <a:r>
              <a:rPr lang="en-US" altLang="zh-TW" u="sng" dirty="0" smtClean="0">
                <a:solidFill>
                  <a:srgbClr val="FF0000"/>
                </a:solidFill>
              </a:rPr>
              <a:t>city</a:t>
            </a:r>
            <a:r>
              <a:rPr lang="en-US" altLang="zh-TW" dirty="0" smtClean="0"/>
              <a:t>.</a:t>
            </a:r>
          </a:p>
          <a:p>
            <a:pPr lvl="2" algn="just"/>
            <a:r>
              <a:rPr lang="en-US" altLang="zh-TW" dirty="0" smtClean="0"/>
              <a:t>P </a:t>
            </a:r>
            <a:r>
              <a:rPr lang="en-US" altLang="zh-TW" dirty="0"/>
              <a:t>is the </a:t>
            </a:r>
            <a:r>
              <a:rPr lang="en-US" altLang="zh-TW" u="sng" dirty="0">
                <a:solidFill>
                  <a:srgbClr val="FF0000"/>
                </a:solidFill>
              </a:rPr>
              <a:t>population of that city</a:t>
            </a:r>
            <a:r>
              <a:rPr lang="en-US" altLang="zh-TW" dirty="0"/>
              <a:t>. </a:t>
            </a:r>
            <a:endParaRPr lang="en-US" altLang="zh-TW" dirty="0" smtClean="0"/>
          </a:p>
          <a:p>
            <a:pPr lvl="2" algn="just"/>
            <a:r>
              <a:rPr lang="en-US" altLang="zh-TW" dirty="0" smtClean="0"/>
              <a:t>It </a:t>
            </a:r>
            <a:r>
              <a:rPr lang="en-US" altLang="zh-TW" dirty="0"/>
              <a:t>is guaranteed that each city has a distinct location.</a:t>
            </a:r>
            <a:endParaRPr lang="en-US" altLang="zh-TW" dirty="0" smtClean="0"/>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sz="2800" dirty="0"/>
              <a:t>For each test case, print </a:t>
            </a:r>
            <a:r>
              <a:rPr lang="en-US" altLang="zh-TW" sz="2800" u="sng" dirty="0">
                <a:solidFill>
                  <a:srgbClr val="FF0000"/>
                </a:solidFill>
              </a:rPr>
              <a:t>a line indicating the above mentioned maximum ratio A/B</a:t>
            </a:r>
            <a:r>
              <a:rPr lang="en-US" altLang="zh-TW" sz="2800" dirty="0"/>
              <a:t>. </a:t>
            </a:r>
            <a:endParaRPr lang="en-US" altLang="zh-TW" sz="2800" dirty="0" smtClean="0"/>
          </a:p>
          <a:p>
            <a:pPr algn="just"/>
            <a:r>
              <a:rPr lang="en-US" altLang="zh-TW" sz="2800" dirty="0" smtClean="0"/>
              <a:t>The </a:t>
            </a:r>
            <a:r>
              <a:rPr lang="en-US" altLang="zh-TW" sz="2800" dirty="0"/>
              <a:t>result should be </a:t>
            </a:r>
            <a:r>
              <a:rPr lang="en-US" altLang="zh-TW" sz="2800" u="sng" dirty="0">
                <a:solidFill>
                  <a:srgbClr val="FF0000"/>
                </a:solidFill>
              </a:rPr>
              <a:t>rounded to 2 digits after decimal point</a:t>
            </a:r>
            <a:r>
              <a:rPr lang="en-US" altLang="zh-TW" sz="2800" dirty="0"/>
              <a:t>. </a:t>
            </a:r>
            <a:endParaRPr lang="en-US" altLang="zh-TW" sz="2800"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1760" y="-2738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1043608" y="692696"/>
            <a:ext cx="2232248" cy="4392488"/>
          </a:xfrm>
          <a:solidFill>
            <a:schemeClr val="bg1"/>
          </a:solidFill>
          <a:ln>
            <a:solidFill>
              <a:schemeClr val="tx1"/>
            </a:solidFill>
          </a:ln>
        </p:spPr>
        <p:txBody>
          <a:bodyPr/>
          <a:lstStyle/>
          <a:p>
            <a:pPr marL="0" indent="0" algn="just">
              <a:buNone/>
            </a:pPr>
            <a:r>
              <a:rPr lang="en-US" altLang="zh-TW" sz="2400" dirty="0"/>
              <a:t>2 </a:t>
            </a:r>
            <a:endParaRPr lang="en-US" altLang="zh-TW" sz="2400" dirty="0" smtClean="0"/>
          </a:p>
          <a:p>
            <a:pPr marL="0" indent="0" algn="just">
              <a:buNone/>
            </a:pPr>
            <a:r>
              <a:rPr lang="en-US" altLang="zh-TW" sz="2400" dirty="0" smtClean="0"/>
              <a:t>4 </a:t>
            </a:r>
          </a:p>
          <a:p>
            <a:pPr marL="0" indent="0" algn="just">
              <a:buNone/>
            </a:pPr>
            <a:r>
              <a:rPr lang="en-US" altLang="zh-TW" sz="2400" dirty="0" smtClean="0"/>
              <a:t>1 </a:t>
            </a:r>
            <a:r>
              <a:rPr lang="en-US" altLang="zh-TW" sz="2400" dirty="0"/>
              <a:t>1 20 </a:t>
            </a:r>
            <a:endParaRPr lang="en-US" altLang="zh-TW" sz="2400" dirty="0" smtClean="0"/>
          </a:p>
          <a:p>
            <a:pPr marL="0" indent="0" algn="just">
              <a:buNone/>
            </a:pPr>
            <a:r>
              <a:rPr lang="en-US" altLang="zh-TW" sz="2400" dirty="0" smtClean="0"/>
              <a:t>1 </a:t>
            </a:r>
            <a:r>
              <a:rPr lang="en-US" altLang="zh-TW" sz="2400" dirty="0"/>
              <a:t>2 30 </a:t>
            </a:r>
            <a:endParaRPr lang="en-US" altLang="zh-TW" sz="2400" dirty="0" smtClean="0"/>
          </a:p>
          <a:p>
            <a:pPr marL="0" indent="0" algn="just">
              <a:buNone/>
            </a:pPr>
            <a:r>
              <a:rPr lang="en-US" altLang="zh-TW" sz="2400" dirty="0" smtClean="0"/>
              <a:t>200 </a:t>
            </a:r>
            <a:r>
              <a:rPr lang="en-US" altLang="zh-TW" sz="2400" dirty="0"/>
              <a:t>2 </a:t>
            </a:r>
            <a:r>
              <a:rPr lang="en-US" altLang="zh-TW" sz="2400" dirty="0" smtClean="0"/>
              <a:t>80 </a:t>
            </a:r>
          </a:p>
          <a:p>
            <a:pPr marL="0" indent="0" algn="just">
              <a:buNone/>
            </a:pPr>
            <a:r>
              <a:rPr lang="en-US" altLang="zh-TW" sz="2400" dirty="0" smtClean="0"/>
              <a:t>200 </a:t>
            </a:r>
            <a:r>
              <a:rPr lang="en-US" altLang="zh-TW" sz="2400" dirty="0"/>
              <a:t>1 100 </a:t>
            </a:r>
            <a:endParaRPr lang="en-US" altLang="zh-TW" sz="2400" dirty="0" smtClean="0"/>
          </a:p>
          <a:p>
            <a:pPr marL="0" indent="0" algn="just">
              <a:buNone/>
            </a:pPr>
            <a:r>
              <a:rPr lang="en-US" altLang="zh-TW" sz="2400" dirty="0" smtClean="0"/>
              <a:t>3 </a:t>
            </a:r>
          </a:p>
          <a:p>
            <a:pPr marL="0" indent="0" algn="just">
              <a:buNone/>
            </a:pPr>
            <a:r>
              <a:rPr lang="en-US" altLang="zh-TW" sz="2400" dirty="0" smtClean="0"/>
              <a:t>1 </a:t>
            </a:r>
            <a:r>
              <a:rPr lang="en-US" altLang="zh-TW" sz="2400" dirty="0"/>
              <a:t>1 20 </a:t>
            </a:r>
            <a:endParaRPr lang="en-US" altLang="zh-TW" sz="2400" dirty="0" smtClean="0"/>
          </a:p>
          <a:p>
            <a:pPr marL="0" indent="0" algn="just">
              <a:buNone/>
            </a:pPr>
            <a:r>
              <a:rPr lang="en-US" altLang="zh-TW" sz="2400" dirty="0" smtClean="0"/>
              <a:t>1 </a:t>
            </a:r>
            <a:r>
              <a:rPr lang="en-US" altLang="zh-TW" sz="2400" dirty="0"/>
              <a:t>2 30 </a:t>
            </a:r>
            <a:endParaRPr lang="en-US" altLang="zh-TW" sz="2400" dirty="0" smtClean="0"/>
          </a:p>
          <a:p>
            <a:pPr marL="0" indent="0" algn="just">
              <a:buNone/>
            </a:pPr>
            <a:r>
              <a:rPr lang="en-US" altLang="zh-TW" sz="2400" dirty="0" smtClean="0"/>
              <a:t>2 </a:t>
            </a:r>
            <a:r>
              <a:rPr lang="en-US" altLang="zh-TW" sz="2400" dirty="0"/>
              <a:t>2 40</a:t>
            </a:r>
            <a:endParaRPr lang="en-US" altLang="zh-TW" sz="2400" dirty="0" smtClean="0"/>
          </a:p>
        </p:txBody>
      </p:sp>
      <p:sp>
        <p:nvSpPr>
          <p:cNvPr id="4" name="內容版面配置區 2"/>
          <p:cNvSpPr txBox="1">
            <a:spLocks/>
          </p:cNvSpPr>
          <p:nvPr/>
        </p:nvSpPr>
        <p:spPr bwMode="auto">
          <a:xfrm>
            <a:off x="5940152" y="692696"/>
            <a:ext cx="2088232" cy="216024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t>65.00 </a:t>
            </a:r>
            <a:endParaRPr lang="en-US" altLang="zh-TW" sz="2400" dirty="0" smtClean="0"/>
          </a:p>
          <a:p>
            <a:pPr marL="0" indent="0" algn="just">
              <a:buNone/>
            </a:pPr>
            <a:r>
              <a:rPr lang="en-US" altLang="zh-TW" sz="2400" dirty="0" smtClean="0"/>
              <a:t>70.00</a:t>
            </a:r>
            <a:endParaRPr lang="en-US" altLang="zh-TW" sz="2400" kern="0" dirty="0" smtClean="0"/>
          </a:p>
        </p:txBody>
      </p:sp>
      <p:sp>
        <p:nvSpPr>
          <p:cNvPr id="6" name="文字方塊 5"/>
          <p:cNvSpPr txBox="1"/>
          <p:nvPr/>
        </p:nvSpPr>
        <p:spPr>
          <a:xfrm>
            <a:off x="1691680" y="179195"/>
            <a:ext cx="2451312" cy="461665"/>
          </a:xfrm>
          <a:prstGeom prst="rect">
            <a:avLst/>
          </a:prstGeom>
          <a:noFill/>
        </p:spPr>
        <p:txBody>
          <a:bodyPr wrap="none" rtlCol="0">
            <a:spAutoFit/>
          </a:bodyPr>
          <a:lstStyle/>
          <a:p>
            <a:r>
              <a:rPr lang="en-US" altLang="zh-TW" b="1" dirty="0" err="1" smtClean="0">
                <a:solidFill>
                  <a:srgbClr val="FF0000"/>
                </a:solidFill>
              </a:rPr>
              <a:t>Num</a:t>
            </a:r>
            <a:r>
              <a:rPr lang="en-US" altLang="zh-TW" b="1" dirty="0" smtClean="0">
                <a:solidFill>
                  <a:srgbClr val="FF0000"/>
                </a:solidFill>
              </a:rPr>
              <a:t> of test cases</a:t>
            </a:r>
            <a:endParaRPr lang="zh-TW" altLang="en-US" b="1" dirty="0">
              <a:solidFill>
                <a:srgbClr val="FF0000"/>
              </a:solidFill>
            </a:endParaRPr>
          </a:p>
        </p:txBody>
      </p:sp>
      <p:cxnSp>
        <p:nvCxnSpPr>
          <p:cNvPr id="8" name="直線單箭頭接點 7"/>
          <p:cNvCxnSpPr/>
          <p:nvPr/>
        </p:nvCxnSpPr>
        <p:spPr bwMode="auto">
          <a:xfrm flipH="1">
            <a:off x="1331640" y="476672"/>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字方塊 21"/>
          <p:cNvSpPr txBox="1"/>
          <p:nvPr/>
        </p:nvSpPr>
        <p:spPr>
          <a:xfrm>
            <a:off x="1961785" y="687099"/>
            <a:ext cx="1911101" cy="461665"/>
          </a:xfrm>
          <a:prstGeom prst="rect">
            <a:avLst/>
          </a:prstGeom>
          <a:noFill/>
        </p:spPr>
        <p:txBody>
          <a:bodyPr wrap="none" rtlCol="0">
            <a:spAutoFit/>
          </a:bodyPr>
          <a:lstStyle/>
          <a:p>
            <a:r>
              <a:rPr lang="en-US" altLang="zh-TW" b="1" dirty="0" err="1" smtClean="0">
                <a:solidFill>
                  <a:srgbClr val="FF0000"/>
                </a:solidFill>
              </a:rPr>
              <a:t>Num</a:t>
            </a:r>
            <a:r>
              <a:rPr lang="en-US" altLang="zh-TW" b="1" dirty="0" smtClean="0">
                <a:solidFill>
                  <a:srgbClr val="FF0000"/>
                </a:solidFill>
              </a:rPr>
              <a:t> of cities</a:t>
            </a:r>
            <a:endParaRPr lang="zh-TW" altLang="en-US" b="1" dirty="0">
              <a:solidFill>
                <a:srgbClr val="FF0000"/>
              </a:solidFill>
            </a:endParaRPr>
          </a:p>
        </p:txBody>
      </p:sp>
      <p:cxnSp>
        <p:nvCxnSpPr>
          <p:cNvPr id="24" name="直線單箭頭接點 23"/>
          <p:cNvCxnSpPr/>
          <p:nvPr/>
        </p:nvCxnSpPr>
        <p:spPr bwMode="auto">
          <a:xfrm flipH="1">
            <a:off x="1331640" y="980728"/>
            <a:ext cx="630145" cy="432048"/>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bwMode="auto">
          <a:xfrm>
            <a:off x="1043608" y="1205136"/>
            <a:ext cx="2252972" cy="2160240"/>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8" name="直線單箭頭接點 27"/>
          <p:cNvCxnSpPr/>
          <p:nvPr/>
        </p:nvCxnSpPr>
        <p:spPr bwMode="auto">
          <a:xfrm flipH="1">
            <a:off x="1547664" y="1412776"/>
            <a:ext cx="639390" cy="18002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2285365" y="1207089"/>
            <a:ext cx="1662635" cy="461665"/>
          </a:xfrm>
          <a:prstGeom prst="rect">
            <a:avLst/>
          </a:prstGeom>
          <a:noFill/>
        </p:spPr>
        <p:txBody>
          <a:bodyPr wrap="none" rtlCol="0">
            <a:spAutoFit/>
          </a:bodyPr>
          <a:lstStyle/>
          <a:p>
            <a:r>
              <a:rPr lang="en-US" altLang="zh-TW" b="1" dirty="0" err="1" smtClean="0">
                <a:solidFill>
                  <a:srgbClr val="FF0000"/>
                </a:solidFill>
              </a:rPr>
              <a:t>coordidate</a:t>
            </a:r>
            <a:r>
              <a:rPr lang="en-US" altLang="zh-TW" b="1" dirty="0" smtClean="0">
                <a:solidFill>
                  <a:srgbClr val="FF0000"/>
                </a:solidFill>
              </a:rPr>
              <a:t> </a:t>
            </a:r>
            <a:endParaRPr lang="zh-TW" altLang="en-US" b="1" dirty="0">
              <a:solidFill>
                <a:srgbClr val="FF0000"/>
              </a:solidFill>
            </a:endParaRPr>
          </a:p>
        </p:txBody>
      </p:sp>
      <p:sp>
        <p:nvSpPr>
          <p:cNvPr id="47" name="矩形 46"/>
          <p:cNvSpPr/>
          <p:nvPr/>
        </p:nvSpPr>
        <p:spPr bwMode="auto">
          <a:xfrm>
            <a:off x="1043608" y="3356992"/>
            <a:ext cx="2252972" cy="1728192"/>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1043608" y="1628800"/>
            <a:ext cx="504056" cy="360040"/>
          </a:xfrm>
          <a:prstGeom prst="rect">
            <a:avLst/>
          </a:prstGeom>
          <a:no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文字方塊 52"/>
          <p:cNvSpPr txBox="1"/>
          <p:nvPr/>
        </p:nvSpPr>
        <p:spPr>
          <a:xfrm>
            <a:off x="2449444" y="1772816"/>
            <a:ext cx="1604927" cy="461665"/>
          </a:xfrm>
          <a:prstGeom prst="rect">
            <a:avLst/>
          </a:prstGeom>
          <a:noFill/>
        </p:spPr>
        <p:txBody>
          <a:bodyPr wrap="none" rtlCol="0">
            <a:spAutoFit/>
          </a:bodyPr>
          <a:lstStyle/>
          <a:p>
            <a:r>
              <a:rPr lang="en-US" altLang="zh-TW" b="1" dirty="0" smtClean="0">
                <a:solidFill>
                  <a:srgbClr val="FF0000"/>
                </a:solidFill>
              </a:rPr>
              <a:t>population</a:t>
            </a:r>
            <a:endParaRPr lang="zh-TW" altLang="en-US" b="1" dirty="0">
              <a:solidFill>
                <a:srgbClr val="FF0000"/>
              </a:solidFill>
            </a:endParaRPr>
          </a:p>
        </p:txBody>
      </p:sp>
      <p:cxnSp>
        <p:nvCxnSpPr>
          <p:cNvPr id="56" name="直線單箭頭接點 55"/>
          <p:cNvCxnSpPr>
            <a:stCxn id="53" idx="1"/>
          </p:cNvCxnSpPr>
          <p:nvPr/>
        </p:nvCxnSpPr>
        <p:spPr bwMode="auto">
          <a:xfrm flipH="1" flipV="1">
            <a:off x="1961785" y="1808820"/>
            <a:ext cx="487659" cy="19482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flipV="1">
            <a:off x="4621698" y="3373397"/>
            <a:ext cx="0" cy="144016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單箭頭接點 68"/>
          <p:cNvCxnSpPr/>
          <p:nvPr/>
        </p:nvCxnSpPr>
        <p:spPr bwMode="auto">
          <a:xfrm>
            <a:off x="4439954" y="4597533"/>
            <a:ext cx="3231976" cy="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橢圓 43"/>
          <p:cNvSpPr/>
          <p:nvPr/>
        </p:nvSpPr>
        <p:spPr bwMode="auto">
          <a:xfrm>
            <a:off x="5066983" y="416548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0" name="文字方塊 49"/>
          <p:cNvSpPr txBox="1"/>
          <p:nvPr/>
        </p:nvSpPr>
        <p:spPr>
          <a:xfrm>
            <a:off x="4730993" y="4320534"/>
            <a:ext cx="671979" cy="276999"/>
          </a:xfrm>
          <a:prstGeom prst="rect">
            <a:avLst/>
          </a:prstGeom>
          <a:noFill/>
        </p:spPr>
        <p:txBody>
          <a:bodyPr wrap="none" rtlCol="0">
            <a:spAutoFit/>
          </a:bodyPr>
          <a:lstStyle/>
          <a:p>
            <a:r>
              <a:rPr lang="en-US" altLang="zh-TW" sz="1200" b="1" dirty="0" smtClean="0"/>
              <a:t>(1,1,20)</a:t>
            </a:r>
            <a:endParaRPr lang="zh-TW" altLang="en-US" sz="1200" b="1" dirty="0"/>
          </a:p>
        </p:txBody>
      </p:sp>
      <p:sp>
        <p:nvSpPr>
          <p:cNvPr id="70" name="橢圓 69"/>
          <p:cNvSpPr/>
          <p:nvPr/>
        </p:nvSpPr>
        <p:spPr bwMode="auto">
          <a:xfrm>
            <a:off x="5066983" y="380544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1" name="文字方塊 70"/>
          <p:cNvSpPr txBox="1"/>
          <p:nvPr/>
        </p:nvSpPr>
        <p:spPr>
          <a:xfrm>
            <a:off x="4710942" y="3522929"/>
            <a:ext cx="671979" cy="276999"/>
          </a:xfrm>
          <a:prstGeom prst="rect">
            <a:avLst/>
          </a:prstGeom>
          <a:noFill/>
        </p:spPr>
        <p:txBody>
          <a:bodyPr wrap="none" rtlCol="0">
            <a:spAutoFit/>
          </a:bodyPr>
          <a:lstStyle/>
          <a:p>
            <a:r>
              <a:rPr lang="en-US" altLang="zh-TW" sz="1200" b="1" dirty="0" smtClean="0"/>
              <a:t>(1,2,30)</a:t>
            </a:r>
            <a:endParaRPr lang="zh-TW" altLang="en-US" sz="1200" b="1" dirty="0"/>
          </a:p>
        </p:txBody>
      </p:sp>
      <p:sp>
        <p:nvSpPr>
          <p:cNvPr id="72" name="橢圓 71"/>
          <p:cNvSpPr/>
          <p:nvPr/>
        </p:nvSpPr>
        <p:spPr bwMode="auto">
          <a:xfrm>
            <a:off x="7213986" y="4173869"/>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3" name="文字方塊 72"/>
          <p:cNvSpPr txBox="1"/>
          <p:nvPr/>
        </p:nvSpPr>
        <p:spPr>
          <a:xfrm>
            <a:off x="6888351" y="3528446"/>
            <a:ext cx="825867" cy="276999"/>
          </a:xfrm>
          <a:prstGeom prst="rect">
            <a:avLst/>
          </a:prstGeom>
          <a:noFill/>
        </p:spPr>
        <p:txBody>
          <a:bodyPr wrap="none" rtlCol="0">
            <a:spAutoFit/>
          </a:bodyPr>
          <a:lstStyle/>
          <a:p>
            <a:r>
              <a:rPr lang="en-US" altLang="zh-TW" sz="1200" b="1" dirty="0" smtClean="0"/>
              <a:t>(200,2,80)</a:t>
            </a:r>
            <a:endParaRPr lang="zh-TW" altLang="en-US" sz="1200" b="1" dirty="0"/>
          </a:p>
        </p:txBody>
      </p:sp>
      <p:sp>
        <p:nvSpPr>
          <p:cNvPr id="74" name="橢圓 73"/>
          <p:cNvSpPr/>
          <p:nvPr/>
        </p:nvSpPr>
        <p:spPr bwMode="auto">
          <a:xfrm>
            <a:off x="7213986" y="3805445"/>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5" name="文字方塊 74"/>
          <p:cNvSpPr txBox="1"/>
          <p:nvPr/>
        </p:nvSpPr>
        <p:spPr>
          <a:xfrm>
            <a:off x="6887239" y="4309501"/>
            <a:ext cx="902811" cy="276999"/>
          </a:xfrm>
          <a:prstGeom prst="rect">
            <a:avLst/>
          </a:prstGeom>
          <a:noFill/>
        </p:spPr>
        <p:txBody>
          <a:bodyPr wrap="none" rtlCol="0">
            <a:spAutoFit/>
          </a:bodyPr>
          <a:lstStyle/>
          <a:p>
            <a:r>
              <a:rPr lang="en-US" altLang="zh-TW" sz="1200" b="1" dirty="0" smtClean="0"/>
              <a:t>(200,1,100)</a:t>
            </a:r>
            <a:endParaRPr lang="zh-TW" altLang="en-US" sz="1200" b="1" dirty="0"/>
          </a:p>
        </p:txBody>
      </p:sp>
      <p:cxnSp>
        <p:nvCxnSpPr>
          <p:cNvPr id="80" name="直線接點 79"/>
          <p:cNvCxnSpPr>
            <a:stCxn id="70" idx="4"/>
            <a:endCxn id="44" idx="0"/>
          </p:cNvCxnSpPr>
          <p:nvPr/>
        </p:nvCxnSpPr>
        <p:spPr bwMode="auto">
          <a:xfrm>
            <a:off x="5138991" y="3949461"/>
            <a:ext cx="0" cy="216024"/>
          </a:xfrm>
          <a:prstGeom prst="line">
            <a:avLst/>
          </a:prstGeom>
          <a:solidFill>
            <a:schemeClr val="accent1"/>
          </a:solidFill>
          <a:ln w="2857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接點 81"/>
          <p:cNvCxnSpPr>
            <a:stCxn id="74" idx="4"/>
            <a:endCxn id="72" idx="0"/>
          </p:cNvCxnSpPr>
          <p:nvPr/>
        </p:nvCxnSpPr>
        <p:spPr bwMode="auto">
          <a:xfrm>
            <a:off x="7285994" y="3949461"/>
            <a:ext cx="0" cy="224408"/>
          </a:xfrm>
          <a:prstGeom prst="line">
            <a:avLst/>
          </a:prstGeom>
          <a:solidFill>
            <a:schemeClr val="accent1"/>
          </a:solidFill>
          <a:ln w="28575" cap="flat" cmpd="sng" algn="ctr">
            <a:solidFill>
              <a:srgbClr val="0000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7301285" y="3853462"/>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6" name="文字方塊 85"/>
          <p:cNvSpPr txBox="1"/>
          <p:nvPr/>
        </p:nvSpPr>
        <p:spPr>
          <a:xfrm>
            <a:off x="4838909" y="3869571"/>
            <a:ext cx="300082" cy="369332"/>
          </a:xfrm>
          <a:prstGeom prst="rect">
            <a:avLst/>
          </a:prstGeom>
          <a:noFill/>
        </p:spPr>
        <p:txBody>
          <a:bodyPr wrap="none" rtlCol="0">
            <a:spAutoFit/>
          </a:bodyPr>
          <a:lstStyle/>
          <a:p>
            <a:r>
              <a:rPr lang="en-US" altLang="zh-TW" sz="1800" b="1" dirty="0" smtClean="0"/>
              <a:t>1</a:t>
            </a:r>
            <a:endParaRPr lang="zh-TW" altLang="en-US" sz="1800" b="1" dirty="0"/>
          </a:p>
        </p:txBody>
      </p:sp>
      <p:cxnSp>
        <p:nvCxnSpPr>
          <p:cNvPr id="88" name="直線接點 87"/>
          <p:cNvCxnSpPr>
            <a:stCxn id="70" idx="6"/>
            <a:endCxn id="72" idx="1"/>
          </p:cNvCxnSpPr>
          <p:nvPr/>
        </p:nvCxnSpPr>
        <p:spPr bwMode="auto">
          <a:xfrm>
            <a:off x="5210999" y="3877453"/>
            <a:ext cx="2024078" cy="317507"/>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文字方塊 91"/>
          <p:cNvSpPr txBox="1"/>
          <p:nvPr/>
        </p:nvSpPr>
        <p:spPr>
          <a:xfrm>
            <a:off x="4763499" y="2903711"/>
            <a:ext cx="1750800" cy="461665"/>
          </a:xfrm>
          <a:prstGeom prst="rect">
            <a:avLst/>
          </a:prstGeom>
          <a:noFill/>
        </p:spPr>
        <p:txBody>
          <a:bodyPr wrap="none" rtlCol="0">
            <a:spAutoFit/>
          </a:bodyPr>
          <a:lstStyle/>
          <a:p>
            <a:r>
              <a:rPr lang="en-US" altLang="zh-TW" dirty="0" smtClean="0"/>
              <a:t>130/2=65.00</a:t>
            </a:r>
            <a:endParaRPr lang="zh-TW" altLang="en-US" dirty="0"/>
          </a:p>
        </p:txBody>
      </p:sp>
      <p:cxnSp>
        <p:nvCxnSpPr>
          <p:cNvPr id="93" name="直線單箭頭接點 92"/>
          <p:cNvCxnSpPr/>
          <p:nvPr/>
        </p:nvCxnSpPr>
        <p:spPr bwMode="auto">
          <a:xfrm flipV="1">
            <a:off x="4644008" y="5301208"/>
            <a:ext cx="0" cy="144016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單箭頭接點 93"/>
          <p:cNvCxnSpPr/>
          <p:nvPr/>
        </p:nvCxnSpPr>
        <p:spPr bwMode="auto">
          <a:xfrm>
            <a:off x="4462264" y="6525344"/>
            <a:ext cx="3231976" cy="0"/>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橢圓 94"/>
          <p:cNvSpPr/>
          <p:nvPr/>
        </p:nvSpPr>
        <p:spPr bwMode="auto">
          <a:xfrm>
            <a:off x="5089293" y="609329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6" name="文字方塊 95"/>
          <p:cNvSpPr txBox="1"/>
          <p:nvPr/>
        </p:nvSpPr>
        <p:spPr>
          <a:xfrm>
            <a:off x="4753303" y="6248345"/>
            <a:ext cx="671979" cy="276999"/>
          </a:xfrm>
          <a:prstGeom prst="rect">
            <a:avLst/>
          </a:prstGeom>
          <a:noFill/>
        </p:spPr>
        <p:txBody>
          <a:bodyPr wrap="none" rtlCol="0">
            <a:spAutoFit/>
          </a:bodyPr>
          <a:lstStyle/>
          <a:p>
            <a:r>
              <a:rPr lang="en-US" altLang="zh-TW" sz="1200" b="1" dirty="0" smtClean="0"/>
              <a:t>(1,1,20)</a:t>
            </a:r>
            <a:endParaRPr lang="zh-TW" altLang="en-US" sz="1200" b="1" dirty="0"/>
          </a:p>
        </p:txBody>
      </p:sp>
      <p:sp>
        <p:nvSpPr>
          <p:cNvPr id="97" name="橢圓 96"/>
          <p:cNvSpPr/>
          <p:nvPr/>
        </p:nvSpPr>
        <p:spPr bwMode="auto">
          <a:xfrm>
            <a:off x="5089293" y="573325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8" name="文字方塊 97"/>
          <p:cNvSpPr txBox="1"/>
          <p:nvPr/>
        </p:nvSpPr>
        <p:spPr>
          <a:xfrm>
            <a:off x="4733252" y="5450740"/>
            <a:ext cx="671979" cy="276999"/>
          </a:xfrm>
          <a:prstGeom prst="rect">
            <a:avLst/>
          </a:prstGeom>
          <a:noFill/>
        </p:spPr>
        <p:txBody>
          <a:bodyPr wrap="none" rtlCol="0">
            <a:spAutoFit/>
          </a:bodyPr>
          <a:lstStyle/>
          <a:p>
            <a:r>
              <a:rPr lang="en-US" altLang="zh-TW" sz="1200" b="1" dirty="0" smtClean="0"/>
              <a:t>(1,2,30)</a:t>
            </a:r>
            <a:endParaRPr lang="zh-TW" altLang="en-US" sz="1200" b="1" dirty="0"/>
          </a:p>
        </p:txBody>
      </p:sp>
      <p:sp>
        <p:nvSpPr>
          <p:cNvPr id="101" name="橢圓 100"/>
          <p:cNvSpPr/>
          <p:nvPr/>
        </p:nvSpPr>
        <p:spPr bwMode="auto">
          <a:xfrm>
            <a:off x="5580112" y="5733256"/>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2" name="文字方塊 101"/>
          <p:cNvSpPr txBox="1"/>
          <p:nvPr/>
        </p:nvSpPr>
        <p:spPr>
          <a:xfrm>
            <a:off x="5652120" y="5515257"/>
            <a:ext cx="671979" cy="276999"/>
          </a:xfrm>
          <a:prstGeom prst="rect">
            <a:avLst/>
          </a:prstGeom>
          <a:noFill/>
        </p:spPr>
        <p:txBody>
          <a:bodyPr wrap="none" rtlCol="0">
            <a:spAutoFit/>
          </a:bodyPr>
          <a:lstStyle/>
          <a:p>
            <a:r>
              <a:rPr lang="en-US" altLang="zh-TW" sz="1200" b="1" dirty="0" smtClean="0"/>
              <a:t>(2,2,40)</a:t>
            </a:r>
            <a:endParaRPr lang="zh-TW" altLang="en-US" sz="1200" b="1" dirty="0"/>
          </a:p>
        </p:txBody>
      </p:sp>
      <p:cxnSp>
        <p:nvCxnSpPr>
          <p:cNvPr id="105" name="直線接點 104"/>
          <p:cNvCxnSpPr>
            <a:stCxn id="97" idx="4"/>
            <a:endCxn id="95" idx="0"/>
          </p:cNvCxnSpPr>
          <p:nvPr/>
        </p:nvCxnSpPr>
        <p:spPr bwMode="auto">
          <a:xfrm>
            <a:off x="5161301" y="5877272"/>
            <a:ext cx="0" cy="216024"/>
          </a:xfrm>
          <a:prstGeom prst="line">
            <a:avLst/>
          </a:prstGeom>
          <a:solidFill>
            <a:schemeClr val="accent1"/>
          </a:solidFill>
          <a:ln w="28575" cap="flat" cmpd="sng" algn="ctr">
            <a:solidFill>
              <a:srgbClr val="0000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文字方塊 109"/>
          <p:cNvSpPr txBox="1"/>
          <p:nvPr/>
        </p:nvSpPr>
        <p:spPr>
          <a:xfrm>
            <a:off x="4861219" y="5797382"/>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113" name="文字方塊 112"/>
          <p:cNvSpPr txBox="1"/>
          <p:nvPr/>
        </p:nvSpPr>
        <p:spPr>
          <a:xfrm>
            <a:off x="4785809" y="4831522"/>
            <a:ext cx="1596912" cy="461665"/>
          </a:xfrm>
          <a:prstGeom prst="rect">
            <a:avLst/>
          </a:prstGeom>
          <a:noFill/>
        </p:spPr>
        <p:txBody>
          <a:bodyPr wrap="none" rtlCol="0">
            <a:spAutoFit/>
          </a:bodyPr>
          <a:lstStyle/>
          <a:p>
            <a:r>
              <a:rPr lang="en-US" altLang="zh-TW" dirty="0" smtClean="0"/>
              <a:t>70/1=70.00</a:t>
            </a:r>
            <a:endParaRPr lang="zh-TW" altLang="en-US" dirty="0"/>
          </a:p>
        </p:txBody>
      </p:sp>
      <p:cxnSp>
        <p:nvCxnSpPr>
          <p:cNvPr id="114" name="直線接點 113"/>
          <p:cNvCxnSpPr>
            <a:stCxn id="101" idx="2"/>
            <a:endCxn id="97" idx="6"/>
          </p:cNvCxnSpPr>
          <p:nvPr/>
        </p:nvCxnSpPr>
        <p:spPr bwMode="auto">
          <a:xfrm flipH="1">
            <a:off x="5233309" y="5805264"/>
            <a:ext cx="346803"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a:t>
            </a:r>
            <a:endParaRPr lang="zh-TW" altLang="en-US" dirty="0"/>
          </a:p>
        </p:txBody>
      </p:sp>
      <p:sp>
        <p:nvSpPr>
          <p:cNvPr id="3" name="內容版面配置區 2"/>
          <p:cNvSpPr>
            <a:spLocks noGrp="1"/>
          </p:cNvSpPr>
          <p:nvPr>
            <p:ph idx="1"/>
          </p:nvPr>
        </p:nvSpPr>
        <p:spPr/>
        <p:txBody>
          <a:bodyPr/>
          <a:lstStyle/>
          <a:p>
            <a:pPr marL="514350" indent="-514350">
              <a:buAutoNum type="arabicPeriod"/>
            </a:pPr>
            <a:r>
              <a:rPr lang="en-US" altLang="zh-TW" dirty="0" smtClean="0"/>
              <a:t>Minimum Spanning Tree, W.</a:t>
            </a:r>
          </a:p>
          <a:p>
            <a:pPr marL="514350" indent="-514350">
              <a:buAutoNum type="arabicPeriod"/>
            </a:pPr>
            <a:r>
              <a:rPr lang="en-US" altLang="zh-TW" dirty="0" smtClean="0"/>
              <a:t>Use DFS to find the maximum segment k from any vertex u to vertex v in MST.</a:t>
            </a:r>
          </a:p>
          <a:p>
            <a:pPr marL="514350" indent="-514350">
              <a:buAutoNum type="arabicPeriod"/>
            </a:pPr>
            <a:r>
              <a:rPr lang="en-US" altLang="zh-TW" dirty="0" smtClean="0"/>
              <a:t>Find minimum </a:t>
            </a:r>
          </a:p>
          <a:p>
            <a:pPr marL="400050" lvl="1" indent="0">
              <a:buNone/>
            </a:pPr>
            <a:r>
              <a:rPr lang="en-US" altLang="zh-TW" sz="3600" dirty="0" smtClean="0">
                <a:solidFill>
                  <a:srgbClr val="FF0000"/>
                </a:solidFill>
              </a:rPr>
              <a:t>A/B = (P(u)+P(v)) / (W-k)</a:t>
            </a:r>
            <a:endParaRPr lang="zh-TW" altLang="en-US" sz="3600" dirty="0">
              <a:solidFill>
                <a:srgbClr val="FF0000"/>
              </a:solidFill>
            </a:endParaRPr>
          </a:p>
        </p:txBody>
      </p:sp>
    </p:spTree>
    <p:extLst>
      <p:ext uri="{BB962C8B-B14F-4D97-AF65-F5344CB8AC3E}">
        <p14:creationId xmlns:p14="http://schemas.microsoft.com/office/powerpoint/2010/main" val="221754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Example</a:t>
            </a:r>
            <a:endParaRPr lang="zh-TW" altLang="en-US" dirty="0"/>
          </a:p>
        </p:txBody>
      </p:sp>
      <p:sp>
        <p:nvSpPr>
          <p:cNvPr id="21" name="橢圓 20"/>
          <p:cNvSpPr/>
          <p:nvPr/>
        </p:nvSpPr>
        <p:spPr bwMode="auto">
          <a:xfrm>
            <a:off x="2472526" y="3207123"/>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橢圓 21"/>
          <p:cNvSpPr/>
          <p:nvPr/>
        </p:nvSpPr>
        <p:spPr bwMode="auto">
          <a:xfrm>
            <a:off x="7038564" y="273138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橢圓 22"/>
          <p:cNvSpPr/>
          <p:nvPr/>
        </p:nvSpPr>
        <p:spPr bwMode="auto">
          <a:xfrm>
            <a:off x="2839321" y="5595461"/>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4" name="橢圓 23"/>
          <p:cNvSpPr/>
          <p:nvPr/>
        </p:nvSpPr>
        <p:spPr bwMode="auto">
          <a:xfrm>
            <a:off x="5628102" y="565201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橢圓 24"/>
          <p:cNvSpPr/>
          <p:nvPr/>
        </p:nvSpPr>
        <p:spPr bwMode="auto">
          <a:xfrm>
            <a:off x="3625576" y="1691572"/>
            <a:ext cx="360040" cy="360040"/>
          </a:xfrm>
          <a:prstGeom prst="ellipse">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接點 26"/>
          <p:cNvCxnSpPr>
            <a:stCxn id="25" idx="2"/>
            <a:endCxn id="21" idx="7"/>
          </p:cNvCxnSpPr>
          <p:nvPr/>
        </p:nvCxnSpPr>
        <p:spPr bwMode="auto">
          <a:xfrm flipH="1">
            <a:off x="2779839" y="1871592"/>
            <a:ext cx="845737" cy="138825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a:stCxn id="21" idx="4"/>
            <a:endCxn id="23" idx="0"/>
          </p:cNvCxnSpPr>
          <p:nvPr/>
        </p:nvCxnSpPr>
        <p:spPr bwMode="auto">
          <a:xfrm>
            <a:off x="2652546" y="3567163"/>
            <a:ext cx="366795" cy="202829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a:stCxn id="21" idx="6"/>
            <a:endCxn id="22" idx="2"/>
          </p:cNvCxnSpPr>
          <p:nvPr/>
        </p:nvCxnSpPr>
        <p:spPr bwMode="auto">
          <a:xfrm flipV="1">
            <a:off x="2832566" y="2911401"/>
            <a:ext cx="4205998" cy="47574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a:stCxn id="23" idx="7"/>
            <a:endCxn id="22" idx="3"/>
          </p:cNvCxnSpPr>
          <p:nvPr/>
        </p:nvCxnSpPr>
        <p:spPr bwMode="auto">
          <a:xfrm flipV="1">
            <a:off x="3146634" y="3038694"/>
            <a:ext cx="3944657" cy="260949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a:stCxn id="21" idx="5"/>
            <a:endCxn id="24" idx="1"/>
          </p:cNvCxnSpPr>
          <p:nvPr/>
        </p:nvCxnSpPr>
        <p:spPr bwMode="auto">
          <a:xfrm>
            <a:off x="2779839" y="3514436"/>
            <a:ext cx="2900990" cy="21903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接點 36"/>
          <p:cNvCxnSpPr>
            <a:stCxn id="25" idx="5"/>
            <a:endCxn id="24" idx="0"/>
          </p:cNvCxnSpPr>
          <p:nvPr/>
        </p:nvCxnSpPr>
        <p:spPr bwMode="auto">
          <a:xfrm>
            <a:off x="3932889" y="1998885"/>
            <a:ext cx="1875233" cy="3653127"/>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接點 38"/>
          <p:cNvCxnSpPr>
            <a:stCxn id="22" idx="4"/>
            <a:endCxn id="24" idx="0"/>
          </p:cNvCxnSpPr>
          <p:nvPr/>
        </p:nvCxnSpPr>
        <p:spPr bwMode="auto">
          <a:xfrm flipH="1">
            <a:off x="5808122" y="3091421"/>
            <a:ext cx="1410462" cy="256059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25" idx="6"/>
            <a:endCxn id="22" idx="1"/>
          </p:cNvCxnSpPr>
          <p:nvPr/>
        </p:nvCxnSpPr>
        <p:spPr bwMode="auto">
          <a:xfrm>
            <a:off x="3985616" y="1871592"/>
            <a:ext cx="3105675" cy="9125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23" idx="6"/>
            <a:endCxn id="24" idx="2"/>
          </p:cNvCxnSpPr>
          <p:nvPr/>
        </p:nvCxnSpPr>
        <p:spPr bwMode="auto">
          <a:xfrm>
            <a:off x="3199361" y="5775481"/>
            <a:ext cx="2428741" cy="5655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25" idx="4"/>
            <a:endCxn id="23" idx="7"/>
          </p:cNvCxnSpPr>
          <p:nvPr/>
        </p:nvCxnSpPr>
        <p:spPr bwMode="auto">
          <a:xfrm flipH="1">
            <a:off x="3146634" y="2051612"/>
            <a:ext cx="658962" cy="35965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文字方塊 79"/>
          <p:cNvSpPr txBox="1"/>
          <p:nvPr/>
        </p:nvSpPr>
        <p:spPr>
          <a:xfrm>
            <a:off x="3676197" y="1682280"/>
            <a:ext cx="300082" cy="369332"/>
          </a:xfrm>
          <a:prstGeom prst="rect">
            <a:avLst/>
          </a:prstGeom>
          <a:noFill/>
        </p:spPr>
        <p:txBody>
          <a:bodyPr wrap="none" rtlCol="0">
            <a:spAutoFit/>
          </a:bodyPr>
          <a:lstStyle/>
          <a:p>
            <a:r>
              <a:rPr lang="en-US" altLang="zh-TW" sz="1800" b="1" dirty="0" smtClean="0"/>
              <a:t>1</a:t>
            </a:r>
            <a:endParaRPr lang="zh-TW" altLang="en-US" sz="1800" b="1" dirty="0"/>
          </a:p>
        </p:txBody>
      </p:sp>
      <p:sp>
        <p:nvSpPr>
          <p:cNvPr id="81" name="文字方塊 80"/>
          <p:cNvSpPr txBox="1"/>
          <p:nvPr/>
        </p:nvSpPr>
        <p:spPr>
          <a:xfrm>
            <a:off x="7091291" y="2722089"/>
            <a:ext cx="300082" cy="369332"/>
          </a:xfrm>
          <a:prstGeom prst="rect">
            <a:avLst/>
          </a:prstGeom>
          <a:noFill/>
        </p:spPr>
        <p:txBody>
          <a:bodyPr wrap="none" rtlCol="0">
            <a:spAutoFit/>
          </a:bodyPr>
          <a:lstStyle/>
          <a:p>
            <a:r>
              <a:rPr lang="en-US" altLang="zh-TW" sz="1800" b="1" dirty="0" smtClean="0"/>
              <a:t>2</a:t>
            </a:r>
            <a:endParaRPr lang="zh-TW" altLang="en-US" sz="1800" b="1" dirty="0"/>
          </a:p>
        </p:txBody>
      </p:sp>
      <p:sp>
        <p:nvSpPr>
          <p:cNvPr id="82" name="文字方塊 81"/>
          <p:cNvSpPr txBox="1"/>
          <p:nvPr/>
        </p:nvSpPr>
        <p:spPr>
          <a:xfrm>
            <a:off x="2502505" y="3207123"/>
            <a:ext cx="300082" cy="369332"/>
          </a:xfrm>
          <a:prstGeom prst="rect">
            <a:avLst/>
          </a:prstGeom>
          <a:noFill/>
        </p:spPr>
        <p:txBody>
          <a:bodyPr wrap="none" rtlCol="0">
            <a:spAutoFit/>
          </a:bodyPr>
          <a:lstStyle/>
          <a:p>
            <a:r>
              <a:rPr lang="en-US" altLang="zh-TW" sz="1800" b="1" dirty="0" smtClean="0"/>
              <a:t>3</a:t>
            </a:r>
            <a:endParaRPr lang="zh-TW" altLang="en-US" sz="1800" b="1" dirty="0"/>
          </a:p>
        </p:txBody>
      </p:sp>
      <p:sp>
        <p:nvSpPr>
          <p:cNvPr id="83" name="文字方塊 82"/>
          <p:cNvSpPr txBox="1"/>
          <p:nvPr/>
        </p:nvSpPr>
        <p:spPr>
          <a:xfrm>
            <a:off x="2864224" y="5586169"/>
            <a:ext cx="300082" cy="369332"/>
          </a:xfrm>
          <a:prstGeom prst="rect">
            <a:avLst/>
          </a:prstGeom>
          <a:noFill/>
        </p:spPr>
        <p:txBody>
          <a:bodyPr wrap="none" rtlCol="0">
            <a:spAutoFit/>
          </a:bodyPr>
          <a:lstStyle/>
          <a:p>
            <a:r>
              <a:rPr lang="en-US" altLang="zh-TW" sz="1800" b="1" dirty="0" smtClean="0"/>
              <a:t>4</a:t>
            </a:r>
            <a:endParaRPr lang="zh-TW" altLang="en-US" sz="1800" b="1" dirty="0"/>
          </a:p>
        </p:txBody>
      </p:sp>
      <p:sp>
        <p:nvSpPr>
          <p:cNvPr id="84" name="文字方塊 83"/>
          <p:cNvSpPr txBox="1"/>
          <p:nvPr/>
        </p:nvSpPr>
        <p:spPr>
          <a:xfrm>
            <a:off x="5658081" y="5640489"/>
            <a:ext cx="300082" cy="369332"/>
          </a:xfrm>
          <a:prstGeom prst="rect">
            <a:avLst/>
          </a:prstGeom>
          <a:noFill/>
        </p:spPr>
        <p:txBody>
          <a:bodyPr wrap="none" rtlCol="0">
            <a:spAutoFit/>
          </a:bodyPr>
          <a:lstStyle/>
          <a:p>
            <a:r>
              <a:rPr lang="en-US" altLang="zh-TW" sz="1800" b="1" dirty="0" smtClean="0"/>
              <a:t>5</a:t>
            </a:r>
            <a:endParaRPr lang="zh-TW" altLang="en-US" sz="1800" b="1" dirty="0"/>
          </a:p>
        </p:txBody>
      </p:sp>
      <p:sp>
        <p:nvSpPr>
          <p:cNvPr id="85" name="文字方塊 84"/>
          <p:cNvSpPr txBox="1"/>
          <p:nvPr/>
        </p:nvSpPr>
        <p:spPr>
          <a:xfrm>
            <a:off x="2756365" y="2331866"/>
            <a:ext cx="415498" cy="369332"/>
          </a:xfrm>
          <a:prstGeom prst="rect">
            <a:avLst/>
          </a:prstGeom>
          <a:noFill/>
        </p:spPr>
        <p:txBody>
          <a:bodyPr wrap="none" rtlCol="0">
            <a:spAutoFit/>
          </a:bodyPr>
          <a:lstStyle/>
          <a:p>
            <a:r>
              <a:rPr lang="en-US" altLang="zh-TW" sz="1800" b="1" dirty="0" smtClean="0">
                <a:solidFill>
                  <a:srgbClr val="FF0000"/>
                </a:solidFill>
              </a:rPr>
              <a:t>10</a:t>
            </a:r>
            <a:endParaRPr lang="zh-TW" altLang="en-US" sz="1800" b="1" dirty="0">
              <a:solidFill>
                <a:srgbClr val="FF0000"/>
              </a:solidFill>
            </a:endParaRPr>
          </a:p>
        </p:txBody>
      </p:sp>
      <p:sp>
        <p:nvSpPr>
          <p:cNvPr id="87" name="文字方塊 86"/>
          <p:cNvSpPr txBox="1"/>
          <p:nvPr/>
        </p:nvSpPr>
        <p:spPr>
          <a:xfrm>
            <a:off x="5473080" y="2002774"/>
            <a:ext cx="415498" cy="369332"/>
          </a:xfrm>
          <a:prstGeom prst="rect">
            <a:avLst/>
          </a:prstGeom>
          <a:noFill/>
        </p:spPr>
        <p:txBody>
          <a:bodyPr wrap="none" rtlCol="0">
            <a:spAutoFit/>
          </a:bodyPr>
          <a:lstStyle/>
          <a:p>
            <a:r>
              <a:rPr lang="en-US" altLang="zh-TW" sz="1800" b="1" dirty="0" smtClean="0">
                <a:solidFill>
                  <a:srgbClr val="FF0000"/>
                </a:solidFill>
              </a:rPr>
              <a:t>20</a:t>
            </a:r>
            <a:endParaRPr lang="zh-TW" altLang="en-US" sz="1800" b="1" dirty="0">
              <a:solidFill>
                <a:srgbClr val="FF0000"/>
              </a:solidFill>
            </a:endParaRPr>
          </a:p>
        </p:txBody>
      </p:sp>
      <p:sp>
        <p:nvSpPr>
          <p:cNvPr id="88" name="文字方塊 87"/>
          <p:cNvSpPr txBox="1"/>
          <p:nvPr/>
        </p:nvSpPr>
        <p:spPr>
          <a:xfrm>
            <a:off x="4870505" y="2735270"/>
            <a:ext cx="415498" cy="369332"/>
          </a:xfrm>
          <a:prstGeom prst="rect">
            <a:avLst/>
          </a:prstGeom>
          <a:noFill/>
        </p:spPr>
        <p:txBody>
          <a:bodyPr wrap="none" rtlCol="0">
            <a:spAutoFit/>
          </a:bodyPr>
          <a:lstStyle/>
          <a:p>
            <a:r>
              <a:rPr lang="en-US" altLang="zh-TW" sz="1800" b="1" dirty="0" smtClean="0">
                <a:solidFill>
                  <a:srgbClr val="FF0000"/>
                </a:solidFill>
              </a:rPr>
              <a:t>25</a:t>
            </a:r>
            <a:endParaRPr lang="zh-TW" altLang="en-US" sz="1800" b="1" dirty="0">
              <a:solidFill>
                <a:srgbClr val="FF0000"/>
              </a:solidFill>
            </a:endParaRPr>
          </a:p>
        </p:txBody>
      </p:sp>
      <p:sp>
        <p:nvSpPr>
          <p:cNvPr id="89" name="文字方塊 88"/>
          <p:cNvSpPr txBox="1"/>
          <p:nvPr/>
        </p:nvSpPr>
        <p:spPr>
          <a:xfrm>
            <a:off x="5392624" y="3640782"/>
            <a:ext cx="415498" cy="369332"/>
          </a:xfrm>
          <a:prstGeom prst="rect">
            <a:avLst/>
          </a:prstGeom>
          <a:noFill/>
        </p:spPr>
        <p:txBody>
          <a:bodyPr wrap="none" rtlCol="0">
            <a:spAutoFit/>
          </a:bodyPr>
          <a:lstStyle/>
          <a:p>
            <a:r>
              <a:rPr lang="en-US" altLang="zh-TW" sz="1800" b="1" dirty="0" smtClean="0">
                <a:solidFill>
                  <a:srgbClr val="FF0000"/>
                </a:solidFill>
              </a:rPr>
              <a:t>30</a:t>
            </a:r>
            <a:endParaRPr lang="zh-TW" altLang="en-US" sz="1800" b="1" dirty="0">
              <a:solidFill>
                <a:srgbClr val="FF0000"/>
              </a:solidFill>
            </a:endParaRPr>
          </a:p>
        </p:txBody>
      </p:sp>
      <p:sp>
        <p:nvSpPr>
          <p:cNvPr id="90" name="文字方塊 89"/>
          <p:cNvSpPr txBox="1"/>
          <p:nvPr/>
        </p:nvSpPr>
        <p:spPr>
          <a:xfrm>
            <a:off x="2383158" y="4424921"/>
            <a:ext cx="415498" cy="369332"/>
          </a:xfrm>
          <a:prstGeom prst="rect">
            <a:avLst/>
          </a:prstGeom>
          <a:noFill/>
        </p:spPr>
        <p:txBody>
          <a:bodyPr wrap="none" rtlCol="0">
            <a:spAutoFit/>
          </a:bodyPr>
          <a:lstStyle/>
          <a:p>
            <a:r>
              <a:rPr lang="en-US" altLang="zh-TW" sz="1800" b="1" dirty="0" smtClean="0">
                <a:solidFill>
                  <a:srgbClr val="FF0000"/>
                </a:solidFill>
              </a:rPr>
              <a:t>12</a:t>
            </a:r>
            <a:endParaRPr lang="zh-TW" altLang="en-US" sz="1800" b="1" dirty="0">
              <a:solidFill>
                <a:srgbClr val="FF0000"/>
              </a:solidFill>
            </a:endParaRPr>
          </a:p>
        </p:txBody>
      </p:sp>
      <p:sp>
        <p:nvSpPr>
          <p:cNvPr id="91" name="文字方塊 90"/>
          <p:cNvSpPr txBox="1"/>
          <p:nvPr/>
        </p:nvSpPr>
        <p:spPr>
          <a:xfrm>
            <a:off x="3544674" y="3580344"/>
            <a:ext cx="415498" cy="369332"/>
          </a:xfrm>
          <a:prstGeom prst="rect">
            <a:avLst/>
          </a:prstGeom>
          <a:noFill/>
        </p:spPr>
        <p:txBody>
          <a:bodyPr wrap="none" rtlCol="0">
            <a:spAutoFit/>
          </a:bodyPr>
          <a:lstStyle/>
          <a:p>
            <a:r>
              <a:rPr lang="en-US" altLang="zh-TW" sz="1800" b="1" dirty="0" smtClean="0">
                <a:solidFill>
                  <a:srgbClr val="FF0000"/>
                </a:solidFill>
              </a:rPr>
              <a:t>15</a:t>
            </a:r>
            <a:endParaRPr lang="zh-TW" altLang="en-US" sz="1800" b="1" dirty="0">
              <a:solidFill>
                <a:srgbClr val="FF0000"/>
              </a:solidFill>
            </a:endParaRPr>
          </a:p>
        </p:txBody>
      </p:sp>
      <p:sp>
        <p:nvSpPr>
          <p:cNvPr id="92" name="文字方塊 91"/>
          <p:cNvSpPr txBox="1"/>
          <p:nvPr/>
        </p:nvSpPr>
        <p:spPr>
          <a:xfrm>
            <a:off x="3330463" y="2701198"/>
            <a:ext cx="415498" cy="369332"/>
          </a:xfrm>
          <a:prstGeom prst="rect">
            <a:avLst/>
          </a:prstGeom>
          <a:noFill/>
        </p:spPr>
        <p:txBody>
          <a:bodyPr wrap="none" rtlCol="0">
            <a:spAutoFit/>
          </a:bodyPr>
          <a:lstStyle/>
          <a:p>
            <a:r>
              <a:rPr lang="en-US" altLang="zh-TW" sz="1800" b="1" dirty="0" smtClean="0">
                <a:solidFill>
                  <a:srgbClr val="FF0000"/>
                </a:solidFill>
              </a:rPr>
              <a:t>18</a:t>
            </a:r>
            <a:endParaRPr lang="zh-TW" altLang="en-US" sz="1800" b="1" dirty="0">
              <a:solidFill>
                <a:srgbClr val="FF0000"/>
              </a:solidFill>
            </a:endParaRPr>
          </a:p>
        </p:txBody>
      </p:sp>
      <p:sp>
        <p:nvSpPr>
          <p:cNvPr id="93" name="文字方塊 92"/>
          <p:cNvSpPr txBox="1"/>
          <p:nvPr/>
        </p:nvSpPr>
        <p:spPr>
          <a:xfrm>
            <a:off x="4230334" y="5845977"/>
            <a:ext cx="415498" cy="369332"/>
          </a:xfrm>
          <a:prstGeom prst="rect">
            <a:avLst/>
          </a:prstGeom>
          <a:noFill/>
        </p:spPr>
        <p:txBody>
          <a:bodyPr wrap="none" rtlCol="0">
            <a:spAutoFit/>
          </a:bodyPr>
          <a:lstStyle/>
          <a:p>
            <a:r>
              <a:rPr lang="en-US" altLang="zh-TW" sz="1800" b="1" dirty="0" smtClean="0">
                <a:solidFill>
                  <a:srgbClr val="FF0000"/>
                </a:solidFill>
              </a:rPr>
              <a:t>13</a:t>
            </a:r>
            <a:endParaRPr lang="zh-TW" altLang="en-US" sz="1800" b="1" dirty="0">
              <a:solidFill>
                <a:srgbClr val="FF0000"/>
              </a:solidFill>
            </a:endParaRPr>
          </a:p>
        </p:txBody>
      </p:sp>
      <p:sp>
        <p:nvSpPr>
          <p:cNvPr id="94" name="文字方塊 93"/>
          <p:cNvSpPr txBox="1"/>
          <p:nvPr/>
        </p:nvSpPr>
        <p:spPr>
          <a:xfrm>
            <a:off x="6305604" y="4401005"/>
            <a:ext cx="415498" cy="369332"/>
          </a:xfrm>
          <a:prstGeom prst="rect">
            <a:avLst/>
          </a:prstGeom>
          <a:noFill/>
        </p:spPr>
        <p:txBody>
          <a:bodyPr wrap="none" rtlCol="0">
            <a:spAutoFit/>
          </a:bodyPr>
          <a:lstStyle/>
          <a:p>
            <a:r>
              <a:rPr lang="en-US" altLang="zh-TW" sz="1800" b="1" dirty="0" smtClean="0">
                <a:solidFill>
                  <a:srgbClr val="FF0000"/>
                </a:solidFill>
              </a:rPr>
              <a:t>22</a:t>
            </a:r>
            <a:endParaRPr lang="zh-TW" altLang="en-US" sz="1800" b="1" dirty="0">
              <a:solidFill>
                <a:srgbClr val="FF0000"/>
              </a:solidFill>
            </a:endParaRPr>
          </a:p>
        </p:txBody>
      </p:sp>
      <p:sp>
        <p:nvSpPr>
          <p:cNvPr id="95" name="文字方塊 94"/>
          <p:cNvSpPr txBox="1"/>
          <p:nvPr/>
        </p:nvSpPr>
        <p:spPr>
          <a:xfrm>
            <a:off x="5392624" y="4802101"/>
            <a:ext cx="415498" cy="369332"/>
          </a:xfrm>
          <a:prstGeom prst="rect">
            <a:avLst/>
          </a:prstGeom>
          <a:noFill/>
        </p:spPr>
        <p:txBody>
          <a:bodyPr wrap="none" rtlCol="0">
            <a:spAutoFit/>
          </a:bodyPr>
          <a:lstStyle/>
          <a:p>
            <a:r>
              <a:rPr lang="en-US" altLang="zh-TW" sz="1800" b="1" dirty="0" smtClean="0">
                <a:solidFill>
                  <a:srgbClr val="FF0000"/>
                </a:solidFill>
              </a:rPr>
              <a:t>35</a:t>
            </a:r>
            <a:endParaRPr lang="zh-TW" altLang="en-US" sz="1800" b="1" dirty="0">
              <a:solidFill>
                <a:srgbClr val="FF0000"/>
              </a:solidFill>
            </a:endParaRPr>
          </a:p>
        </p:txBody>
      </p:sp>
      <p:sp>
        <p:nvSpPr>
          <p:cNvPr id="96" name="文字方塊 95"/>
          <p:cNvSpPr txBox="1"/>
          <p:nvPr/>
        </p:nvSpPr>
        <p:spPr>
          <a:xfrm>
            <a:off x="3932889" y="4220228"/>
            <a:ext cx="415498" cy="369332"/>
          </a:xfrm>
          <a:prstGeom prst="rect">
            <a:avLst/>
          </a:prstGeom>
          <a:noFill/>
        </p:spPr>
        <p:txBody>
          <a:bodyPr wrap="none" rtlCol="0">
            <a:spAutoFit/>
          </a:bodyPr>
          <a:lstStyle/>
          <a:p>
            <a:r>
              <a:rPr lang="en-US" altLang="zh-TW" sz="1800" b="1" dirty="0" smtClean="0">
                <a:solidFill>
                  <a:srgbClr val="FF0000"/>
                </a:solidFill>
              </a:rPr>
              <a:t>16</a:t>
            </a:r>
            <a:endParaRPr lang="zh-TW" altLang="en-US" sz="1800" b="1" dirty="0">
              <a:solidFill>
                <a:srgbClr val="FF0000"/>
              </a:solidFill>
            </a:endParaRPr>
          </a:p>
        </p:txBody>
      </p:sp>
      <p:sp>
        <p:nvSpPr>
          <p:cNvPr id="97" name="文字方塊 96"/>
          <p:cNvSpPr txBox="1"/>
          <p:nvPr/>
        </p:nvSpPr>
        <p:spPr>
          <a:xfrm>
            <a:off x="3581221" y="1393503"/>
            <a:ext cx="530915" cy="369332"/>
          </a:xfrm>
          <a:prstGeom prst="rect">
            <a:avLst/>
          </a:prstGeom>
          <a:noFill/>
        </p:spPr>
        <p:txBody>
          <a:bodyPr wrap="none" rtlCol="0">
            <a:spAutoFit/>
          </a:bodyPr>
          <a:lstStyle/>
          <a:p>
            <a:r>
              <a:rPr lang="en-US" altLang="zh-TW" sz="1800" b="1" dirty="0" smtClean="0">
                <a:solidFill>
                  <a:srgbClr val="0000FF"/>
                </a:solidFill>
              </a:rPr>
              <a:t>100</a:t>
            </a:r>
            <a:endParaRPr lang="zh-TW" altLang="en-US" sz="1800" b="1" dirty="0">
              <a:solidFill>
                <a:srgbClr val="0000FF"/>
              </a:solidFill>
            </a:endParaRPr>
          </a:p>
        </p:txBody>
      </p:sp>
      <p:sp>
        <p:nvSpPr>
          <p:cNvPr id="98" name="文字方塊 97"/>
          <p:cNvSpPr txBox="1"/>
          <p:nvPr/>
        </p:nvSpPr>
        <p:spPr>
          <a:xfrm>
            <a:off x="7133146" y="2516532"/>
            <a:ext cx="415498" cy="369332"/>
          </a:xfrm>
          <a:prstGeom prst="rect">
            <a:avLst/>
          </a:prstGeom>
          <a:noFill/>
        </p:spPr>
        <p:txBody>
          <a:bodyPr wrap="none" rtlCol="0">
            <a:spAutoFit/>
          </a:bodyPr>
          <a:lstStyle/>
          <a:p>
            <a:r>
              <a:rPr lang="en-US" altLang="zh-TW" sz="1800" b="1" dirty="0" smtClean="0">
                <a:solidFill>
                  <a:srgbClr val="0000FF"/>
                </a:solidFill>
              </a:rPr>
              <a:t>30</a:t>
            </a:r>
            <a:endParaRPr lang="zh-TW" altLang="en-US" sz="1800" b="1" dirty="0">
              <a:solidFill>
                <a:srgbClr val="0000FF"/>
              </a:solidFill>
            </a:endParaRPr>
          </a:p>
        </p:txBody>
      </p:sp>
      <p:sp>
        <p:nvSpPr>
          <p:cNvPr id="99" name="文字方塊 98"/>
          <p:cNvSpPr txBox="1"/>
          <p:nvPr/>
        </p:nvSpPr>
        <p:spPr>
          <a:xfrm>
            <a:off x="6011456" y="5775481"/>
            <a:ext cx="415498" cy="369332"/>
          </a:xfrm>
          <a:prstGeom prst="rect">
            <a:avLst/>
          </a:prstGeom>
          <a:noFill/>
        </p:spPr>
        <p:txBody>
          <a:bodyPr wrap="none" rtlCol="0">
            <a:spAutoFit/>
          </a:bodyPr>
          <a:lstStyle/>
          <a:p>
            <a:r>
              <a:rPr lang="en-US" altLang="zh-TW" sz="1800" b="1" dirty="0" smtClean="0">
                <a:solidFill>
                  <a:srgbClr val="0000FF"/>
                </a:solidFill>
              </a:rPr>
              <a:t>50</a:t>
            </a:r>
            <a:endParaRPr lang="zh-TW" altLang="en-US" sz="1800" b="1" dirty="0">
              <a:solidFill>
                <a:srgbClr val="0000FF"/>
              </a:solidFill>
            </a:endParaRPr>
          </a:p>
        </p:txBody>
      </p:sp>
      <p:sp>
        <p:nvSpPr>
          <p:cNvPr id="100" name="文字方塊 99"/>
          <p:cNvSpPr txBox="1"/>
          <p:nvPr/>
        </p:nvSpPr>
        <p:spPr>
          <a:xfrm>
            <a:off x="2502505" y="5335407"/>
            <a:ext cx="415498" cy="369332"/>
          </a:xfrm>
          <a:prstGeom prst="rect">
            <a:avLst/>
          </a:prstGeom>
          <a:noFill/>
        </p:spPr>
        <p:txBody>
          <a:bodyPr wrap="none" rtlCol="0">
            <a:spAutoFit/>
          </a:bodyPr>
          <a:lstStyle/>
          <a:p>
            <a:r>
              <a:rPr lang="en-US" altLang="zh-TW" sz="1800" b="1" dirty="0" smtClean="0">
                <a:solidFill>
                  <a:srgbClr val="0000FF"/>
                </a:solidFill>
              </a:rPr>
              <a:t>20</a:t>
            </a:r>
            <a:endParaRPr lang="zh-TW" altLang="en-US" sz="1800" b="1" dirty="0">
              <a:solidFill>
                <a:srgbClr val="0000FF"/>
              </a:solidFill>
            </a:endParaRPr>
          </a:p>
        </p:txBody>
      </p:sp>
      <p:sp>
        <p:nvSpPr>
          <p:cNvPr id="101" name="文字方塊 100"/>
          <p:cNvSpPr txBox="1"/>
          <p:nvPr/>
        </p:nvSpPr>
        <p:spPr>
          <a:xfrm>
            <a:off x="2364341" y="2920623"/>
            <a:ext cx="415498" cy="369332"/>
          </a:xfrm>
          <a:prstGeom prst="rect">
            <a:avLst/>
          </a:prstGeom>
          <a:noFill/>
        </p:spPr>
        <p:txBody>
          <a:bodyPr wrap="none" rtlCol="0">
            <a:spAutoFit/>
          </a:bodyPr>
          <a:lstStyle/>
          <a:p>
            <a:r>
              <a:rPr lang="en-US" altLang="zh-TW" sz="1800" b="1" dirty="0" smtClean="0">
                <a:solidFill>
                  <a:srgbClr val="0000FF"/>
                </a:solidFill>
              </a:rPr>
              <a:t>80</a:t>
            </a:r>
            <a:endParaRPr lang="zh-TW" altLang="en-US" sz="1800" b="1" dirty="0">
              <a:solidFill>
                <a:srgbClr val="0000FF"/>
              </a:solidFill>
            </a:endParaRPr>
          </a:p>
        </p:txBody>
      </p:sp>
    </p:spTree>
    <p:extLst>
      <p:ext uri="{BB962C8B-B14F-4D97-AF65-F5344CB8AC3E}">
        <p14:creationId xmlns:p14="http://schemas.microsoft.com/office/powerpoint/2010/main" val="482810346"/>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2983</TotalTime>
  <Words>1040</Words>
  <Application>Microsoft Office PowerPoint</Application>
  <PresentationFormat>如螢幕大小 (4:3)</PresentationFormat>
  <Paragraphs>380</Paragraphs>
  <Slides>21</Slides>
  <Notes>1</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古典-1</vt:lpstr>
      <vt:lpstr>Qin Shi Huang’s National Road System</vt:lpstr>
      <vt:lpstr>Problem Descriptions(1/3)</vt:lpstr>
      <vt:lpstr>Problem Descriptions(2/3)</vt:lpstr>
      <vt:lpstr>Problem Descriptions(3/3)</vt:lpstr>
      <vt:lpstr>Input</vt:lpstr>
      <vt:lpstr>Output</vt:lpstr>
      <vt:lpstr>Example</vt:lpstr>
      <vt:lpstr>Solution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984</cp:revision>
  <dcterms:created xsi:type="dcterms:W3CDTF">2007-09-17T04:06:35Z</dcterms:created>
  <dcterms:modified xsi:type="dcterms:W3CDTF">2019-09-18T04:48:42Z</dcterms:modified>
</cp:coreProperties>
</file>