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305" r:id="rId3"/>
    <p:sldId id="327" r:id="rId4"/>
    <p:sldId id="344" r:id="rId5"/>
    <p:sldId id="288" r:id="rId6"/>
    <p:sldId id="328" r:id="rId7"/>
    <p:sldId id="306" r:id="rId8"/>
    <p:sldId id="360" r:id="rId9"/>
    <p:sldId id="355" r:id="rId10"/>
    <p:sldId id="361" r:id="rId11"/>
    <p:sldId id="362" r:id="rId12"/>
    <p:sldId id="363" r:id="rId13"/>
    <p:sldId id="364" r:id="rId14"/>
    <p:sldId id="365" r:id="rId1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00FFFF"/>
    <a:srgbClr val="0000FF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>
      <p:cViewPr>
        <p:scale>
          <a:sx n="66" d="100"/>
          <a:sy n="66" d="100"/>
        </p:scale>
        <p:origin x="-120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600" y="213285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1213</a:t>
            </a:r>
            <a:br>
              <a:rPr lang="en-US" altLang="zh-TW" dirty="0" smtClean="0">
                <a:latin typeface="Arial" charset="0"/>
              </a:rPr>
            </a:br>
            <a:r>
              <a:rPr lang="en-US" altLang="zh-TW" dirty="0" smtClean="0">
                <a:latin typeface="Arial" charset="0"/>
              </a:rPr>
              <a:t>LA 3619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672" y="3573016"/>
            <a:ext cx="6644208" cy="2016224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Sum of Different Primes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98901"/>
              </p:ext>
            </p:extLst>
          </p:nvPr>
        </p:nvGraphicFramePr>
        <p:xfrm>
          <a:off x="564233" y="3235507"/>
          <a:ext cx="3483430" cy="293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6"/>
                <a:gridCol w="696686"/>
                <a:gridCol w="696686"/>
                <a:gridCol w="696686"/>
                <a:gridCol w="696686"/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dp[n][k]</a:t>
                      </a:r>
                      <a:endParaRPr lang="zh-TW" altLang="en-US" sz="1000" b="1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80886"/>
              </p:ext>
            </p:extLst>
          </p:nvPr>
        </p:nvGraphicFramePr>
        <p:xfrm>
          <a:off x="2202812" y="1780654"/>
          <a:ext cx="324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821859" y="177136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/>
              <a:t>[</a:t>
            </a:r>
            <a:r>
              <a:rPr lang="en-US" altLang="zh-TW" sz="1800" b="1" i="1" smtClean="0"/>
              <a:t>i</a:t>
            </a:r>
            <a:r>
              <a:rPr lang="en-US" altLang="zh-TW" sz="1800" b="1" smtClean="0"/>
              <a:t>]</a:t>
            </a:r>
            <a:endParaRPr lang="zh-TW" altLang="en-US" sz="18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43608" y="1707171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prime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1428" y="43651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n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53104" y="275649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k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>
            <a:off x="1969367" y="4437112"/>
            <a:ext cx="2026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字方塊 25"/>
          <p:cNvSpPr txBox="1"/>
          <p:nvPr/>
        </p:nvSpPr>
        <p:spPr>
          <a:xfrm>
            <a:off x="4155126" y="3692117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dp[3][</a:t>
            </a:r>
            <a:r>
              <a:rPr lang="en-US" altLang="zh-TW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]= d[3][</a:t>
            </a:r>
            <a:r>
              <a:rPr lang="en-US" altLang="zh-TW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]+dp[3-</a:t>
            </a:r>
            <a:r>
              <a:rPr lang="en-US" altLang="zh-TW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prime[1]</a:t>
            </a:r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][</a:t>
            </a:r>
            <a:r>
              <a:rPr lang="en-US" altLang="zh-TW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lang="zh-TW" altLang="en-US" b="1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584573" y="1743923"/>
            <a:ext cx="331243" cy="79354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057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164532"/>
              </p:ext>
            </p:extLst>
          </p:nvPr>
        </p:nvGraphicFramePr>
        <p:xfrm>
          <a:off x="564233" y="3235507"/>
          <a:ext cx="3483430" cy="293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6"/>
                <a:gridCol w="696686"/>
                <a:gridCol w="696686"/>
                <a:gridCol w="696686"/>
                <a:gridCol w="696686"/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dp[n][k]</a:t>
                      </a:r>
                      <a:endParaRPr lang="zh-TW" altLang="en-US" sz="1000" b="1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0796"/>
              </p:ext>
            </p:extLst>
          </p:nvPr>
        </p:nvGraphicFramePr>
        <p:xfrm>
          <a:off x="2202812" y="1780654"/>
          <a:ext cx="324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821859" y="177136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/>
              <a:t>[</a:t>
            </a:r>
            <a:r>
              <a:rPr lang="en-US" altLang="zh-TW" sz="1800" b="1" i="1" smtClean="0"/>
              <a:t>i</a:t>
            </a:r>
            <a:r>
              <a:rPr lang="en-US" altLang="zh-TW" sz="1800" b="1" smtClean="0"/>
              <a:t>]</a:t>
            </a:r>
            <a:endParaRPr lang="zh-TW" altLang="en-US" sz="18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43608" y="1707171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prime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1428" y="43651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n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53104" y="275649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k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>
            <a:off x="1969367" y="4934951"/>
            <a:ext cx="2026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字方塊 25"/>
          <p:cNvSpPr txBox="1"/>
          <p:nvPr/>
        </p:nvSpPr>
        <p:spPr>
          <a:xfrm>
            <a:off x="4155126" y="3692117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dp[5][</a:t>
            </a:r>
            <a:r>
              <a:rPr lang="en-US" altLang="zh-TW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]= d[5][</a:t>
            </a:r>
            <a:r>
              <a:rPr lang="en-US" altLang="zh-TW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]+dp[5-</a:t>
            </a:r>
            <a:r>
              <a:rPr lang="en-US" altLang="zh-TW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prime[2]</a:t>
            </a:r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][</a:t>
            </a:r>
            <a:r>
              <a:rPr lang="en-US" altLang="zh-TW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lang="zh-TW" altLang="en-US" b="1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915816" y="1728172"/>
            <a:ext cx="379772" cy="79354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21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26056"/>
              </p:ext>
            </p:extLst>
          </p:nvPr>
        </p:nvGraphicFramePr>
        <p:xfrm>
          <a:off x="564233" y="3235507"/>
          <a:ext cx="3483430" cy="293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6"/>
                <a:gridCol w="696686"/>
                <a:gridCol w="696686"/>
                <a:gridCol w="696686"/>
                <a:gridCol w="696686"/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dp[n][k]</a:t>
                      </a:r>
                      <a:endParaRPr lang="zh-TW" altLang="en-US" sz="1000" b="1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15887"/>
              </p:ext>
            </p:extLst>
          </p:nvPr>
        </p:nvGraphicFramePr>
        <p:xfrm>
          <a:off x="2202812" y="1780654"/>
          <a:ext cx="324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821859" y="177136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/>
              <a:t>[</a:t>
            </a:r>
            <a:r>
              <a:rPr lang="en-US" altLang="zh-TW" sz="1800" b="1" i="1" smtClean="0"/>
              <a:t>i</a:t>
            </a:r>
            <a:r>
              <a:rPr lang="en-US" altLang="zh-TW" sz="1800" b="1" smtClean="0"/>
              <a:t>]</a:t>
            </a:r>
            <a:endParaRPr lang="zh-TW" altLang="en-US" sz="18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43608" y="1707171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prime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1428" y="43651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n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53104" y="275649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k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>
            <a:off x="1969366" y="5373216"/>
            <a:ext cx="2026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字方塊 25"/>
          <p:cNvSpPr txBox="1"/>
          <p:nvPr/>
        </p:nvSpPr>
        <p:spPr>
          <a:xfrm>
            <a:off x="4155126" y="3692117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dp[7][</a:t>
            </a:r>
            <a:r>
              <a:rPr lang="en-US" altLang="zh-TW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]= d[7][</a:t>
            </a:r>
            <a:r>
              <a:rPr lang="en-US" altLang="zh-TW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]+dp[7-</a:t>
            </a:r>
            <a:r>
              <a:rPr lang="en-US" altLang="zh-TW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prime[3]</a:t>
            </a:r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][</a:t>
            </a:r>
            <a:r>
              <a:rPr lang="en-US" altLang="zh-TW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lang="zh-TW" altLang="en-US" b="1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256124" y="1743923"/>
            <a:ext cx="379772" cy="79354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139952" y="4221088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dp[7][</a:t>
            </a:r>
            <a:r>
              <a:rPr lang="en-US" altLang="zh-TW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]= d[7][</a:t>
            </a:r>
            <a:r>
              <a:rPr lang="en-US" altLang="zh-TW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]+dp[7-</a:t>
            </a:r>
            <a:r>
              <a:rPr lang="en-US" altLang="zh-TW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prime[3]</a:t>
            </a:r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][</a:t>
            </a:r>
            <a:r>
              <a:rPr lang="en-US" altLang="zh-TW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lang="zh-TW" altLang="en-US" b="1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40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9138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66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11" y="0"/>
            <a:ext cx="9169411" cy="54358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48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sz="2800" dirty="0"/>
              <a:t>A positive integer may be expressed as a sum of different prime numbers (primes), in one way or another. </a:t>
            </a:r>
            <a:endParaRPr lang="en-US" altLang="zh-TW" sz="2800" dirty="0" smtClean="0"/>
          </a:p>
          <a:p>
            <a:r>
              <a:rPr lang="en-US" altLang="zh-TW" sz="2800" dirty="0" smtClean="0"/>
              <a:t>Given </a:t>
            </a:r>
            <a:r>
              <a:rPr lang="en-US" altLang="zh-TW" sz="2800" dirty="0"/>
              <a:t>two positive integers </a:t>
            </a:r>
            <a:r>
              <a:rPr lang="en-US" altLang="zh-TW" sz="2800" u="sng" dirty="0">
                <a:solidFill>
                  <a:srgbClr val="FF0000"/>
                </a:solidFill>
              </a:rPr>
              <a:t>n and k</a:t>
            </a:r>
            <a:r>
              <a:rPr lang="en-US" altLang="zh-TW" sz="2800" dirty="0"/>
              <a:t>, you should count the </a:t>
            </a:r>
            <a:r>
              <a:rPr lang="en-US" altLang="zh-TW" sz="2800" u="sng" dirty="0">
                <a:solidFill>
                  <a:srgbClr val="FF0000"/>
                </a:solidFill>
              </a:rPr>
              <a:t>number of ways to express n as a sum of k different primes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r>
              <a:rPr lang="en-US" altLang="zh-TW" sz="2800" dirty="0" smtClean="0"/>
              <a:t>Here</a:t>
            </a:r>
            <a:r>
              <a:rPr lang="en-US" altLang="zh-TW" sz="2800" dirty="0"/>
              <a:t>, two ways are considered to be the same if they sum up the same set of the primes. For example, 8 can be expressed as 3 + 5 and 5 + 3 </a:t>
            </a:r>
            <a:r>
              <a:rPr lang="en-US" altLang="zh-TW" sz="2800" u="sng" dirty="0">
                <a:solidFill>
                  <a:srgbClr val="FF0000"/>
                </a:solidFill>
              </a:rPr>
              <a:t>but they are not distinguished</a:t>
            </a:r>
            <a:r>
              <a:rPr lang="en-US" altLang="zh-TW" sz="2800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754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sz="2800" dirty="0"/>
              <a:t>When n and k are </a:t>
            </a:r>
            <a:r>
              <a:rPr lang="en-US" altLang="zh-TW" sz="2800" u="sng" dirty="0">
                <a:solidFill>
                  <a:srgbClr val="FF0000"/>
                </a:solidFill>
              </a:rPr>
              <a:t>24 and 3</a:t>
            </a:r>
            <a:r>
              <a:rPr lang="en-US" altLang="zh-TW" sz="2800" dirty="0"/>
              <a:t> respectively, the answer </a:t>
            </a:r>
            <a:r>
              <a:rPr lang="en-US" altLang="zh-TW" sz="2800" u="sng" dirty="0">
                <a:solidFill>
                  <a:srgbClr val="FF0000"/>
                </a:solidFill>
              </a:rPr>
              <a:t>is two</a:t>
            </a:r>
            <a:r>
              <a:rPr lang="en-US" altLang="zh-TW" sz="2800" dirty="0"/>
              <a:t> because there are two sets {2, 3, 19} and {2, 5, 17} whose sums are equal to </a:t>
            </a:r>
            <a:r>
              <a:rPr lang="en-US" altLang="zh-TW" sz="2800" dirty="0" smtClean="0"/>
              <a:t>24. There </a:t>
            </a:r>
            <a:r>
              <a:rPr lang="en-US" altLang="zh-TW" sz="2800" dirty="0"/>
              <a:t>are no other sets of three primes that sum up to 24. </a:t>
            </a:r>
            <a:endParaRPr lang="en-US" altLang="zh-TW" sz="2800" dirty="0" smtClean="0"/>
          </a:p>
          <a:p>
            <a:r>
              <a:rPr lang="en-US" altLang="zh-TW" sz="2800" dirty="0" smtClean="0"/>
              <a:t>For </a:t>
            </a:r>
            <a:r>
              <a:rPr lang="en-US" altLang="zh-TW" sz="2800" u="sng" dirty="0">
                <a:solidFill>
                  <a:srgbClr val="FF0000"/>
                </a:solidFill>
              </a:rPr>
              <a:t>n = 24 and k = 2</a:t>
            </a:r>
            <a:r>
              <a:rPr lang="en-US" altLang="zh-TW" sz="2800" dirty="0"/>
              <a:t>, the answer </a:t>
            </a:r>
            <a:r>
              <a:rPr lang="en-US" altLang="zh-TW" sz="2800" u="sng" dirty="0">
                <a:solidFill>
                  <a:srgbClr val="FF0000"/>
                </a:solidFill>
              </a:rPr>
              <a:t>is three</a:t>
            </a:r>
            <a:r>
              <a:rPr lang="en-US" altLang="zh-TW" sz="2800" dirty="0"/>
              <a:t>, because there are three sets {5, 19}, {7, 17} and {11, 13}. </a:t>
            </a:r>
            <a:endParaRPr lang="en-US" altLang="zh-TW" sz="2800" dirty="0" smtClean="0"/>
          </a:p>
          <a:p>
            <a:r>
              <a:rPr lang="en-US" altLang="zh-TW" sz="2800" dirty="0" smtClean="0"/>
              <a:t>For </a:t>
            </a:r>
            <a:r>
              <a:rPr lang="en-US" altLang="zh-TW" sz="2800" dirty="0"/>
              <a:t>n = 2 and k = 1, the answer </a:t>
            </a:r>
            <a:r>
              <a:rPr lang="en-US" altLang="zh-TW" sz="2800" u="sng" dirty="0">
                <a:solidFill>
                  <a:srgbClr val="FF0000"/>
                </a:solidFill>
              </a:rPr>
              <a:t>is one</a:t>
            </a:r>
            <a:r>
              <a:rPr lang="en-US" altLang="zh-TW" sz="2800" dirty="0"/>
              <a:t>, because there is only one set {2} whose sum is 2. </a:t>
            </a:r>
            <a:endParaRPr lang="en-US" altLang="zh-TW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sz="2800" dirty="0" smtClean="0"/>
              <a:t>For </a:t>
            </a:r>
            <a:r>
              <a:rPr lang="en-US" altLang="zh-TW" sz="2800" u="sng" dirty="0">
                <a:solidFill>
                  <a:srgbClr val="FF0000"/>
                </a:solidFill>
              </a:rPr>
              <a:t>n = 1 and k = 1</a:t>
            </a:r>
            <a:r>
              <a:rPr lang="en-US" altLang="zh-TW" sz="2800" dirty="0"/>
              <a:t>, the answer </a:t>
            </a:r>
            <a:r>
              <a:rPr lang="en-US" altLang="zh-TW" sz="2800" u="sng" dirty="0">
                <a:solidFill>
                  <a:srgbClr val="FF0000"/>
                </a:solidFill>
              </a:rPr>
              <a:t>is zero</a:t>
            </a:r>
            <a:r>
              <a:rPr lang="en-US" altLang="zh-TW" sz="2800" dirty="0"/>
              <a:t>. As </a:t>
            </a:r>
            <a:r>
              <a:rPr lang="en-US" altLang="zh-TW" sz="2800" u="sng" dirty="0">
                <a:solidFill>
                  <a:srgbClr val="FF0000"/>
                </a:solidFill>
              </a:rPr>
              <a:t>1 is not a prime</a:t>
            </a:r>
            <a:r>
              <a:rPr lang="en-US" altLang="zh-TW" sz="2800" dirty="0"/>
              <a:t>, you shouldn’t count {1}. </a:t>
            </a:r>
            <a:endParaRPr lang="en-US" altLang="zh-TW" sz="2800" dirty="0" smtClean="0"/>
          </a:p>
          <a:p>
            <a:r>
              <a:rPr lang="en-US" altLang="zh-TW" sz="2800" dirty="0" smtClean="0"/>
              <a:t>For </a:t>
            </a:r>
            <a:r>
              <a:rPr lang="en-US" altLang="zh-TW" sz="2800" u="sng" dirty="0">
                <a:solidFill>
                  <a:srgbClr val="FF0000"/>
                </a:solidFill>
              </a:rPr>
              <a:t>n = 4 and k = 2</a:t>
            </a:r>
            <a:r>
              <a:rPr lang="en-US" altLang="zh-TW" sz="2800" dirty="0"/>
              <a:t>, the </a:t>
            </a:r>
            <a:r>
              <a:rPr lang="en-US" altLang="zh-TW" sz="2800" u="sng" dirty="0">
                <a:solidFill>
                  <a:srgbClr val="FF0000"/>
                </a:solidFill>
              </a:rPr>
              <a:t>answer is zero</a:t>
            </a:r>
            <a:r>
              <a:rPr lang="en-US" altLang="zh-TW" sz="2800" dirty="0"/>
              <a:t>, because there are no sets of two different primes whose sums are 4</a:t>
            </a:r>
            <a:r>
              <a:rPr lang="en-US" altLang="zh-TW" sz="2800" dirty="0" smtClean="0"/>
              <a:t>.</a:t>
            </a:r>
          </a:p>
          <a:p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/>
              <a:t>Your job is to write a program that reports the number of such ways for </a:t>
            </a:r>
            <a:r>
              <a:rPr lang="en-US" altLang="zh-TW" sz="2800" u="sng" dirty="0">
                <a:solidFill>
                  <a:srgbClr val="FF0000"/>
                </a:solidFill>
              </a:rPr>
              <a:t>the given n and k</a:t>
            </a:r>
            <a:r>
              <a:rPr lang="en-US" altLang="zh-TW" sz="2800" dirty="0"/>
              <a:t>. </a:t>
            </a:r>
            <a:endParaRPr lang="en-US" altLang="zh-TW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dirty="0"/>
              <a:t>The input is a sequence of datasets followed by a line containing </a:t>
            </a:r>
            <a:r>
              <a:rPr lang="en-US" altLang="zh-TW" u="sng" dirty="0">
                <a:solidFill>
                  <a:srgbClr val="FF0000"/>
                </a:solidFill>
              </a:rPr>
              <a:t>two zeros separated by a space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dataset is a line containing </a:t>
            </a:r>
            <a:r>
              <a:rPr lang="en-US" altLang="zh-TW" u="sng" dirty="0">
                <a:solidFill>
                  <a:srgbClr val="FF0000"/>
                </a:solidFill>
              </a:rPr>
              <a:t>two positive integers n and k </a:t>
            </a:r>
            <a:r>
              <a:rPr lang="en-US" altLang="zh-TW" dirty="0"/>
              <a:t>separated by a space. </a:t>
            </a:r>
            <a:endParaRPr lang="en-US" altLang="zh-TW" dirty="0" smtClean="0"/>
          </a:p>
          <a:p>
            <a:r>
              <a:rPr lang="en-US" altLang="zh-TW" dirty="0" smtClean="0"/>
              <a:t>You </a:t>
            </a:r>
            <a:r>
              <a:rPr lang="en-US" altLang="zh-TW" dirty="0"/>
              <a:t>may assume that </a:t>
            </a:r>
            <a:r>
              <a:rPr lang="en-US" altLang="zh-TW" u="sng" dirty="0">
                <a:solidFill>
                  <a:srgbClr val="FF0000"/>
                </a:solidFill>
              </a:rPr>
              <a:t>n ≤ 1120</a:t>
            </a:r>
            <a:r>
              <a:rPr lang="en-US" altLang="zh-TW" dirty="0"/>
              <a:t> and </a:t>
            </a:r>
            <a:r>
              <a:rPr lang="en-US" altLang="zh-TW" u="sng" dirty="0">
                <a:solidFill>
                  <a:srgbClr val="FF0000"/>
                </a:solidFill>
              </a:rPr>
              <a:t>k ≤ 14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232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dirty="0"/>
              <a:t>The output should be composed of lines, each corresponding to an input dataset. An output line should contain </a:t>
            </a:r>
            <a:r>
              <a:rPr lang="en-US" altLang="zh-TW" u="sng" dirty="0">
                <a:solidFill>
                  <a:srgbClr val="FF0000"/>
                </a:solidFill>
              </a:rPr>
              <a:t>one non-negative integer</a:t>
            </a:r>
            <a:r>
              <a:rPr lang="en-US" altLang="zh-TW" dirty="0"/>
              <a:t> indicating the number of ways for n and k specified in the corresponding dataset. </a:t>
            </a:r>
            <a:endParaRPr lang="en-US" altLang="zh-TW" dirty="0" smtClean="0"/>
          </a:p>
          <a:p>
            <a:r>
              <a:rPr lang="en-US" altLang="zh-TW" dirty="0" smtClean="0"/>
              <a:t>You </a:t>
            </a:r>
            <a:r>
              <a:rPr lang="en-US" altLang="zh-TW" dirty="0"/>
              <a:t>may assume that it is </a:t>
            </a:r>
            <a:r>
              <a:rPr lang="en-US" altLang="zh-TW" u="sng" dirty="0">
                <a:solidFill>
                  <a:srgbClr val="FF0000"/>
                </a:solidFill>
              </a:rPr>
              <a:t>less than </a:t>
            </a:r>
            <a:r>
              <a:rPr lang="en-US" altLang="zh-TW" u="sng" dirty="0" smtClean="0">
                <a:solidFill>
                  <a:srgbClr val="FF0000"/>
                </a:solidFill>
              </a:rPr>
              <a:t>2</a:t>
            </a:r>
            <a:r>
              <a:rPr lang="en-US" altLang="zh-TW" u="sng" baseline="30000" dirty="0" smtClean="0">
                <a:solidFill>
                  <a:srgbClr val="FF0000"/>
                </a:solidFill>
              </a:rPr>
              <a:t>31</a:t>
            </a:r>
            <a:r>
              <a:rPr lang="en-US" altLang="zh-TW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819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I/O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2160240" cy="5112568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altLang="zh-TW" sz="2800" dirty="0"/>
              <a:t>Input  </a:t>
            </a:r>
          </a:p>
          <a:p>
            <a:pPr marL="0" indent="0">
              <a:buNone/>
            </a:pPr>
            <a:r>
              <a:rPr lang="en-US" altLang="zh-TW" sz="2400" dirty="0" smtClean="0"/>
              <a:t>24 3</a:t>
            </a:r>
          </a:p>
          <a:p>
            <a:pPr marL="0" indent="0">
              <a:buNone/>
            </a:pPr>
            <a:r>
              <a:rPr lang="en-US" altLang="zh-TW" sz="2400" dirty="0" smtClean="0"/>
              <a:t>24 2</a:t>
            </a:r>
          </a:p>
          <a:p>
            <a:pPr marL="0" indent="0">
              <a:buNone/>
            </a:pPr>
            <a:r>
              <a:rPr lang="en-US" altLang="zh-TW" sz="2400" dirty="0" smtClean="0"/>
              <a:t>100 5</a:t>
            </a:r>
          </a:p>
          <a:p>
            <a:pPr marL="0" indent="0">
              <a:buNone/>
            </a:pPr>
            <a:r>
              <a:rPr lang="en-US" altLang="zh-TW" sz="2400" dirty="0" smtClean="0"/>
              <a:t>0 0</a:t>
            </a:r>
            <a:endParaRPr lang="fr-FR" altLang="zh-TW" sz="2400" dirty="0" smtClean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724128" y="1233004"/>
            <a:ext cx="2160240" cy="51125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800" dirty="0" smtClean="0"/>
              <a:t>Output  </a:t>
            </a:r>
          </a:p>
          <a:p>
            <a:pPr marL="0" indent="0">
              <a:buNone/>
            </a:pPr>
            <a:r>
              <a:rPr lang="en-US" altLang="zh-TW" sz="2400" dirty="0" smtClean="0"/>
              <a:t>2</a:t>
            </a:r>
          </a:p>
          <a:p>
            <a:pPr marL="0" indent="0">
              <a:buNone/>
            </a:pPr>
            <a:r>
              <a:rPr lang="en-US" altLang="zh-TW" sz="2400" dirty="0" smtClean="0"/>
              <a:t>3</a:t>
            </a:r>
          </a:p>
          <a:p>
            <a:pPr marL="0" indent="0">
              <a:buNone/>
            </a:pPr>
            <a:r>
              <a:rPr lang="en-US" altLang="zh-TW" sz="2400" dirty="0" smtClean="0"/>
              <a:t>55</a:t>
            </a:r>
            <a:endParaRPr lang="fr-FR" altLang="zh-TW" sz="2400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899592" y="3140968"/>
            <a:ext cx="576064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39752" y="1124744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FF0000"/>
                </a:solidFill>
              </a:rPr>
              <a:t>n</a:t>
            </a:r>
            <a:r>
              <a:rPr lang="en-US" altLang="zh-TW" b="1" i="1" dirty="0" smtClean="0">
                <a:solidFill>
                  <a:srgbClr val="FF0000"/>
                </a:solidFill>
              </a:rPr>
              <a:t>, k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1187624" y="1586409"/>
            <a:ext cx="1224136" cy="2584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單箭頭接點 25"/>
          <p:cNvCxnSpPr/>
          <p:nvPr/>
        </p:nvCxnSpPr>
        <p:spPr bwMode="auto">
          <a:xfrm flipH="1">
            <a:off x="1619672" y="1586409"/>
            <a:ext cx="1224136" cy="402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字方塊 26"/>
          <p:cNvSpPr txBox="1"/>
          <p:nvPr/>
        </p:nvSpPr>
        <p:spPr>
          <a:xfrm>
            <a:off x="1585409" y="296733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end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>
            <a:off x="1799692" y="2852936"/>
            <a:ext cx="399644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768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0498" y="548680"/>
            <a:ext cx="7315200" cy="838200"/>
          </a:xfrm>
        </p:spPr>
        <p:txBody>
          <a:bodyPr/>
          <a:lstStyle/>
          <a:p>
            <a:r>
              <a:rPr lang="en-US" altLang="zh-TW" smtClean="0"/>
              <a:t>Dynamic Programming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33959" y="2852936"/>
            <a:ext cx="8874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dp[n</a:t>
            </a:r>
            <a:r>
              <a:rPr lang="en-US" altLang="zh-TW" sz="4000" b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][k</a:t>
            </a:r>
            <a:r>
              <a:rPr lang="en-US" altLang="zh-TW" sz="4000" b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]= </a:t>
            </a:r>
            <a:r>
              <a:rPr lang="en-US" altLang="zh-TW" sz="4000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dp[n</a:t>
            </a:r>
            <a:r>
              <a:rPr lang="en-US" altLang="zh-TW" sz="4000" b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][k</a:t>
            </a:r>
            <a:r>
              <a:rPr lang="en-US" altLang="zh-TW" sz="4000" b="1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]+</a:t>
            </a:r>
            <a:r>
              <a:rPr lang="en-US" altLang="zh-TW" sz="4000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dp[n-</a:t>
            </a:r>
            <a:r>
              <a:rPr lang="en-US" altLang="zh-TW" sz="4000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prime[i]</a:t>
            </a:r>
            <a:r>
              <a:rPr lang="en-US" altLang="zh-TW" sz="4000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][</a:t>
            </a:r>
            <a:r>
              <a:rPr lang="en-US" altLang="zh-TW" sz="4000" b="1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k-1</a:t>
            </a:r>
            <a:r>
              <a:rPr lang="en-US" altLang="zh-TW" sz="4000" b="1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lang="zh-TW" altLang="en-US" sz="4000" b="1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 flipV="1">
            <a:off x="6444208" y="3776846"/>
            <a:ext cx="0" cy="732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5364088" y="4581128"/>
            <a:ext cx="3430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挪出</a:t>
            </a:r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個空間</a:t>
            </a:r>
            <a:endParaRPr lang="en-US" altLang="zh-TW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考慮 </a:t>
            </a:r>
            <a:r>
              <a:rPr lang="en-US" altLang="zh-TW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Prime[i] 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的方法數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79995" y="2774831"/>
            <a:ext cx="1915742" cy="8640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V="1">
            <a:off x="3203848" y="3785230"/>
            <a:ext cx="576064" cy="7322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991920" y="448476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未</a:t>
            </a:r>
            <a:r>
              <a:rPr lang="zh-TW" altLang="en-US" b="1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考慮 </a:t>
            </a:r>
            <a:r>
              <a:rPr lang="en-US" altLang="zh-TW" b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Prime[i] 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時的方法數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555776" y="2772592"/>
            <a:ext cx="1872208" cy="8640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88024" y="2772592"/>
            <a:ext cx="4248472" cy="8640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154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Dynamic Programming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9286"/>
              </p:ext>
            </p:extLst>
          </p:nvPr>
        </p:nvGraphicFramePr>
        <p:xfrm>
          <a:off x="564233" y="3235507"/>
          <a:ext cx="3483430" cy="293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6"/>
                <a:gridCol w="696686"/>
                <a:gridCol w="696686"/>
                <a:gridCol w="696686"/>
                <a:gridCol w="696686"/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dp[n][k]</a:t>
                      </a:r>
                      <a:endParaRPr lang="zh-TW" altLang="en-US" sz="1000" b="1" smtClean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5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20872"/>
              </p:ext>
            </p:extLst>
          </p:nvPr>
        </p:nvGraphicFramePr>
        <p:xfrm>
          <a:off x="2202812" y="1780654"/>
          <a:ext cx="324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zh-TW" altLang="en-US" sz="12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821859" y="177136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smtClean="0"/>
              <a:t>[</a:t>
            </a:r>
            <a:r>
              <a:rPr lang="en-US" altLang="zh-TW" sz="1800" b="1" i="1" smtClean="0"/>
              <a:t>i</a:t>
            </a:r>
            <a:r>
              <a:rPr lang="en-US" altLang="zh-TW" sz="1800" b="1" smtClean="0"/>
              <a:t>]</a:t>
            </a:r>
            <a:endParaRPr lang="zh-TW" altLang="en-US" sz="18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43608" y="1707171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prime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1428" y="43651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n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53104" y="275649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2"/>
                </a:solidFill>
              </a:rPr>
              <a:t>k</a:t>
            </a:r>
            <a:endParaRPr lang="zh-TW" altLang="en-US" b="1" dirty="0">
              <a:solidFill>
                <a:schemeClr val="bg2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>
            <a:off x="1969368" y="4153782"/>
            <a:ext cx="2026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字方塊 25"/>
          <p:cNvSpPr txBox="1"/>
          <p:nvPr/>
        </p:nvSpPr>
        <p:spPr>
          <a:xfrm>
            <a:off x="4155126" y="3692117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dp[2][</a:t>
            </a:r>
            <a:r>
              <a:rPr lang="en-US" altLang="zh-TW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]= d[2][</a:t>
            </a:r>
            <a:r>
              <a:rPr lang="en-US" altLang="zh-TW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]+dp[2-</a:t>
            </a:r>
            <a:r>
              <a:rPr lang="en-US" altLang="zh-TW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prime[0]</a:t>
            </a:r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][</a:t>
            </a:r>
            <a:r>
              <a:rPr lang="en-US" altLang="zh-TW" b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TW" b="1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lang="zh-TW" altLang="en-US" b="1" dirty="0">
              <a:solidFill>
                <a:schemeClr val="bg2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224533" y="1771362"/>
            <a:ext cx="331243" cy="79354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9782373"/>
      </p:ext>
    </p:extLst>
  </p:cSld>
  <p:clrMapOvr>
    <a:masterClrMapping/>
  </p:clrMapOvr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2023</TotalTime>
  <Words>865</Words>
  <Application>Microsoft Office PowerPoint</Application>
  <PresentationFormat>如螢幕大小 (4:3)</PresentationFormat>
  <Paragraphs>379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古典-1</vt:lpstr>
      <vt:lpstr>Uva 1213 LA 3619</vt:lpstr>
      <vt:lpstr>Problem Descriptions (1/3)</vt:lpstr>
      <vt:lpstr>Problem Descriptions (2/3)</vt:lpstr>
      <vt:lpstr>Problem Descriptions (3/3)</vt:lpstr>
      <vt:lpstr>Input</vt:lpstr>
      <vt:lpstr>Output</vt:lpstr>
      <vt:lpstr>I/O Example</vt:lpstr>
      <vt:lpstr>Dynamic Programming</vt:lpstr>
      <vt:lpstr>Dynamic Programming</vt:lpstr>
      <vt:lpstr>Dynamic Programming</vt:lpstr>
      <vt:lpstr>Dynamic Programming</vt:lpstr>
      <vt:lpstr>Dynamic Programming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1008</cp:revision>
  <dcterms:created xsi:type="dcterms:W3CDTF">2007-09-17T04:06:35Z</dcterms:created>
  <dcterms:modified xsi:type="dcterms:W3CDTF">2019-10-08T19:51:44Z</dcterms:modified>
</cp:coreProperties>
</file>