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8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00"/>
    <a:srgbClr val="00FFFF"/>
    <a:srgbClr val="0000CC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Number Sequence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1719808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10706</a:t>
            </a:r>
          </a:p>
          <a:p>
            <a:pPr eaLnBrk="1" hangingPunct="1"/>
            <a:r>
              <a:rPr lang="en-US" altLang="zh-TW" sz="2000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(3/4)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6032"/>
              </p:ext>
            </p:extLst>
          </p:nvPr>
        </p:nvGraphicFramePr>
        <p:xfrm>
          <a:off x="1187450" y="4050000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908498"/>
              </p:ext>
            </p:extLst>
          </p:nvPr>
        </p:nvGraphicFramePr>
        <p:xfrm>
          <a:off x="1187624" y="5324321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92232" y="570596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…</a:t>
            </a:r>
            <a:endParaRPr lang="zh-TW" altLang="en-US" sz="8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7624" y="360828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sum</a:t>
            </a:r>
            <a:r>
              <a:rPr lang="en-US" altLang="zh-TW" b="1" smtClean="0">
                <a:solidFill>
                  <a:srgbClr val="FF0000"/>
                </a:solidFill>
              </a:rPr>
              <a:t>[ </a:t>
            </a:r>
            <a:r>
              <a:rPr lang="en-US" altLang="zh-TW" b="1" smtClean="0">
                <a:solidFill>
                  <a:srgbClr val="FF0000"/>
                </a:solidFill>
              </a:rPr>
              <a:t>]:</a:t>
            </a:r>
            <a:r>
              <a:rPr lang="zh-TW" altLang="en-US" b="1" smtClean="0">
                <a:solidFill>
                  <a:srgbClr val="FF0000"/>
                </a:solidFill>
              </a:rPr>
              <a:t>到第</a:t>
            </a:r>
            <a:r>
              <a:rPr lang="en-US" altLang="zh-TW" b="1" smtClean="0">
                <a:solidFill>
                  <a:srgbClr val="FF0000"/>
                </a:solidFill>
              </a:rPr>
              <a:t>i</a:t>
            </a:r>
            <a:r>
              <a:rPr lang="zh-TW" altLang="en-US" b="1" smtClean="0">
                <a:solidFill>
                  <a:srgbClr val="FF0000"/>
                </a:solidFill>
              </a:rPr>
              <a:t>組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總共有多少位數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281362"/>
              </p:ext>
            </p:extLst>
          </p:nvPr>
        </p:nvGraphicFramePr>
        <p:xfrm>
          <a:off x="1115616" y="1196752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633725"/>
              </p:ext>
            </p:extLst>
          </p:nvPr>
        </p:nvGraphicFramePr>
        <p:xfrm>
          <a:off x="1115790" y="2471073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043782" y="662856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count[ ]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5580112" y="3212976"/>
            <a:ext cx="0" cy="6480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手繪多邊形 2"/>
          <p:cNvSpPr/>
          <p:nvPr/>
        </p:nvSpPr>
        <p:spPr bwMode="auto">
          <a:xfrm>
            <a:off x="1390194" y="1926077"/>
            <a:ext cx="817985" cy="408888"/>
          </a:xfrm>
          <a:custGeom>
            <a:avLst/>
            <a:gdLst>
              <a:gd name="connsiteX0" fmla="*/ 10589 w 817985"/>
              <a:gd name="connsiteY0" fmla="*/ 19455 h 408888"/>
              <a:gd name="connsiteX1" fmla="*/ 49500 w 817985"/>
              <a:gd name="connsiteY1" fmla="*/ 68093 h 408888"/>
              <a:gd name="connsiteX2" fmla="*/ 399695 w 817985"/>
              <a:gd name="connsiteY2" fmla="*/ 408561 h 408888"/>
              <a:gd name="connsiteX3" fmla="*/ 817985 w 817985"/>
              <a:gd name="connsiteY3" fmla="*/ 0 h 4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7985" h="408888">
                <a:moveTo>
                  <a:pt x="10589" y="19455"/>
                </a:moveTo>
                <a:cubicBezTo>
                  <a:pt x="-2381" y="11348"/>
                  <a:pt x="-15351" y="3242"/>
                  <a:pt x="49500" y="68093"/>
                </a:cubicBezTo>
                <a:cubicBezTo>
                  <a:pt x="114351" y="132944"/>
                  <a:pt x="271614" y="419910"/>
                  <a:pt x="399695" y="408561"/>
                </a:cubicBezTo>
                <a:cubicBezTo>
                  <a:pt x="527776" y="397212"/>
                  <a:pt x="672880" y="198606"/>
                  <a:pt x="817985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87650" y="192667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</a:rPr>
              <a:t>+</a:t>
            </a:r>
            <a:endParaRPr lang="zh-TW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196752"/>
            <a:ext cx="7848872" cy="4824536"/>
          </a:xfrm>
        </p:spPr>
        <p:txBody>
          <a:bodyPr/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Binary Search</a:t>
            </a:r>
            <a:r>
              <a:rPr lang="en-US" altLang="zh-TW" dirty="0" smtClean="0"/>
              <a:t>: To find which group of sum[ ] that </a:t>
            </a:r>
            <a:r>
              <a:rPr lang="en-US" altLang="zh-TW" i="1" dirty="0" err="1"/>
              <a:t>i</a:t>
            </a:r>
            <a:r>
              <a:rPr lang="en-US" altLang="zh-TW" dirty="0" smtClean="0"/>
              <a:t> falls in.</a:t>
            </a:r>
          </a:p>
          <a:p>
            <a:r>
              <a:rPr lang="en-US" altLang="zh-TW" dirty="0" smtClean="0"/>
              <a:t>Assume that </a:t>
            </a:r>
            <a:r>
              <a:rPr lang="en-US" altLang="zh-TW" i="1" dirty="0"/>
              <a:t>i</a:t>
            </a:r>
            <a:r>
              <a:rPr lang="en-US" altLang="zh-TW" dirty="0" smtClean="0"/>
              <a:t> falls in group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. In group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, find the digital number </a:t>
            </a:r>
            <a:r>
              <a:rPr lang="en-US" altLang="zh-TW" u="sng" dirty="0" smtClean="0">
                <a:solidFill>
                  <a:srgbClr val="0000FF"/>
                </a:solidFill>
              </a:rPr>
              <a:t>from right to left</a:t>
            </a:r>
            <a:r>
              <a:rPr lang="en-US" altLang="zh-TW" dirty="0" smtClean="0"/>
              <a:t>.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156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52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021998"/>
              </p:ext>
            </p:extLst>
          </p:nvPr>
        </p:nvGraphicFramePr>
        <p:xfrm>
          <a:off x="1187450" y="1566456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19562"/>
              </p:ext>
            </p:extLst>
          </p:nvPr>
        </p:nvGraphicFramePr>
        <p:xfrm>
          <a:off x="1187624" y="2840777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115616" y="105273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sum[ ]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7624" y="4149080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Example: </a:t>
            </a:r>
            <a:r>
              <a:rPr lang="en-US" altLang="zh-TW" sz="2000" b="1" i="1" dirty="0" err="1"/>
              <a:t>i</a:t>
            </a:r>
            <a:r>
              <a:rPr lang="en-US" altLang="zh-TW" sz="2000" b="1" dirty="0"/>
              <a:t>= </a:t>
            </a:r>
            <a:r>
              <a:rPr lang="en-US" altLang="zh-TW" sz="2000" b="1" dirty="0" smtClean="0"/>
              <a:t>10</a:t>
            </a:r>
          </a:p>
          <a:p>
            <a:endParaRPr lang="en-US" altLang="zh-TW" sz="2000" b="1" dirty="0" smtClean="0"/>
          </a:p>
          <a:p>
            <a:r>
              <a:rPr lang="en-US" altLang="zh-TW" sz="2000" b="1" u="sng" dirty="0" smtClean="0">
                <a:latin typeface="Courier" pitchFamily="49" charset="0"/>
              </a:rPr>
              <a:t>1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</a:t>
            </a:r>
            <a:r>
              <a:rPr lang="en-US" altLang="zh-TW" sz="4000" b="1" u="sng" dirty="0">
                <a:solidFill>
                  <a:srgbClr val="FF0000"/>
                </a:solidFill>
                <a:latin typeface="Courier" pitchFamily="49" charset="0"/>
              </a:rPr>
              <a:t>4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1234567 12345678</a:t>
            </a:r>
            <a:r>
              <a:rPr lang="en-US" altLang="zh-TW" sz="2000" b="1" dirty="0">
                <a:latin typeface="Courier" pitchFamily="49" charset="0"/>
              </a:rPr>
              <a:t> </a:t>
            </a:r>
          </a:p>
          <a:p>
            <a:r>
              <a:rPr lang="en-US" altLang="zh-TW" sz="2000" b="1" u="sng" dirty="0" smtClean="0">
                <a:latin typeface="Courier" pitchFamily="49" charset="0"/>
              </a:rPr>
              <a:t>123456789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u="sng" dirty="0" smtClean="0">
                <a:latin typeface="Courier" pitchFamily="49" charset="0"/>
              </a:rPr>
              <a:t>12345678910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1234567891011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endParaRPr lang="en-US" altLang="zh-TW" sz="2000" b="1" dirty="0" smtClean="0">
              <a:latin typeface="Courier" pitchFamily="49" charset="0"/>
            </a:endParaRPr>
          </a:p>
          <a:p>
            <a:r>
              <a:rPr lang="en-US" altLang="zh-TW" sz="2000" b="1" u="sng" dirty="0" smtClean="0">
                <a:latin typeface="Courier" pitchFamily="49" charset="0"/>
              </a:rPr>
              <a:t>123456789101112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dirty="0">
                <a:latin typeface="Courier" pitchFamily="49" charset="0"/>
              </a:rPr>
              <a:t>...</a:t>
            </a:r>
          </a:p>
          <a:p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2699792" y="4869160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橢圓 7"/>
          <p:cNvSpPr/>
          <p:nvPr/>
        </p:nvSpPr>
        <p:spPr bwMode="auto">
          <a:xfrm>
            <a:off x="3347864" y="1196752"/>
            <a:ext cx="936104" cy="12961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84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52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606504"/>
              </p:ext>
            </p:extLst>
          </p:nvPr>
        </p:nvGraphicFramePr>
        <p:xfrm>
          <a:off x="1187450" y="1566456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152445"/>
              </p:ext>
            </p:extLst>
          </p:nvPr>
        </p:nvGraphicFramePr>
        <p:xfrm>
          <a:off x="1187624" y="2840777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115616" y="105273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sum[ ]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87624" y="4149080"/>
            <a:ext cx="704872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Example: </a:t>
            </a:r>
            <a:r>
              <a:rPr lang="en-US" altLang="zh-TW" sz="2000" b="1" i="1" dirty="0" err="1"/>
              <a:t>i</a:t>
            </a:r>
            <a:r>
              <a:rPr lang="en-US" altLang="zh-TW" sz="2000" b="1" dirty="0"/>
              <a:t>= </a:t>
            </a:r>
            <a:r>
              <a:rPr lang="en-US" altLang="zh-TW" sz="2000" b="1" dirty="0" smtClean="0"/>
              <a:t>20</a:t>
            </a:r>
          </a:p>
          <a:p>
            <a:endParaRPr lang="en-US" altLang="zh-TW" sz="2000" b="1" u="sng" dirty="0">
              <a:latin typeface="Courier" pitchFamily="49" charset="0"/>
            </a:endParaRPr>
          </a:p>
          <a:p>
            <a:r>
              <a:rPr lang="en-US" altLang="zh-TW" sz="2000" b="1" u="sng" dirty="0" smtClean="0">
                <a:latin typeface="Courier" pitchFamily="49" charset="0"/>
              </a:rPr>
              <a:t>1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</a:t>
            </a:r>
            <a:r>
              <a:rPr lang="en-US" altLang="zh-TW" sz="2000" b="1" u="sng" dirty="0">
                <a:solidFill>
                  <a:schemeClr val="bg2"/>
                </a:solidFill>
                <a:latin typeface="Courier" pitchFamily="49" charset="0"/>
              </a:rPr>
              <a:t>4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</a:t>
            </a:r>
            <a:r>
              <a:rPr lang="en-US" altLang="zh-TW" sz="3200" b="1" u="sng" dirty="0">
                <a:solidFill>
                  <a:srgbClr val="FF0000"/>
                </a:solidFill>
                <a:latin typeface="Courier" pitchFamily="49" charset="0"/>
              </a:rPr>
              <a:t>5</a:t>
            </a:r>
            <a:r>
              <a:rPr lang="en-US" altLang="zh-TW" sz="2000" b="1" u="sng" dirty="0">
                <a:latin typeface="Courier" pitchFamily="49" charset="0"/>
              </a:rPr>
              <a:t>6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1234567 12345678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endParaRPr lang="en-US" altLang="zh-TW" sz="2000" b="1" dirty="0" smtClean="0">
              <a:latin typeface="Courier" pitchFamily="49" charset="0"/>
            </a:endParaRPr>
          </a:p>
          <a:p>
            <a:r>
              <a:rPr lang="en-US" altLang="zh-TW" sz="2000" b="1" u="sng" dirty="0" smtClean="0">
                <a:latin typeface="Courier" pitchFamily="49" charset="0"/>
              </a:rPr>
              <a:t>123456789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12345678910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r>
              <a:rPr lang="en-US" altLang="zh-TW" sz="2000" b="1" u="sng" dirty="0">
                <a:latin typeface="Courier" pitchFamily="49" charset="0"/>
              </a:rPr>
              <a:t>1234567891011</a:t>
            </a:r>
            <a:r>
              <a:rPr lang="en-US" altLang="zh-TW" sz="2000" b="1" dirty="0">
                <a:latin typeface="Courier" pitchFamily="49" charset="0"/>
              </a:rPr>
              <a:t> </a:t>
            </a:r>
            <a:endParaRPr lang="en-US" altLang="zh-TW" sz="2000" b="1" dirty="0" smtClean="0">
              <a:latin typeface="Courier" pitchFamily="49" charset="0"/>
            </a:endParaRPr>
          </a:p>
          <a:p>
            <a:r>
              <a:rPr lang="en-US" altLang="zh-TW" sz="2000" b="1" u="sng" dirty="0" smtClean="0">
                <a:latin typeface="Courier" pitchFamily="49" charset="0"/>
              </a:rPr>
              <a:t>123456789101112</a:t>
            </a:r>
            <a:r>
              <a:rPr lang="en-US" altLang="zh-TW" sz="2000" b="1" dirty="0" smtClean="0">
                <a:latin typeface="Courier" pitchFamily="49" charset="0"/>
              </a:rPr>
              <a:t> </a:t>
            </a:r>
            <a:r>
              <a:rPr lang="en-US" altLang="zh-TW" sz="2000" b="1" dirty="0">
                <a:latin typeface="Courier" pitchFamily="49" charset="0"/>
              </a:rPr>
              <a:t>...</a:t>
            </a:r>
          </a:p>
          <a:p>
            <a:endParaRPr lang="zh-TW" altLang="en-US" dirty="0"/>
          </a:p>
        </p:txBody>
      </p:sp>
      <p:sp>
        <p:nvSpPr>
          <p:cNvPr id="7" name="橢圓 6"/>
          <p:cNvSpPr/>
          <p:nvPr/>
        </p:nvSpPr>
        <p:spPr bwMode="auto">
          <a:xfrm>
            <a:off x="4860032" y="1196752"/>
            <a:ext cx="936104" cy="12961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>
            <a:off x="4355976" y="4797152"/>
            <a:ext cx="97210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1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1256" y="1196752"/>
            <a:ext cx="7315200" cy="4464496"/>
          </a:xfrm>
        </p:spPr>
        <p:txBody>
          <a:bodyPr/>
          <a:lstStyle/>
          <a:p>
            <a:r>
              <a:rPr lang="en-US" altLang="zh-TW" dirty="0" err="1"/>
              <a:t>n</a:t>
            </a:r>
            <a:r>
              <a:rPr lang="en-US" altLang="zh-TW" dirty="0" err="1" smtClean="0"/>
              <a:t>um</a:t>
            </a:r>
            <a:r>
              <a:rPr lang="en-US" altLang="zh-TW" dirty="0" smtClean="0"/>
              <a:t>[ ], Count[ ], Sum[ ]</a:t>
            </a:r>
          </a:p>
          <a:p>
            <a:pPr lvl="1"/>
            <a:r>
              <a:rPr lang="en-US" altLang="zh-TW" dirty="0" smtClean="0"/>
              <a:t>O(n)</a:t>
            </a:r>
          </a:p>
          <a:p>
            <a:r>
              <a:rPr lang="en-US" altLang="zh-TW" dirty="0" smtClean="0"/>
              <a:t>Binary Search</a:t>
            </a:r>
          </a:p>
          <a:p>
            <a:pPr lvl="1"/>
            <a:r>
              <a:rPr lang="en-US" altLang="zh-TW" dirty="0" smtClean="0"/>
              <a:t>O(log n)</a:t>
            </a:r>
          </a:p>
          <a:p>
            <a:r>
              <a:rPr lang="en-US" altLang="zh-TW" dirty="0" smtClean="0"/>
              <a:t>Group Search</a:t>
            </a:r>
          </a:p>
          <a:p>
            <a:pPr lvl="1"/>
            <a:r>
              <a:rPr lang="en-US" altLang="zh-TW" dirty="0" smtClean="0"/>
              <a:t>O(n)</a:t>
            </a:r>
          </a:p>
          <a:p>
            <a:r>
              <a:rPr lang="en-US" altLang="zh-TW" dirty="0" smtClean="0"/>
              <a:t>Total:</a:t>
            </a:r>
          </a:p>
          <a:p>
            <a:pPr lvl="1"/>
            <a:r>
              <a:rPr lang="en-US" altLang="zh-TW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6464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12776"/>
            <a:ext cx="7963272" cy="4752528"/>
          </a:xfrm>
        </p:spPr>
        <p:txBody>
          <a:bodyPr/>
          <a:lstStyle/>
          <a:p>
            <a:r>
              <a:rPr lang="en-US" altLang="zh-TW" sz="2800" dirty="0"/>
              <a:t>A single positive integer i is given. Write a program to find the digit located in the position i in the sequence of number groups 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S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. . . S</a:t>
            </a:r>
            <a:r>
              <a:rPr lang="en-US" altLang="zh-TW" sz="2800" baseline="-25000" dirty="0"/>
              <a:t>k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Each </a:t>
            </a:r>
            <a:r>
              <a:rPr lang="en-US" altLang="zh-TW" sz="2800" dirty="0"/>
              <a:t>group </a:t>
            </a:r>
            <a:r>
              <a:rPr lang="en-US" altLang="zh-TW" sz="2800" dirty="0" err="1"/>
              <a:t>S</a:t>
            </a:r>
            <a:r>
              <a:rPr lang="en-US" altLang="zh-TW" sz="2800" baseline="-25000" dirty="0" err="1"/>
              <a:t>k</a:t>
            </a:r>
            <a:r>
              <a:rPr lang="en-US" altLang="zh-TW" sz="2800" dirty="0"/>
              <a:t> consists of a sequence of positive integer numbers ranging from 1 to k, written one after another. For example, the first 80 digits of the sequence are as follows: 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77247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827584" y="4725144"/>
            <a:ext cx="14401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4850" y="4725805"/>
            <a:ext cx="19277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87622" y="4725144"/>
            <a:ext cx="28803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75654" y="4725144"/>
            <a:ext cx="360041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835695" y="4725144"/>
            <a:ext cx="504057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339752" y="4725805"/>
            <a:ext cx="576064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97311" y="4725144"/>
            <a:ext cx="666577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63888" y="4725144"/>
            <a:ext cx="76604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29930" y="4721779"/>
            <a:ext cx="81813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8063" y="4721779"/>
            <a:ext cx="1080121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228184" y="4731816"/>
            <a:ext cx="122413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452650" y="4731816"/>
            <a:ext cx="136782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5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916832"/>
            <a:ext cx="7819256" cy="4191000"/>
          </a:xfrm>
        </p:spPr>
        <p:txBody>
          <a:bodyPr/>
          <a:lstStyle/>
          <a:p>
            <a:r>
              <a:rPr lang="en-US" altLang="zh-TW" dirty="0"/>
              <a:t>The first line of the input file contains a single integer t (</a:t>
            </a:r>
            <a:r>
              <a:rPr lang="en-US" altLang="zh-TW" dirty="0">
                <a:solidFill>
                  <a:srgbClr val="FF0000"/>
                </a:solidFill>
              </a:rPr>
              <a:t>1 ≤ t ≤ 25</a:t>
            </a:r>
            <a:r>
              <a:rPr lang="en-US" altLang="zh-TW" dirty="0"/>
              <a:t>), </a:t>
            </a:r>
            <a:r>
              <a:rPr lang="en-US" altLang="zh-TW" u="sng" dirty="0">
                <a:solidFill>
                  <a:srgbClr val="FF0000"/>
                </a:solidFill>
              </a:rPr>
              <a:t>the number of test cases</a:t>
            </a:r>
            <a:r>
              <a:rPr lang="en-US" altLang="zh-TW" dirty="0"/>
              <a:t>, followed by one line for each test case.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line for a test case contains the single integer i (</a:t>
            </a:r>
            <a:r>
              <a:rPr lang="en-US" altLang="zh-TW" dirty="0">
                <a:solidFill>
                  <a:srgbClr val="FF0000"/>
                </a:solidFill>
              </a:rPr>
              <a:t>1 ≤ i ≤ 2147483647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33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90872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057400"/>
            <a:ext cx="7935416" cy="4191000"/>
          </a:xfrm>
        </p:spPr>
        <p:txBody>
          <a:bodyPr/>
          <a:lstStyle/>
          <a:p>
            <a:r>
              <a:rPr lang="en-US" altLang="zh-TW" dirty="0"/>
              <a:t>There should be </a:t>
            </a:r>
            <a:r>
              <a:rPr lang="en-US" altLang="zh-TW" u="sng" dirty="0">
                <a:solidFill>
                  <a:srgbClr val="FF0000"/>
                </a:solidFill>
              </a:rPr>
              <a:t>one output line per test case </a:t>
            </a:r>
            <a:r>
              <a:rPr lang="en-US" altLang="zh-TW" dirty="0"/>
              <a:t>containing the </a:t>
            </a:r>
            <a:r>
              <a:rPr lang="en-US" altLang="zh-TW" u="sng" dirty="0">
                <a:solidFill>
                  <a:srgbClr val="FF0000"/>
                </a:solidFill>
              </a:rPr>
              <a:t>digit located in the position i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56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240" y="21453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86048"/>
            <a:ext cx="1944216" cy="280704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2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 smtClean="0"/>
              <a:t>8 </a:t>
            </a:r>
          </a:p>
          <a:p>
            <a:pPr marL="0" indent="0">
              <a:buNone/>
            </a:pPr>
            <a:r>
              <a:rPr lang="en-US" altLang="zh-TW" sz="1800" dirty="0" smtClean="0"/>
              <a:t>3</a:t>
            </a:r>
            <a:r>
              <a:rPr lang="en-US" altLang="zh-TW" sz="1800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1800" dirty="0">
                <a:latin typeface="Arial" pitchFamily="34" charset="0"/>
                <a:cs typeface="Arial" pitchFamily="34" charset="0"/>
              </a:rPr>
            </a:br>
            <a:endParaRPr lang="zh-TW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484784"/>
            <a:ext cx="1944216" cy="360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>
            <a:stCxn id="36" idx="1"/>
          </p:cNvCxnSpPr>
          <p:nvPr/>
        </p:nvCxnSpPr>
        <p:spPr bwMode="auto">
          <a:xfrm flipH="1">
            <a:off x="1057400" y="1124744"/>
            <a:ext cx="627087" cy="4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字方塊 35"/>
          <p:cNvSpPr txBox="1"/>
          <p:nvPr/>
        </p:nvSpPr>
        <p:spPr>
          <a:xfrm>
            <a:off x="1684487" y="893911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Number of test 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內容版面配置區 2"/>
          <p:cNvSpPr txBox="1">
            <a:spLocks/>
          </p:cNvSpPr>
          <p:nvPr/>
        </p:nvSpPr>
        <p:spPr bwMode="auto">
          <a:xfrm>
            <a:off x="2915816" y="1498681"/>
            <a:ext cx="3024336" cy="279441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dirty="0"/>
              <a:t>2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2</a:t>
            </a:r>
            <a:r>
              <a:rPr lang="en-US" altLang="zh-TW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1600" dirty="0" smtClean="0">
                <a:latin typeface="Arial" pitchFamily="34" charset="0"/>
                <a:cs typeface="Arial" pitchFamily="34" charset="0"/>
              </a:rPr>
            </a:br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77247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矩形 31"/>
          <p:cNvSpPr/>
          <p:nvPr/>
        </p:nvSpPr>
        <p:spPr bwMode="auto">
          <a:xfrm>
            <a:off x="827584" y="4725144"/>
            <a:ext cx="14401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994850" y="4725805"/>
            <a:ext cx="19277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187622" y="4725144"/>
            <a:ext cx="28803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475654" y="4725144"/>
            <a:ext cx="360041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835695" y="4725144"/>
            <a:ext cx="504057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339752" y="4725805"/>
            <a:ext cx="576064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897311" y="4725144"/>
            <a:ext cx="666577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563888" y="4725144"/>
            <a:ext cx="76604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329930" y="4721779"/>
            <a:ext cx="818133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148063" y="4721779"/>
            <a:ext cx="1080121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228184" y="4731816"/>
            <a:ext cx="122413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7452650" y="4731816"/>
            <a:ext cx="1367822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 flipV="1">
            <a:off x="1619672" y="5157192"/>
            <a:ext cx="10801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521976" y="5805264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position </a:t>
            </a:r>
            <a:r>
              <a:rPr lang="en-US" altLang="zh-TW" i="1" dirty="0" smtClean="0">
                <a:solidFill>
                  <a:srgbClr val="FF0000"/>
                </a:solidFill>
              </a:rPr>
              <a:t>8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 bwMode="auto">
          <a:xfrm flipH="1" flipV="1">
            <a:off x="1133616" y="5157192"/>
            <a:ext cx="198022" cy="12961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/>
          <p:cNvSpPr txBox="1"/>
          <p:nvPr/>
        </p:nvSpPr>
        <p:spPr>
          <a:xfrm>
            <a:off x="1221630" y="639346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position </a:t>
            </a:r>
            <a:r>
              <a:rPr lang="en-US" altLang="zh-TW" i="1" dirty="0">
                <a:solidFill>
                  <a:srgbClr val="FF0000"/>
                </a:solidFill>
              </a:rPr>
              <a:t>3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680520"/>
          </a:xfrm>
          <a:noFill/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number</a:t>
            </a:r>
            <a:r>
              <a:rPr lang="en-US" altLang="zh-TW" dirty="0" smtClean="0"/>
              <a:t> is arranged as </a:t>
            </a:r>
          </a:p>
          <a:p>
            <a:pPr lvl="1"/>
            <a:r>
              <a:rPr lang="en-US" altLang="zh-TW" sz="1600" u="sng" dirty="0" smtClean="0">
                <a:latin typeface="Courier" pitchFamily="49" charset="0"/>
              </a:rPr>
              <a:t>1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1234567 12345678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123456789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12345678910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1234567891011</a:t>
            </a:r>
            <a:r>
              <a:rPr lang="en-US" altLang="zh-TW" sz="1600" dirty="0" smtClean="0">
                <a:latin typeface="Courier" pitchFamily="49" charset="0"/>
              </a:rPr>
              <a:t> </a:t>
            </a:r>
            <a:r>
              <a:rPr lang="en-US" altLang="zh-TW" sz="1600" u="sng" dirty="0" smtClean="0">
                <a:latin typeface="Courier" pitchFamily="49" charset="0"/>
              </a:rPr>
              <a:t>123456789101112</a:t>
            </a:r>
            <a:r>
              <a:rPr lang="en-US" altLang="zh-TW" sz="1600" dirty="0" smtClean="0">
                <a:latin typeface="Courier" pitchFamily="49" charset="0"/>
              </a:rPr>
              <a:t> ...</a:t>
            </a:r>
          </a:p>
          <a:p>
            <a:r>
              <a:rPr lang="en-US" altLang="zh-TW" dirty="0" smtClean="0">
                <a:latin typeface="+mj-lt"/>
              </a:rPr>
              <a:t>Given an integer </a:t>
            </a:r>
            <a:r>
              <a:rPr lang="en-US" altLang="zh-TW" i="1" dirty="0" err="1" smtClean="0">
                <a:latin typeface="+mj-lt"/>
              </a:rPr>
              <a:t>i</a:t>
            </a:r>
            <a:r>
              <a:rPr lang="en-US" altLang="zh-TW" dirty="0" smtClean="0">
                <a:latin typeface="+mj-lt"/>
              </a:rPr>
              <a:t>, find the digital of the position </a:t>
            </a:r>
            <a:r>
              <a:rPr lang="en-US" altLang="zh-TW" i="1" dirty="0" err="1" smtClean="0">
                <a:latin typeface="+mj-lt"/>
              </a:rPr>
              <a:t>i</a:t>
            </a:r>
            <a:r>
              <a:rPr lang="en-US" altLang="zh-TW" dirty="0" smtClean="0">
                <a:latin typeface="+mj-lt"/>
              </a:rPr>
              <a:t> of this number.</a:t>
            </a:r>
          </a:p>
          <a:p>
            <a:r>
              <a:rPr lang="en-US" altLang="zh-TW" dirty="0" smtClean="0">
                <a:latin typeface="+mj-lt"/>
              </a:rPr>
              <a:t>Example: </a:t>
            </a:r>
            <a:r>
              <a:rPr lang="en-US" altLang="zh-TW" i="1" dirty="0" err="1" smtClean="0">
                <a:latin typeface="+mj-lt"/>
              </a:rPr>
              <a:t>i</a:t>
            </a:r>
            <a:r>
              <a:rPr lang="en-US" altLang="zh-TW" dirty="0" smtClean="0">
                <a:latin typeface="+mj-lt"/>
              </a:rPr>
              <a:t>= 10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sz="1600" u="sng" dirty="0">
                <a:latin typeface="Courier" pitchFamily="49" charset="0"/>
              </a:rPr>
              <a:t>1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</a:t>
            </a:r>
            <a:r>
              <a:rPr lang="en-US" altLang="zh-TW" sz="3200" u="sng" dirty="0">
                <a:solidFill>
                  <a:srgbClr val="FF0000"/>
                </a:solidFill>
                <a:latin typeface="Courier" pitchFamily="49" charset="0"/>
              </a:rPr>
              <a:t>4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1234567 12345678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1234567891011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123456789101112</a:t>
            </a:r>
            <a:r>
              <a:rPr lang="en-US" altLang="zh-TW" sz="1600" dirty="0">
                <a:latin typeface="Courier" pitchFamily="49" charset="0"/>
              </a:rPr>
              <a:t> ...</a:t>
            </a:r>
          </a:p>
          <a:p>
            <a:r>
              <a:rPr lang="en-US" altLang="zh-TW" dirty="0"/>
              <a:t>Example: </a:t>
            </a:r>
            <a:r>
              <a:rPr lang="en-US" altLang="zh-TW" i="1" dirty="0" err="1"/>
              <a:t>i</a:t>
            </a:r>
            <a:r>
              <a:rPr lang="en-US" altLang="zh-TW" dirty="0"/>
              <a:t>= </a:t>
            </a:r>
            <a:r>
              <a:rPr lang="en-US" altLang="zh-TW" dirty="0" smtClean="0"/>
              <a:t>20</a:t>
            </a:r>
            <a:endParaRPr lang="en-US" altLang="zh-TW" dirty="0"/>
          </a:p>
          <a:p>
            <a:pPr lvl="1"/>
            <a:r>
              <a:rPr lang="en-US" altLang="zh-TW" sz="1600" u="sng" dirty="0">
                <a:latin typeface="Courier" pitchFamily="49" charset="0"/>
              </a:rPr>
              <a:t>1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</a:t>
            </a:r>
            <a:r>
              <a:rPr lang="en-US" altLang="zh-TW" sz="1600" u="sng" dirty="0">
                <a:solidFill>
                  <a:schemeClr val="bg2"/>
                </a:solidFill>
                <a:latin typeface="Courier" pitchFamily="49" charset="0"/>
              </a:rPr>
              <a:t>4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</a:t>
            </a:r>
            <a:r>
              <a:rPr lang="en-US" altLang="zh-TW" sz="3200" u="sng" dirty="0">
                <a:solidFill>
                  <a:srgbClr val="FF0000"/>
                </a:solidFill>
                <a:latin typeface="Courier" pitchFamily="49" charset="0"/>
              </a:rPr>
              <a:t>5</a:t>
            </a:r>
            <a:r>
              <a:rPr lang="en-US" altLang="zh-TW" sz="1600" u="sng" dirty="0">
                <a:latin typeface="Courier" pitchFamily="49" charset="0"/>
              </a:rPr>
              <a:t>6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1234567 12345678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1234567891011</a:t>
            </a:r>
            <a:r>
              <a:rPr lang="en-US" altLang="zh-TW" sz="1600" dirty="0">
                <a:latin typeface="Courier" pitchFamily="49" charset="0"/>
              </a:rPr>
              <a:t> </a:t>
            </a:r>
            <a:r>
              <a:rPr lang="en-US" altLang="zh-TW" sz="1600" u="sng" dirty="0">
                <a:latin typeface="Courier" pitchFamily="49" charset="0"/>
              </a:rPr>
              <a:t>123456789101112</a:t>
            </a:r>
            <a:r>
              <a:rPr lang="en-US" altLang="zh-TW" sz="1600" dirty="0">
                <a:latin typeface="Courier" pitchFamily="49" charset="0"/>
              </a:rPr>
              <a:t> ...</a:t>
            </a:r>
          </a:p>
          <a:p>
            <a:pPr lvl="1"/>
            <a:endParaRPr lang="en-US" altLang="zh-TW" sz="1600" u="sng" dirty="0" smtClean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7800" y="1340768"/>
            <a:ext cx="7315200" cy="4907632"/>
          </a:xfrm>
        </p:spPr>
        <p:txBody>
          <a:bodyPr/>
          <a:lstStyle/>
          <a:p>
            <a:r>
              <a:rPr lang="en-US" altLang="zh-TW" dirty="0" smtClean="0"/>
              <a:t>Simulation</a:t>
            </a:r>
          </a:p>
          <a:p>
            <a:pPr lvl="1"/>
            <a:r>
              <a:rPr lang="en-US" altLang="zh-TW" dirty="0" smtClean="0"/>
              <a:t>Space Complexity is too large.</a:t>
            </a:r>
          </a:p>
          <a:p>
            <a:r>
              <a:rPr lang="en-US" altLang="zh-TW" dirty="0" smtClean="0"/>
              <a:t>Time Complexity:</a:t>
            </a:r>
          </a:p>
          <a:p>
            <a:pPr lvl="1"/>
            <a:r>
              <a:rPr lang="en-US" altLang="zh-TW" dirty="0" smtClean="0"/>
              <a:t>1+2+3+4+…n</a:t>
            </a:r>
          </a:p>
          <a:p>
            <a:pPr lvl="2"/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Search in the sequence number </a:t>
            </a:r>
          </a:p>
          <a:p>
            <a:pPr lvl="2"/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 smtClean="0"/>
              <a:t>Total:</a:t>
            </a:r>
          </a:p>
          <a:p>
            <a:pPr lvl="1"/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4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 (1/4)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457584"/>
              </p:ext>
            </p:extLst>
          </p:nvPr>
        </p:nvGraphicFramePr>
        <p:xfrm>
          <a:off x="1187450" y="1196975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188103"/>
              </p:ext>
            </p:extLst>
          </p:nvPr>
        </p:nvGraphicFramePr>
        <p:xfrm>
          <a:off x="1187624" y="2471296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079095"/>
              </p:ext>
            </p:extLst>
          </p:nvPr>
        </p:nvGraphicFramePr>
        <p:xfrm>
          <a:off x="1259212" y="4437112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87624" y="2924944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…</a:t>
            </a:r>
            <a:endParaRPr lang="zh-TW" altLang="en-US" sz="8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7624" y="458112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…</a:t>
            </a:r>
            <a:endParaRPr lang="zh-TW" altLang="en-US" sz="8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87624" y="755263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n</a:t>
            </a:r>
            <a:r>
              <a:rPr lang="en-US" altLang="zh-TW" b="1" dirty="0" err="1" smtClean="0">
                <a:solidFill>
                  <a:srgbClr val="FF0000"/>
                </a:solidFill>
              </a:rPr>
              <a:t>um</a:t>
            </a:r>
            <a:r>
              <a:rPr lang="en-US" altLang="zh-TW" b="1" smtClean="0">
                <a:solidFill>
                  <a:srgbClr val="FF0000"/>
                </a:solidFill>
              </a:rPr>
              <a:t>[ </a:t>
            </a:r>
            <a:r>
              <a:rPr lang="en-US" altLang="zh-TW" b="1" smtClean="0">
                <a:solidFill>
                  <a:srgbClr val="FF0000"/>
                </a:solidFill>
              </a:rPr>
              <a:t>]: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有多少位數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1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Solution(2/4)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656028"/>
              </p:ext>
            </p:extLst>
          </p:nvPr>
        </p:nvGraphicFramePr>
        <p:xfrm>
          <a:off x="1187450" y="3977992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729344"/>
              </p:ext>
            </p:extLst>
          </p:nvPr>
        </p:nvGraphicFramePr>
        <p:xfrm>
          <a:off x="1187624" y="5252313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115616" y="3471391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en-US" altLang="zh-TW" b="1" smtClean="0">
                <a:solidFill>
                  <a:srgbClr val="FF0000"/>
                </a:solidFill>
              </a:rPr>
              <a:t>[ </a:t>
            </a:r>
            <a:r>
              <a:rPr lang="en-US" altLang="zh-TW" b="1" smtClean="0">
                <a:solidFill>
                  <a:srgbClr val="FF0000"/>
                </a:solidFill>
              </a:rPr>
              <a:t>]: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每一組有多少位數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92232" y="541792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/>
              <a:t>…</a:t>
            </a:r>
            <a:endParaRPr lang="zh-TW" altLang="en-US" sz="8000" b="1" dirty="0"/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329383"/>
              </p:ext>
            </p:extLst>
          </p:nvPr>
        </p:nvGraphicFramePr>
        <p:xfrm>
          <a:off x="1152161" y="1131751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890934"/>
              </p:ext>
            </p:extLst>
          </p:nvPr>
        </p:nvGraphicFramePr>
        <p:xfrm>
          <a:off x="1152335" y="2406072"/>
          <a:ext cx="75612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561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1152335" y="69003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n</a:t>
            </a:r>
            <a:r>
              <a:rPr lang="en-US" altLang="zh-TW" b="1" dirty="0" err="1" smtClean="0">
                <a:solidFill>
                  <a:srgbClr val="FF0000"/>
                </a:solidFill>
              </a:rPr>
              <a:t>um</a:t>
            </a:r>
            <a:r>
              <a:rPr lang="en-US" altLang="zh-TW" b="1" dirty="0" smtClean="0">
                <a:solidFill>
                  <a:srgbClr val="FF0000"/>
                </a:solidFill>
              </a:rPr>
              <a:t>[ ]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4932040" y="3140968"/>
            <a:ext cx="0" cy="64807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手繪多邊形 12"/>
          <p:cNvSpPr/>
          <p:nvPr/>
        </p:nvSpPr>
        <p:spPr bwMode="auto">
          <a:xfrm>
            <a:off x="1478604" y="1906621"/>
            <a:ext cx="787941" cy="282160"/>
          </a:xfrm>
          <a:custGeom>
            <a:avLst/>
            <a:gdLst>
              <a:gd name="connsiteX0" fmla="*/ 0 w 787941"/>
              <a:gd name="connsiteY0" fmla="*/ 0 h 282160"/>
              <a:gd name="connsiteX1" fmla="*/ 350196 w 787941"/>
              <a:gd name="connsiteY1" fmla="*/ 282102 h 282160"/>
              <a:gd name="connsiteX2" fmla="*/ 787941 w 787941"/>
              <a:gd name="connsiteY2" fmla="*/ 19456 h 28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941" h="282160">
                <a:moveTo>
                  <a:pt x="0" y="0"/>
                </a:moveTo>
                <a:cubicBezTo>
                  <a:pt x="109436" y="139429"/>
                  <a:pt x="218873" y="278859"/>
                  <a:pt x="350196" y="282102"/>
                </a:cubicBezTo>
                <a:cubicBezTo>
                  <a:pt x="481519" y="285345"/>
                  <a:pt x="634730" y="152400"/>
                  <a:pt x="787941" y="19456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87650" y="192667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smtClean="0">
                <a:solidFill>
                  <a:srgbClr val="FF0000"/>
                </a:solidFill>
              </a:rPr>
              <a:t>+</a:t>
            </a:r>
            <a:endParaRPr lang="zh-TW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2023</TotalTime>
  <Words>729</Words>
  <Application>Microsoft Office PowerPoint</Application>
  <PresentationFormat>如螢幕大小 (4:3)</PresentationFormat>
  <Paragraphs>379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古典-1</vt:lpstr>
      <vt:lpstr>Number Sequence</vt:lpstr>
      <vt:lpstr>Problem Description</vt:lpstr>
      <vt:lpstr>Input</vt:lpstr>
      <vt:lpstr>Output</vt:lpstr>
      <vt:lpstr>Sample Input / Output</vt:lpstr>
      <vt:lpstr>Problem Descriptions (2/2)</vt:lpstr>
      <vt:lpstr>Brute Force</vt:lpstr>
      <vt:lpstr>Solution (1/4)</vt:lpstr>
      <vt:lpstr>Solution(2/4)</vt:lpstr>
      <vt:lpstr>Solution (3/4)</vt:lpstr>
      <vt:lpstr>Solution (4/4)</vt:lpstr>
      <vt:lpstr>Example</vt:lpstr>
      <vt:lpstr>Example</vt:lpstr>
      <vt:lpstr>Time Complexity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930</cp:revision>
  <dcterms:created xsi:type="dcterms:W3CDTF">2007-09-17T04:06:35Z</dcterms:created>
  <dcterms:modified xsi:type="dcterms:W3CDTF">2019-10-22T19:45:25Z</dcterms:modified>
</cp:coreProperties>
</file>