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256" r:id="rId2"/>
    <p:sldId id="433" r:id="rId3"/>
    <p:sldId id="457" r:id="rId4"/>
    <p:sldId id="435" r:id="rId5"/>
    <p:sldId id="413" r:id="rId6"/>
    <p:sldId id="462" r:id="rId7"/>
    <p:sldId id="458" r:id="rId8"/>
    <p:sldId id="414" r:id="rId9"/>
    <p:sldId id="459" r:id="rId10"/>
    <p:sldId id="460" r:id="rId11"/>
    <p:sldId id="461" r:id="rId1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0FFFF"/>
    <a:srgbClr val="FF0000"/>
    <a:srgbClr val="0033CC"/>
    <a:srgbClr val="00CCFF"/>
    <a:srgbClr val="F8F8F8"/>
    <a:srgbClr val="0000FF"/>
    <a:srgbClr val="0000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 autoAdjust="0"/>
    <p:restoredTop sz="87840" autoAdjust="0"/>
  </p:normalViewPr>
  <p:slideViewPr>
    <p:cSldViewPr>
      <p:cViewPr>
        <p:scale>
          <a:sx n="50" d="100"/>
          <a:sy n="50" d="100"/>
        </p:scale>
        <p:origin x="-1664" y="-3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9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err="1" smtClean="0">
                <a:latin typeface="Arial" charset="0"/>
              </a:rPr>
              <a:t>Uva</a:t>
            </a:r>
            <a:r>
              <a:rPr lang="en-US" altLang="zh-TW" smtClean="0">
                <a:latin typeface="Arial" charset="0"/>
              </a:rPr>
              <a:t> 1292</a:t>
            </a:r>
            <a:endParaRPr lang="en-US" altLang="zh-TW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573016"/>
            <a:ext cx="7488832" cy="1360488"/>
          </a:xfrm>
        </p:spPr>
        <p:txBody>
          <a:bodyPr/>
          <a:lstStyle/>
          <a:p>
            <a:r>
              <a:rPr lang="en-US" altLang="zh-TW" sz="4400" smtClean="0"/>
              <a:t>Strategic Game</a:t>
            </a:r>
            <a:endParaRPr lang="en-US" altLang="zh-TW" sz="4400" dirty="0"/>
          </a:p>
          <a:p>
            <a:endParaRPr lang="en-US" altLang="zh-TW" dirty="0"/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73" y="0"/>
            <a:ext cx="7902041" cy="44101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8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948264" cy="65265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84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</a:t>
            </a:r>
            <a:r>
              <a:rPr lang="en-US" altLang="zh-TW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280920" cy="5400600"/>
          </a:xfrm>
        </p:spPr>
        <p:txBody>
          <a:bodyPr/>
          <a:lstStyle/>
          <a:p>
            <a:pPr algn="just"/>
            <a:r>
              <a:rPr lang="en-US" altLang="zh-TW"/>
              <a:t>Bob enjoys playing computer games, especially strategic games, but sometimes he cannot find the solution fast enough and then he is very sad. </a:t>
            </a:r>
            <a:endParaRPr lang="en-US" altLang="zh-TW" smtClean="0"/>
          </a:p>
          <a:p>
            <a:pPr algn="just"/>
            <a:r>
              <a:rPr lang="en-US" altLang="zh-TW" smtClean="0"/>
              <a:t>Now </a:t>
            </a:r>
            <a:r>
              <a:rPr lang="en-US" altLang="zh-TW"/>
              <a:t>he has the following problem. He must defend a medieval city, the roads of which form a tree. He has to </a:t>
            </a:r>
            <a:r>
              <a:rPr lang="en-US" altLang="zh-TW" u="sng">
                <a:solidFill>
                  <a:srgbClr val="FF0000"/>
                </a:solidFill>
              </a:rPr>
              <a:t>put the minimum number of soldiers on the nodes</a:t>
            </a:r>
            <a:r>
              <a:rPr lang="en-US" altLang="zh-TW"/>
              <a:t> </a:t>
            </a:r>
            <a:r>
              <a:rPr lang="en-US" altLang="zh-TW" u="sng">
                <a:solidFill>
                  <a:srgbClr val="FF0000"/>
                </a:solidFill>
              </a:rPr>
              <a:t>so that they can observe all the edges</a:t>
            </a:r>
            <a:r>
              <a:rPr lang="en-US" altLang="zh-TW"/>
              <a:t>. Can you help him?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727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</a:t>
            </a:r>
            <a:r>
              <a:rPr lang="en-US" altLang="zh-TW" smtClean="0"/>
              <a:t>Descriptions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280920" cy="5400600"/>
          </a:xfrm>
        </p:spPr>
        <p:txBody>
          <a:bodyPr/>
          <a:lstStyle/>
          <a:p>
            <a:pPr algn="just"/>
            <a:r>
              <a:rPr lang="en-US" altLang="zh-TW" smtClean="0"/>
              <a:t>Your </a:t>
            </a:r>
            <a:r>
              <a:rPr lang="en-US" altLang="zh-TW"/>
              <a:t>program should find the minimum number of soldiers that Bob has to put </a:t>
            </a:r>
            <a:r>
              <a:rPr lang="en-US" altLang="zh-TW" u="sng">
                <a:solidFill>
                  <a:srgbClr val="FF0000"/>
                </a:solidFill>
              </a:rPr>
              <a:t>for a given tree</a:t>
            </a:r>
            <a:r>
              <a:rPr lang="en-US" altLang="zh-TW"/>
              <a:t>. </a:t>
            </a:r>
            <a:endParaRPr lang="en-US" altLang="zh-TW" smtClean="0"/>
          </a:p>
          <a:p>
            <a:pPr algn="just"/>
            <a:r>
              <a:rPr lang="en-US" altLang="zh-TW" smtClean="0"/>
              <a:t>For </a:t>
            </a:r>
            <a:r>
              <a:rPr lang="en-US" altLang="zh-TW"/>
              <a:t>example for the tree on the right the solution is one soldier (at the node 1). </a:t>
            </a:r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21087"/>
            <a:ext cx="2276475" cy="2352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4283968" y="5229200"/>
            <a:ext cx="792088" cy="6480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089551" y="4998367"/>
            <a:ext cx="3009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p</a:t>
            </a:r>
            <a:r>
              <a:rPr lang="en-US" altLang="zh-TW" b="1" smtClean="0">
                <a:solidFill>
                  <a:srgbClr val="FF0000"/>
                </a:solidFill>
              </a:rPr>
              <a:t>ut 1 solder at node 1</a:t>
            </a:r>
            <a:endParaRPr lang="zh-TW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-27384"/>
            <a:ext cx="7315200" cy="838200"/>
          </a:xfrm>
        </p:spPr>
        <p:txBody>
          <a:bodyPr/>
          <a:lstStyle/>
          <a:p>
            <a:r>
              <a:rPr lang="en-US" altLang="zh-TW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692696"/>
            <a:ext cx="7560840" cy="5400600"/>
          </a:xfrm>
        </p:spPr>
        <p:txBody>
          <a:bodyPr/>
          <a:lstStyle/>
          <a:p>
            <a:pPr algn="just"/>
            <a:r>
              <a:rPr lang="en-US" altLang="zh-TW" sz="2800"/>
              <a:t>The input file contains several data sets in text format. </a:t>
            </a:r>
            <a:endParaRPr lang="en-US" altLang="zh-TW" sz="2800" smtClean="0"/>
          </a:p>
          <a:p>
            <a:pPr algn="just"/>
            <a:r>
              <a:rPr lang="en-US" altLang="zh-TW" sz="2800" smtClean="0"/>
              <a:t>Each </a:t>
            </a:r>
            <a:r>
              <a:rPr lang="en-US" altLang="zh-TW" sz="2800"/>
              <a:t>data set represents a tree with the following </a:t>
            </a:r>
            <a:r>
              <a:rPr lang="en-US" altLang="zh-TW" sz="2800" smtClean="0"/>
              <a:t>description:</a:t>
            </a:r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en-US" altLang="zh-TW" sz="2400" smtClean="0"/>
              <a:t>the </a:t>
            </a:r>
            <a:r>
              <a:rPr lang="en-US" altLang="zh-TW" sz="2400"/>
              <a:t>number of </a:t>
            </a:r>
            <a:r>
              <a:rPr lang="en-US" altLang="zh-TW" sz="2400" smtClean="0"/>
              <a:t>nodes</a:t>
            </a:r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en-US" altLang="zh-TW" sz="2400" smtClean="0"/>
              <a:t>the </a:t>
            </a:r>
            <a:r>
              <a:rPr lang="en-US" altLang="zh-TW" sz="2400"/>
              <a:t>description of each node in the following format </a:t>
            </a:r>
            <a:endParaRPr lang="en-US" altLang="zh-TW" sz="2400" smtClean="0"/>
          </a:p>
          <a:p>
            <a:pPr marL="457200" lvl="1" indent="0" algn="just">
              <a:buNone/>
            </a:pPr>
            <a:r>
              <a:rPr lang="en-US" altLang="zh-TW" sz="2400" i="1" smtClean="0">
                <a:solidFill>
                  <a:srgbClr val="FF0000"/>
                </a:solidFill>
              </a:rPr>
              <a:t>node identifier</a:t>
            </a:r>
            <a:r>
              <a:rPr lang="en-US" altLang="zh-TW" sz="2400" i="1">
                <a:solidFill>
                  <a:srgbClr val="FF0000"/>
                </a:solidFill>
              </a:rPr>
              <a:t>:(number of roads) </a:t>
            </a:r>
            <a:r>
              <a:rPr lang="en-US" altLang="zh-TW" sz="2400"/>
              <a:t>node </a:t>
            </a:r>
            <a:r>
              <a:rPr lang="en-US" altLang="zh-TW" sz="2400" smtClean="0"/>
              <a:t>identifier1 </a:t>
            </a:r>
            <a:r>
              <a:rPr lang="en-US" altLang="zh-TW" sz="2400"/>
              <a:t>. . . node </a:t>
            </a:r>
            <a:r>
              <a:rPr lang="en-US" altLang="zh-TW" sz="2400" smtClean="0"/>
              <a:t>identifier</a:t>
            </a:r>
            <a:r>
              <a:rPr lang="en-US" altLang="zh-TW" sz="2400" baseline="-25000" smtClean="0"/>
              <a:t>number </a:t>
            </a:r>
            <a:r>
              <a:rPr lang="en-US" altLang="zh-TW" sz="2400" baseline="-25000"/>
              <a:t>of </a:t>
            </a:r>
            <a:r>
              <a:rPr lang="en-US" altLang="zh-TW" sz="2400" baseline="-25000" smtClean="0"/>
              <a:t>roads</a:t>
            </a:r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en-US" altLang="zh-TW" sz="2400" smtClean="0"/>
              <a:t> </a:t>
            </a:r>
            <a:r>
              <a:rPr lang="en-US" altLang="zh-TW" sz="2400" i="1" smtClean="0">
                <a:solidFill>
                  <a:srgbClr val="FF0000"/>
                </a:solidFill>
              </a:rPr>
              <a:t>node identifier</a:t>
            </a:r>
            <a:r>
              <a:rPr lang="en-US" altLang="zh-TW" sz="2400" i="1">
                <a:solidFill>
                  <a:srgbClr val="FF0000"/>
                </a:solidFill>
              </a:rPr>
              <a:t>:(0) </a:t>
            </a:r>
            <a:endParaRPr lang="en-US" altLang="zh-TW" sz="2400" i="1" smtClean="0">
              <a:solidFill>
                <a:srgbClr val="FF0000"/>
              </a:solidFill>
            </a:endParaRPr>
          </a:p>
          <a:p>
            <a:pPr algn="just"/>
            <a:r>
              <a:rPr lang="en-US" altLang="zh-TW" sz="2800" smtClean="0">
                <a:latin typeface="+mj-lt"/>
              </a:rPr>
              <a:t>The </a:t>
            </a:r>
            <a:r>
              <a:rPr lang="en-US" altLang="zh-TW" sz="2800">
                <a:latin typeface="+mj-lt"/>
              </a:rPr>
              <a:t>node identifiers are integer numbers between </a:t>
            </a:r>
            <a:r>
              <a:rPr lang="en-US" altLang="zh-TW" sz="2800" u="sng">
                <a:solidFill>
                  <a:srgbClr val="FF0000"/>
                </a:solidFill>
                <a:latin typeface="+mj-lt"/>
              </a:rPr>
              <a:t>0 and n − 1</a:t>
            </a:r>
            <a:r>
              <a:rPr lang="en-US" altLang="zh-TW" sz="2800">
                <a:latin typeface="+mj-lt"/>
              </a:rPr>
              <a:t>, for n nodes (0 &lt; n ≤ 1500). </a:t>
            </a:r>
            <a:r>
              <a:rPr lang="en-US" altLang="zh-TW" sz="2800" smtClean="0">
                <a:latin typeface="+mj-lt"/>
              </a:rPr>
              <a:t>Every </a:t>
            </a:r>
            <a:r>
              <a:rPr lang="en-US" altLang="zh-TW" sz="2800">
                <a:latin typeface="+mj-lt"/>
              </a:rPr>
              <a:t>edge appears only once in the input data.</a:t>
            </a:r>
            <a:endParaRPr lang="en-US" altLang="zh-TW" sz="28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14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980728"/>
            <a:ext cx="8280920" cy="5400600"/>
          </a:xfrm>
        </p:spPr>
        <p:txBody>
          <a:bodyPr/>
          <a:lstStyle/>
          <a:p>
            <a:r>
              <a:rPr lang="en-US" altLang="zh-TW"/>
              <a:t>The output should be printed on the standard output. </a:t>
            </a:r>
            <a:endParaRPr lang="en-US" altLang="zh-TW" smtClean="0"/>
          </a:p>
          <a:p>
            <a:r>
              <a:rPr lang="en-US" altLang="zh-TW" smtClean="0"/>
              <a:t>For </a:t>
            </a:r>
            <a:r>
              <a:rPr lang="en-US" altLang="zh-TW"/>
              <a:t>each given input data set, </a:t>
            </a:r>
            <a:r>
              <a:rPr lang="en-US" altLang="zh-TW" u="sng">
                <a:solidFill>
                  <a:srgbClr val="FF0000"/>
                </a:solidFill>
              </a:rPr>
              <a:t>print one integer number in a single line that gives the result</a:t>
            </a:r>
            <a:r>
              <a:rPr lang="en-US" altLang="zh-TW"/>
              <a:t> (the </a:t>
            </a:r>
            <a:r>
              <a:rPr lang="en-US" altLang="zh-TW" u="sng">
                <a:solidFill>
                  <a:srgbClr val="FF0000"/>
                </a:solidFill>
              </a:rPr>
              <a:t>minimum number of soldiers</a:t>
            </a:r>
            <a:r>
              <a:rPr lang="en-US" altLang="zh-TW"/>
              <a:t>).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7229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 I/O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11560" y="836712"/>
            <a:ext cx="288032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 </a:t>
            </a:r>
            <a:endParaRPr lang="en-US" altLang="zh-TW" sz="3200" b="1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2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</a:t>
            </a:r>
            <a:r>
              <a:rPr lang="en-US" altLang="zh-TW" sz="32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:(1) 1 </a:t>
            </a:r>
            <a:endParaRPr lang="en-US" altLang="zh-TW" sz="3200" b="1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2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r>
              <a:rPr lang="en-US" altLang="zh-TW" sz="32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:(2) 2 3 </a:t>
            </a:r>
            <a:endParaRPr lang="en-US" altLang="zh-TW" sz="3200" b="1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2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r>
              <a:rPr lang="en-US" altLang="zh-TW" sz="32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:(0) </a:t>
            </a:r>
            <a:endParaRPr lang="en-US" altLang="zh-TW" sz="3200" b="1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2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r>
              <a:rPr lang="en-US" altLang="zh-TW" sz="32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:(0) </a:t>
            </a:r>
            <a:endParaRPr lang="en-US" altLang="zh-TW" sz="3200" b="1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2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 </a:t>
            </a:r>
            <a:endParaRPr lang="en-US" altLang="zh-TW" sz="3200" b="1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2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r>
              <a:rPr lang="en-US" altLang="zh-TW" sz="32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:(3) 1 4 2 </a:t>
            </a:r>
            <a:endParaRPr lang="en-US" altLang="zh-TW" sz="3200" b="1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2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r>
              <a:rPr lang="en-US" altLang="zh-TW" sz="32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:(1) 0 </a:t>
            </a:r>
            <a:endParaRPr lang="en-US" altLang="zh-TW" sz="3200" b="1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2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r>
              <a:rPr lang="en-US" altLang="zh-TW" sz="32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:(0) </a:t>
            </a:r>
            <a:endParaRPr lang="en-US" altLang="zh-TW" sz="3200" b="1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2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</a:t>
            </a:r>
            <a:r>
              <a:rPr lang="en-US" altLang="zh-TW" sz="32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:(0) </a:t>
            </a:r>
            <a:endParaRPr lang="en-US" altLang="zh-TW" sz="3200" b="1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2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  <a:r>
              <a:rPr lang="en-US" altLang="zh-TW" sz="32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:(0)</a:t>
            </a:r>
            <a:endParaRPr lang="zh-TW" altLang="en-US" sz="32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148064" y="836712"/>
            <a:ext cx="288032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  <a:p>
            <a:r>
              <a:rPr lang="en-US" altLang="zh-TW" sz="32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endParaRPr lang="zh-TW" altLang="en-US" sz="32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11560" y="836712"/>
            <a:ext cx="504056" cy="5386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 flipH="1">
            <a:off x="1259632" y="692696"/>
            <a:ext cx="360040" cy="2880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字方塊 17"/>
          <p:cNvSpPr txBox="1"/>
          <p:nvPr/>
        </p:nvSpPr>
        <p:spPr>
          <a:xfrm>
            <a:off x="1619672" y="519063"/>
            <a:ext cx="2437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Number of nodes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11560" y="1375321"/>
            <a:ext cx="2880320" cy="198167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2" name="直線單箭頭接點 31"/>
          <p:cNvCxnSpPr/>
          <p:nvPr/>
        </p:nvCxnSpPr>
        <p:spPr bwMode="auto">
          <a:xfrm flipH="1">
            <a:off x="899592" y="1231305"/>
            <a:ext cx="360040" cy="2880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文字方塊 32"/>
          <p:cNvSpPr txBox="1"/>
          <p:nvPr/>
        </p:nvSpPr>
        <p:spPr>
          <a:xfrm>
            <a:off x="1259632" y="913656"/>
            <a:ext cx="215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Node identifier</a:t>
            </a:r>
            <a:endParaRPr lang="zh-TW" altLang="en-US" b="1">
              <a:solidFill>
                <a:srgbClr val="FF0000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1412032" y="1807369"/>
            <a:ext cx="56768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字方塊 35"/>
          <p:cNvSpPr txBox="1"/>
          <p:nvPr/>
        </p:nvSpPr>
        <p:spPr>
          <a:xfrm>
            <a:off x="1909981" y="1556792"/>
            <a:ext cx="2402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Number of edges</a:t>
            </a:r>
            <a:endParaRPr lang="zh-TW" altLang="en-US" b="1">
              <a:solidFill>
                <a:srgbClr val="FF0000"/>
              </a:solidFill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1848272" y="1556792"/>
            <a:ext cx="56768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文字方塊 37"/>
          <p:cNvSpPr txBox="1"/>
          <p:nvPr/>
        </p:nvSpPr>
        <p:spPr>
          <a:xfrm>
            <a:off x="2436840" y="1231305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Node connected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40" name="橢圓 39"/>
          <p:cNvSpPr/>
          <p:nvPr/>
        </p:nvSpPr>
        <p:spPr bwMode="auto">
          <a:xfrm>
            <a:off x="5724128" y="2780928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798062" y="278092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5074130" y="3645024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148064" y="364502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4" name="橢圓 43"/>
          <p:cNvSpPr/>
          <p:nvPr/>
        </p:nvSpPr>
        <p:spPr bwMode="auto">
          <a:xfrm>
            <a:off x="5902222" y="3666219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976156" y="36662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6" name="橢圓 45"/>
          <p:cNvSpPr/>
          <p:nvPr/>
        </p:nvSpPr>
        <p:spPr bwMode="auto">
          <a:xfrm>
            <a:off x="6802322" y="3591312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876256" y="35913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8" name="橢圓 47"/>
          <p:cNvSpPr/>
          <p:nvPr/>
        </p:nvSpPr>
        <p:spPr bwMode="auto">
          <a:xfrm>
            <a:off x="4896036" y="4653136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4969970" y="465313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51" name="直線接點 50"/>
          <p:cNvCxnSpPr>
            <a:endCxn id="43" idx="0"/>
          </p:cNvCxnSpPr>
          <p:nvPr/>
        </p:nvCxnSpPr>
        <p:spPr bwMode="auto">
          <a:xfrm flipH="1">
            <a:off x="5326158" y="3242593"/>
            <a:ext cx="471904" cy="4024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接點 52"/>
          <p:cNvCxnSpPr>
            <a:stCxn id="40" idx="4"/>
            <a:endCxn id="45" idx="0"/>
          </p:cNvCxnSpPr>
          <p:nvPr/>
        </p:nvCxnSpPr>
        <p:spPr bwMode="auto">
          <a:xfrm>
            <a:off x="5976156" y="3284984"/>
            <a:ext cx="178094" cy="3812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接點 54"/>
          <p:cNvCxnSpPr>
            <a:stCxn id="40" idx="5"/>
            <a:endCxn id="46" idx="0"/>
          </p:cNvCxnSpPr>
          <p:nvPr/>
        </p:nvCxnSpPr>
        <p:spPr bwMode="auto">
          <a:xfrm>
            <a:off x="6154367" y="3211167"/>
            <a:ext cx="899983" cy="3801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線接點 57"/>
          <p:cNvCxnSpPr>
            <a:stCxn id="42" idx="4"/>
            <a:endCxn id="49" idx="0"/>
          </p:cNvCxnSpPr>
          <p:nvPr/>
        </p:nvCxnSpPr>
        <p:spPr bwMode="auto">
          <a:xfrm flipH="1">
            <a:off x="5148064" y="4149080"/>
            <a:ext cx="178094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矩形 58"/>
          <p:cNvSpPr/>
          <p:nvPr/>
        </p:nvSpPr>
        <p:spPr bwMode="auto">
          <a:xfrm>
            <a:off x="5578186" y="2636912"/>
            <a:ext cx="828092" cy="7200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4701596" y="4545124"/>
            <a:ext cx="828092" cy="7200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33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smtClean="0"/>
              <a:t>DP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980728"/>
            <a:ext cx="8280920" cy="5400600"/>
          </a:xfrm>
        </p:spPr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p[i][0]: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代表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en-US" altLang="zh-TW" baseline="-25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不放 的最少士兵個數</a:t>
            </a: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dp[i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][1]: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en-US" altLang="zh-TW" baseline="-2500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的最少士兵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個數</a:t>
            </a: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dp[u][0]+=dp[v][1]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u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不選，則 小孩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中必要選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dp[u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][1]+=min(dp[v][0], dp[v][1])</a:t>
            </a:r>
          </a:p>
          <a:p>
            <a:pPr lvl="1"/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u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要選， 則小孩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要選與不選，挑小的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2907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 I/O</a:t>
            </a:r>
            <a:endParaRPr lang="zh-TW" altLang="en-US" dirty="0"/>
          </a:p>
        </p:txBody>
      </p:sp>
      <p:sp>
        <p:nvSpPr>
          <p:cNvPr id="40" name="橢圓 39"/>
          <p:cNvSpPr/>
          <p:nvPr/>
        </p:nvSpPr>
        <p:spPr bwMode="auto">
          <a:xfrm>
            <a:off x="3903482" y="3175532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977416" y="31755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3253484" y="4039628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327418" y="403962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4" name="橢圓 43"/>
          <p:cNvSpPr/>
          <p:nvPr/>
        </p:nvSpPr>
        <p:spPr bwMode="auto">
          <a:xfrm>
            <a:off x="4081576" y="4060823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4155510" y="40608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6" name="橢圓 45"/>
          <p:cNvSpPr/>
          <p:nvPr/>
        </p:nvSpPr>
        <p:spPr bwMode="auto">
          <a:xfrm>
            <a:off x="4981676" y="3985916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055610" y="398591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8" name="橢圓 47"/>
          <p:cNvSpPr/>
          <p:nvPr/>
        </p:nvSpPr>
        <p:spPr bwMode="auto">
          <a:xfrm>
            <a:off x="3075390" y="5047740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149324" y="50477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51" name="直線接點 50"/>
          <p:cNvCxnSpPr>
            <a:endCxn id="43" idx="0"/>
          </p:cNvCxnSpPr>
          <p:nvPr/>
        </p:nvCxnSpPr>
        <p:spPr bwMode="auto">
          <a:xfrm flipH="1">
            <a:off x="3505512" y="3637197"/>
            <a:ext cx="471904" cy="4024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接點 52"/>
          <p:cNvCxnSpPr>
            <a:stCxn id="40" idx="4"/>
            <a:endCxn id="45" idx="0"/>
          </p:cNvCxnSpPr>
          <p:nvPr/>
        </p:nvCxnSpPr>
        <p:spPr bwMode="auto">
          <a:xfrm>
            <a:off x="4155510" y="3679588"/>
            <a:ext cx="178094" cy="3812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接點 54"/>
          <p:cNvCxnSpPr>
            <a:stCxn id="40" idx="5"/>
            <a:endCxn id="46" idx="0"/>
          </p:cNvCxnSpPr>
          <p:nvPr/>
        </p:nvCxnSpPr>
        <p:spPr bwMode="auto">
          <a:xfrm>
            <a:off x="4333721" y="3605771"/>
            <a:ext cx="899983" cy="3801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線接點 57"/>
          <p:cNvCxnSpPr>
            <a:stCxn id="42" idx="4"/>
            <a:endCxn id="49" idx="0"/>
          </p:cNvCxnSpPr>
          <p:nvPr/>
        </p:nvCxnSpPr>
        <p:spPr bwMode="auto">
          <a:xfrm flipH="1">
            <a:off x="3327418" y="4543684"/>
            <a:ext cx="178094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字方塊 2"/>
          <p:cNvSpPr txBox="1"/>
          <p:nvPr/>
        </p:nvSpPr>
        <p:spPr>
          <a:xfrm>
            <a:off x="3479922" y="5550331"/>
            <a:ext cx="5064207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dp[0][0]+=dp[1][1]</a:t>
            </a:r>
          </a:p>
          <a:p>
            <a:r>
              <a:rPr lang="en-US" altLang="zh-TW" b="1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p[0][1]+=min(dp[1][0], dp[1][1])</a:t>
            </a:r>
            <a:endParaRPr lang="zh-TW" altLang="en-US" b="1">
              <a:latin typeface="Cambria" panose="02040503050406030204" pitchFamily="18" charset="0"/>
            </a:endParaRPr>
          </a:p>
        </p:txBody>
      </p:sp>
      <p:cxnSp>
        <p:nvCxnSpPr>
          <p:cNvPr id="5" name="直線單箭頭接點 4"/>
          <p:cNvCxnSpPr/>
          <p:nvPr/>
        </p:nvCxnSpPr>
        <p:spPr bwMode="auto">
          <a:xfrm flipV="1">
            <a:off x="3491880" y="4581128"/>
            <a:ext cx="119718" cy="3668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文字方塊 34"/>
          <p:cNvSpPr txBox="1"/>
          <p:nvPr/>
        </p:nvSpPr>
        <p:spPr>
          <a:xfrm>
            <a:off x="-1908720" y="3419515"/>
            <a:ext cx="5064207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dp[1][0]+=dp[3][1]</a:t>
            </a:r>
          </a:p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dp[1][1]+=min(dp[3][0], dp[3][1])</a:t>
            </a:r>
            <a:endParaRPr lang="zh-TW" altLang="en-US" b="1">
              <a:latin typeface="Cambria" panose="020405030504060302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-1161924" y="2316550"/>
            <a:ext cx="5064207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dp[3][0]+=dp[4][1]</a:t>
            </a:r>
          </a:p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dp[3][1]+=min(dp[4][0], dp[4][1])</a:t>
            </a:r>
            <a:endParaRPr lang="zh-TW" altLang="en-US" b="1">
              <a:latin typeface="Cambria" panose="02040503050406030204" pitchFamily="18" charset="0"/>
            </a:endParaRPr>
          </a:p>
        </p:txBody>
      </p:sp>
      <p:cxnSp>
        <p:nvCxnSpPr>
          <p:cNvPr id="50" name="直線單箭頭接點 49"/>
          <p:cNvCxnSpPr/>
          <p:nvPr/>
        </p:nvCxnSpPr>
        <p:spPr bwMode="auto">
          <a:xfrm flipV="1">
            <a:off x="3445052" y="3637197"/>
            <a:ext cx="334860" cy="32477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文字方塊 51"/>
          <p:cNvSpPr txBox="1"/>
          <p:nvPr/>
        </p:nvSpPr>
        <p:spPr>
          <a:xfrm>
            <a:off x="5568725" y="3670296"/>
            <a:ext cx="1739579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dp[2][0]=0</a:t>
            </a:r>
          </a:p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dp[2][1]=1</a:t>
            </a:r>
            <a:endParaRPr lang="zh-TW" altLang="en-US" b="1">
              <a:latin typeface="Cambria" panose="02040503050406030204" pitchFamily="18" charset="0"/>
            </a:endParaRPr>
          </a:p>
        </p:txBody>
      </p:sp>
      <p:cxnSp>
        <p:nvCxnSpPr>
          <p:cNvPr id="54" name="直線單箭頭接點 53"/>
          <p:cNvCxnSpPr/>
          <p:nvPr/>
        </p:nvCxnSpPr>
        <p:spPr bwMode="auto">
          <a:xfrm>
            <a:off x="4333604" y="3755530"/>
            <a:ext cx="167430" cy="23038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字方塊 10"/>
          <p:cNvSpPr txBox="1"/>
          <p:nvPr/>
        </p:nvSpPr>
        <p:spPr>
          <a:xfrm>
            <a:off x="3536074" y="462161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zh-TW" altLang="en-US" b="1">
              <a:latin typeface="Cambria" panose="02040503050406030204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230297" y="344875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zh-TW" altLang="en-US" b="1">
              <a:latin typeface="Cambria" panose="02040503050406030204" pitchFamily="18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501034" y="3755083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lang="zh-TW" altLang="en-US" b="1">
              <a:latin typeface="Cambria" panose="02040503050406030204" pitchFamily="18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4283968" y="4614227"/>
            <a:ext cx="1739579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dp[4][0]=0</a:t>
            </a:r>
          </a:p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dp[4][1]=1</a:t>
            </a:r>
            <a:endParaRPr lang="zh-TW" altLang="en-US" b="1">
              <a:latin typeface="Cambria" panose="02040503050406030204" pitchFamily="18" charset="0"/>
            </a:endParaRPr>
          </a:p>
        </p:txBody>
      </p:sp>
      <p:cxnSp>
        <p:nvCxnSpPr>
          <p:cNvPr id="63" name="直線單箭頭接點 62"/>
          <p:cNvCxnSpPr/>
          <p:nvPr/>
        </p:nvCxnSpPr>
        <p:spPr bwMode="auto">
          <a:xfrm>
            <a:off x="4733808" y="3490578"/>
            <a:ext cx="167430" cy="23038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文字方塊 63"/>
          <p:cNvSpPr txBox="1"/>
          <p:nvPr/>
        </p:nvSpPr>
        <p:spPr>
          <a:xfrm>
            <a:off x="4871906" y="3337919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endParaRPr lang="zh-TW" altLang="en-US" b="1">
              <a:latin typeface="Cambria" panose="020405030504060302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2184349" y="1412776"/>
            <a:ext cx="1739579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dp[3][0]=1</a:t>
            </a:r>
          </a:p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dp[3][1]=1</a:t>
            </a:r>
            <a:endParaRPr lang="zh-TW" altLang="en-US" b="1">
              <a:latin typeface="Cambria" panose="02040503050406030204" pitchFamily="18" charset="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4407538" y="2324402"/>
            <a:ext cx="5064207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dp[3][0]+=dp[2][1]</a:t>
            </a:r>
          </a:p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dp[3][1]+=min(dp[2][0], dp[2][1])</a:t>
            </a:r>
            <a:endParaRPr lang="zh-TW" altLang="en-US" b="1">
              <a:latin typeface="Cambria" panose="02040503050406030204" pitchFamily="18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7753811" y="1420628"/>
            <a:ext cx="1739579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dp[3][0]=2</a:t>
            </a:r>
          </a:p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dp[3][1]=1</a:t>
            </a:r>
            <a:endParaRPr lang="zh-TW" altLang="en-US" b="1">
              <a:latin typeface="Cambria" panose="02040503050406030204" pitchFamily="18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55576" y="4312851"/>
            <a:ext cx="1739579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dp[1][0]=1</a:t>
            </a:r>
          </a:p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dp[1][1]=2</a:t>
            </a:r>
            <a:endParaRPr lang="zh-TW" altLang="en-US" b="1">
              <a:latin typeface="Cambria" panose="02040503050406030204" pitchFamily="18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1673722" y="5805264"/>
            <a:ext cx="1739579" cy="830997"/>
          </a:xfrm>
          <a:prstGeom prst="rect">
            <a:avLst/>
          </a:prstGeom>
          <a:solidFill>
            <a:srgbClr val="FF66FF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dp[0][0]=2</a:t>
            </a:r>
          </a:p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dp[0][1]=2</a:t>
            </a:r>
            <a:endParaRPr lang="zh-TW" alt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50" y="-99392"/>
            <a:ext cx="7772401" cy="6475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4067944" y="2420888"/>
            <a:ext cx="432048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4" name="直線單箭頭接點 3"/>
          <p:cNvCxnSpPr/>
          <p:nvPr/>
        </p:nvCxnSpPr>
        <p:spPr bwMode="auto">
          <a:xfrm flipH="1" flipV="1">
            <a:off x="4486467" y="2764697"/>
            <a:ext cx="792088" cy="28518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文字方塊 4"/>
          <p:cNvSpPr txBox="1"/>
          <p:nvPr/>
        </p:nvSpPr>
        <p:spPr>
          <a:xfrm>
            <a:off x="5278554" y="290729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忽略一個字元</a:t>
            </a:r>
            <a:endParaRPr lang="zh-TW" altLang="en-US" b="1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677838"/>
      </p:ext>
    </p:extLst>
  </p:cSld>
  <p:clrMapOvr>
    <a:masterClrMapping/>
  </p:clrMapOvr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7454</TotalTime>
  <Words>553</Words>
  <Application>Microsoft Office PowerPoint</Application>
  <PresentationFormat>如螢幕大小 (4:3)</PresentationFormat>
  <Paragraphs>85</Paragraphs>
  <Slides>11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古典-1</vt:lpstr>
      <vt:lpstr>Uva 1292</vt:lpstr>
      <vt:lpstr>Problem Descriptions (1/2)</vt:lpstr>
      <vt:lpstr>Problem Descriptions (2/2)</vt:lpstr>
      <vt:lpstr>Input</vt:lpstr>
      <vt:lpstr>Output</vt:lpstr>
      <vt:lpstr>Example I/O</vt:lpstr>
      <vt:lpstr>DP</vt:lpstr>
      <vt:lpstr>Example I/O</vt:lpstr>
      <vt:lpstr>PowerPoint 簡報</vt:lpstr>
      <vt:lpstr>PowerPoint 簡報</vt:lpstr>
      <vt:lpstr>PowerPoint 簡報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2995</cp:revision>
  <dcterms:created xsi:type="dcterms:W3CDTF">2007-09-17T04:06:35Z</dcterms:created>
  <dcterms:modified xsi:type="dcterms:W3CDTF">2019-11-13T09:08:39Z</dcterms:modified>
</cp:coreProperties>
</file>