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256" r:id="rId2"/>
    <p:sldId id="305" r:id="rId3"/>
    <p:sldId id="327" r:id="rId4"/>
    <p:sldId id="288" r:id="rId5"/>
    <p:sldId id="361" r:id="rId6"/>
    <p:sldId id="328" r:id="rId7"/>
    <p:sldId id="306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362" r:id="rId25"/>
    <p:sldId id="363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CC"/>
    <a:srgbClr val="0000FF"/>
    <a:srgbClr val="00FFFF"/>
    <a:srgbClr val="0000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0" autoAdjust="0"/>
    <p:restoredTop sz="94660"/>
  </p:normalViewPr>
  <p:slideViewPr>
    <p:cSldViewPr>
      <p:cViewPr>
        <p:scale>
          <a:sx n="75" d="100"/>
          <a:sy n="75" d="100"/>
        </p:scale>
        <p:origin x="-94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36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9068F-60CD-4D92-9C9D-3C184FFEC4A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21840-0B5D-4E3A-B640-9AA6CDEE46D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055C4-72EE-4368-8748-4E9978B6AD6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B7C10-4648-489C-9618-CDEF1FA7ECC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1B70E-7962-45D0-B5F4-AB288A1E5A7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43F26-B0F7-4E12-9EAE-94472AD2869D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15901-1C43-48D7-8936-9C6119BB6B5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FEE48-D74B-4045-8EFE-D49BE8EC88B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EE1CF-312D-4AA8-B356-94E527AF8CB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53D305-8233-4B47-89A4-09EF061C9EF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1328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11367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573016"/>
            <a:ext cx="6644208" cy="201622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Full Tank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A7E78-461C-4680-BA26-BA6C8633B71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354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354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354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3544" name="AutoShape 8"/>
          <p:cNvCxnSpPr>
            <a:cxnSpLocks noChangeShapeType="1"/>
            <a:stCxn id="193543" idx="7"/>
            <a:endCxn id="19354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5" name="AutoShape 9"/>
          <p:cNvCxnSpPr>
            <a:cxnSpLocks noChangeShapeType="1"/>
            <a:stCxn id="193543" idx="5"/>
            <a:endCxn id="19354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6" name="AutoShape 10"/>
          <p:cNvCxnSpPr>
            <a:cxnSpLocks noChangeShapeType="1"/>
            <a:stCxn id="193541" idx="7"/>
            <a:endCxn id="19354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7" name="AutoShape 11"/>
          <p:cNvCxnSpPr>
            <a:cxnSpLocks noChangeShapeType="1"/>
            <a:stCxn id="193542" idx="1"/>
            <a:endCxn id="19354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8" name="AutoShape 12"/>
          <p:cNvCxnSpPr>
            <a:cxnSpLocks noChangeShapeType="1"/>
            <a:stCxn id="193541" idx="1"/>
            <a:endCxn id="19354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549" name="AutoShape 13"/>
          <p:cNvCxnSpPr>
            <a:cxnSpLocks noChangeShapeType="1"/>
            <a:stCxn id="193540" idx="5"/>
            <a:endCxn id="19354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1331913" y="4365625"/>
            <a:ext cx="48958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3560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1" name="Text Box 25"/>
          <p:cNvSpPr txBox="1">
            <a:spLocks noChangeArrowheads="1"/>
          </p:cNvSpPr>
          <p:nvPr/>
        </p:nvSpPr>
        <p:spPr bwMode="auto">
          <a:xfrm>
            <a:off x="6659563" y="30686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1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D614-ECEC-48CD-A3BF-99530D5C0CC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5588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10</a:t>
            </a:r>
          </a:p>
        </p:txBody>
      </p:sp>
      <p:sp>
        <p:nvSpPr>
          <p:cNvPr id="195589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5590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5591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5592" name="AutoShape 8"/>
          <p:cNvCxnSpPr>
            <a:cxnSpLocks noChangeShapeType="1"/>
            <a:stCxn id="195591" idx="7"/>
            <a:endCxn id="195588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3" name="AutoShape 9"/>
          <p:cNvCxnSpPr>
            <a:cxnSpLocks noChangeShapeType="1"/>
            <a:stCxn id="195591" idx="5"/>
            <a:endCxn id="195589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4" name="AutoShape 10"/>
          <p:cNvCxnSpPr>
            <a:cxnSpLocks noChangeShapeType="1"/>
            <a:stCxn id="195589" idx="7"/>
            <a:endCxn id="195590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5" name="AutoShape 11"/>
          <p:cNvCxnSpPr>
            <a:cxnSpLocks noChangeShapeType="1"/>
            <a:stCxn id="195590" idx="1"/>
            <a:endCxn id="195588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6" name="AutoShape 12"/>
          <p:cNvCxnSpPr>
            <a:cxnSpLocks noChangeShapeType="1"/>
            <a:stCxn id="195589" idx="1"/>
            <a:endCxn id="195588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97" name="AutoShape 13"/>
          <p:cNvCxnSpPr>
            <a:cxnSpLocks noChangeShapeType="1"/>
            <a:stCxn id="195588" idx="5"/>
            <a:endCxn id="195589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5601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5602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755650" y="3068638"/>
            <a:ext cx="4032250" cy="1223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5607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5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DBECB-116A-4714-B0BA-529DD796BA31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7636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7637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7638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7639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7640" name="AutoShape 8"/>
          <p:cNvCxnSpPr>
            <a:cxnSpLocks noChangeShapeType="1"/>
            <a:stCxn id="197639" idx="7"/>
            <a:endCxn id="197636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1" name="AutoShape 9"/>
          <p:cNvCxnSpPr>
            <a:cxnSpLocks noChangeShapeType="1"/>
            <a:stCxn id="197639" idx="5"/>
            <a:endCxn id="197637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2" name="AutoShape 10"/>
          <p:cNvCxnSpPr>
            <a:cxnSpLocks noChangeShapeType="1"/>
            <a:stCxn id="197637" idx="7"/>
            <a:endCxn id="197638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3" name="AutoShape 11"/>
          <p:cNvCxnSpPr>
            <a:cxnSpLocks noChangeShapeType="1"/>
            <a:stCxn id="197638" idx="1"/>
            <a:endCxn id="197636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4" name="AutoShape 12"/>
          <p:cNvCxnSpPr>
            <a:cxnSpLocks noChangeShapeType="1"/>
            <a:stCxn id="197637" idx="1"/>
            <a:endCxn id="197636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45" name="AutoShape 13"/>
          <p:cNvCxnSpPr>
            <a:cxnSpLocks noChangeShapeType="1"/>
            <a:stCxn id="197636" idx="5"/>
            <a:endCxn id="197637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7647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7648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7649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1331913" y="4292600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46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B,D</a:t>
            </a:r>
          </a:p>
        </p:txBody>
      </p:sp>
      <p:sp>
        <p:nvSpPr>
          <p:cNvPr id="197654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6659563" y="31416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7656" name="Text Box 24"/>
          <p:cNvSpPr txBox="1">
            <a:spLocks noChangeArrowheads="1"/>
          </p:cNvSpPr>
          <p:nvPr/>
        </p:nvSpPr>
        <p:spPr bwMode="auto">
          <a:xfrm>
            <a:off x="6659563" y="1341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8172450" y="2708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4FFF2-B561-4C62-9140-3AB7D381AD2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9</a:t>
            </a: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9688" name="AutoShape 8"/>
          <p:cNvCxnSpPr>
            <a:cxnSpLocks noChangeShapeType="1"/>
            <a:stCxn id="199687" idx="7"/>
            <a:endCxn id="199684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89" name="AutoShape 9"/>
          <p:cNvCxnSpPr>
            <a:cxnSpLocks noChangeShapeType="1"/>
            <a:stCxn id="199687" idx="5"/>
            <a:endCxn id="199685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0" name="AutoShape 10"/>
          <p:cNvCxnSpPr>
            <a:cxnSpLocks noChangeShapeType="1"/>
            <a:stCxn id="199685" idx="7"/>
            <a:endCxn id="199686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1" name="AutoShape 11"/>
          <p:cNvCxnSpPr>
            <a:cxnSpLocks noChangeShapeType="1"/>
            <a:stCxn id="199686" idx="1"/>
            <a:endCxn id="199684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2" name="AutoShape 12"/>
          <p:cNvCxnSpPr>
            <a:cxnSpLocks noChangeShapeType="1"/>
            <a:stCxn id="199685" idx="1"/>
            <a:endCxn id="199684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693" name="AutoShape 13"/>
          <p:cNvCxnSpPr>
            <a:cxnSpLocks noChangeShapeType="1"/>
            <a:stCxn id="199684" idx="5"/>
            <a:endCxn id="199685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694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9700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199702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B3CC-8447-405D-80E8-176FE73F2E8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3780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3781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3782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3783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3784" name="AutoShape 8"/>
          <p:cNvCxnSpPr>
            <a:cxnSpLocks noChangeShapeType="1"/>
            <a:stCxn id="203783" idx="7"/>
            <a:endCxn id="20378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5" name="AutoShape 9"/>
          <p:cNvCxnSpPr>
            <a:cxnSpLocks noChangeShapeType="1"/>
            <a:stCxn id="203783" idx="5"/>
            <a:endCxn id="20378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6" name="AutoShape 10"/>
          <p:cNvCxnSpPr>
            <a:cxnSpLocks noChangeShapeType="1"/>
            <a:stCxn id="203781" idx="7"/>
            <a:endCxn id="20378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7" name="AutoShape 11"/>
          <p:cNvCxnSpPr>
            <a:cxnSpLocks noChangeShapeType="1"/>
            <a:stCxn id="203782" idx="1"/>
            <a:endCxn id="20378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8" name="AutoShape 12"/>
          <p:cNvCxnSpPr>
            <a:cxnSpLocks noChangeShapeType="1"/>
            <a:stCxn id="203781" idx="1"/>
            <a:endCxn id="20378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89" name="AutoShape 13"/>
          <p:cNvCxnSpPr>
            <a:cxnSpLocks noChangeShapeType="1"/>
            <a:stCxn id="203780" idx="5"/>
            <a:endCxn id="20378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3792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3794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1331913" y="4365625"/>
            <a:ext cx="4752975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18272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</a:t>
            </a:r>
          </a:p>
        </p:txBody>
      </p:sp>
      <p:sp>
        <p:nvSpPr>
          <p:cNvPr id="203798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8316913" y="2708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7308850" y="1268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52C-F89F-4B66-9670-70D270B2829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173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173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173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1736" name="AutoShape 8"/>
          <p:cNvCxnSpPr>
            <a:cxnSpLocks noChangeShapeType="1"/>
            <a:stCxn id="201735" idx="7"/>
            <a:endCxn id="20173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7" name="AutoShape 9"/>
          <p:cNvCxnSpPr>
            <a:cxnSpLocks noChangeShapeType="1"/>
            <a:stCxn id="201735" idx="5"/>
            <a:endCxn id="20173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8" name="AutoShape 10"/>
          <p:cNvCxnSpPr>
            <a:cxnSpLocks noChangeShapeType="1"/>
            <a:stCxn id="201733" idx="7"/>
            <a:endCxn id="20173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39" name="AutoShape 11"/>
          <p:cNvCxnSpPr>
            <a:cxnSpLocks noChangeShapeType="1"/>
            <a:stCxn id="201734" idx="1"/>
            <a:endCxn id="20173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0" name="AutoShape 12"/>
          <p:cNvCxnSpPr>
            <a:cxnSpLocks noChangeShapeType="1"/>
            <a:stCxn id="201733" idx="1"/>
            <a:endCxn id="20173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1" name="AutoShape 13"/>
          <p:cNvCxnSpPr>
            <a:cxnSpLocks noChangeShapeType="1"/>
            <a:stCxn id="201732" idx="5"/>
            <a:endCxn id="20173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1748" name="Rectangle 20"/>
          <p:cNvSpPr>
            <a:spLocks noChangeArrowheads="1"/>
          </p:cNvSpPr>
          <p:nvPr/>
        </p:nvSpPr>
        <p:spPr bwMode="auto">
          <a:xfrm>
            <a:off x="755650" y="2997200"/>
            <a:ext cx="3960813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1750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201754" name="Rectangle 2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543F3-0564-435E-B079-DA23204CB62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331913" y="4365625"/>
            <a:ext cx="4824412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443663" y="3644900"/>
            <a:ext cx="219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A,C,D,B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</a:t>
            </a:r>
            <a:r>
              <a:rPr lang="en-US" altLang="zh-TW" b="1">
                <a:solidFill>
                  <a:srgbClr val="000000"/>
                </a:solidFill>
                <a:sym typeface="Symbol" pitchFamily="18" charset="2"/>
              </a:rPr>
              <a:t></a:t>
            </a:r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>
            <a:off x="6443663" y="4437063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50" name="Oval 26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8</a:t>
            </a:r>
          </a:p>
        </p:txBody>
      </p:sp>
      <p:sp>
        <p:nvSpPr>
          <p:cNvPr id="205851" name="Oval 27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5</a:t>
            </a:r>
          </a:p>
        </p:txBody>
      </p:sp>
      <p:sp>
        <p:nvSpPr>
          <p:cNvPr id="205852" name="Oval 28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6</a:t>
            </a:r>
          </a:p>
        </p:txBody>
      </p:sp>
      <p:sp>
        <p:nvSpPr>
          <p:cNvPr id="205853" name="Oval 29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205854" name="AutoShape 30"/>
          <p:cNvCxnSpPr>
            <a:cxnSpLocks noChangeShapeType="1"/>
            <a:stCxn id="205853" idx="7"/>
            <a:endCxn id="2058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5" name="AutoShape 31"/>
          <p:cNvCxnSpPr>
            <a:cxnSpLocks noChangeShapeType="1"/>
            <a:stCxn id="205853" idx="5"/>
            <a:endCxn id="2058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6" name="AutoShape 32"/>
          <p:cNvCxnSpPr>
            <a:cxnSpLocks noChangeShapeType="1"/>
            <a:stCxn id="205851" idx="7"/>
            <a:endCxn id="2058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7" name="AutoShape 33"/>
          <p:cNvCxnSpPr>
            <a:cxnSpLocks noChangeShapeType="1"/>
            <a:stCxn id="205852" idx="1"/>
            <a:endCxn id="2058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8" name="AutoShape 34"/>
          <p:cNvCxnSpPr>
            <a:cxnSpLocks noChangeShapeType="1"/>
            <a:stCxn id="205851" idx="1"/>
            <a:endCxn id="2058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59" name="AutoShape 35"/>
          <p:cNvCxnSpPr>
            <a:cxnSpLocks noChangeShapeType="1"/>
            <a:stCxn id="205850" idx="5"/>
            <a:endCxn id="2058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0" name="Text Box 36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205861" name="Text Box 37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205863" name="Text Box 39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205866" name="Text Box 42"/>
          <p:cNvSpPr txBox="1">
            <a:spLocks noChangeArrowheads="1"/>
          </p:cNvSpPr>
          <p:nvPr/>
        </p:nvSpPr>
        <p:spPr bwMode="auto">
          <a:xfrm>
            <a:off x="7308850" y="12684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7380288" y="32131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79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9EC-EEC6-4F9B-A5C6-81643688AD65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256213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   d[v]=d[u]+w(u,v);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4643438" y="1916113"/>
            <a:ext cx="383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ExtractMin() called?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827088" y="3213100"/>
            <a:ext cx="4032250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403350" y="4581525"/>
            <a:ext cx="4824413" cy="1223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5148263" y="3789363"/>
            <a:ext cx="347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How many times is </a:t>
            </a:r>
            <a:b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zh-TW" b="1" i="1">
                <a:solidFill>
                  <a:srgbClr val="0000FF"/>
                </a:solidFill>
                <a:latin typeface="Courier New" pitchFamily="49" charset="0"/>
              </a:rPr>
              <a:t>Relax called?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2627313" y="602138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800" b="1">
                <a:solidFill>
                  <a:srgbClr val="FF0000"/>
                </a:solidFill>
                <a:latin typeface="Courier New" pitchFamily="49" charset="0"/>
              </a:rPr>
              <a:t>A:O(V lg V + E)</a:t>
            </a:r>
            <a:endParaRPr lang="en-US" altLang="zh-TW" sz="2800" b="1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13" grpId="0" autoUpdateAnimBg="0"/>
      <p:bldP spid="1239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54858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126450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81727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7727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34015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31860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2854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46434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248873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86892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41517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70881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84322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18643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2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After going through the receipts from your car trip through Europe this summer, you </a:t>
            </a:r>
            <a:r>
              <a:rPr lang="en-US" altLang="zh-TW" sz="2800" dirty="0" smtClean="0"/>
              <a:t>realized </a:t>
            </a:r>
            <a:r>
              <a:rPr lang="en-US" altLang="zh-TW" sz="2800" dirty="0"/>
              <a:t>that the </a:t>
            </a:r>
            <a:r>
              <a:rPr lang="en-US" altLang="zh-TW" sz="2800" u="sng" dirty="0">
                <a:solidFill>
                  <a:srgbClr val="FF0000"/>
                </a:solidFill>
              </a:rPr>
              <a:t>gas prices varied between the cities</a:t>
            </a:r>
            <a:r>
              <a:rPr lang="en-US" altLang="zh-TW" sz="2800" dirty="0"/>
              <a:t> you visited. Maybe you could have </a:t>
            </a:r>
            <a:r>
              <a:rPr lang="en-US" altLang="zh-TW" sz="2800" u="sng" dirty="0">
                <a:solidFill>
                  <a:srgbClr val="FF0000"/>
                </a:solidFill>
              </a:rPr>
              <a:t>saved some money if you were a bit more clever about where you filled your fuel</a:t>
            </a:r>
            <a:r>
              <a:rPr lang="en-US" altLang="zh-TW" sz="2800" dirty="0"/>
              <a:t>?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92659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20" y="2816932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90031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75713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4773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00918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3040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9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07517"/>
              </p:ext>
            </p:extLst>
          </p:nvPr>
        </p:nvGraphicFramePr>
        <p:xfrm>
          <a:off x="5133047" y="5015033"/>
          <a:ext cx="75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00"/>
                <a:gridCol w="3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文字方塊 43"/>
          <p:cNvSpPr txBox="1"/>
          <p:nvPr/>
        </p:nvSpPr>
        <p:spPr>
          <a:xfrm>
            <a:off x="395536" y="393423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edges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sp>
        <p:nvSpPr>
          <p:cNvPr id="16" name="文字方塊 45"/>
          <p:cNvSpPr txBox="1"/>
          <p:nvPr/>
        </p:nvSpPr>
        <p:spPr>
          <a:xfrm>
            <a:off x="4634844" y="50131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sz="1800" b="1" dirty="0" smtClean="0">
                <a:solidFill>
                  <a:srgbClr val="0000CC"/>
                </a:solidFill>
              </a:rPr>
              <a:t>G</a:t>
            </a:r>
            <a:endParaRPr lang="zh-TW" altLang="en-US" sz="1800" b="1" dirty="0">
              <a:solidFill>
                <a:srgbClr val="0000CC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5608857" y="5197842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單箭頭接點 20"/>
          <p:cNvCxnSpPr/>
          <p:nvPr/>
        </p:nvCxnSpPr>
        <p:spPr bwMode="auto">
          <a:xfrm>
            <a:off x="5619541" y="5629890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5608857" y="631936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單箭頭接點 24"/>
          <p:cNvCxnSpPr/>
          <p:nvPr/>
        </p:nvCxnSpPr>
        <p:spPr bwMode="auto">
          <a:xfrm>
            <a:off x="5608857" y="5959326"/>
            <a:ext cx="450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285"/>
            <a:ext cx="3028369" cy="853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7" y="1483901"/>
            <a:ext cx="3226936" cy="2014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橢圓 33"/>
          <p:cNvSpPr/>
          <p:nvPr/>
        </p:nvSpPr>
        <p:spPr bwMode="auto">
          <a:xfrm>
            <a:off x="6192408" y="1919226"/>
            <a:ext cx="360040" cy="360040"/>
          </a:xfrm>
          <a:prstGeom prst="ellipse">
            <a:avLst/>
          </a:prstGeom>
          <a:solidFill>
            <a:srgbClr val="F8F8F8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1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7556393" y="1919226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2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188241" y="3251374"/>
            <a:ext cx="360040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3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7545650" y="3250208"/>
            <a:ext cx="360040" cy="360040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4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34" idx="6"/>
            <a:endCxn id="35" idx="2"/>
          </p:cNvCxnSpPr>
          <p:nvPr/>
        </p:nvCxnSpPr>
        <p:spPr bwMode="auto">
          <a:xfrm>
            <a:off x="6552448" y="2099246"/>
            <a:ext cx="100394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6923020" y="16375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0" name="直線接點 39"/>
          <p:cNvCxnSpPr>
            <a:stCxn id="34" idx="4"/>
            <a:endCxn id="36" idx="0"/>
          </p:cNvCxnSpPr>
          <p:nvPr/>
        </p:nvCxnSpPr>
        <p:spPr bwMode="auto">
          <a:xfrm flipH="1">
            <a:off x="6368261" y="2279266"/>
            <a:ext cx="4167" cy="972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6008325" y="2534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35" idx="4"/>
            <a:endCxn id="37" idx="0"/>
          </p:cNvCxnSpPr>
          <p:nvPr/>
        </p:nvCxnSpPr>
        <p:spPr bwMode="auto">
          <a:xfrm flipH="1">
            <a:off x="7725670" y="2279266"/>
            <a:ext cx="10743" cy="9709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7376373" y="24952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36" idx="6"/>
            <a:endCxn id="37" idx="2"/>
          </p:cNvCxnSpPr>
          <p:nvPr/>
        </p:nvCxnSpPr>
        <p:spPr bwMode="auto">
          <a:xfrm flipV="1">
            <a:off x="6548281" y="3430228"/>
            <a:ext cx="997369" cy="11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字方塊 44"/>
          <p:cNvSpPr txBox="1"/>
          <p:nvPr/>
        </p:nvSpPr>
        <p:spPr>
          <a:xfrm>
            <a:off x="6923020" y="34302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42378" y="2069358"/>
            <a:ext cx="87716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dirty="0"/>
              <a:t>1 2 2 </a:t>
            </a:r>
          </a:p>
          <a:p>
            <a:pPr marL="0" indent="0">
              <a:buNone/>
            </a:pPr>
            <a:r>
              <a:rPr lang="en-US" altLang="zh-TW" dirty="0"/>
              <a:t>1 3 3 </a:t>
            </a:r>
          </a:p>
          <a:p>
            <a:pPr marL="0" indent="0">
              <a:buNone/>
            </a:pPr>
            <a:r>
              <a:rPr lang="en-US" altLang="zh-TW" dirty="0"/>
              <a:t>2 4 4 </a:t>
            </a:r>
          </a:p>
          <a:p>
            <a:pPr marL="0" indent="0">
              <a:buNone/>
            </a:pPr>
            <a:r>
              <a:rPr lang="en-US" altLang="zh-TW" dirty="0"/>
              <a:t>3 4 5 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4813219" y="3212976"/>
            <a:ext cx="697827" cy="3960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86170"/>
              </p:ext>
            </p:extLst>
          </p:nvPr>
        </p:nvGraphicFramePr>
        <p:xfrm>
          <a:off x="1286644" y="3933056"/>
          <a:ext cx="7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  <a:gridCol w="75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(1,2,2)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(2,1,2)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(1,3,3)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(3,1,3)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(2,4,4)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(4,2,4)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(3,4,5)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(4,3,5)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5271"/>
              </p:ext>
            </p:extLst>
          </p:nvPr>
        </p:nvGraphicFramePr>
        <p:xfrm>
          <a:off x="6156176" y="503787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8471"/>
            <a:ext cx="585787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4816"/>
              </p:ext>
            </p:extLst>
          </p:nvPr>
        </p:nvGraphicFramePr>
        <p:xfrm>
          <a:off x="6156176" y="543031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33085"/>
              </p:ext>
            </p:extLst>
          </p:nvPr>
        </p:nvGraphicFramePr>
        <p:xfrm>
          <a:off x="6156176" y="579035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44113"/>
              </p:ext>
            </p:extLst>
          </p:nvPr>
        </p:nvGraphicFramePr>
        <p:xfrm>
          <a:off x="6156176" y="6150393"/>
          <a:ext cx="147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00"/>
                <a:gridCol w="492000"/>
                <a:gridCol w="492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6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Data Structure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776"/>
            <a:ext cx="5191125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8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0"/>
            <a:ext cx="6562725" cy="686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286744"/>
            <a:ext cx="2555776" cy="1430288"/>
          </a:xfrm>
        </p:spPr>
        <p:txBody>
          <a:bodyPr/>
          <a:lstStyle/>
          <a:p>
            <a:r>
              <a:rPr lang="en-US" altLang="zh-TW" dirty="0" err="1" smtClean="0"/>
              <a:t>Dijkstra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 bwMode="auto">
          <a:xfrm>
            <a:off x="3990937" y="399067"/>
            <a:ext cx="3816424" cy="15841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27361" y="-57001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Initialization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60032" y="4064744"/>
            <a:ext cx="2448272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3899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3094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8" name="橢圓 7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" name="直線接點 9"/>
          <p:cNvCxnSpPr>
            <a:stCxn id="8" idx="6"/>
            <a:endCxn id="9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12" name="橢圓 11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3" name="直線接點 12"/>
          <p:cNvCxnSpPr>
            <a:stCxn id="8" idx="4"/>
            <a:endCxn id="12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5" name="直線接點 14"/>
          <p:cNvCxnSpPr>
            <a:stCxn id="9" idx="3"/>
            <a:endCxn id="12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7" name="橢圓 16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>
            <a:stCxn id="9" idx="4"/>
            <a:endCxn id="17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20" name="直線接點 19"/>
          <p:cNvCxnSpPr>
            <a:stCxn id="12" idx="6"/>
            <a:endCxn id="17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815395" y="328599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7524328" y="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priority queue</a:t>
            </a:r>
            <a:endParaRPr lang="zh-TW" altLang="en-US" sz="1600" b="1" dirty="0"/>
          </a:p>
        </p:txBody>
      </p:sp>
      <p:grpSp>
        <p:nvGrpSpPr>
          <p:cNvPr id="95" name="群組 94"/>
          <p:cNvGrpSpPr/>
          <p:nvPr/>
        </p:nvGrpSpPr>
        <p:grpSpPr>
          <a:xfrm>
            <a:off x="4572000" y="5230497"/>
            <a:ext cx="2310062" cy="307777"/>
            <a:chOff x="6388677" y="5229200"/>
            <a:chExt cx="2310062" cy="307777"/>
          </a:xfrm>
        </p:grpSpPr>
        <p:sp>
          <p:nvSpPr>
            <p:cNvPr id="93" name="矩形 92"/>
            <p:cNvSpPr/>
            <p:nvPr/>
          </p:nvSpPr>
          <p:spPr bwMode="auto">
            <a:xfrm>
              <a:off x="6388677" y="5236699"/>
              <a:ext cx="2310062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6431257" y="5229200"/>
              <a:ext cx="22540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(at node </a:t>
              </a:r>
              <a:r>
                <a:rPr lang="en-US" altLang="zh-TW" sz="1400" b="1" i="1" dirty="0" smtClean="0"/>
                <a:t>i</a:t>
              </a:r>
              <a:r>
                <a:rPr lang="en-US" altLang="zh-TW" sz="1400" b="1" dirty="0" smtClean="0"/>
                <a:t>, rest of fuel, cost)</a:t>
              </a:r>
              <a:endParaRPr lang="zh-TW" altLang="en-US" sz="1400" b="1" dirty="0"/>
            </a:p>
          </p:txBody>
        </p:sp>
      </p:grpSp>
      <p:cxnSp>
        <p:nvCxnSpPr>
          <p:cNvPr id="98" name="直線單箭頭接點 97"/>
          <p:cNvCxnSpPr/>
          <p:nvPr/>
        </p:nvCxnSpPr>
        <p:spPr bwMode="auto">
          <a:xfrm>
            <a:off x="6948264" y="5376602"/>
            <a:ext cx="576064" cy="77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065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668344" y="6224704"/>
            <a:ext cx="864096" cy="2880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798071" y="621985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(0,0,0)</a:t>
            </a:r>
            <a:endParaRPr lang="zh-TW" altLang="en-US" sz="1400" b="1" dirty="0"/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  <a:endCxn id="102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2070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074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  <a:endCxn id="102" idx="2"/>
          </p:cNvCxnSpPr>
          <p:nvPr/>
        </p:nvCxnSpPr>
        <p:spPr bwMode="auto">
          <a:xfrm flipV="1">
            <a:off x="1558793" y="6235927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31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(0, 1)</a:t>
            </a:r>
            <a:endParaRPr lang="zh-TW" altLang="en-US" sz="1600" b="1" dirty="0"/>
          </a:p>
        </p:txBody>
      </p:sp>
      <p:grpSp>
        <p:nvGrpSpPr>
          <p:cNvPr id="35" name="群組 34"/>
          <p:cNvGrpSpPr/>
          <p:nvPr/>
        </p:nvGrpSpPr>
        <p:grpSpPr>
          <a:xfrm>
            <a:off x="4283968" y="5598106"/>
            <a:ext cx="864096" cy="307777"/>
            <a:chOff x="6660232" y="6217567"/>
            <a:chExt cx="864096" cy="307777"/>
          </a:xfrm>
        </p:grpSpPr>
        <p:sp>
          <p:nvSpPr>
            <p:cNvPr id="36" name="矩形 3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789959" y="621756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(0,0,0)</a:t>
              </a:r>
              <a:endParaRPr lang="zh-TW" altLang="en-US" sz="1400" b="1" dirty="0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44495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224636" y="4653141"/>
            <a:ext cx="864096" cy="307777"/>
            <a:chOff x="6660232" y="6217567"/>
            <a:chExt cx="864096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789959" y="621756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(0,0,0)</a:t>
              </a:r>
              <a:endParaRPr lang="zh-TW" altLang="en-US" sz="1400" b="1" dirty="0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190556" y="5605742"/>
            <a:ext cx="901724" cy="307777"/>
            <a:chOff x="6622604" y="6217567"/>
            <a:chExt cx="901724" cy="307777"/>
          </a:xfrm>
        </p:grpSpPr>
        <p:sp>
          <p:nvSpPr>
            <p:cNvPr id="52" name="矩形 5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cxnSp>
        <p:nvCxnSpPr>
          <p:cNvPr id="54" name="直線接點 53"/>
          <p:cNvCxnSpPr/>
          <p:nvPr/>
        </p:nvCxnSpPr>
        <p:spPr bwMode="auto">
          <a:xfrm>
            <a:off x="5214493" y="5794065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群組 54"/>
          <p:cNvGrpSpPr/>
          <p:nvPr/>
        </p:nvGrpSpPr>
        <p:grpSpPr>
          <a:xfrm>
            <a:off x="6222605" y="6037790"/>
            <a:ext cx="864096" cy="307777"/>
            <a:chOff x="6660232" y="6217567"/>
            <a:chExt cx="864096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5574533" y="57189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207698" y="5445224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(0, 2)</a:t>
            </a:r>
            <a:endParaRPr lang="zh-TW" altLang="en-US" sz="1600" b="1" dirty="0"/>
          </a:p>
        </p:txBody>
      </p:sp>
      <p:grpSp>
        <p:nvGrpSpPr>
          <p:cNvPr id="60" name="群組 59"/>
          <p:cNvGrpSpPr/>
          <p:nvPr/>
        </p:nvGrpSpPr>
        <p:grpSpPr>
          <a:xfrm>
            <a:off x="6228184" y="6433591"/>
            <a:ext cx="864096" cy="307777"/>
            <a:chOff x="6660232" y="6217567"/>
            <a:chExt cx="864096" cy="307777"/>
          </a:xfrm>
        </p:grpSpPr>
        <p:sp>
          <p:nvSpPr>
            <p:cNvPr id="61" name="矩形 6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630716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19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8398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(1,1,120)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cxnSp>
        <p:nvCxnSpPr>
          <p:cNvPr id="9" name="直線接點 8"/>
          <p:cNvCxnSpPr>
            <a:stCxn id="6" idx="3"/>
          </p:cNvCxnSpPr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6228184" y="5445224"/>
            <a:ext cx="864096" cy="307777"/>
            <a:chOff x="6660232" y="6217567"/>
            <a:chExt cx="864096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cxnSp>
        <p:nvCxnSpPr>
          <p:cNvPr id="76" name="直線接點 75"/>
          <p:cNvCxnSpPr/>
          <p:nvPr/>
        </p:nvCxnSpPr>
        <p:spPr bwMode="auto">
          <a:xfrm>
            <a:off x="6228184" y="537321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7" name="群組 76"/>
          <p:cNvGrpSpPr/>
          <p:nvPr/>
        </p:nvGrpSpPr>
        <p:grpSpPr>
          <a:xfrm>
            <a:off x="6228184" y="5877272"/>
            <a:ext cx="864096" cy="307777"/>
            <a:chOff x="6660232" y="6217567"/>
            <a:chExt cx="864096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(1,3,160)</a:t>
              </a:r>
              <a:endParaRPr lang="zh-TW" altLang="en-US" sz="1400" b="1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228184" y="6505599"/>
            <a:ext cx="864096" cy="307777"/>
            <a:chOff x="6660232" y="6217567"/>
            <a:chExt cx="864096" cy="307777"/>
          </a:xfrm>
        </p:grpSpPr>
        <p:sp>
          <p:nvSpPr>
            <p:cNvPr id="81" name="矩形 8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11" name="直線單箭頭接點 10"/>
          <p:cNvCxnSpPr>
            <a:stCxn id="78" idx="2"/>
            <a:endCxn id="81" idx="0"/>
          </p:cNvCxnSpPr>
          <p:nvPr/>
        </p:nvCxnSpPr>
        <p:spPr bwMode="auto">
          <a:xfrm>
            <a:off x="6660232" y="617015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(1,3,160)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558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6757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228184" y="5065439"/>
            <a:ext cx="864096" cy="307777"/>
            <a:chOff x="6660232" y="6217567"/>
            <a:chExt cx="864096" cy="307777"/>
          </a:xfrm>
        </p:grpSpPr>
        <p:sp>
          <p:nvSpPr>
            <p:cNvPr id="42" name="矩形 4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(1,1,120)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cxnSp>
        <p:nvCxnSpPr>
          <p:cNvPr id="9" name="直線接點 8"/>
          <p:cNvCxnSpPr>
            <a:stCxn id="6" idx="3"/>
          </p:cNvCxnSpPr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6228184" y="5445224"/>
            <a:ext cx="864096" cy="307777"/>
            <a:chOff x="6660232" y="6217567"/>
            <a:chExt cx="864096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228184" y="6073551"/>
            <a:ext cx="864096" cy="307777"/>
            <a:chOff x="6660232" y="6217567"/>
            <a:chExt cx="864096" cy="307777"/>
          </a:xfrm>
        </p:grpSpPr>
        <p:sp>
          <p:nvSpPr>
            <p:cNvPr id="81" name="矩形 8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11" name="直線單箭頭接點 10"/>
          <p:cNvCxnSpPr/>
          <p:nvPr/>
        </p:nvCxnSpPr>
        <p:spPr bwMode="auto">
          <a:xfrm>
            <a:off x="6660232" y="573325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466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69743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8566820" y="5640176"/>
            <a:ext cx="901724" cy="307777"/>
            <a:chOff x="6622604" y="6217567"/>
            <a:chExt cx="901724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(2,0,80)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668344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7674024" y="4149080"/>
            <a:ext cx="864096" cy="307777"/>
            <a:chOff x="6660232" y="6217567"/>
            <a:chExt cx="864096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(1,2,140)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74024" y="4777407"/>
            <a:ext cx="864096" cy="307777"/>
            <a:chOff x="6660232" y="6217567"/>
            <a:chExt cx="864096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(1,9,280)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>
            <a:stCxn id="84" idx="2"/>
            <a:endCxn id="87" idx="0"/>
          </p:cNvCxnSpPr>
          <p:nvPr/>
        </p:nvCxnSpPr>
        <p:spPr bwMode="auto">
          <a:xfrm>
            <a:off x="8106072" y="44419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6190556" y="5238488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79" name="直線單箭頭接點 78"/>
          <p:cNvCxnSpPr/>
          <p:nvPr/>
        </p:nvCxnSpPr>
        <p:spPr bwMode="auto">
          <a:xfrm>
            <a:off x="6643883" y="49262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0" name="群組 89"/>
          <p:cNvGrpSpPr/>
          <p:nvPr/>
        </p:nvGrpSpPr>
        <p:grpSpPr>
          <a:xfrm>
            <a:off x="7630716" y="3232694"/>
            <a:ext cx="901724" cy="307777"/>
            <a:chOff x="6622604" y="6217567"/>
            <a:chExt cx="901724" cy="307777"/>
          </a:xfrm>
        </p:grpSpPr>
        <p:sp>
          <p:nvSpPr>
            <p:cNvPr id="91" name="矩形 9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7625137" y="3837791"/>
            <a:ext cx="901724" cy="307777"/>
            <a:chOff x="6622604" y="6217567"/>
            <a:chExt cx="901724" cy="30777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115" name="直線單箭頭接點 114"/>
          <p:cNvCxnSpPr/>
          <p:nvPr/>
        </p:nvCxnSpPr>
        <p:spPr bwMode="auto">
          <a:xfrm>
            <a:off x="8078464" y="352557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773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To help other tourists (and save money yourself next time), you want to write a program for </a:t>
            </a:r>
            <a:r>
              <a:rPr lang="en-US" altLang="zh-TW" sz="2800" u="sng" dirty="0">
                <a:solidFill>
                  <a:srgbClr val="FF0000"/>
                </a:solidFill>
              </a:rPr>
              <a:t>finding the cheapest way to travel between cities</a:t>
            </a:r>
            <a:r>
              <a:rPr lang="en-US" altLang="zh-TW" sz="2800" dirty="0"/>
              <a:t>, filling your tank on the way. We assume that all cars use </a:t>
            </a:r>
            <a:r>
              <a:rPr lang="en-US" altLang="zh-TW" sz="2800" u="sng" dirty="0">
                <a:solidFill>
                  <a:srgbClr val="FF0000"/>
                </a:solidFill>
              </a:rPr>
              <a:t>one unit of fuel per unit of distance</a:t>
            </a:r>
            <a:r>
              <a:rPr lang="en-US" altLang="zh-TW" sz="2800" dirty="0"/>
              <a:t>, and </a:t>
            </a:r>
            <a:r>
              <a:rPr lang="en-US" altLang="zh-TW" sz="2800" u="sng" dirty="0">
                <a:solidFill>
                  <a:srgbClr val="FF0000"/>
                </a:solidFill>
              </a:rPr>
              <a:t>start with an empty gas tank</a:t>
            </a:r>
            <a:r>
              <a:rPr lang="en-US" altLang="zh-TW" sz="2800" dirty="0"/>
              <a:t>. 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637835" y="61851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0788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8604448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6190556" y="501317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(1,1,110)</a:t>
              </a:r>
              <a:endParaRPr lang="zh-TW" altLang="en-US" sz="1400" b="1" dirty="0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7630716" y="4100302"/>
            <a:ext cx="901724" cy="307777"/>
            <a:chOff x="6622604" y="6217567"/>
            <a:chExt cx="901724" cy="307777"/>
          </a:xfrm>
        </p:grpSpPr>
        <p:sp>
          <p:nvSpPr>
            <p:cNvPr id="91" name="矩形 9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(3,0,220)</a:t>
              </a:r>
              <a:endParaRPr lang="zh-TW" altLang="en-US" sz="1400" b="1" dirty="0"/>
            </a:p>
          </p:txBody>
        </p:sp>
      </p:grpSp>
      <p:grpSp>
        <p:nvGrpSpPr>
          <p:cNvPr id="112" name="群組 111"/>
          <p:cNvGrpSpPr/>
          <p:nvPr/>
        </p:nvGrpSpPr>
        <p:grpSpPr>
          <a:xfrm>
            <a:off x="7625137" y="4705399"/>
            <a:ext cx="901724" cy="307777"/>
            <a:chOff x="6622604" y="6217567"/>
            <a:chExt cx="901724" cy="307777"/>
          </a:xfrm>
        </p:grpSpPr>
        <p:sp>
          <p:nvSpPr>
            <p:cNvPr id="113" name="矩形 11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(3,3,280)</a:t>
              </a:r>
              <a:endParaRPr lang="zh-TW" altLang="en-US" sz="1400" b="1" dirty="0"/>
            </a:p>
          </p:txBody>
        </p:sp>
      </p:grpSp>
      <p:cxnSp>
        <p:nvCxnSpPr>
          <p:cNvPr id="115" name="直線單箭頭接點 114"/>
          <p:cNvCxnSpPr/>
          <p:nvPr/>
        </p:nvCxnSpPr>
        <p:spPr bwMode="auto">
          <a:xfrm>
            <a:off x="8078464" y="439318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接點 72"/>
          <p:cNvCxnSpPr/>
          <p:nvPr/>
        </p:nvCxnSpPr>
        <p:spPr bwMode="auto">
          <a:xfrm>
            <a:off x="6228184" y="5018687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" name="群組 115"/>
          <p:cNvGrpSpPr/>
          <p:nvPr/>
        </p:nvGrpSpPr>
        <p:grpSpPr>
          <a:xfrm>
            <a:off x="7638430" y="3144480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3432512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3772807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6196135" y="5449189"/>
            <a:ext cx="901724" cy="307777"/>
            <a:chOff x="6622604" y="6217567"/>
            <a:chExt cx="901724" cy="307777"/>
          </a:xfrm>
        </p:grpSpPr>
        <p:sp>
          <p:nvSpPr>
            <p:cNvPr id="124" name="矩形 12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 bwMode="auto">
          <a:xfrm>
            <a:off x="6658097" y="573722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群組 126"/>
          <p:cNvGrpSpPr/>
          <p:nvPr/>
        </p:nvGrpSpPr>
        <p:grpSpPr>
          <a:xfrm>
            <a:off x="6226049" y="6077516"/>
            <a:ext cx="864096" cy="307777"/>
            <a:chOff x="6660232" y="6217567"/>
            <a:chExt cx="864096" cy="307777"/>
          </a:xfrm>
        </p:grpSpPr>
        <p:sp>
          <p:nvSpPr>
            <p:cNvPr id="128" name="矩形 12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46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4381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7668344" y="6200512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8604448" y="5357744"/>
            <a:ext cx="864096" cy="307777"/>
            <a:chOff x="6660232" y="6217567"/>
            <a:chExt cx="864096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6214949" y="5240626"/>
            <a:ext cx="901724" cy="307777"/>
            <a:chOff x="6622604" y="6217567"/>
            <a:chExt cx="901724" cy="307777"/>
          </a:xfrm>
        </p:grpSpPr>
        <p:sp>
          <p:nvSpPr>
            <p:cNvPr id="134" name="矩形 13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36" name="直線單箭頭接點 135"/>
          <p:cNvCxnSpPr/>
          <p:nvPr/>
        </p:nvCxnSpPr>
        <p:spPr bwMode="auto">
          <a:xfrm>
            <a:off x="6635897" y="491590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群組 136"/>
          <p:cNvGrpSpPr/>
          <p:nvPr/>
        </p:nvGrpSpPr>
        <p:grpSpPr>
          <a:xfrm>
            <a:off x="7614548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524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2097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604448" y="6217567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3" name="群組 132"/>
          <p:cNvGrpSpPr/>
          <p:nvPr/>
        </p:nvGrpSpPr>
        <p:grpSpPr>
          <a:xfrm>
            <a:off x="6190556" y="5013176"/>
            <a:ext cx="901724" cy="307777"/>
            <a:chOff x="6622604" y="6217567"/>
            <a:chExt cx="901724" cy="307777"/>
          </a:xfrm>
        </p:grpSpPr>
        <p:sp>
          <p:nvSpPr>
            <p:cNvPr id="134" name="矩形 13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(2,1,110)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/>
          <p:nvPr/>
        </p:nvCxnSpPr>
        <p:spPr bwMode="auto">
          <a:xfrm>
            <a:off x="6228496" y="4606389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/>
          <p:nvPr/>
        </p:nvCxnSpPr>
        <p:spPr bwMode="auto">
          <a:xfrm>
            <a:off x="6228184" y="501317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" name="群組 78"/>
          <p:cNvGrpSpPr/>
          <p:nvPr/>
        </p:nvGrpSpPr>
        <p:grpSpPr>
          <a:xfrm>
            <a:off x="6190556" y="537321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(2,2,120)</a:t>
              </a:r>
              <a:endParaRPr lang="zh-TW" altLang="en-US" sz="1400" b="1" dirty="0"/>
            </a:p>
          </p:txBody>
        </p:sp>
      </p:grpSp>
      <p:cxnSp>
        <p:nvCxnSpPr>
          <p:cNvPr id="82" name="直線接點 81"/>
          <p:cNvCxnSpPr/>
          <p:nvPr/>
        </p:nvCxnSpPr>
        <p:spPr bwMode="auto">
          <a:xfrm>
            <a:off x="6228184" y="5373216"/>
            <a:ext cx="809536" cy="3545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3" name="群組 122"/>
          <p:cNvGrpSpPr/>
          <p:nvPr/>
        </p:nvGrpSpPr>
        <p:grpSpPr>
          <a:xfrm>
            <a:off x="6190556" y="5733256"/>
            <a:ext cx="901724" cy="307777"/>
            <a:chOff x="6622604" y="6217567"/>
            <a:chExt cx="901724" cy="307777"/>
          </a:xfrm>
        </p:grpSpPr>
        <p:sp>
          <p:nvSpPr>
            <p:cNvPr id="124" name="矩形 12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26" name="直線單箭頭接點 125"/>
          <p:cNvCxnSpPr/>
          <p:nvPr/>
        </p:nvCxnSpPr>
        <p:spPr bwMode="auto">
          <a:xfrm>
            <a:off x="6660232" y="602614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7" name="群組 126"/>
          <p:cNvGrpSpPr/>
          <p:nvPr/>
        </p:nvGrpSpPr>
        <p:grpSpPr>
          <a:xfrm>
            <a:off x="6190556" y="6361583"/>
            <a:ext cx="901724" cy="307777"/>
            <a:chOff x="6622604" y="6217567"/>
            <a:chExt cx="901724" cy="307777"/>
          </a:xfrm>
        </p:grpSpPr>
        <p:sp>
          <p:nvSpPr>
            <p:cNvPr id="128" name="矩形 12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74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2041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grpSp>
        <p:nvGrpSpPr>
          <p:cNvPr id="38" name="群組 37"/>
          <p:cNvGrpSpPr/>
          <p:nvPr/>
        </p:nvGrpSpPr>
        <p:grpSpPr>
          <a:xfrm>
            <a:off x="8604448" y="6217567"/>
            <a:ext cx="864096" cy="307777"/>
            <a:chOff x="6660232" y="6217567"/>
            <a:chExt cx="864096" cy="307777"/>
          </a:xfrm>
        </p:grpSpPr>
        <p:sp>
          <p:nvSpPr>
            <p:cNvPr id="39" name="矩形 3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660232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668344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(1,0,90)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13791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2764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32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(2,0,110)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grpSp>
        <p:nvGrpSpPr>
          <p:cNvPr id="44" name="群組 43"/>
          <p:cNvGrpSpPr/>
          <p:nvPr/>
        </p:nvGrpSpPr>
        <p:grpSpPr>
          <a:xfrm>
            <a:off x="8604448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6100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12215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(3,0,???)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grpSp>
        <p:nvGrpSpPr>
          <p:cNvPr id="44" name="群組 43"/>
          <p:cNvGrpSpPr/>
          <p:nvPr/>
        </p:nvGrpSpPr>
        <p:grpSpPr>
          <a:xfrm>
            <a:off x="8604448" y="5929535"/>
            <a:ext cx="864096" cy="307777"/>
            <a:chOff x="6660232" y="6217567"/>
            <a:chExt cx="864096" cy="307777"/>
          </a:xfrm>
        </p:grpSpPr>
        <p:sp>
          <p:nvSpPr>
            <p:cNvPr id="45" name="矩形 44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(1,1,100)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668344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4505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9958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</a:t>
            </a:r>
            <a:r>
              <a:rPr lang="en-US" altLang="zh-TW" sz="1600" b="1" dirty="0"/>
              <a:t>1</a:t>
            </a:r>
            <a:r>
              <a:rPr lang="en-US" altLang="zh-TW" sz="1600" b="1" dirty="0" smtClean="0"/>
              <a:t>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8604448" y="5065439"/>
            <a:ext cx="864096" cy="307777"/>
            <a:chOff x="6660232" y="6217567"/>
            <a:chExt cx="864096" cy="307777"/>
          </a:xfrm>
        </p:grpSpPr>
        <p:sp>
          <p:nvSpPr>
            <p:cNvPr id="70" name="矩形 6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7630716" y="3068960"/>
            <a:ext cx="901724" cy="307777"/>
            <a:chOff x="6622604" y="6217567"/>
            <a:chExt cx="901724" cy="307777"/>
          </a:xfrm>
        </p:grpSpPr>
        <p:sp>
          <p:nvSpPr>
            <p:cNvPr id="138" name="矩形 13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(3,0,210)</a:t>
              </a:r>
              <a:endParaRPr lang="zh-TW" altLang="en-US" sz="1400" b="1" dirty="0"/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7633362" y="3676195"/>
            <a:ext cx="901724" cy="307777"/>
            <a:chOff x="6622604" y="6217567"/>
            <a:chExt cx="901724" cy="307777"/>
          </a:xfrm>
        </p:grpSpPr>
        <p:sp>
          <p:nvSpPr>
            <p:cNvPr id="141" name="矩形 14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2" name="文字方塊 14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(3,3,270)</a:t>
              </a:r>
              <a:endParaRPr lang="zh-TW" altLang="en-US" sz="1400" b="1" dirty="0"/>
            </a:p>
          </p:txBody>
        </p:sp>
      </p:grpSp>
      <p:cxnSp>
        <p:nvCxnSpPr>
          <p:cNvPr id="143" name="直線單箭頭接點 142"/>
          <p:cNvCxnSpPr/>
          <p:nvPr/>
        </p:nvCxnSpPr>
        <p:spPr bwMode="auto">
          <a:xfrm>
            <a:off x="8054310" y="335147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233763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460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9460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(2,2,100)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077072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36510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705399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0608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(2,3,130)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3537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6891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6190556" y="5229200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1" name="直線單箭頭接點 60"/>
          <p:cNvCxnSpPr/>
          <p:nvPr/>
        </p:nvCxnSpPr>
        <p:spPr bwMode="auto">
          <a:xfrm>
            <a:off x="6658024" y="49226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4670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67029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(2,1,130)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</a:t>
            </a:r>
            <a:r>
              <a:rPr lang="en-US" altLang="zh-TW" sz="1600" b="1" dirty="0"/>
              <a:t>2</a:t>
            </a:r>
            <a:r>
              <a:rPr lang="en-US" altLang="zh-TW" sz="1600" b="1" dirty="0" smtClean="0"/>
              <a:t>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365104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6531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993431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348880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6417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977207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8648828" y="4070564"/>
            <a:ext cx="901724" cy="307777"/>
            <a:chOff x="6622604" y="6217567"/>
            <a:chExt cx="901724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8669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6976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(3,??,??)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7638430" y="4365104"/>
            <a:ext cx="901724" cy="307777"/>
            <a:chOff x="6622604" y="6217567"/>
            <a:chExt cx="901724" cy="307777"/>
          </a:xfrm>
        </p:grpSpPr>
        <p:sp>
          <p:nvSpPr>
            <p:cNvPr id="117" name="矩形 11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cxnSp>
        <p:nvCxnSpPr>
          <p:cNvPr id="119" name="直線單箭頭接點 118"/>
          <p:cNvCxnSpPr/>
          <p:nvPr/>
        </p:nvCxnSpPr>
        <p:spPr bwMode="auto">
          <a:xfrm>
            <a:off x="8100392" y="46531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0" name="群組 119"/>
          <p:cNvGrpSpPr/>
          <p:nvPr/>
        </p:nvGrpSpPr>
        <p:grpSpPr>
          <a:xfrm>
            <a:off x="7668344" y="4993431"/>
            <a:ext cx="864096" cy="307777"/>
            <a:chOff x="6660232" y="6217567"/>
            <a:chExt cx="864096" cy="307777"/>
          </a:xfrm>
        </p:grpSpPr>
        <p:sp>
          <p:nvSpPr>
            <p:cNvPr id="121" name="矩形 12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6660232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348880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6417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2977207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8648828" y="4070564"/>
            <a:ext cx="901724" cy="307777"/>
            <a:chOff x="6622604" y="6217567"/>
            <a:chExt cx="901724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(1,2,130)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42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first line of input gives </a:t>
            </a:r>
            <a:r>
              <a:rPr lang="en-US" altLang="zh-TW" u="sng" dirty="0">
                <a:solidFill>
                  <a:srgbClr val="FF0000"/>
                </a:solidFill>
              </a:rPr>
              <a:t>1 ≤ n ≤ 1000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0 ≤ m ≤ 10000</a:t>
            </a:r>
            <a:r>
              <a:rPr lang="en-US" altLang="zh-TW" dirty="0"/>
              <a:t>, the number of cities and roads. </a:t>
            </a:r>
            <a:endParaRPr lang="en-US" altLang="zh-TW" dirty="0" smtClean="0"/>
          </a:p>
          <a:p>
            <a:r>
              <a:rPr lang="en-US" altLang="zh-TW" dirty="0" smtClean="0"/>
              <a:t>Then </a:t>
            </a:r>
            <a:r>
              <a:rPr lang="en-US" altLang="zh-TW" dirty="0"/>
              <a:t>follows a line with n integers </a:t>
            </a:r>
            <a:r>
              <a:rPr lang="en-US" altLang="zh-TW" u="sng" dirty="0">
                <a:solidFill>
                  <a:srgbClr val="FF0000"/>
                </a:solidFill>
              </a:rPr>
              <a:t>1 ≤ p</a:t>
            </a:r>
            <a:r>
              <a:rPr lang="en-US" altLang="zh-TW" u="sng" baseline="-25000" dirty="0">
                <a:solidFill>
                  <a:srgbClr val="FF0000"/>
                </a:solidFill>
              </a:rPr>
              <a:t>i</a:t>
            </a:r>
            <a:r>
              <a:rPr lang="en-US" altLang="zh-TW" u="sng" dirty="0">
                <a:solidFill>
                  <a:srgbClr val="FF0000"/>
                </a:solidFill>
              </a:rPr>
              <a:t> ≤ 100</a:t>
            </a:r>
            <a:r>
              <a:rPr lang="en-US" altLang="zh-TW" dirty="0"/>
              <a:t>, where p</a:t>
            </a:r>
            <a:r>
              <a:rPr lang="en-US" altLang="zh-TW" baseline="-25000" dirty="0"/>
              <a:t>i</a:t>
            </a:r>
            <a:r>
              <a:rPr lang="en-US" altLang="zh-TW" dirty="0"/>
              <a:t> is the fuel price in the </a:t>
            </a:r>
            <a:r>
              <a:rPr lang="en-US" altLang="zh-TW" i="1" dirty="0" err="1"/>
              <a:t>i</a:t>
            </a:r>
            <a:r>
              <a:rPr lang="en-US" altLang="zh-TW" baseline="-25000" dirty="0" err="1"/>
              <a:t>th</a:t>
            </a:r>
            <a:r>
              <a:rPr lang="en-US" altLang="zh-TW" dirty="0"/>
              <a:t> city. Then follow m lines with three integers 0 ≤ u, v &lt; n and 1 ≤ d ≤ 100, telling </a:t>
            </a:r>
            <a:r>
              <a:rPr lang="en-US" altLang="zh-TW" dirty="0" smtClean="0"/>
              <a:t>t </a:t>
            </a:r>
            <a:r>
              <a:rPr lang="en-US" altLang="zh-TW" u="sng" dirty="0">
                <a:solidFill>
                  <a:srgbClr val="FF0000"/>
                </a:solidFill>
              </a:rPr>
              <a:t>there is a road between u and v with length d</a:t>
            </a:r>
            <a:r>
              <a:rPr lang="en-US" altLang="zh-TW" dirty="0"/>
              <a:t>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32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3136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636912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92979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265239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32342" y="2353815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65811" y="493627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44624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69269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34750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613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5193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4)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636912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2929797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265239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124744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1720553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41401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32342" y="2353815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(2,4,140)</a:t>
              </a:r>
              <a:endParaRPr lang="zh-TW" altLang="en-US" sz="1400" b="1" dirty="0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7644863" y="44624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692696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34750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6085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873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924944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21782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553271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33265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(1,4,160)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980728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63553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66820" y="44624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344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07491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(3,0,140)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2924944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21782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553271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6" name="群組 75"/>
          <p:cNvGrpSpPr/>
          <p:nvPr/>
        </p:nvGrpSpPr>
        <p:grpSpPr>
          <a:xfrm>
            <a:off x="7644863" y="332656"/>
            <a:ext cx="901724" cy="307777"/>
            <a:chOff x="6622604" y="6217567"/>
            <a:chExt cx="901724" cy="307777"/>
          </a:xfrm>
        </p:grpSpPr>
        <p:sp>
          <p:nvSpPr>
            <p:cNvPr id="77" name="矩形 7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(1,4,160)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39284" y="980728"/>
            <a:ext cx="901724" cy="307777"/>
            <a:chOff x="6622604" y="6217567"/>
            <a:chExt cx="901724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(1,9,260)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14539" y="63553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接點 7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66820" y="44624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(1,3,140)</a:t>
              </a:r>
              <a:endParaRPr lang="zh-TW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8584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87834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321297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50586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84130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638430" y="1412776"/>
            <a:ext cx="901724" cy="307777"/>
            <a:chOff x="6622604" y="6217567"/>
            <a:chExt cx="901724" cy="307777"/>
          </a:xfrm>
        </p:grpSpPr>
        <p:sp>
          <p:nvSpPr>
            <p:cNvPr id="63" name="矩形 6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(3,0,200)</a:t>
              </a:r>
              <a:endParaRPr lang="zh-TW" altLang="en-US" sz="14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7632851" y="2008585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(3,3,260)</a:t>
              </a:r>
              <a:endParaRPr lang="zh-TW" altLang="en-US" sz="1400" b="1" dirty="0"/>
            </a:p>
          </p:txBody>
        </p:sp>
      </p:grpSp>
      <p:cxnSp>
        <p:nvCxnSpPr>
          <p:cNvPr id="68" name="直線單箭頭接點 67"/>
          <p:cNvCxnSpPr/>
          <p:nvPr/>
        </p:nvCxnSpPr>
        <p:spPr bwMode="auto">
          <a:xfrm>
            <a:off x="8100319" y="1702048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611047" y="2918436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73" name="矩形 7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75" name="直線單箭頭接點 74"/>
          <p:cNvCxnSpPr/>
          <p:nvPr/>
        </p:nvCxnSpPr>
        <p:spPr bwMode="auto">
          <a:xfrm>
            <a:off x="665495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30716" y="40466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25137" y="105273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89531" y="68630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876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7825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8430" y="321297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8106" y="350586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8430" y="384130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6190556" y="5281463"/>
            <a:ext cx="901724" cy="307777"/>
            <a:chOff x="6622604" y="6217567"/>
            <a:chExt cx="901724" cy="307777"/>
          </a:xfrm>
        </p:grpSpPr>
        <p:sp>
          <p:nvSpPr>
            <p:cNvPr id="73" name="矩形 72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5" name="直線單箭頭接點 74"/>
          <p:cNvCxnSpPr/>
          <p:nvPr/>
        </p:nvCxnSpPr>
        <p:spPr bwMode="auto">
          <a:xfrm>
            <a:off x="665495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" name="群組 82"/>
          <p:cNvGrpSpPr/>
          <p:nvPr/>
        </p:nvGrpSpPr>
        <p:grpSpPr>
          <a:xfrm>
            <a:off x="7630716" y="40466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25137" y="105273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89531" y="68630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8430" y="145177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32851" y="209985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97245" y="173342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34319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53120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群組 30"/>
          <p:cNvGrpSpPr/>
          <p:nvPr/>
        </p:nvGrpSpPr>
        <p:grpSpPr>
          <a:xfrm>
            <a:off x="6196135" y="4633391"/>
            <a:ext cx="901724" cy="307777"/>
            <a:chOff x="6622604" y="6217567"/>
            <a:chExt cx="901724" cy="307777"/>
          </a:xfrm>
        </p:grpSpPr>
        <p:sp>
          <p:nvSpPr>
            <p:cNvPr id="32" name="矩形 3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(2,2,150)</a:t>
              </a:r>
              <a:endParaRPr lang="zh-TW" altLang="en-US" sz="1400" b="1" dirty="0"/>
            </a:p>
          </p:txBody>
        </p:sp>
      </p:grp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57301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386590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20134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540154" y="39964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cxnSp>
        <p:nvCxnSpPr>
          <p:cNvPr id="62" name="直線接點 6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8285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9892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(1,3,150)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573016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3865901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201343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8540154" y="399644"/>
            <a:ext cx="901724" cy="307777"/>
            <a:chOff x="6622604" y="6217567"/>
            <a:chExt cx="901724" cy="307777"/>
          </a:xfrm>
        </p:grpSpPr>
        <p:sp>
          <p:nvSpPr>
            <p:cNvPr id="84" name="矩形 8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(1,4,150)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cxnSp>
        <p:nvCxnSpPr>
          <p:cNvPr id="62" name="直線接點 61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8689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6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1)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8610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15393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4893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7630716" y="1811818"/>
            <a:ext cx="901724" cy="307777"/>
            <a:chOff x="6622604" y="6217567"/>
            <a:chExt cx="901724" cy="307777"/>
          </a:xfrm>
        </p:grpSpPr>
        <p:sp>
          <p:nvSpPr>
            <p:cNvPr id="69" name="矩形 6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(3,0,190)</a:t>
              </a:r>
              <a:endParaRPr lang="zh-TW" altLang="en-US" sz="1400" b="1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7625137" y="2459890"/>
            <a:ext cx="901724" cy="307777"/>
            <a:chOff x="6622604" y="6217567"/>
            <a:chExt cx="901724" cy="307777"/>
          </a:xfrm>
        </p:grpSpPr>
        <p:sp>
          <p:nvSpPr>
            <p:cNvPr id="76" name="矩形 7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(3,3,250)</a:t>
              </a:r>
              <a:endParaRPr lang="zh-TW" altLang="en-US" sz="1400" b="1" dirty="0"/>
            </a:p>
          </p:txBody>
        </p:sp>
      </p:grpSp>
      <p:cxnSp>
        <p:nvCxnSpPr>
          <p:cNvPr id="78" name="直線單箭頭接點 77"/>
          <p:cNvCxnSpPr/>
          <p:nvPr/>
        </p:nvCxnSpPr>
        <p:spPr bwMode="auto">
          <a:xfrm>
            <a:off x="8089531" y="209346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532440" y="3577869"/>
            <a:ext cx="901724" cy="307777"/>
            <a:chOff x="6622604" y="6217567"/>
            <a:chExt cx="901724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(2,5,160)</a:t>
              </a:r>
              <a:endParaRPr lang="zh-TW" altLang="en-US" sz="1400" b="1" dirty="0"/>
            </a:p>
          </p:txBody>
        </p:sp>
      </p:grpSp>
      <p:cxnSp>
        <p:nvCxnSpPr>
          <p:cNvPr id="66" name="直線接點 65"/>
          <p:cNvCxnSpPr/>
          <p:nvPr/>
        </p:nvCxnSpPr>
        <p:spPr bwMode="auto">
          <a:xfrm>
            <a:off x="6228184" y="4535251"/>
            <a:ext cx="798690" cy="4779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01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1151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7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386104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16882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48937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7617423" y="1412776"/>
            <a:ext cx="901724" cy="307777"/>
            <a:chOff x="6622604" y="6217567"/>
            <a:chExt cx="901724" cy="307777"/>
          </a:xfrm>
        </p:grpSpPr>
        <p:sp>
          <p:nvSpPr>
            <p:cNvPr id="87" name="矩形 8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(1,9,250)</a:t>
              </a:r>
              <a:endParaRPr lang="zh-TW" altLang="en-US" sz="1400" b="1" dirty="0"/>
            </a:p>
          </p:txBody>
        </p:sp>
      </p:grpSp>
      <p:cxnSp>
        <p:nvCxnSpPr>
          <p:cNvPr id="89" name="直線單箭頭接點 88"/>
          <p:cNvCxnSpPr/>
          <p:nvPr/>
        </p:nvCxnSpPr>
        <p:spPr bwMode="auto">
          <a:xfrm>
            <a:off x="8060730" y="1046349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7596336" y="764537"/>
            <a:ext cx="901724" cy="307777"/>
            <a:chOff x="6622604" y="6217567"/>
            <a:chExt cx="901724" cy="307777"/>
          </a:xfrm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8532440" y="3577869"/>
            <a:ext cx="901724" cy="307777"/>
            <a:chOff x="6622604" y="6217567"/>
            <a:chExt cx="901724" cy="307777"/>
          </a:xfrm>
        </p:grpSpPr>
        <p:sp>
          <p:nvSpPr>
            <p:cNvPr id="56" name="矩形 5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(2,6,160)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7654861" y="1825079"/>
            <a:ext cx="891061" cy="307777"/>
            <a:chOff x="6633267" y="6217567"/>
            <a:chExt cx="891061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80675" y="2469767"/>
            <a:ext cx="891061" cy="307777"/>
            <a:chOff x="6633267" y="6217567"/>
            <a:chExt cx="891061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20547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30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 smtClean="0"/>
              <a:t>Then </a:t>
            </a:r>
            <a:r>
              <a:rPr lang="en-US" altLang="zh-TW" dirty="0"/>
              <a:t>comes a line with the number 1 ≤ q ≤ 100, giving the </a:t>
            </a:r>
            <a:r>
              <a:rPr lang="en-US" altLang="zh-TW" u="sng" dirty="0">
                <a:solidFill>
                  <a:srgbClr val="FF0000"/>
                </a:solidFill>
              </a:rPr>
              <a:t>number of queries</a:t>
            </a:r>
            <a:r>
              <a:rPr lang="en-US" altLang="zh-TW" dirty="0"/>
              <a:t>, and q lines with three integers 1 ≤ c ≤ 100, s and e, where </a:t>
            </a:r>
            <a:r>
              <a:rPr lang="en-US" altLang="zh-TW" u="sng" dirty="0">
                <a:solidFill>
                  <a:srgbClr val="FF0000"/>
                </a:solidFill>
              </a:rPr>
              <a:t>c is the fuel </a:t>
            </a:r>
            <a:r>
              <a:rPr lang="en-US" altLang="zh-TW" u="sng" dirty="0" smtClean="0">
                <a:solidFill>
                  <a:srgbClr val="FF0000"/>
                </a:solidFill>
              </a:rPr>
              <a:t>capacity</a:t>
            </a:r>
            <a:r>
              <a:rPr lang="en-US" altLang="zh-TW" dirty="0" smtClean="0"/>
              <a:t> </a:t>
            </a:r>
            <a:r>
              <a:rPr lang="en-US" altLang="zh-TW" dirty="0"/>
              <a:t>of the vehicle, </a:t>
            </a:r>
            <a:r>
              <a:rPr lang="en-US" altLang="zh-TW" u="sng" dirty="0">
                <a:solidFill>
                  <a:srgbClr val="FF0000"/>
                </a:solidFill>
              </a:rPr>
              <a:t>s is the starting city</a:t>
            </a:r>
            <a:r>
              <a:rPr lang="en-US" altLang="zh-TW" dirty="0"/>
              <a:t>, and </a:t>
            </a:r>
            <a:r>
              <a:rPr lang="en-US" altLang="zh-TW" u="sng" dirty="0">
                <a:solidFill>
                  <a:srgbClr val="FF0000"/>
                </a:solidFill>
              </a:rPr>
              <a:t>e is the goal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684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40578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(1, 2)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(1,6,170)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群組 72"/>
          <p:cNvGrpSpPr/>
          <p:nvPr/>
        </p:nvGrpSpPr>
        <p:grpSpPr>
          <a:xfrm>
            <a:off x="7654861" y="1825079"/>
            <a:ext cx="891061" cy="307777"/>
            <a:chOff x="6633267" y="6217567"/>
            <a:chExt cx="891061" cy="307777"/>
          </a:xfrm>
        </p:grpSpPr>
        <p:sp>
          <p:nvSpPr>
            <p:cNvPr id="74" name="矩形 7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(3,0,180)</a:t>
              </a:r>
              <a:endParaRPr lang="zh-TW" altLang="en-US" sz="1400" b="1" dirty="0"/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680675" y="2469767"/>
            <a:ext cx="891061" cy="307777"/>
            <a:chOff x="6633267" y="6217567"/>
            <a:chExt cx="891061" cy="307777"/>
          </a:xfrm>
        </p:grpSpPr>
        <p:sp>
          <p:nvSpPr>
            <p:cNvPr id="80" name="矩形 79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(3,3,240)</a:t>
              </a:r>
              <a:endParaRPr lang="zh-TW" altLang="en-US" sz="1400" b="1" dirty="0"/>
            </a:p>
          </p:txBody>
        </p:sp>
      </p:grpSp>
      <p:cxnSp>
        <p:nvCxnSpPr>
          <p:cNvPr id="82" name="直線單箭頭接點 81"/>
          <p:cNvCxnSpPr/>
          <p:nvPr/>
        </p:nvCxnSpPr>
        <p:spPr bwMode="auto">
          <a:xfrm>
            <a:off x="8120547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" name="群組 60"/>
          <p:cNvGrpSpPr/>
          <p:nvPr/>
        </p:nvGrpSpPr>
        <p:grpSpPr>
          <a:xfrm>
            <a:off x="8575205" y="3865901"/>
            <a:ext cx="901724" cy="307777"/>
            <a:chOff x="6622604" y="6217567"/>
            <a:chExt cx="901724" cy="307777"/>
          </a:xfrm>
        </p:grpSpPr>
        <p:sp>
          <p:nvSpPr>
            <p:cNvPr id="66" name="矩形 6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67382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8371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橢圓 107"/>
          <p:cNvSpPr/>
          <p:nvPr/>
        </p:nvSpPr>
        <p:spPr bwMode="auto">
          <a:xfrm>
            <a:off x="3248215" y="556914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50697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接點 4"/>
          <p:cNvCxnSpPr/>
          <p:nvPr/>
        </p:nvCxnSpPr>
        <p:spPr bwMode="auto">
          <a:xfrm>
            <a:off x="5220072" y="482171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147751" y="4437112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edge (2, 3)</a:t>
            </a:r>
            <a:endParaRPr lang="zh-TW" altLang="en-US" sz="16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08104" y="47466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197671" y="4653141"/>
            <a:ext cx="891061" cy="307777"/>
            <a:chOff x="6633267" y="6217567"/>
            <a:chExt cx="891061" cy="307777"/>
          </a:xfrm>
        </p:grpSpPr>
        <p:sp>
          <p:nvSpPr>
            <p:cNvPr id="49" name="矩形 4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(2,7,170)</a:t>
              </a:r>
              <a:endParaRPr lang="zh-TW" altLang="en-US" sz="1400" b="1" dirty="0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6228184" y="4636775"/>
            <a:ext cx="891061" cy="307777"/>
            <a:chOff x="6633267" y="6217567"/>
            <a:chExt cx="891061" cy="307777"/>
          </a:xfrm>
        </p:grpSpPr>
        <p:sp>
          <p:nvSpPr>
            <p:cNvPr id="64" name="矩形 63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6253998" y="5281463"/>
            <a:ext cx="891061" cy="307777"/>
            <a:chOff x="6633267" y="6217567"/>
            <a:chExt cx="891061" cy="307777"/>
          </a:xfrm>
        </p:grpSpPr>
        <p:sp>
          <p:nvSpPr>
            <p:cNvPr id="67" name="矩形 66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71" name="直線單箭頭接點 70"/>
          <p:cNvCxnSpPr/>
          <p:nvPr/>
        </p:nvCxnSpPr>
        <p:spPr bwMode="auto">
          <a:xfrm>
            <a:off x="6693870" y="4915036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67382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群組 84"/>
          <p:cNvGrpSpPr/>
          <p:nvPr/>
        </p:nvGrpSpPr>
        <p:grpSpPr>
          <a:xfrm>
            <a:off x="7616985" y="1825079"/>
            <a:ext cx="891061" cy="307777"/>
            <a:chOff x="6633267" y="6217567"/>
            <a:chExt cx="891061" cy="307777"/>
          </a:xfrm>
        </p:grpSpPr>
        <p:sp>
          <p:nvSpPr>
            <p:cNvPr id="86" name="矩形 8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42799" y="2469767"/>
            <a:ext cx="891061" cy="307777"/>
            <a:chOff x="6633267" y="6217567"/>
            <a:chExt cx="891061" cy="307777"/>
          </a:xfrm>
        </p:grpSpPr>
        <p:sp>
          <p:nvSpPr>
            <p:cNvPr id="89" name="矩形 8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91" name="直線單箭頭接點 90"/>
          <p:cNvCxnSpPr/>
          <p:nvPr/>
        </p:nvCxnSpPr>
        <p:spPr bwMode="auto">
          <a:xfrm>
            <a:off x="8082671" y="2103340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3956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312" y="69269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0698" y="1759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err="1"/>
              <a:t>d</a:t>
            </a:r>
            <a:r>
              <a:rPr lang="en-US" altLang="zh-TW" sz="1800" b="1" dirty="0" err="1" smtClean="0"/>
              <a:t>p</a:t>
            </a:r>
            <a:r>
              <a:rPr lang="en-US" altLang="zh-TW" sz="1800" b="1" dirty="0" smtClean="0"/>
              <a:t>[i][j]</a:t>
            </a:r>
            <a:endParaRPr lang="zh-TW" altLang="en-US" sz="1800" b="1" dirty="0"/>
          </a:p>
        </p:txBody>
      </p:sp>
      <p:sp>
        <p:nvSpPr>
          <p:cNvPr id="28" name="矩形 27"/>
          <p:cNvSpPr/>
          <p:nvPr/>
        </p:nvSpPr>
        <p:spPr bwMode="auto">
          <a:xfrm>
            <a:off x="7668344" y="44624"/>
            <a:ext cx="864096" cy="6461904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3400" y="4577377"/>
            <a:ext cx="3330907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3" name="橢圓 92"/>
          <p:cNvSpPr/>
          <p:nvPr/>
        </p:nvSpPr>
        <p:spPr bwMode="auto">
          <a:xfrm>
            <a:off x="950145" y="5055143"/>
            <a:ext cx="627612" cy="461655"/>
          </a:xfrm>
          <a:prstGeom prst="ellipse">
            <a:avLst/>
          </a:prstGeom>
          <a:solidFill>
            <a:srgbClr val="FFC000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4" name="橢圓 93"/>
          <p:cNvSpPr/>
          <p:nvPr/>
        </p:nvSpPr>
        <p:spPr bwMode="auto">
          <a:xfrm>
            <a:off x="2223836" y="5055142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>
            <a:stCxn id="93" idx="6"/>
            <a:endCxn id="94" idx="2"/>
          </p:cNvCxnSpPr>
          <p:nvPr/>
        </p:nvCxnSpPr>
        <p:spPr bwMode="auto">
          <a:xfrm flipV="1">
            <a:off x="1577757" y="5285970"/>
            <a:ext cx="646079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字方塊 95"/>
          <p:cNvSpPr txBox="1"/>
          <p:nvPr/>
        </p:nvSpPr>
        <p:spPr>
          <a:xfrm>
            <a:off x="1674686" y="49174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97" name="橢圓 96"/>
          <p:cNvSpPr/>
          <p:nvPr/>
        </p:nvSpPr>
        <p:spPr bwMode="auto">
          <a:xfrm>
            <a:off x="969109" y="6004360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8" name="直線接點 97"/>
          <p:cNvCxnSpPr>
            <a:stCxn id="93" idx="4"/>
            <a:endCxn id="97" idx="0"/>
          </p:cNvCxnSpPr>
          <p:nvPr/>
        </p:nvCxnSpPr>
        <p:spPr bwMode="auto">
          <a:xfrm>
            <a:off x="1263951" y="5516798"/>
            <a:ext cx="0" cy="4875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文字方塊 98"/>
          <p:cNvSpPr txBox="1"/>
          <p:nvPr/>
        </p:nvSpPr>
        <p:spPr>
          <a:xfrm>
            <a:off x="921719" y="55484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100" name="直線接點 99"/>
          <p:cNvCxnSpPr>
            <a:stCxn id="94" idx="3"/>
            <a:endCxn id="97" idx="6"/>
          </p:cNvCxnSpPr>
          <p:nvPr/>
        </p:nvCxnSpPr>
        <p:spPr bwMode="auto">
          <a:xfrm flipH="1">
            <a:off x="1558793" y="5449189"/>
            <a:ext cx="758221" cy="7946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文字方塊 100"/>
          <p:cNvSpPr txBox="1"/>
          <p:nvPr/>
        </p:nvSpPr>
        <p:spPr>
          <a:xfrm>
            <a:off x="1781464" y="55462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102" name="橢圓 101"/>
          <p:cNvSpPr/>
          <p:nvPr/>
        </p:nvSpPr>
        <p:spPr bwMode="auto">
          <a:xfrm>
            <a:off x="2223835" y="6004360"/>
            <a:ext cx="636260" cy="4631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03" name="直線接點 102"/>
          <p:cNvCxnSpPr>
            <a:stCxn id="94" idx="4"/>
            <a:endCxn id="102" idx="0"/>
          </p:cNvCxnSpPr>
          <p:nvPr/>
        </p:nvCxnSpPr>
        <p:spPr bwMode="auto">
          <a:xfrm flipH="1">
            <a:off x="2541965" y="5516797"/>
            <a:ext cx="1" cy="4875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字方塊 103"/>
          <p:cNvSpPr txBox="1"/>
          <p:nvPr/>
        </p:nvSpPr>
        <p:spPr>
          <a:xfrm>
            <a:off x="2541965" y="5603271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105" name="直線接點 104"/>
          <p:cNvCxnSpPr>
            <a:stCxn id="97" idx="6"/>
          </p:cNvCxnSpPr>
          <p:nvPr/>
        </p:nvCxnSpPr>
        <p:spPr bwMode="auto">
          <a:xfrm>
            <a:off x="1558793" y="6243822"/>
            <a:ext cx="66504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文字方塊 105"/>
          <p:cNvSpPr txBox="1"/>
          <p:nvPr/>
        </p:nvSpPr>
        <p:spPr>
          <a:xfrm>
            <a:off x="1836470" y="623731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623400" y="4798641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76402"/>
              </p:ext>
            </p:extLst>
          </p:nvPr>
        </p:nvGraphicFramePr>
        <p:xfrm>
          <a:off x="996280" y="21328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170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</a:rPr>
                        <a:t>230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0" name="直線接點 109"/>
          <p:cNvCxnSpPr/>
          <p:nvPr/>
        </p:nvCxnSpPr>
        <p:spPr bwMode="auto">
          <a:xfrm>
            <a:off x="996280" y="2132856"/>
            <a:ext cx="504056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0" name="群組 129"/>
          <p:cNvGrpSpPr/>
          <p:nvPr/>
        </p:nvGrpSpPr>
        <p:grpSpPr>
          <a:xfrm>
            <a:off x="7630716" y="4221088"/>
            <a:ext cx="901724" cy="307777"/>
            <a:chOff x="6622604" y="6217567"/>
            <a:chExt cx="901724" cy="307777"/>
          </a:xfrm>
        </p:grpSpPr>
        <p:sp>
          <p:nvSpPr>
            <p:cNvPr id="131" name="矩形 130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(2,8,180)</a:t>
              </a:r>
              <a:endParaRPr lang="zh-TW" altLang="en-US" sz="1400" b="1" dirty="0"/>
            </a:p>
          </p:txBody>
        </p:sp>
      </p:grpSp>
      <p:cxnSp>
        <p:nvCxnSpPr>
          <p:cNvPr id="144" name="直線單箭頭接點 143"/>
          <p:cNvCxnSpPr/>
          <p:nvPr/>
        </p:nvCxnSpPr>
        <p:spPr bwMode="auto">
          <a:xfrm>
            <a:off x="8100392" y="4528865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5" name="群組 144"/>
          <p:cNvGrpSpPr/>
          <p:nvPr/>
        </p:nvGrpSpPr>
        <p:grpSpPr>
          <a:xfrm>
            <a:off x="7630716" y="4849415"/>
            <a:ext cx="901724" cy="307777"/>
            <a:chOff x="6622604" y="6217567"/>
            <a:chExt cx="901724" cy="307777"/>
          </a:xfrm>
        </p:grpSpPr>
        <p:sp>
          <p:nvSpPr>
            <p:cNvPr id="146" name="矩形 14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6622604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(2,9,190)</a:t>
              </a:r>
              <a:endParaRPr lang="zh-TW" altLang="en-US" sz="1400" b="1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7641568" y="2932052"/>
            <a:ext cx="891061" cy="307777"/>
            <a:chOff x="6633267" y="6217567"/>
            <a:chExt cx="891061" cy="307777"/>
          </a:xfrm>
        </p:grpSpPr>
        <p:sp>
          <p:nvSpPr>
            <p:cNvPr id="72" name="矩形 71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(1,5,170)</a:t>
              </a:r>
              <a:endParaRPr lang="zh-TW" altLang="en-US" sz="1400" b="1" dirty="0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7641379" y="3576740"/>
            <a:ext cx="891061" cy="307777"/>
            <a:chOff x="6633267" y="6217567"/>
            <a:chExt cx="891061" cy="307777"/>
          </a:xfrm>
        </p:grpSpPr>
        <p:sp>
          <p:nvSpPr>
            <p:cNvPr id="78" name="矩形 77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(1,9,230)</a:t>
              </a:r>
              <a:endParaRPr lang="zh-TW" altLang="en-US" sz="1400" b="1" dirty="0"/>
            </a:p>
          </p:txBody>
        </p:sp>
      </p:grpSp>
      <p:cxnSp>
        <p:nvCxnSpPr>
          <p:cNvPr id="84" name="直線單箭頭接點 83"/>
          <p:cNvCxnSpPr/>
          <p:nvPr/>
        </p:nvCxnSpPr>
        <p:spPr bwMode="auto">
          <a:xfrm>
            <a:off x="8107254" y="3210313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5" name="群組 84"/>
          <p:cNvGrpSpPr/>
          <p:nvPr/>
        </p:nvGrpSpPr>
        <p:grpSpPr>
          <a:xfrm>
            <a:off x="7641379" y="1828463"/>
            <a:ext cx="891061" cy="307777"/>
            <a:chOff x="6633267" y="6217567"/>
            <a:chExt cx="891061" cy="307777"/>
          </a:xfrm>
        </p:grpSpPr>
        <p:sp>
          <p:nvSpPr>
            <p:cNvPr id="86" name="矩形 85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(3,1,190)</a:t>
              </a:r>
              <a:endParaRPr lang="zh-TW" altLang="en-US" sz="1400" b="1" dirty="0"/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641379" y="2473151"/>
            <a:ext cx="891061" cy="307777"/>
            <a:chOff x="6633267" y="6217567"/>
            <a:chExt cx="891061" cy="307777"/>
          </a:xfrm>
        </p:grpSpPr>
        <p:sp>
          <p:nvSpPr>
            <p:cNvPr id="89" name="矩形 8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(3,3,230)</a:t>
              </a:r>
              <a:endParaRPr lang="zh-TW" altLang="en-US" sz="1400" b="1" dirty="0"/>
            </a:p>
          </p:txBody>
        </p:sp>
      </p:grpSp>
      <p:cxnSp>
        <p:nvCxnSpPr>
          <p:cNvPr id="91" name="直線單箭頭接點 90"/>
          <p:cNvCxnSpPr/>
          <p:nvPr/>
        </p:nvCxnSpPr>
        <p:spPr bwMode="auto">
          <a:xfrm>
            <a:off x="8062022" y="2106724"/>
            <a:ext cx="0" cy="34029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8" name="群組 57"/>
          <p:cNvGrpSpPr/>
          <p:nvPr/>
        </p:nvGrpSpPr>
        <p:grpSpPr>
          <a:xfrm>
            <a:off x="8559125" y="1561645"/>
            <a:ext cx="891061" cy="307777"/>
            <a:chOff x="6633267" y="6217567"/>
            <a:chExt cx="891061" cy="307777"/>
          </a:xfrm>
          <a:solidFill>
            <a:srgbClr val="00B050"/>
          </a:solidFill>
        </p:grpSpPr>
        <p:sp>
          <p:nvSpPr>
            <p:cNvPr id="59" name="矩形 58"/>
            <p:cNvSpPr/>
            <p:nvPr/>
          </p:nvSpPr>
          <p:spPr bwMode="auto">
            <a:xfrm>
              <a:off x="6660232" y="6222420"/>
              <a:ext cx="864096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633267" y="6217567"/>
              <a:ext cx="84189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/>
                <a:t>(3,0,170)</a:t>
              </a:r>
              <a:endParaRPr lang="zh-TW" altLang="en-US" sz="1400" b="1" dirty="0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532440" y="116713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answer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8472613" y="1167135"/>
            <a:ext cx="1211955" cy="93958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13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For each query, </a:t>
            </a:r>
            <a:r>
              <a:rPr lang="en-US" altLang="zh-TW" u="sng" dirty="0">
                <a:solidFill>
                  <a:srgbClr val="FF0000"/>
                </a:solidFill>
              </a:rPr>
              <a:t>output the price of the cheapest trip</a:t>
            </a:r>
            <a:r>
              <a:rPr lang="en-US" altLang="zh-TW" dirty="0"/>
              <a:t> from s to e using a car with the given capacity, or </a:t>
            </a:r>
            <a:r>
              <a:rPr lang="en-US" altLang="zh-TW" u="sng" dirty="0">
                <a:solidFill>
                  <a:srgbClr val="FF0000"/>
                </a:solidFill>
              </a:rPr>
              <a:t>‘impossible’ if there is no way of getting from s to e with the given car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81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588224" y="1235911"/>
            <a:ext cx="2160240" cy="5112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Output 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170</a:t>
            </a:r>
            <a:r>
              <a:rPr lang="en-US" altLang="zh-TW" sz="2400" dirty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impossible</a:t>
            </a:r>
            <a:endParaRPr lang="fr-FR" altLang="zh-TW" sz="2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6080910" y="3632685"/>
            <a:ext cx="2969211" cy="205178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2160240" cy="51125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2800" dirty="0"/>
              <a:t>Input  </a:t>
            </a:r>
          </a:p>
          <a:p>
            <a:pPr marL="0" indent="0">
              <a:buNone/>
            </a:pPr>
            <a:r>
              <a:rPr lang="en-US" altLang="zh-TW" sz="2400" dirty="0"/>
              <a:t>5 5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10 </a:t>
            </a:r>
            <a:r>
              <a:rPr lang="en-US" altLang="zh-TW" sz="2400" dirty="0"/>
              <a:t>10 20 12 13 0 1 9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0 </a:t>
            </a:r>
            <a:r>
              <a:rPr lang="en-US" altLang="zh-TW" sz="2400" dirty="0"/>
              <a:t>2 8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2 1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 </a:t>
            </a:r>
            <a:r>
              <a:rPr lang="en-US" altLang="zh-TW" sz="2400" dirty="0"/>
              <a:t>3 11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 </a:t>
            </a:r>
            <a:r>
              <a:rPr lang="en-US" altLang="zh-TW" sz="2400" dirty="0"/>
              <a:t>3 7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 </a:t>
            </a:r>
          </a:p>
          <a:p>
            <a:pPr marL="0" indent="0">
              <a:buNone/>
            </a:pPr>
            <a:r>
              <a:rPr lang="en-US" altLang="zh-TW" sz="2400" dirty="0" smtClean="0"/>
              <a:t>10 </a:t>
            </a:r>
            <a:r>
              <a:rPr lang="en-US" altLang="zh-TW" sz="2400" dirty="0"/>
              <a:t>0 3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20 </a:t>
            </a:r>
            <a:r>
              <a:rPr lang="en-US" altLang="zh-TW" sz="2400" dirty="0"/>
              <a:t>1 4</a:t>
            </a:r>
            <a:endParaRPr lang="fr-FR" altLang="zh-TW" sz="2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899592" y="1844824"/>
            <a:ext cx="2160240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1115616" y="1124744"/>
            <a:ext cx="648072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1763688" y="908720"/>
            <a:ext cx="234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cities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1403648" y="1556792"/>
            <a:ext cx="108012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2411760" y="1248722"/>
            <a:ext cx="241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Number of roads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99592" y="2204864"/>
            <a:ext cx="216024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>
            <a:off x="2904102" y="2233795"/>
            <a:ext cx="540060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3381629" y="1916832"/>
            <a:ext cx="1584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Fuel price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in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baseline="-25000" dirty="0" err="1" smtClean="0">
                <a:solidFill>
                  <a:srgbClr val="FF0000"/>
                </a:solidFill>
              </a:rPr>
              <a:t>th</a:t>
            </a:r>
            <a:r>
              <a:rPr lang="en-US" altLang="zh-TW" b="1" dirty="0" smtClean="0">
                <a:solidFill>
                  <a:srgbClr val="FF0000"/>
                </a:solidFill>
              </a:rPr>
              <a:t> city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9592" y="2636912"/>
            <a:ext cx="864096" cy="2088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H="1">
            <a:off x="1619672" y="2897921"/>
            <a:ext cx="15544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3229520" y="2747829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(u, v)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with distance 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420091" y="4102556"/>
            <a:ext cx="627612" cy="46165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[0]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7693782" y="4102555"/>
            <a:ext cx="636259" cy="4616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[1]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0" name="直線接點 19"/>
          <p:cNvCxnSpPr>
            <a:stCxn id="14" idx="6"/>
            <a:endCxn id="28" idx="2"/>
          </p:cNvCxnSpPr>
          <p:nvPr/>
        </p:nvCxnSpPr>
        <p:spPr bwMode="auto">
          <a:xfrm flipV="1">
            <a:off x="7047703" y="4333383"/>
            <a:ext cx="64607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字方塊 29"/>
          <p:cNvSpPr txBox="1"/>
          <p:nvPr/>
        </p:nvSpPr>
        <p:spPr>
          <a:xfrm>
            <a:off x="7251410" y="40589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9</a:t>
            </a:r>
            <a:endParaRPr lang="zh-TW" altLang="en-US" sz="1600" b="1" dirty="0"/>
          </a:p>
        </p:txBody>
      </p:sp>
      <p:sp>
        <p:nvSpPr>
          <p:cNvPr id="31" name="橢圓 30"/>
          <p:cNvSpPr/>
          <p:nvPr/>
        </p:nvSpPr>
        <p:spPr bwMode="auto">
          <a:xfrm>
            <a:off x="6439055" y="5051773"/>
            <a:ext cx="589684" cy="47892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[2]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20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4" idx="4"/>
            <a:endCxn id="31" idx="0"/>
          </p:cNvCxnSpPr>
          <p:nvPr/>
        </p:nvCxnSpPr>
        <p:spPr bwMode="auto">
          <a:xfrm>
            <a:off x="6733897" y="4564211"/>
            <a:ext cx="0" cy="487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6391665" y="45958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8</a:t>
            </a:r>
            <a:endParaRPr lang="zh-TW" altLang="en-US" sz="1600" b="1" dirty="0"/>
          </a:p>
        </p:txBody>
      </p:sp>
      <p:cxnSp>
        <p:nvCxnSpPr>
          <p:cNvPr id="36" name="直線接點 35"/>
          <p:cNvCxnSpPr>
            <a:stCxn id="28" idx="3"/>
            <a:endCxn id="31" idx="6"/>
          </p:cNvCxnSpPr>
          <p:nvPr/>
        </p:nvCxnSpPr>
        <p:spPr bwMode="auto">
          <a:xfrm flipH="1">
            <a:off x="7028739" y="4496602"/>
            <a:ext cx="758221" cy="79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7308691" y="46386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</a:t>
            </a:r>
            <a:endParaRPr lang="zh-TW" altLang="en-US" sz="1600" b="1" dirty="0"/>
          </a:p>
        </p:txBody>
      </p:sp>
      <p:sp>
        <p:nvSpPr>
          <p:cNvPr id="41" name="橢圓 40"/>
          <p:cNvSpPr/>
          <p:nvPr/>
        </p:nvSpPr>
        <p:spPr bwMode="auto">
          <a:xfrm>
            <a:off x="7693781" y="5051773"/>
            <a:ext cx="636260" cy="463134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[3]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12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43" name="直線接點 42"/>
          <p:cNvCxnSpPr>
            <a:stCxn id="28" idx="4"/>
            <a:endCxn id="41" idx="0"/>
          </p:cNvCxnSpPr>
          <p:nvPr/>
        </p:nvCxnSpPr>
        <p:spPr bwMode="auto">
          <a:xfrm flipH="1">
            <a:off x="8011911" y="4564210"/>
            <a:ext cx="1" cy="48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字方塊 43"/>
          <p:cNvSpPr txBox="1"/>
          <p:nvPr/>
        </p:nvSpPr>
        <p:spPr>
          <a:xfrm>
            <a:off x="8011912" y="4644145"/>
            <a:ext cx="378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11</a:t>
            </a:r>
            <a:endParaRPr lang="zh-TW" altLang="en-US" sz="1600" b="1" dirty="0"/>
          </a:p>
        </p:txBody>
      </p:sp>
      <p:cxnSp>
        <p:nvCxnSpPr>
          <p:cNvPr id="50" name="直線接點 49"/>
          <p:cNvCxnSpPr>
            <a:stCxn id="31" idx="6"/>
            <a:endCxn id="41" idx="2"/>
          </p:cNvCxnSpPr>
          <p:nvPr/>
        </p:nvCxnSpPr>
        <p:spPr bwMode="auto">
          <a:xfrm flipV="1">
            <a:off x="7028739" y="5283340"/>
            <a:ext cx="665042" cy="78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7107781" y="52325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7</a:t>
            </a:r>
            <a:endParaRPr lang="zh-TW" altLang="en-US" sz="1600" b="1" dirty="0"/>
          </a:p>
        </p:txBody>
      </p:sp>
      <p:cxnSp>
        <p:nvCxnSpPr>
          <p:cNvPr id="53" name="直線接點 52"/>
          <p:cNvCxnSpPr/>
          <p:nvPr/>
        </p:nvCxnSpPr>
        <p:spPr bwMode="auto">
          <a:xfrm flipH="1">
            <a:off x="7236296" y="1052736"/>
            <a:ext cx="432048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字方塊 53"/>
          <p:cNvSpPr txBox="1"/>
          <p:nvPr/>
        </p:nvSpPr>
        <p:spPr>
          <a:xfrm>
            <a:off x="6182933" y="663079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price of cheapest trip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899592" y="4725144"/>
            <a:ext cx="864096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6" name="直線單箭頭接點 55"/>
          <p:cNvCxnSpPr>
            <a:stCxn id="58" idx="1"/>
          </p:cNvCxnSpPr>
          <p:nvPr/>
        </p:nvCxnSpPr>
        <p:spPr bwMode="auto">
          <a:xfrm flipH="1">
            <a:off x="1331640" y="4658579"/>
            <a:ext cx="612068" cy="365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文字方塊 57"/>
          <p:cNvSpPr txBox="1"/>
          <p:nvPr/>
        </p:nvSpPr>
        <p:spPr>
          <a:xfrm>
            <a:off x="1943708" y="447391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No. of queries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899592" y="5239942"/>
            <a:ext cx="864096" cy="7813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 bwMode="auto">
          <a:xfrm flipH="1" flipV="1">
            <a:off x="1729175" y="5461049"/>
            <a:ext cx="826601" cy="200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文字方塊 62"/>
          <p:cNvSpPr txBox="1"/>
          <p:nvPr/>
        </p:nvSpPr>
        <p:spPr>
          <a:xfrm>
            <a:off x="2561641" y="566124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fuel capacity-start-end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93346" y="384605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C=10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sp>
        <p:nvSpPr>
          <p:cNvPr id="70" name="橢圓 69"/>
          <p:cNvSpPr/>
          <p:nvPr/>
        </p:nvSpPr>
        <p:spPr bwMode="auto">
          <a:xfrm>
            <a:off x="8385658" y="4595815"/>
            <a:ext cx="592455" cy="43521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rPr>
              <a:t>[4]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新細明體" pitchFamily="18" charset="-120"/>
              </a:rPr>
              <a:t>13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手繪多邊形 3"/>
          <p:cNvSpPr/>
          <p:nvPr/>
        </p:nvSpPr>
        <p:spPr>
          <a:xfrm>
            <a:off x="6703697" y="3999942"/>
            <a:ext cx="1346702" cy="1232595"/>
          </a:xfrm>
          <a:custGeom>
            <a:avLst/>
            <a:gdLst>
              <a:gd name="connsiteX0" fmla="*/ 0 w 1346702"/>
              <a:gd name="connsiteY0" fmla="*/ 127126 h 1498852"/>
              <a:gd name="connsiteX1" fmla="*/ 1346200 w 1346702"/>
              <a:gd name="connsiteY1" fmla="*/ 118660 h 1498852"/>
              <a:gd name="connsiteX2" fmla="*/ 169333 w 1346702"/>
              <a:gd name="connsiteY2" fmla="*/ 1380193 h 1498852"/>
              <a:gd name="connsiteX3" fmla="*/ 1134533 w 1346702"/>
              <a:gd name="connsiteY3" fmla="*/ 1371726 h 149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702" h="1498852">
                <a:moveTo>
                  <a:pt x="0" y="127126"/>
                </a:moveTo>
                <a:cubicBezTo>
                  <a:pt x="658989" y="18470"/>
                  <a:pt x="1317978" y="-90185"/>
                  <a:pt x="1346200" y="118660"/>
                </a:cubicBezTo>
                <a:cubicBezTo>
                  <a:pt x="1374422" y="327505"/>
                  <a:pt x="204611" y="1171349"/>
                  <a:pt x="169333" y="1380193"/>
                </a:cubicBezTo>
                <a:cubicBezTo>
                  <a:pt x="134055" y="1589037"/>
                  <a:pt x="634294" y="1480381"/>
                  <a:pt x="1134533" y="1371726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73857" y="3751146"/>
            <a:ext cx="466794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+10</a:t>
            </a:r>
            <a:endParaRPr lang="zh-TW" altLang="en-US" sz="14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996092" y="3734887"/>
            <a:ext cx="377026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+7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6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B023-61DD-4753-97E3-CF809D7FC3D3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89451" name="Oval 11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89452" name="Oval 12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89453" name="Oval 13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89454" name="AutoShape 14"/>
          <p:cNvCxnSpPr>
            <a:cxnSpLocks noChangeShapeType="1"/>
            <a:stCxn id="189453" idx="7"/>
            <a:endCxn id="189450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5" name="AutoShape 15"/>
          <p:cNvCxnSpPr>
            <a:cxnSpLocks noChangeShapeType="1"/>
            <a:stCxn id="189453" idx="5"/>
            <a:endCxn id="189451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6" name="AutoShape 16"/>
          <p:cNvCxnSpPr>
            <a:cxnSpLocks noChangeShapeType="1"/>
            <a:stCxn id="189451" idx="7"/>
            <a:endCxn id="189452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52" idx="1"/>
            <a:endCxn id="189450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8" name="AutoShape 18"/>
          <p:cNvCxnSpPr>
            <a:cxnSpLocks noChangeShapeType="1"/>
            <a:stCxn id="189451" idx="1"/>
            <a:endCxn id="189450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59" name="AutoShape 19"/>
          <p:cNvCxnSpPr>
            <a:cxnSpLocks noChangeShapeType="1"/>
            <a:stCxn id="189450" idx="5"/>
            <a:endCxn id="189451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684213" y="1700213"/>
            <a:ext cx="4464050" cy="12969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5867400" y="3644900"/>
            <a:ext cx="274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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A, B, C, D</a:t>
            </a:r>
          </a:p>
        </p:txBody>
      </p:sp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2E62-65A5-49A0-B846-38F4A43303C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315200" cy="838200"/>
          </a:xfrm>
        </p:spPr>
        <p:txBody>
          <a:bodyPr/>
          <a:lstStyle/>
          <a:p>
            <a:r>
              <a:rPr lang="en-US" altLang="zh-TW"/>
              <a:t>Dijkstra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Algorithm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6662" cy="5400675"/>
          </a:xfr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Dijkstra(G)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</a:rPr>
              <a:t>   for each v </a:t>
            </a:r>
            <a:r>
              <a:rPr lang="en-US" altLang="zh-TW" sz="240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d[v] = ;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d[s] = 0; S = ; Q = V;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while (Q  )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u = ExtractMin(Q);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S = S </a:t>
            </a:r>
            <a:r>
              <a:rPr lang="en-US" altLang="zh-TW" sz="240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altLang="zh-TW" sz="2400">
                <a:latin typeface="Courier New" pitchFamily="49" charset="0"/>
                <a:sym typeface="Math B" pitchFamily="2" charset="2"/>
              </a:rPr>
              <a:t> {u};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for each v  u-&gt;Adj[]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if (d[v] &gt; d[u]+w(u,v))</a:t>
            </a:r>
          </a:p>
          <a:p>
            <a:pPr>
              <a:buFont typeface="Wingdings" pitchFamily="2" charset="2"/>
              <a:buNone/>
            </a:pPr>
            <a:r>
              <a:rPr lang="en-US" altLang="zh-TW" sz="2400">
                <a:latin typeface="Courier New" pitchFamily="49" charset="0"/>
                <a:sym typeface="Symbol" pitchFamily="18" charset="2"/>
              </a:rPr>
              <a:t>            d[v] = d[u]+w(u,v);</a:t>
            </a:r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6934200" y="1524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B</a:t>
            </a:r>
            <a:r>
              <a:rPr lang="en-US" altLang="zh-TW" sz="2000" b="1" i="1"/>
              <a:t>∞</a:t>
            </a:r>
          </a:p>
        </p:txBody>
      </p:sp>
      <p:sp>
        <p:nvSpPr>
          <p:cNvPr id="191493" name="Oval 5"/>
          <p:cNvSpPr>
            <a:spLocks noChangeArrowheads="1"/>
          </p:cNvSpPr>
          <p:nvPr/>
        </p:nvSpPr>
        <p:spPr bwMode="auto">
          <a:xfrm>
            <a:off x="6934200" y="29718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C</a:t>
            </a:r>
            <a:r>
              <a:rPr lang="en-US" altLang="zh-TW" b="1" i="1"/>
              <a:t>∞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81534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D</a:t>
            </a:r>
            <a:r>
              <a:rPr lang="en-US" altLang="zh-TW" b="1" i="1"/>
              <a:t>∞</a:t>
            </a:r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b="1" i="1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TW" b="1" i="1"/>
              <a:t>0</a:t>
            </a:r>
          </a:p>
        </p:txBody>
      </p:sp>
      <p:cxnSp>
        <p:nvCxnSpPr>
          <p:cNvPr id="191496" name="AutoShape 8"/>
          <p:cNvCxnSpPr>
            <a:cxnSpLocks noChangeShapeType="1"/>
            <a:stCxn id="191495" idx="7"/>
            <a:endCxn id="191492" idx="3"/>
          </p:cNvCxnSpPr>
          <p:nvPr/>
        </p:nvCxnSpPr>
        <p:spPr bwMode="auto">
          <a:xfrm flipV="1">
            <a:off x="61706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7" name="AutoShape 9"/>
          <p:cNvCxnSpPr>
            <a:cxnSpLocks noChangeShapeType="1"/>
            <a:stCxn id="191495" idx="5"/>
            <a:endCxn id="191493" idx="1"/>
          </p:cNvCxnSpPr>
          <p:nvPr/>
        </p:nvCxnSpPr>
        <p:spPr bwMode="auto">
          <a:xfrm>
            <a:off x="61706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8" name="AutoShape 10"/>
          <p:cNvCxnSpPr>
            <a:cxnSpLocks noChangeShapeType="1"/>
            <a:stCxn id="191493" idx="7"/>
            <a:endCxn id="191494" idx="3"/>
          </p:cNvCxnSpPr>
          <p:nvPr/>
        </p:nvCxnSpPr>
        <p:spPr bwMode="auto">
          <a:xfrm flipV="1">
            <a:off x="7389813" y="2755900"/>
            <a:ext cx="841375" cy="279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9" name="AutoShape 11"/>
          <p:cNvCxnSpPr>
            <a:cxnSpLocks noChangeShapeType="1"/>
            <a:stCxn id="191494" idx="1"/>
            <a:endCxn id="191492" idx="5"/>
          </p:cNvCxnSpPr>
          <p:nvPr/>
        </p:nvCxnSpPr>
        <p:spPr bwMode="auto">
          <a:xfrm flipH="1" flipV="1">
            <a:off x="7389813" y="1993900"/>
            <a:ext cx="841375" cy="3556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0" name="AutoShape 12"/>
          <p:cNvCxnSpPr>
            <a:cxnSpLocks noChangeShapeType="1"/>
            <a:stCxn id="191493" idx="1"/>
            <a:endCxn id="191492" idx="3"/>
          </p:cNvCxnSpPr>
          <p:nvPr/>
        </p:nvCxnSpPr>
        <p:spPr bwMode="auto">
          <a:xfrm flipV="1">
            <a:off x="7011988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1" name="AutoShape 13"/>
          <p:cNvCxnSpPr>
            <a:cxnSpLocks noChangeShapeType="1"/>
            <a:stCxn id="191492" idx="5"/>
            <a:endCxn id="191493" idx="7"/>
          </p:cNvCxnSpPr>
          <p:nvPr/>
        </p:nvCxnSpPr>
        <p:spPr bwMode="auto">
          <a:xfrm>
            <a:off x="7389813" y="1993900"/>
            <a:ext cx="0" cy="104140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6135688" y="18526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10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7119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4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7385050" y="2286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3</a:t>
            </a:r>
          </a:p>
        </p:txBody>
      </p:sp>
      <p:sp>
        <p:nvSpPr>
          <p:cNvPr id="191505" name="Text Box 17"/>
          <p:cNvSpPr txBox="1">
            <a:spLocks noChangeArrowheads="1"/>
          </p:cNvSpPr>
          <p:nvPr/>
        </p:nvSpPr>
        <p:spPr bwMode="auto">
          <a:xfrm>
            <a:off x="7842250" y="1828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2</a:t>
            </a: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77724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1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2879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000" b="1"/>
              <a:t>5</a:t>
            </a:r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684213" y="2997200"/>
            <a:ext cx="4464050" cy="12969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509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S = A</a:t>
            </a:r>
          </a:p>
          <a:p>
            <a:r>
              <a:rPr lang="en-US" altLang="zh-TW" b="1">
                <a:solidFill>
                  <a:srgbClr val="000000"/>
                </a:solidFill>
                <a:latin typeface="Courier New" pitchFamily="49" charset="0"/>
                <a:sym typeface="Symbol" pitchFamily="18" charset="2"/>
              </a:rPr>
              <a:t>Q = B, C, D</a:t>
            </a:r>
          </a:p>
        </p:txBody>
      </p:sp>
      <p:sp>
        <p:nvSpPr>
          <p:cNvPr id="191510" name="Line 22"/>
          <p:cNvSpPr>
            <a:spLocks noChangeShapeType="1"/>
          </p:cNvSpPr>
          <p:nvPr/>
        </p:nvSpPr>
        <p:spPr bwMode="auto">
          <a:xfrm>
            <a:off x="5940425" y="4437063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5632450" y="19367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91512" name="Rectangle 24"/>
          <p:cNvSpPr>
            <a:spLocks noChangeArrowheads="1"/>
          </p:cNvSpPr>
          <p:nvPr/>
        </p:nvSpPr>
        <p:spPr bwMode="auto">
          <a:xfrm>
            <a:off x="5795963" y="3573463"/>
            <a:ext cx="2952750" cy="1008062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3687</TotalTime>
  <Words>5279</Words>
  <Application>Microsoft Office PowerPoint</Application>
  <PresentationFormat>如螢幕大小 (4:3)</PresentationFormat>
  <Paragraphs>3212</Paragraphs>
  <Slides>52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3" baseType="lpstr">
      <vt:lpstr>古典-1</vt:lpstr>
      <vt:lpstr>Uva 11367</vt:lpstr>
      <vt:lpstr>Problem Descriptions (1/2)</vt:lpstr>
      <vt:lpstr>Problem Descriptions (2/2)</vt:lpstr>
      <vt:lpstr>Input (1/2)</vt:lpstr>
      <vt:lpstr>Input (2/2)</vt:lpstr>
      <vt:lpstr>Output</vt:lpstr>
      <vt:lpstr>I/O Example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簡報</vt:lpstr>
      <vt:lpstr>PowerPoint 簡報</vt:lpstr>
      <vt:lpstr>PowerPoint 簡報</vt:lpstr>
      <vt:lpstr>PowerPoint 簡報</vt:lpstr>
      <vt:lpstr>Data Structure</vt:lpstr>
      <vt:lpstr>Dijkstra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  <vt:lpstr>Dynamic Programming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1103</cp:revision>
  <dcterms:created xsi:type="dcterms:W3CDTF">2007-09-17T04:06:35Z</dcterms:created>
  <dcterms:modified xsi:type="dcterms:W3CDTF">2019-10-16T08:32:26Z</dcterms:modified>
</cp:coreProperties>
</file>