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373" r:id="rId3"/>
    <p:sldId id="411" r:id="rId4"/>
    <p:sldId id="412" r:id="rId5"/>
    <p:sldId id="413" r:id="rId6"/>
    <p:sldId id="414" r:id="rId7"/>
    <p:sldId id="415" r:id="rId8"/>
    <p:sldId id="422" r:id="rId9"/>
    <p:sldId id="416" r:id="rId10"/>
    <p:sldId id="417" r:id="rId11"/>
    <p:sldId id="421" r:id="rId12"/>
    <p:sldId id="420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8F8F8"/>
    <a:srgbClr val="00FFFF"/>
    <a:srgbClr val="000066"/>
    <a:srgbClr val="0000CC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 smtClean="0"/>
              <a:t>Maximum Sum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55772"/>
              </p:ext>
            </p:extLst>
          </p:nvPr>
        </p:nvGraphicFramePr>
        <p:xfrm>
          <a:off x="1043608" y="1585600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-11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4921"/>
              </p:ext>
            </p:extLst>
          </p:nvPr>
        </p:nvGraphicFramePr>
        <p:xfrm>
          <a:off x="3995936" y="1585600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995936" y="1556792"/>
            <a:ext cx="2016224" cy="3843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995936" y="1556792"/>
            <a:ext cx="1008112" cy="151216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95936" y="3162314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C-A-B+D=1-(-9)-13+(-2)=</a:t>
            </a:r>
            <a:r>
              <a:rPr lang="en-US" altLang="zh-TW" b="1" dirty="0" smtClean="0"/>
              <a:t>-5</a:t>
            </a:r>
            <a:endParaRPr lang="zh-TW" altLang="en-US" b="1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76967"/>
              </p:ext>
            </p:extLst>
          </p:nvPr>
        </p:nvGraphicFramePr>
        <p:xfrm>
          <a:off x="4045387" y="4305935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607669" y="538605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B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8845" y="433787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</a:rPr>
              <a:t>D</a:t>
            </a:r>
            <a:endParaRPr lang="zh-TW" altLang="en-US" sz="2000" b="1" dirty="0">
              <a:solidFill>
                <a:schemeClr val="bg2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067944" y="5949280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C-A-B+D=13-(-2)=</a:t>
            </a:r>
            <a:r>
              <a:rPr lang="en-US" altLang="zh-TW" b="1" dirty="0" smtClean="0"/>
              <a:t>15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7486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Sum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863408" cy="49796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i=0; i &lt; n; i++)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j=0; j&lt;n; j++)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{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if (i&gt; 0) array[i][j]+=array[i-1][j]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if (j&gt; 0) array[i][j]+=array[i][j-1]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if (i&gt;0 &amp;&amp; j&gt;0) array[i][j]-array[i-1][j-1]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altLang="zh-TW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O(n</a:t>
            </a:r>
            <a:r>
              <a:rPr lang="en-US" altLang="zh-TW" sz="3600" baseline="30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TW" sz="3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40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0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863408" cy="49796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maxSubRect</a:t>
            </a: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=-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127*100*100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i=0; i &lt; n; i++)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j=0; j&lt;n; j++)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k=i; k &lt;n ; k++)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l=j; l &lt; n; l++)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{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array[k][l];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if (i&gt; 0)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-=array[i-1][l]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if (j&gt; 0)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-=array[k][j-1]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if (i&gt;0 &amp;&amp; j&gt;0)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+=array[i-1][j-1]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=max(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subRecr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}</a:t>
            </a:r>
          </a:p>
          <a:p>
            <a:pPr marL="0" indent="0">
              <a:buNone/>
            </a:pPr>
            <a:endParaRPr lang="en-US" altLang="zh-TW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O(n</a:t>
            </a:r>
            <a:r>
              <a:rPr lang="en-US" altLang="zh-TW" sz="3600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altLang="zh-TW" sz="3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40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A problem that is simple to solve in one dimension is often much more difficult to solve in more than one dimension.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Consider </a:t>
            </a:r>
            <a:r>
              <a:rPr lang="en-US" altLang="zh-TW" dirty="0"/>
              <a:t>satisfying a </a:t>
            </a:r>
            <a:r>
              <a:rPr lang="en-US" altLang="zh-TW" dirty="0" err="1"/>
              <a:t>boolean</a:t>
            </a:r>
            <a:r>
              <a:rPr lang="en-US" altLang="zh-TW" dirty="0"/>
              <a:t> expression in conjunctive normal form in which each conjunct consists of exactly 3 </a:t>
            </a:r>
            <a:r>
              <a:rPr lang="en-US" altLang="zh-TW" dirty="0" err="1"/>
              <a:t>disjuncts</a:t>
            </a:r>
            <a:r>
              <a:rPr lang="en-US" altLang="zh-TW" dirty="0"/>
              <a:t>. This problem (3-SAT) is </a:t>
            </a:r>
            <a:r>
              <a:rPr lang="en-US" altLang="zh-TW" u="sng" dirty="0">
                <a:solidFill>
                  <a:srgbClr val="FF0000"/>
                </a:solidFill>
              </a:rPr>
              <a:t>NP-complete</a:t>
            </a:r>
            <a:r>
              <a:rPr lang="en-US" altLang="zh-TW" dirty="0"/>
              <a:t>. The problem </a:t>
            </a:r>
            <a:r>
              <a:rPr lang="en-US" altLang="zh-TW" dirty="0" smtClean="0"/>
              <a:t>(2-SAT) </a:t>
            </a:r>
            <a:r>
              <a:rPr lang="en-US" altLang="zh-TW" dirty="0"/>
              <a:t>is solved quite efficiently, however. In contrast, some problems belong to the same complexity class regardless of the dimensionality 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Given a </a:t>
            </a:r>
            <a:r>
              <a:rPr lang="en-US" altLang="zh-TW" dirty="0">
                <a:solidFill>
                  <a:srgbClr val="FF0000"/>
                </a:solidFill>
              </a:rPr>
              <a:t>2-dimensional array</a:t>
            </a:r>
            <a:r>
              <a:rPr lang="en-US" altLang="zh-TW" dirty="0"/>
              <a:t> of </a:t>
            </a:r>
            <a:r>
              <a:rPr lang="en-US" altLang="zh-TW" u="sng" dirty="0"/>
              <a:t>positive and negative integers</a:t>
            </a:r>
            <a:r>
              <a:rPr lang="en-US" altLang="zh-TW" dirty="0"/>
              <a:t>, find the </a:t>
            </a:r>
            <a:r>
              <a:rPr lang="en-US" altLang="zh-TW" u="sng" dirty="0">
                <a:solidFill>
                  <a:srgbClr val="FF0000"/>
                </a:solidFill>
              </a:rPr>
              <a:t>sub-rectangle with the largest sum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The </a:t>
            </a:r>
            <a:r>
              <a:rPr lang="en-US" altLang="zh-TW" dirty="0"/>
              <a:t>sum of a rectangle is the sum of all the elements in that rectangle. In this problem the sub-rectangle with the largest sum is referred to as the </a:t>
            </a:r>
            <a:r>
              <a:rPr lang="en-US" altLang="zh-TW" i="1" dirty="0"/>
              <a:t>maximal sub-rectangle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A </a:t>
            </a:r>
            <a:r>
              <a:rPr lang="en-US" altLang="zh-TW" dirty="0"/>
              <a:t>sub-rectangle is any contiguous sub-array of size  or greater located within the whole array. </a:t>
            </a:r>
          </a:p>
        </p:txBody>
      </p:sp>
    </p:spTree>
    <p:extLst>
      <p:ext uri="{BB962C8B-B14F-4D97-AF65-F5344CB8AC3E}">
        <p14:creationId xmlns:p14="http://schemas.microsoft.com/office/powerpoint/2010/main" val="395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836712"/>
            <a:ext cx="8280920" cy="5400600"/>
          </a:xfrm>
        </p:spPr>
        <p:txBody>
          <a:bodyPr/>
          <a:lstStyle/>
          <a:p>
            <a:pPr algn="just"/>
            <a:r>
              <a:rPr lang="en-US" altLang="zh-TW" sz="2800" dirty="0"/>
              <a:t>The input consists of </a:t>
            </a:r>
            <a:r>
              <a:rPr lang="en-US" altLang="zh-TW" sz="2800" u="sng" dirty="0"/>
              <a:t>an  array of integers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input begins with </a:t>
            </a:r>
            <a:endParaRPr lang="en-US" altLang="zh-TW" sz="2800" dirty="0" smtClean="0"/>
          </a:p>
          <a:p>
            <a:pPr lvl="1" algn="just"/>
            <a:r>
              <a:rPr lang="en-US" altLang="zh-TW" dirty="0" smtClean="0">
                <a:solidFill>
                  <a:srgbClr val="FF0000"/>
                </a:solidFill>
              </a:rPr>
              <a:t>a </a:t>
            </a:r>
            <a:r>
              <a:rPr lang="en-US" altLang="zh-TW" dirty="0">
                <a:solidFill>
                  <a:srgbClr val="FF0000"/>
                </a:solidFill>
              </a:rPr>
              <a:t>single positive integer 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 on a line by itself indicating the size of the square two dimensional array. 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This </a:t>
            </a:r>
            <a:r>
              <a:rPr lang="en-US" altLang="zh-TW" dirty="0"/>
              <a:t>is followed by  integers separated by white-space (newlines and spaces). These  integers make up the array in </a:t>
            </a:r>
            <a:r>
              <a:rPr lang="en-US" altLang="zh-TW" u="sng" dirty="0">
                <a:solidFill>
                  <a:srgbClr val="FF0000"/>
                </a:solidFill>
              </a:rPr>
              <a:t>row-major order</a:t>
            </a:r>
            <a:r>
              <a:rPr lang="en-US" altLang="zh-TW" dirty="0"/>
              <a:t> (i.e., all numbers on the first row, left-to-right, then all numbers on the second row, left-to-right, etc.). </a:t>
            </a:r>
            <a:endParaRPr lang="en-US" altLang="zh-TW" dirty="0" smtClean="0"/>
          </a:p>
          <a:p>
            <a:pPr lvl="1" algn="just"/>
            <a:r>
              <a:rPr lang="en-US" altLang="zh-TW" i="1" dirty="0" smtClean="0"/>
              <a:t>N</a:t>
            </a:r>
            <a:r>
              <a:rPr lang="en-US" altLang="zh-TW" dirty="0"/>
              <a:t> may be </a:t>
            </a:r>
            <a:r>
              <a:rPr lang="en-US" altLang="zh-TW" dirty="0">
                <a:solidFill>
                  <a:srgbClr val="FF0000"/>
                </a:solidFill>
              </a:rPr>
              <a:t>as large as 100</a:t>
            </a:r>
            <a:r>
              <a:rPr lang="en-US" altLang="zh-TW" dirty="0"/>
              <a:t>. The numbers in the array will be in the range </a:t>
            </a:r>
            <a:r>
              <a:rPr lang="en-US" altLang="zh-TW" dirty="0">
                <a:solidFill>
                  <a:srgbClr val="FF0000"/>
                </a:solidFill>
              </a:rPr>
              <a:t>[-127, 127].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55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r>
              <a:rPr lang="en-US" altLang="zh-TW" dirty="0"/>
              <a:t>The output is the sum of the maximal sub-rectangle.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22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I/O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9087" y="1556792"/>
            <a:ext cx="2944841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 </a:t>
            </a:r>
            <a:endParaRPr lang="en-US" altLang="zh-TW" sz="2800" dirty="0" smtClean="0"/>
          </a:p>
          <a:p>
            <a:r>
              <a:rPr lang="en-US" altLang="zh-TW" sz="2800" dirty="0" smtClean="0"/>
              <a:t>0 </a:t>
            </a:r>
            <a:r>
              <a:rPr lang="en-US" altLang="zh-TW" sz="2800" dirty="0"/>
              <a:t>-2 -7 0 9 2 -6 </a:t>
            </a:r>
            <a:r>
              <a:rPr lang="en-US" altLang="zh-TW" sz="2800" dirty="0" smtClean="0"/>
              <a:t>2</a:t>
            </a:r>
          </a:p>
          <a:p>
            <a:r>
              <a:rPr lang="en-US" altLang="zh-TW" sz="2800" dirty="0" smtClean="0"/>
              <a:t>-4 </a:t>
            </a:r>
            <a:r>
              <a:rPr lang="en-US" altLang="zh-TW" sz="2800" dirty="0"/>
              <a:t>1 -4 1 -1 </a:t>
            </a:r>
            <a:endParaRPr lang="en-US" altLang="zh-TW" sz="2800" dirty="0" smtClean="0"/>
          </a:p>
          <a:p>
            <a:r>
              <a:rPr lang="en-US" altLang="zh-TW" sz="2800" dirty="0" smtClean="0"/>
              <a:t>8 </a:t>
            </a:r>
            <a:r>
              <a:rPr lang="en-US" altLang="zh-TW" sz="2800" dirty="0"/>
              <a:t>0 -</a:t>
            </a:r>
            <a:r>
              <a:rPr lang="en-US" altLang="zh-TW" sz="2800" dirty="0" smtClean="0"/>
              <a:t>2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83968" y="1556792"/>
            <a:ext cx="3959046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15</a:t>
            </a:r>
          </a:p>
          <a:p>
            <a:endParaRPr lang="en-US" altLang="zh-TW" sz="2800" b="1" dirty="0"/>
          </a:p>
          <a:p>
            <a:endParaRPr lang="en-US" altLang="zh-TW" sz="2800" b="1" dirty="0" smtClean="0"/>
          </a:p>
          <a:p>
            <a:endParaRPr lang="en-US" altLang="zh-TW" sz="2800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09223"/>
              </p:ext>
            </p:extLst>
          </p:nvPr>
        </p:nvGraphicFramePr>
        <p:xfrm>
          <a:off x="979087" y="4293096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979087" y="4653136"/>
            <a:ext cx="1000625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196324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9+2+(-4)+1+(-1)+8=15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323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Brute 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863408" cy="49796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maxSubRect</a:t>
            </a:r>
            <a:r>
              <a:rPr lang="en-US" altLang="zh-TW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=-</a:t>
            </a:r>
            <a:r>
              <a:rPr lang="en-US" altLang="zh-TW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127*100*100</a:t>
            </a:r>
          </a:p>
          <a:p>
            <a:pPr marL="0" indent="0">
              <a:buNone/>
            </a:pPr>
            <a:endParaRPr lang="en-US" altLang="zh-TW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i=0; i &lt; n; i++)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j=0; j&lt;n; j++)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k=i; </a:t>
            </a: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&lt;n; k++)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l=0; l&lt;n; l++)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{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=0;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a=0; a&lt; k ;a++)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for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b=0; b&lt;l; b++)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+=array[a][b];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max (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altLang="zh-TW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subRect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}</a:t>
            </a:r>
          </a:p>
          <a:p>
            <a:pPr marL="0" indent="0">
              <a:buNone/>
            </a:pPr>
            <a:endParaRPr lang="en-US" altLang="zh-TW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O(n</a:t>
            </a:r>
            <a:r>
              <a:rPr lang="en-US" altLang="zh-TW" sz="3600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altLang="zh-TW" sz="3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zh-TW" altLang="en-US" sz="40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8529"/>
              </p:ext>
            </p:extLst>
          </p:nvPr>
        </p:nvGraphicFramePr>
        <p:xfrm>
          <a:off x="179512" y="134076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79512" y="1340768"/>
            <a:ext cx="50405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59691"/>
              </p:ext>
            </p:extLst>
          </p:nvPr>
        </p:nvGraphicFramePr>
        <p:xfrm>
          <a:off x="2339752" y="134076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2339752" y="1340768"/>
            <a:ext cx="100788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68648"/>
              </p:ext>
            </p:extLst>
          </p:nvPr>
        </p:nvGraphicFramePr>
        <p:xfrm>
          <a:off x="4572000" y="134076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4572000" y="1340768"/>
            <a:ext cx="151216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27092"/>
              </p:ext>
            </p:extLst>
          </p:nvPr>
        </p:nvGraphicFramePr>
        <p:xfrm>
          <a:off x="6876256" y="134076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 bwMode="auto">
          <a:xfrm>
            <a:off x="6876256" y="1340768"/>
            <a:ext cx="201622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57854"/>
              </p:ext>
            </p:extLst>
          </p:nvPr>
        </p:nvGraphicFramePr>
        <p:xfrm>
          <a:off x="179512" y="386104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 bwMode="auto">
          <a:xfrm>
            <a:off x="683568" y="4225693"/>
            <a:ext cx="50405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3333"/>
              </p:ext>
            </p:extLst>
          </p:nvPr>
        </p:nvGraphicFramePr>
        <p:xfrm>
          <a:off x="2339752" y="386104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 bwMode="auto">
          <a:xfrm>
            <a:off x="2844032" y="4221088"/>
            <a:ext cx="100788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19999"/>
              </p:ext>
            </p:extLst>
          </p:nvPr>
        </p:nvGraphicFramePr>
        <p:xfrm>
          <a:off x="4572000" y="386104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 bwMode="auto">
          <a:xfrm>
            <a:off x="5076056" y="4221088"/>
            <a:ext cx="151216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94804"/>
              </p:ext>
            </p:extLst>
          </p:nvPr>
        </p:nvGraphicFramePr>
        <p:xfrm>
          <a:off x="6876256" y="386104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7380311" y="4242874"/>
            <a:ext cx="504057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51520" y="6309320"/>
            <a:ext cx="165618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2915816" y="1399565"/>
            <a:ext cx="36004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k,l</a:t>
            </a:r>
            <a:r>
              <a:rPr lang="en-US" altLang="zh-TW" sz="900" b="1" dirty="0" smtClean="0"/>
              <a:t>)</a:t>
            </a:r>
            <a:endParaRPr lang="zh-TW" altLang="en-US" sz="9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62116" y="1405372"/>
            <a:ext cx="360040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i,j</a:t>
            </a:r>
            <a:r>
              <a:rPr lang="en-US" altLang="zh-TW" sz="900" b="1" dirty="0" smtClean="0"/>
              <a:t>)</a:t>
            </a:r>
            <a:endParaRPr lang="zh-TW" altLang="en-US" sz="9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52120" y="1412776"/>
            <a:ext cx="36004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k,l</a:t>
            </a:r>
            <a:r>
              <a:rPr lang="en-US" altLang="zh-TW" sz="900" b="1" dirty="0" smtClean="0"/>
              <a:t>)</a:t>
            </a:r>
            <a:endParaRPr lang="zh-TW" altLang="en-US" sz="900" b="1" dirty="0"/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179512" y="3356992"/>
            <a:ext cx="165618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774556" y="4293096"/>
            <a:ext cx="360040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i,j</a:t>
            </a:r>
            <a:r>
              <a:rPr lang="en-US" altLang="zh-TW" sz="900" b="1" dirty="0" smtClean="0"/>
              <a:t>)</a:t>
            </a:r>
            <a:endParaRPr lang="zh-TW" altLang="en-US" sz="9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10579" y="4293096"/>
            <a:ext cx="36004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k,l</a:t>
            </a:r>
            <a:r>
              <a:rPr lang="en-US" altLang="zh-TW" sz="900" b="1" dirty="0" smtClean="0"/>
              <a:t>)</a:t>
            </a:r>
            <a:endParaRPr lang="zh-TW" altLang="en-US" sz="90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56176" y="4285692"/>
            <a:ext cx="36004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k,l</a:t>
            </a:r>
            <a:r>
              <a:rPr lang="en-US" altLang="zh-TW" sz="900" b="1" dirty="0" smtClean="0"/>
              <a:t>)</a:t>
            </a:r>
            <a:endParaRPr lang="zh-TW" altLang="en-US" sz="9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452319" y="4668924"/>
            <a:ext cx="36004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k,l</a:t>
            </a:r>
            <a:r>
              <a:rPr lang="en-US" altLang="zh-TW" sz="900" b="1" dirty="0" smtClean="0"/>
              <a:t>)</a:t>
            </a:r>
            <a:endParaRPr lang="zh-TW" altLang="en-US" sz="9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8460432" y="1412776"/>
            <a:ext cx="36004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k,l</a:t>
            </a:r>
            <a:r>
              <a:rPr lang="en-US" altLang="zh-TW" sz="900" b="1" dirty="0" smtClean="0"/>
              <a:t>)</a:t>
            </a:r>
            <a:endParaRPr lang="zh-TW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16108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424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Prefix Sum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30980"/>
              </p:ext>
            </p:extLst>
          </p:nvPr>
        </p:nvGraphicFramePr>
        <p:xfrm>
          <a:off x="899592" y="1700808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059832" y="2204864"/>
            <a:ext cx="720080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4245"/>
              </p:ext>
            </p:extLst>
          </p:nvPr>
        </p:nvGraphicFramePr>
        <p:xfrm>
          <a:off x="4572000" y="1751216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手繪多邊形 9"/>
          <p:cNvSpPr/>
          <p:nvPr/>
        </p:nvSpPr>
        <p:spPr>
          <a:xfrm>
            <a:off x="4716016" y="1291829"/>
            <a:ext cx="527643" cy="511571"/>
          </a:xfrm>
          <a:custGeom>
            <a:avLst/>
            <a:gdLst>
              <a:gd name="connsiteX0" fmla="*/ 0 w 527643"/>
              <a:gd name="connsiteY0" fmla="*/ 511571 h 511571"/>
              <a:gd name="connsiteX1" fmla="*/ 160867 w 527643"/>
              <a:gd name="connsiteY1" fmla="*/ 20504 h 511571"/>
              <a:gd name="connsiteX2" fmla="*/ 474133 w 527643"/>
              <a:gd name="connsiteY2" fmla="*/ 130571 h 511571"/>
              <a:gd name="connsiteX3" fmla="*/ 524933 w 527643"/>
              <a:gd name="connsiteY3" fmla="*/ 477704 h 51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643" h="511571">
                <a:moveTo>
                  <a:pt x="0" y="511571"/>
                </a:moveTo>
                <a:cubicBezTo>
                  <a:pt x="40922" y="297787"/>
                  <a:pt x="81845" y="84004"/>
                  <a:pt x="160867" y="20504"/>
                </a:cubicBezTo>
                <a:cubicBezTo>
                  <a:pt x="239889" y="-42996"/>
                  <a:pt x="413455" y="54371"/>
                  <a:pt x="474133" y="130571"/>
                </a:cubicBezTo>
                <a:cubicBezTo>
                  <a:pt x="534811" y="206771"/>
                  <a:pt x="529872" y="342237"/>
                  <a:pt x="524933" y="47770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5364088" y="1261245"/>
            <a:ext cx="527643" cy="511571"/>
          </a:xfrm>
          <a:custGeom>
            <a:avLst/>
            <a:gdLst>
              <a:gd name="connsiteX0" fmla="*/ 0 w 527643"/>
              <a:gd name="connsiteY0" fmla="*/ 511571 h 511571"/>
              <a:gd name="connsiteX1" fmla="*/ 160867 w 527643"/>
              <a:gd name="connsiteY1" fmla="*/ 20504 h 511571"/>
              <a:gd name="connsiteX2" fmla="*/ 474133 w 527643"/>
              <a:gd name="connsiteY2" fmla="*/ 130571 h 511571"/>
              <a:gd name="connsiteX3" fmla="*/ 524933 w 527643"/>
              <a:gd name="connsiteY3" fmla="*/ 477704 h 51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643" h="511571">
                <a:moveTo>
                  <a:pt x="0" y="511571"/>
                </a:moveTo>
                <a:cubicBezTo>
                  <a:pt x="40922" y="297787"/>
                  <a:pt x="81845" y="84004"/>
                  <a:pt x="160867" y="20504"/>
                </a:cubicBezTo>
                <a:cubicBezTo>
                  <a:pt x="239889" y="-42996"/>
                  <a:pt x="413455" y="54371"/>
                  <a:pt x="474133" y="130571"/>
                </a:cubicBezTo>
                <a:cubicBezTo>
                  <a:pt x="534811" y="206771"/>
                  <a:pt x="529872" y="342237"/>
                  <a:pt x="524933" y="47770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5988573" y="1261245"/>
            <a:ext cx="527643" cy="511571"/>
          </a:xfrm>
          <a:custGeom>
            <a:avLst/>
            <a:gdLst>
              <a:gd name="connsiteX0" fmla="*/ 0 w 527643"/>
              <a:gd name="connsiteY0" fmla="*/ 511571 h 511571"/>
              <a:gd name="connsiteX1" fmla="*/ 160867 w 527643"/>
              <a:gd name="connsiteY1" fmla="*/ 20504 h 511571"/>
              <a:gd name="connsiteX2" fmla="*/ 474133 w 527643"/>
              <a:gd name="connsiteY2" fmla="*/ 130571 h 511571"/>
              <a:gd name="connsiteX3" fmla="*/ 524933 w 527643"/>
              <a:gd name="connsiteY3" fmla="*/ 477704 h 51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643" h="511571">
                <a:moveTo>
                  <a:pt x="0" y="511571"/>
                </a:moveTo>
                <a:cubicBezTo>
                  <a:pt x="40922" y="297787"/>
                  <a:pt x="81845" y="84004"/>
                  <a:pt x="160867" y="20504"/>
                </a:cubicBezTo>
                <a:cubicBezTo>
                  <a:pt x="239889" y="-42996"/>
                  <a:pt x="413455" y="54371"/>
                  <a:pt x="474133" y="130571"/>
                </a:cubicBezTo>
                <a:cubicBezTo>
                  <a:pt x="534811" y="206771"/>
                  <a:pt x="529872" y="342237"/>
                  <a:pt x="524933" y="47770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4255319" y="1845072"/>
            <a:ext cx="397073" cy="431800"/>
          </a:xfrm>
          <a:custGeom>
            <a:avLst/>
            <a:gdLst>
              <a:gd name="connsiteX0" fmla="*/ 397073 w 397073"/>
              <a:gd name="connsiteY0" fmla="*/ 0 h 431800"/>
              <a:gd name="connsiteX1" fmla="*/ 92273 w 397073"/>
              <a:gd name="connsiteY1" fmla="*/ 152400 h 431800"/>
              <a:gd name="connsiteX2" fmla="*/ 16073 w 397073"/>
              <a:gd name="connsiteY2" fmla="*/ 338666 h 431800"/>
              <a:gd name="connsiteX3" fmla="*/ 363206 w 397073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73" h="431800">
                <a:moveTo>
                  <a:pt x="397073" y="0"/>
                </a:moveTo>
                <a:cubicBezTo>
                  <a:pt x="276423" y="47978"/>
                  <a:pt x="155773" y="95956"/>
                  <a:pt x="92273" y="152400"/>
                </a:cubicBezTo>
                <a:cubicBezTo>
                  <a:pt x="28773" y="208844"/>
                  <a:pt x="-29082" y="292099"/>
                  <a:pt x="16073" y="338666"/>
                </a:cubicBezTo>
                <a:cubicBezTo>
                  <a:pt x="61228" y="385233"/>
                  <a:pt x="212217" y="408516"/>
                  <a:pt x="363206" y="431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4211960" y="2348880"/>
            <a:ext cx="397073" cy="288032"/>
          </a:xfrm>
          <a:custGeom>
            <a:avLst/>
            <a:gdLst>
              <a:gd name="connsiteX0" fmla="*/ 397073 w 397073"/>
              <a:gd name="connsiteY0" fmla="*/ 0 h 431800"/>
              <a:gd name="connsiteX1" fmla="*/ 92273 w 397073"/>
              <a:gd name="connsiteY1" fmla="*/ 152400 h 431800"/>
              <a:gd name="connsiteX2" fmla="*/ 16073 w 397073"/>
              <a:gd name="connsiteY2" fmla="*/ 338666 h 431800"/>
              <a:gd name="connsiteX3" fmla="*/ 363206 w 397073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73" h="431800">
                <a:moveTo>
                  <a:pt x="397073" y="0"/>
                </a:moveTo>
                <a:cubicBezTo>
                  <a:pt x="276423" y="47978"/>
                  <a:pt x="155773" y="95956"/>
                  <a:pt x="92273" y="152400"/>
                </a:cubicBezTo>
                <a:cubicBezTo>
                  <a:pt x="28773" y="208844"/>
                  <a:pt x="-29082" y="292099"/>
                  <a:pt x="16073" y="338666"/>
                </a:cubicBezTo>
                <a:cubicBezTo>
                  <a:pt x="61228" y="385233"/>
                  <a:pt x="212217" y="408516"/>
                  <a:pt x="363206" y="431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4211960" y="2708920"/>
            <a:ext cx="397073" cy="431800"/>
          </a:xfrm>
          <a:custGeom>
            <a:avLst/>
            <a:gdLst>
              <a:gd name="connsiteX0" fmla="*/ 397073 w 397073"/>
              <a:gd name="connsiteY0" fmla="*/ 0 h 431800"/>
              <a:gd name="connsiteX1" fmla="*/ 92273 w 397073"/>
              <a:gd name="connsiteY1" fmla="*/ 152400 h 431800"/>
              <a:gd name="connsiteX2" fmla="*/ 16073 w 397073"/>
              <a:gd name="connsiteY2" fmla="*/ 338666 h 431800"/>
              <a:gd name="connsiteX3" fmla="*/ 363206 w 397073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073" h="431800">
                <a:moveTo>
                  <a:pt x="397073" y="0"/>
                </a:moveTo>
                <a:cubicBezTo>
                  <a:pt x="276423" y="47978"/>
                  <a:pt x="155773" y="95956"/>
                  <a:pt x="92273" y="152400"/>
                </a:cubicBezTo>
                <a:cubicBezTo>
                  <a:pt x="28773" y="208844"/>
                  <a:pt x="-29082" y="292099"/>
                  <a:pt x="16073" y="338666"/>
                </a:cubicBezTo>
                <a:cubicBezTo>
                  <a:pt x="61228" y="385233"/>
                  <a:pt x="212217" y="408516"/>
                  <a:pt x="363206" y="431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33041"/>
              </p:ext>
            </p:extLst>
          </p:nvPr>
        </p:nvGraphicFramePr>
        <p:xfrm>
          <a:off x="4594808" y="4077072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0000FF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0000FF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91785"/>
              </p:ext>
            </p:extLst>
          </p:nvPr>
        </p:nvGraphicFramePr>
        <p:xfrm>
          <a:off x="971376" y="4105880"/>
          <a:ext cx="201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-7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19848" y="3702223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>
                <a:solidFill>
                  <a:srgbClr val="0000FF"/>
                </a:solidFill>
              </a:rPr>
              <a:t>+</a:t>
            </a:r>
            <a:endParaRPr lang="zh-TW" altLang="en-US" sz="3600" b="1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251243" y="4437112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>
                <a:solidFill>
                  <a:srgbClr val="0000FF"/>
                </a:solidFill>
              </a:rPr>
              <a:t>+</a:t>
            </a:r>
            <a:endParaRPr lang="zh-TW" altLang="en-US" sz="3600" b="1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355752" y="35730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>
                <a:solidFill>
                  <a:srgbClr val="FF0000"/>
                </a:solidFill>
              </a:rPr>
              <a:t>-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75946" y="4222829"/>
            <a:ext cx="44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>
                <a:solidFill>
                  <a:srgbClr val="0000FF"/>
                </a:solidFill>
              </a:rPr>
              <a:t>+</a:t>
            </a:r>
            <a:endParaRPr lang="zh-TW" altLang="en-US" sz="3600" b="1">
              <a:solidFill>
                <a:srgbClr val="0000FF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68300"/>
              </p:ext>
            </p:extLst>
          </p:nvPr>
        </p:nvGraphicFramePr>
        <p:xfrm>
          <a:off x="7308304" y="4077072"/>
          <a:ext cx="972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"/>
                <a:gridCol w="486000"/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zh-TW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smtClean="0">
                          <a:solidFill>
                            <a:srgbClr val="0000FF"/>
                          </a:solidFill>
                        </a:rPr>
                        <a:t>+</a:t>
                      </a:r>
                      <a:endParaRPr lang="zh-TW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smtClean="0">
                          <a:solidFill>
                            <a:srgbClr val="0000FF"/>
                          </a:solidFill>
                        </a:rPr>
                        <a:t>+</a:t>
                      </a:r>
                      <a:endParaRPr lang="zh-TW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smtClean="0">
                          <a:solidFill>
                            <a:srgbClr val="0000FF"/>
                          </a:solidFill>
                        </a:rPr>
                        <a:t>+</a:t>
                      </a:r>
                      <a:endParaRPr lang="zh-TW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44485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6969</TotalTime>
  <Words>643</Words>
  <Application>Microsoft Office PowerPoint</Application>
  <PresentationFormat>如螢幕大小 (4:3)</PresentationFormat>
  <Paragraphs>179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古典-1</vt:lpstr>
      <vt:lpstr>Uva 108</vt:lpstr>
      <vt:lpstr>Problem Descriptions</vt:lpstr>
      <vt:lpstr>Problem Descriptions</vt:lpstr>
      <vt:lpstr>Input</vt:lpstr>
      <vt:lpstr>Output</vt:lpstr>
      <vt:lpstr>Example I/O</vt:lpstr>
      <vt:lpstr>Brute Force</vt:lpstr>
      <vt:lpstr>Dynamic Programming</vt:lpstr>
      <vt:lpstr>Prefix Sum</vt:lpstr>
      <vt:lpstr>Dynamic Programming</vt:lpstr>
      <vt:lpstr>Sum Array</vt:lpstr>
      <vt:lpstr>Dynamic Programming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2781</cp:revision>
  <dcterms:created xsi:type="dcterms:W3CDTF">2007-09-17T04:06:35Z</dcterms:created>
  <dcterms:modified xsi:type="dcterms:W3CDTF">2019-12-04T08:48:35Z</dcterms:modified>
</cp:coreProperties>
</file>